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1"/>
  </p:sldMasterIdLst>
  <p:notesMasterIdLst>
    <p:notesMasterId r:id="rId23"/>
  </p:notesMasterIdLst>
  <p:sldIdLst>
    <p:sldId id="258" r:id="rId2"/>
    <p:sldId id="260" r:id="rId3"/>
    <p:sldId id="261" r:id="rId4"/>
    <p:sldId id="262" r:id="rId5"/>
    <p:sldId id="265" r:id="rId6"/>
    <p:sldId id="266" r:id="rId7"/>
    <p:sldId id="271" r:id="rId8"/>
    <p:sldId id="287" r:id="rId9"/>
    <p:sldId id="288" r:id="rId10"/>
    <p:sldId id="289" r:id="rId11"/>
    <p:sldId id="290" r:id="rId12"/>
    <p:sldId id="291" r:id="rId13"/>
    <p:sldId id="292" r:id="rId14"/>
    <p:sldId id="298" r:id="rId15"/>
    <p:sldId id="294" r:id="rId16"/>
    <p:sldId id="296" r:id="rId17"/>
    <p:sldId id="297" r:id="rId18"/>
    <p:sldId id="295" r:id="rId19"/>
    <p:sldId id="300" r:id="rId20"/>
    <p:sldId id="301" r:id="rId21"/>
    <p:sldId id="30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3" autoAdjust="0"/>
    <p:restoredTop sz="93481" autoAdjust="0"/>
  </p:normalViewPr>
  <p:slideViewPr>
    <p:cSldViewPr snapToGrid="0">
      <p:cViewPr varScale="1">
        <p:scale>
          <a:sx n="107" d="100"/>
          <a:sy n="107" d="100"/>
        </p:scale>
        <p:origin x="-678" y="774"/>
      </p:cViewPr>
      <p:guideLst>
        <p:guide orient="horz" pos="2160"/>
        <p:guide pos="3840"/>
      </p:guideLst>
    </p:cSldViewPr>
  </p:slideViewPr>
  <p:outlineViewPr>
    <p:cViewPr>
      <p:scale>
        <a:sx n="33" d="100"/>
        <a:sy n="33" d="100"/>
      </p:scale>
      <p:origin x="0" y="-5286"/>
    </p:cViewPr>
  </p:outlineViewPr>
  <p:notesTextViewPr>
    <p:cViewPr>
      <p:scale>
        <a:sx n="3" d="2"/>
        <a:sy n="3" d="2"/>
      </p:scale>
      <p:origin x="0" y="0"/>
    </p:cViewPr>
  </p:notesTextViewPr>
  <p:sorterViewPr>
    <p:cViewPr>
      <p:scale>
        <a:sx n="100" d="100"/>
        <a:sy n="100" d="100"/>
      </p:scale>
      <p:origin x="0" y="-517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1D2AB-6A60-4DB7-9540-1F3A00AE5A79}" type="datetimeFigureOut">
              <a:rPr lang="en-US" smtClean="0"/>
              <a:pPr/>
              <a:t>10/25/2018</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B85D2-6B50-4BAA-910F-F65CA691E1A0}" type="slidenum">
              <a:rPr lang="en-US" smtClean="0"/>
              <a:pPr/>
              <a:t>‹#›</a:t>
            </a:fld>
            <a:endParaRPr lang="en-US"/>
          </a:p>
        </p:txBody>
      </p:sp>
    </p:spTree>
    <p:extLst>
      <p:ext uri="{BB962C8B-B14F-4D97-AF65-F5344CB8AC3E}">
        <p14:creationId xmlns:p14="http://schemas.microsoft.com/office/powerpoint/2010/main" xmlns="" val="2319898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844B85D2-6B50-4BAA-910F-F65CA691E1A0}" type="slidenum">
              <a:rPr lang="en-US" smtClean="0"/>
              <a:pPr/>
              <a:t>1</a:t>
            </a:fld>
            <a:endParaRPr lang="en-US"/>
          </a:p>
        </p:txBody>
      </p:sp>
    </p:spTree>
    <p:extLst>
      <p:ext uri="{BB962C8B-B14F-4D97-AF65-F5344CB8AC3E}">
        <p14:creationId xmlns:p14="http://schemas.microsoft.com/office/powerpoint/2010/main" xmlns="" val="2135081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844B85D2-6B50-4BAA-910F-F65CA691E1A0}" type="slidenum">
              <a:rPr lang="en-US" smtClean="0"/>
              <a:pPr/>
              <a:t>4</a:t>
            </a:fld>
            <a:endParaRPr lang="en-US"/>
          </a:p>
        </p:txBody>
      </p:sp>
    </p:spTree>
    <p:extLst>
      <p:ext uri="{BB962C8B-B14F-4D97-AF65-F5344CB8AC3E}">
        <p14:creationId xmlns:p14="http://schemas.microsoft.com/office/powerpoint/2010/main" xmlns="" val="1187792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normAutofit/>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844B85D2-6B50-4BAA-910F-F65CA691E1A0}"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42203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პანორამული სურათი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48890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2347334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3132794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410776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030256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2603475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137621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360298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p:txBody>
          <a:bodyPr anchor="ct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393594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373349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293506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2691446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207834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1593323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3796313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ka-GE" smtClean="0"/>
              <a:t>დააწკაპ. მთ. სათაურის სტილის შეცვლისათვის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465C26EF-F9A4-480B-A257-4C05F473CE7A}"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1462674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65C26EF-F9A4-480B-A257-4C05F473CE7A}" type="datetimeFigureOut">
              <a:rPr lang="en-US" smtClean="0"/>
              <a:pPr/>
              <a:t>10/25/2018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805DFD5-E277-4662-9C8F-6DDED91F9E5A}" type="slidenum">
              <a:rPr lang="en-US" smtClean="0"/>
              <a:pPr/>
              <a:t>‹#›</a:t>
            </a:fld>
            <a:endParaRPr lang="en-US"/>
          </a:p>
        </p:txBody>
      </p:sp>
    </p:spTree>
    <p:extLst>
      <p:ext uri="{BB962C8B-B14F-4D97-AF65-F5344CB8AC3E}">
        <p14:creationId xmlns:p14="http://schemas.microsoft.com/office/powerpoint/2010/main" xmlns="" val="1447790585"/>
      </p:ext>
    </p:extLst>
  </p:cSld>
  <p:clrMap bg1="dk1" tx1="lt1" bg2="dk2" tx2="lt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 id="2147484108" r:id="rId12"/>
    <p:sldLayoutId id="2147484109" r:id="rId13"/>
    <p:sldLayoutId id="2147484110" r:id="rId14"/>
    <p:sldLayoutId id="2147484111" r:id="rId15"/>
    <p:sldLayoutId id="2147484112" r:id="rId16"/>
    <p:sldLayoutId id="21474841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66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4"/>
            <a:ext cx="10515600" cy="6281335"/>
          </a:xfrm>
        </p:spPr>
        <p:txBody>
          <a:bodyPr>
            <a:normAutofit/>
            <a:scene3d>
              <a:camera prst="perspectiveFront"/>
              <a:lightRig rig="threePt" dir="t"/>
            </a:scene3d>
          </a:bodyPr>
          <a:lstStyle/>
          <a:p>
            <a:pPr algn="ctr"/>
            <a:r>
              <a:rPr lang="ka-GE" dirty="0" smtClean="0">
                <a:solidFill>
                  <a:schemeClr val="bg1"/>
                </a:solidFill>
                <a:effectLst>
                  <a:glow rad="228600">
                    <a:schemeClr val="accent1">
                      <a:satMod val="175000"/>
                      <a:alpha val="40000"/>
                    </a:schemeClr>
                  </a:glow>
                </a:effectLst>
              </a:rPr>
              <a:t>ბათუმის შოთა რუსთაველის სახელმწიფო უნივერსიტეტის</a:t>
            </a:r>
            <a:br>
              <a:rPr lang="ka-GE" dirty="0" smtClean="0">
                <a:solidFill>
                  <a:schemeClr val="bg1"/>
                </a:solidFill>
                <a:effectLst>
                  <a:glow rad="228600">
                    <a:schemeClr val="accent1">
                      <a:satMod val="175000"/>
                      <a:alpha val="40000"/>
                    </a:schemeClr>
                  </a:glow>
                </a:effectLst>
              </a:rPr>
            </a:br>
            <a:r>
              <a:rPr lang="ka-GE" dirty="0" smtClean="0">
                <a:solidFill>
                  <a:schemeClr val="bg1"/>
                </a:solidFill>
                <a:effectLst>
                  <a:glow rad="228600">
                    <a:schemeClr val="accent1">
                      <a:satMod val="175000"/>
                      <a:alpha val="40000"/>
                    </a:schemeClr>
                  </a:glow>
                </a:effectLst>
              </a:rPr>
              <a:t> </a:t>
            </a:r>
            <a:r>
              <a:rPr lang="ka-GE" sz="2400" dirty="0" smtClean="0">
                <a:solidFill>
                  <a:schemeClr val="bg1"/>
                </a:solidFill>
                <a:effectLst>
                  <a:glow rad="228600">
                    <a:schemeClr val="accent1">
                      <a:satMod val="175000"/>
                      <a:alpha val="40000"/>
                    </a:schemeClr>
                  </a:glow>
                </a:effectLst>
              </a:rPr>
              <a:t>ნიკო ბერძენიშვილის ინსტიტუტის ფოლკლორის, დიალექტოლოგიისა და ემიგრანტული ლიტერატურის კვლევის განყოფილების მთავარი მეცნიერ -თანამშრომელი </a:t>
            </a:r>
            <a:br>
              <a:rPr lang="ka-GE" sz="2400" dirty="0" smtClean="0">
                <a:solidFill>
                  <a:schemeClr val="bg1"/>
                </a:solidFill>
                <a:effectLst>
                  <a:glow rad="228600">
                    <a:schemeClr val="accent1">
                      <a:satMod val="175000"/>
                      <a:alpha val="40000"/>
                    </a:schemeClr>
                  </a:glow>
                </a:effectLst>
              </a:rPr>
            </a:br>
            <a:r>
              <a:rPr lang="ka-GE" dirty="0">
                <a:solidFill>
                  <a:schemeClr val="bg1"/>
                </a:solidFill>
                <a:effectLst>
                  <a:glow rad="228600">
                    <a:schemeClr val="accent1">
                      <a:satMod val="175000"/>
                      <a:alpha val="40000"/>
                    </a:schemeClr>
                  </a:glow>
                </a:effectLst>
              </a:rPr>
              <a:t/>
            </a:r>
            <a:br>
              <a:rPr lang="ka-GE" dirty="0">
                <a:solidFill>
                  <a:schemeClr val="bg1"/>
                </a:solidFill>
                <a:effectLst>
                  <a:glow rad="228600">
                    <a:schemeClr val="accent1">
                      <a:satMod val="175000"/>
                      <a:alpha val="40000"/>
                    </a:schemeClr>
                  </a:glow>
                </a:effectLst>
              </a:rPr>
            </a:br>
            <a:r>
              <a:rPr lang="ka-GE" dirty="0" smtClean="0">
                <a:solidFill>
                  <a:schemeClr val="bg1"/>
                </a:solidFill>
                <a:effectLst>
                  <a:glow rad="228600">
                    <a:schemeClr val="accent1">
                      <a:satMod val="175000"/>
                      <a:alpha val="40000"/>
                    </a:schemeClr>
                  </a:glow>
                </a:effectLst>
              </a:rPr>
              <a:t>ელზა  ფუტკარაძე</a:t>
            </a:r>
            <a:r>
              <a:rPr lang="en-US" i="1" dirty="0">
                <a:solidFill>
                  <a:schemeClr val="bg1"/>
                </a:solidFill>
              </a:rPr>
              <a:t/>
            </a:r>
            <a:br>
              <a:rPr lang="en-US" i="1" dirty="0">
                <a:solidFill>
                  <a:schemeClr val="bg1"/>
                </a:solidFill>
              </a:rPr>
            </a:br>
            <a:endParaRPr lang="en-US" i="1" dirty="0">
              <a:solidFill>
                <a:schemeClr val="bg1"/>
              </a:solidFill>
            </a:endParaRPr>
          </a:p>
        </p:txBody>
      </p:sp>
    </p:spTree>
    <p:extLst>
      <p:ext uri="{BB962C8B-B14F-4D97-AF65-F5344CB8AC3E}">
        <p14:creationId xmlns:p14="http://schemas.microsoft.com/office/powerpoint/2010/main" xmlns="" val="1225761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1"/>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წლები მიდის. ყოველ წუთს, ყოველდღიურობას </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მემლექეთზე</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დარდი დაჰყვება.  </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მემლექეთზე</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ფიქრის ერთად გაჭაღარავებულა თავადაც:</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ka-GE" sz="3600" i="1" dirty="0" smtClean="0">
                <a:latin typeface="Sylfaen" pitchFamily="18" charset="0"/>
                <a:ea typeface="Times New Roman" pitchFamily="18" charset="0"/>
                <a:cs typeface="Times New Roman" pitchFamily="18" charset="0"/>
              </a:rPr>
              <a:t>                        </a:t>
            </a:r>
            <a:r>
              <a:rPr lang="en-US" sz="3600" i="1" dirty="0" smtClean="0">
                <a:latin typeface="Sylfaen" pitchFamily="18" charset="0"/>
                <a:ea typeface="Times New Roman" pitchFamily="18" charset="0"/>
                <a:cs typeface="Times New Roman" pitchFamily="18" charset="0"/>
              </a:rPr>
              <a:t>   </a:t>
            </a:r>
            <a:r>
              <a:rPr lang="ka-GE" sz="3600" i="1" dirty="0" smtClean="0">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მემლექეთზე</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დერდში</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შემომეჩვია ფიქრები,</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თმაში ბუდეს იკეთებს</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თოვლის თეთრი ფიფქები...</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მემლექეთო</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შენთვინ</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ვიტირეფ</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ვიქნები</a:t>
            </a:r>
            <a:r>
              <a:rPr kumimoji="0" lang="ka-GE" sz="36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ასე გაგვანდობს თავის გულისნადებს უკვე </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თმაშეთეთრებული</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მუჰაჯირი.</a:t>
            </a:r>
            <a:endParaRPr kumimoji="0" lang="ka-GE"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 y="0"/>
            <a:ext cx="12192001"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3200" b="0" i="0" u="none" strike="noStrike" cap="none" normalizeH="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ვეცნობით მუჰაჯირი კაცის პოეტურ აღსარებას და მკითხველსაც ამწუხრებს მისი შინაგანი მდგომარეობა. გულდათუთქულია ის, სხვაგვარად როგორი უნდა ყოფილიყო  </a:t>
            </a:r>
            <a:r>
              <a:rPr kumimoji="0" lang="ka-GE" sz="32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გულგამოკოჭვილი</a:t>
            </a:r>
            <a:r>
              <a:rPr kumimoji="0" lang="ka-GE" sz="32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კაცი, რომლის ბედი მუჰაჯირობაა.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მუჰაჯირად</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წასვლა ხატოვნად მიწის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აზანზარების</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შემზარავ მდგომარეობას შეადარა და მისმა ცნობიერებამ </a:t>
            </a:r>
            <a:r>
              <a:rPr kumimoji="0" lang="ka-GE" sz="32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ნენეიც</a:t>
            </a:r>
            <a:r>
              <a:rPr kumimoji="0" lang="ka-GE" sz="32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ვეღარ იცნო. სულში დასადგურებული მწარე, გამანადგურებელი ნაღველის დატოვება ვეღარ შეძლო მუჰაჯირის სხეულმა და ეს უდიდესი განცდა-გრძნობა თვალებიდან ცხარე ცრემლებად დაიღვარა. ეს ცრემლები კი ცხელია. სხვაგვარი ვერც იქნებოდა, ცხელია, რადგან მშობლიური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ვათანის</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ნალოლიავები სახლ-კარის მიტოვებამ გააცხელა</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ka-GE"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1"/>
            <a:ext cx="1219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76575" algn="ctr"/>
              </a:tabLst>
            </a:pP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tab pos="3076575" algn="ctr"/>
              </a:tabLst>
            </a:pPr>
            <a:endParaRPr lang="ka-GE" sz="4000" i="1" dirty="0" smtClean="0">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მუჰაჯირად</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რომ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მივდოდით</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აზანზარდა მიწა...</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გულმა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იმფრათ</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გამეიკოჭა</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ნენეიც</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ვეღარ ვიცან.</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ეს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ნამსხმანი</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მწარე ნაღველს</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თვალებიდან ცრიდა.	</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ცხელი ცრემლი მიწას წვავდა,</a:t>
            </a: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76575" algn="ctr"/>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ლომანავრში</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წვიმდა.</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40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1"/>
            <a:ext cx="1219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ლექსში </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აჭარას</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გვაცნობს</a:t>
            </a: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თავის გულისნადებს  და თანამონაწილე ვხვდებით სამშობლოს მონატრებული კაცის უსაზღვრო ტკივილისა. მართალია, კარგად </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გამომცხოვრებულან</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მაგრამ გული მაინც აქეთ, სამშობლოში, საკუთარ საბუდარ-სამოსახლოში </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უწევთ</a:t>
            </a:r>
            <a:r>
              <a:rPr kumimoji="0" lang="ka-GE" sz="4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ka-GE" sz="4000" dirty="0" smtClean="0">
                <a:latin typeface="Sylfaen" pitchFamily="18" charset="0"/>
                <a:ea typeface="Times New Roman" pitchFamily="18" charset="0"/>
                <a:cs typeface="Times New Roman" pitchFamily="18" charset="0"/>
              </a:rPr>
              <a:t>        </a:t>
            </a:r>
            <a:r>
              <a:rPr kumimoji="0" lang="ka-GE" sz="4000" b="0" i="1"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ბურსას კარგათ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გამოვმცხოვრდით</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გული მაინც შენკენ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გვიწევს.</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40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0"/>
            <a:ext cx="1219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საკუთარ თავთან მარტოდ დარჩენილს არ ასვენებს კითხვა-რატომ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გამოიდევნენ</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სხვაგან. ეძებს მიზეზს, პასუხს, მაგრამ ამაოდ. ეს ყოველივე კი გულში ისევ უსაზღვრო ტკივილად გროვდება, იმ ტკივილად, რომელიც არასოდეს მოსვენების საშუალებას არ მისცემს მას, იმ ტკივილად, რომელიც  მისი მუდმივი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განუშორებლობა</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ყოველდღიურობა  გამხდარა:</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უპასუხოდ დარჩენილებს,</a:t>
            </a: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ჟამი გვაყრის  გულზე დუღაბს...</a:t>
            </a: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სამშობლოდან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როისმე</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ნეტაი</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გვაღირსებენ მართალ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ჯუღაბს?!</a:t>
            </a:r>
            <a:r>
              <a:rPr kumimoji="0" lang="ka-GE" sz="32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ერთგან წერდა :</a:t>
            </a:r>
          </a:p>
          <a:p>
            <a:pPr marL="0" marR="0" lvl="0" indent="0" algn="l" defTabSz="914400" rtl="0" eaLnBrk="1" fontAlgn="base" latinLnBrk="0" hangingPunct="1">
              <a:lnSpc>
                <a:spcPct val="100000"/>
              </a:lnSpc>
              <a:spcBef>
                <a:spcPct val="0"/>
              </a:spcBef>
              <a:spcAft>
                <a:spcPct val="0"/>
              </a:spcAft>
              <a:buClrTx/>
              <a:buSzTx/>
              <a:buFontTx/>
              <a:buNone/>
              <a:tabLst/>
            </a:pPr>
            <a:r>
              <a:rPr lang="ka-GE" sz="3600" dirty="0" smtClean="0">
                <a:latin typeface="Sylfaen" pitchFamily="18" charset="0"/>
                <a:ea typeface="Times New Roman" pitchFamily="18" charset="0"/>
                <a:cs typeface="Times New Roman" pitchFamily="18" charset="0"/>
              </a:rPr>
              <a:t>                              </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ჩემი</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ლექსები, იცოდეთ,</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ხმელი აბედი, კვესია...</a:t>
            </a:r>
            <a:r>
              <a:rPr kumimoji="0" lang="ka-GE" sz="3600" b="0" i="1" u="none" strike="noStrike" cap="none" normalizeH="0" baseline="0" dirty="0" smtClean="0">
                <a:ln>
                  <a:noFill/>
                </a:ln>
                <a:solidFill>
                  <a:schemeClr val="tx1"/>
                </a:solidFill>
                <a:effectLst/>
                <a:latin typeface="Calibri"/>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დიახ, მისი სიტყვა ხმელი </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აბედია</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კვესია. მის სიტყვას ცეცხლი უკიდია, ცეცხლი წვავს, ტკივილის ცეცხლი,  მონატრების ცეცხლი და ისევ გაურკვევლობა, ისევ ძიება, ისევ აფორიაქება, ისევ და ისევ  პასუხის მოლოდინი-რატომ გაიწირნენ:</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ამდენი</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შვილი, გამჩენო,</a:t>
            </a:r>
            <a:endParaRPr kumimoji="0" lang="en-US" sz="3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რიღასთვინ</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გაგიწირია?!</a:t>
            </a:r>
            <a:r>
              <a:rPr kumimoji="0" lang="ka-GE" sz="36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36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1"/>
            <a:ext cx="12192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2" name="Rectangle 2"/>
          <p:cNvSpPr>
            <a:spLocks noChangeArrowheads="1"/>
          </p:cNvSpPr>
          <p:nvPr/>
        </p:nvSpPr>
        <p:spPr bwMode="auto">
          <a:xfrm>
            <a:off x="0" y="0"/>
            <a:ext cx="12192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ka-GE" sz="1100"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a-GE" sz="1100"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ka-GE" sz="3600" dirty="0" smtClean="0">
                <a:latin typeface="Sylfaen" pitchFamily="18" charset="0"/>
                <a:ea typeface="Times New Roman" pitchFamily="18" charset="0"/>
                <a:cs typeface="Times New Roman" pitchFamily="18" charset="0"/>
              </a:rPr>
              <a:t>   </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მონატრება, ტკივილი არ ყუჩდება, არ ფერმკრთალდება,</a:t>
            </a:r>
          </a:p>
          <a:p>
            <a:pPr marL="0" marR="0" lvl="0" indent="0" algn="just" defTabSz="914400" rtl="0" eaLnBrk="1" fontAlgn="base" latinLnBrk="0" hangingPunct="1">
              <a:lnSpc>
                <a:spcPct val="100000"/>
              </a:lnSpc>
              <a:spcBef>
                <a:spcPct val="0"/>
              </a:spcBef>
              <a:spcAft>
                <a:spcPct val="0"/>
              </a:spcAft>
              <a:buClrTx/>
              <a:buSzTx/>
              <a:buFontTx/>
              <a:buNone/>
              <a:tabLst/>
            </a:pPr>
            <a:endParaRPr lang="ka-GE" sz="3600" i="1"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პირიქით, უფრო და უფრო ახალგაზრდავდება, მეტად</a:t>
            </a:r>
          </a:p>
          <a:p>
            <a:pPr marL="0" marR="0" lvl="0" indent="0" algn="just" defTabSz="914400" rtl="0" eaLnBrk="1" fontAlgn="base" latinLnBrk="0" hangingPunct="1">
              <a:lnSpc>
                <a:spcPct val="100000"/>
              </a:lnSpc>
              <a:spcBef>
                <a:spcPct val="0"/>
              </a:spcBef>
              <a:spcAft>
                <a:spcPct val="0"/>
              </a:spcAft>
              <a:buClrTx/>
              <a:buSzTx/>
              <a:buFontTx/>
              <a:buNone/>
              <a:tabLst/>
            </a:pPr>
            <a:endParaRPr lang="ka-GE" sz="3600" i="1"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ღვივდება.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გაუსაძლისობის</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საზღვრის ძიებაში,</a:t>
            </a:r>
          </a:p>
          <a:p>
            <a:pPr marL="0" marR="0" lvl="0" indent="0" algn="just" defTabSz="914400" rtl="0" eaLnBrk="1" fontAlgn="base" latinLnBrk="0" hangingPunct="1">
              <a:lnSpc>
                <a:spcPct val="100000"/>
              </a:lnSpc>
              <a:spcBef>
                <a:spcPct val="0"/>
              </a:spcBef>
              <a:spcAft>
                <a:spcPct val="0"/>
              </a:spcAft>
              <a:buClrTx/>
              <a:buSzTx/>
              <a:buFontTx/>
              <a:buNone/>
              <a:tabLst/>
            </a:pPr>
            <a:endParaRPr lang="ka-GE" sz="3600" i="1"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ჭირთათმენაში </a:t>
            </a:r>
            <a:r>
              <a:rPr kumimoji="0" lang="en-US"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სულის მალამო </a:t>
            </a:r>
            <a:r>
              <a:rPr kumimoji="0" lang="ka-GE" sz="36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თეთრფაფარა</a:t>
            </a:r>
            <a:endPar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a-GE" sz="3600" i="1"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36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ფიქრის რაშია</a:t>
            </a:r>
            <a:r>
              <a:rPr kumimoji="0" lang="ka-GE" sz="11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18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0"/>
            <a:ext cx="12192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en-US"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მონატრებამ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გამაგენჯა</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ვითამ მივალ აჭარაში,</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ჩემ ეზოში ჩამომდგარა</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თეთრფაფარა</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ფიქრის რაში.</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ჩემს აჭარას გადავუფრენ</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თეთრფაფარა</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ფიქრის რაშით.</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0"/>
            <a:ext cx="121920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4000" b="0" i="1" u="none" strike="noStrike" cap="none" normalizeH="0" baseline="0" dirty="0" smtClean="0">
              <a:ln>
                <a:noFill/>
              </a:ln>
              <a:solidFill>
                <a:schemeClr val="tx1"/>
              </a:solidFill>
              <a:effectLst/>
              <a:latin typeface="Arial" pitchFamily="34" charset="0"/>
              <a:cs typeface="Arial" pitchFamily="34" charset="0"/>
            </a:endParaRPr>
          </a:p>
        </p:txBody>
      </p:sp>
      <p:sp>
        <p:nvSpPr>
          <p:cNvPr id="2049" name="Rectangle 1"/>
          <p:cNvSpPr>
            <a:spLocks noChangeArrowheads="1"/>
          </p:cNvSpPr>
          <p:nvPr/>
        </p:nvSpPr>
        <p:spPr bwMode="auto">
          <a:xfrm>
            <a:off x="213064" y="568170"/>
            <a:ext cx="12120978" cy="44505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lang="ka-GE" sz="3200" dirty="0" smtClean="0">
                <a:latin typeface="Sylfaen" pitchFamily="18" charset="0"/>
                <a:ea typeface="Times New Roman" pitchFamily="18" charset="0"/>
                <a:cs typeface="Times New Roman" pitchFamily="18" charset="0"/>
              </a:rPr>
              <a:t>  </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ნური ეფენდი თავდგირიძის პოეზიის ერთ-ერთი შენაკადია ისტორიული ადგილებისა და ისტორიულ პირთა სახეების გაცოცხლება. ლექსებში გაცოცხლებულია ძველი ტროას,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ბეზმიალემ</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ვალიდე</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სულთანის, გურჯი ხათუნის, გაზი ოსმან ფაშას, ლომან ეფენდი ქარცივაძის სახეები.</a:t>
            </a: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283311" cy="52014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smtClean="0">
              <a:latin typeface="Calibri"/>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smtClean="0">
              <a:latin typeface="Calibri"/>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ka-GE" sz="3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ჩანაქქალევ</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ძველო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ტროავ</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თავს დაგვატყდა  დიდი ჭირი,</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შენი ციხის კარებს იცავს,</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ბევრი გურჯი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მუჰაჯირი</a:t>
            </a:r>
            <a:r>
              <a:rPr kumimoji="0" lang="ka-GE" sz="3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Calibri"/>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0" u="none" strike="noStrike" cap="none" normalizeH="0" baseline="0" dirty="0" smtClean="0">
                <a:ln>
                  <a:noFill/>
                </a:ln>
                <a:solidFill>
                  <a:schemeClr val="tx1"/>
                </a:solidFill>
                <a:effectLst/>
                <a:latin typeface="Calibri"/>
                <a:ea typeface="Times New Roman" pitchFamily="18" charset="0"/>
                <a:cs typeface="Times New Roman" pitchFamily="18" charset="0"/>
              </a:rPr>
              <a:t>ან:</a:t>
            </a:r>
            <a:endParaRPr lang="ka-GE" sz="3200" dirty="0" smtClean="0">
              <a:latin typeface="Calibri"/>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a-GE" sz="3200" b="0" i="0" u="none" strike="noStrike" cap="none" normalizeH="0" baseline="0" dirty="0" smtClean="0">
              <a:ln>
                <a:noFill/>
              </a:ln>
              <a:solidFill>
                <a:schemeClr val="tx1"/>
              </a:solidFill>
              <a:effectLst/>
              <a:latin typeface="Calibri"/>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მემლექეთის</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სევდა დაგყვებოდა სულთან,</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შენ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შუშანო</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თავდგირიძევ</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შენ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ვალიდე</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სულთან</a:t>
            </a:r>
            <a:r>
              <a:rPr kumimoji="0" lang="ka-GE" sz="11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ka-GE"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36478" y="-95534"/>
            <a:ext cx="12191999" cy="6953534"/>
          </a:xfrm>
        </p:spPr>
        <p:txBody>
          <a:bodyPr>
            <a:normAutofit/>
          </a:bodyPr>
          <a:lstStyle/>
          <a:p>
            <a:pPr algn="ctr"/>
            <a:r>
              <a:rPr lang="ka-GE" sz="4800" i="1" dirty="0" smtClean="0"/>
              <a:t>        </a:t>
            </a:r>
            <a:r>
              <a:rPr lang="ka-GE" sz="4800" i="1" dirty="0" smtClean="0">
                <a:solidFill>
                  <a:schemeClr val="bg1"/>
                </a:solidFill>
              </a:rPr>
              <a:t>საჯარო ლექცია თემაზე: </a:t>
            </a:r>
            <a:br>
              <a:rPr lang="ka-GE" sz="4800" i="1" dirty="0" smtClean="0">
                <a:solidFill>
                  <a:schemeClr val="bg1"/>
                </a:solidFill>
              </a:rPr>
            </a:br>
            <a:r>
              <a:rPr lang="ka-GE" sz="4800" i="1" dirty="0">
                <a:solidFill>
                  <a:schemeClr val="bg1"/>
                </a:solidFill>
              </a:rPr>
              <a:t/>
            </a:r>
            <a:br>
              <a:rPr lang="ka-GE" sz="4800" i="1" dirty="0">
                <a:solidFill>
                  <a:schemeClr val="bg1"/>
                </a:solidFill>
              </a:rPr>
            </a:br>
            <a:r>
              <a:rPr lang="ka-GE" sz="4800" i="1" dirty="0" smtClean="0">
                <a:solidFill>
                  <a:schemeClr val="bg1"/>
                </a:solidFill>
              </a:rPr>
              <a:t>ნური ეფენდი თავდგირიძის პოეტური მემკვიდრეობა</a:t>
            </a:r>
            <a:endParaRPr lang="en-US" sz="4800" i="1" dirty="0">
              <a:solidFill>
                <a:schemeClr val="bg1"/>
              </a:solidFill>
            </a:endParaRPr>
          </a:p>
        </p:txBody>
      </p:sp>
    </p:spTree>
    <p:extLst>
      <p:ext uri="{BB962C8B-B14F-4D97-AF65-F5344CB8AC3E}">
        <p14:creationId xmlns:p14="http://schemas.microsoft.com/office/powerpoint/2010/main" xmlns="" val="2120181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679009"/>
            <a:ext cx="12192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3200" i="1" dirty="0" smtClean="0">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ამრიგად, უშუალობით, სისადავითა და უდიდესი გრძნობითაა ნასაზრდოები  ნური ეფენდი თავდგირიძის ლექსები.  გადამდებია ლექსის პწკარედებით  მოტანილი ემოცია. მწუხარებით, ტკივილით, სინანულით არის ნაშენი მისი ლექსები. დიახ, მისი ლექსები სულის მდგომარეობაა სიტყვიერი სამოსით გამოხატული.</a:t>
            </a: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8903399" cy="304698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dirty="0" smtClean="0">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dirty="0" smtClean="0">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3200" i="1" dirty="0" smtClean="0">
                <a:latin typeface="Sylfaen" pitchFamily="18" charset="0"/>
                <a:ea typeface="Times New Roman" pitchFamily="18" charset="0"/>
                <a:cs typeface="Times New Roman" pitchFamily="18" charset="0"/>
              </a:rPr>
              <a:t>                            </a:t>
            </a:r>
            <a:r>
              <a:rPr kumimoji="0" lang="ka-GE" sz="32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გმადლობთ ყურადღებისათვის</a:t>
            </a:r>
            <a:endParaRPr kumimoji="0" lang="ka-GE" sz="32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74171" y="707856"/>
            <a:ext cx="12089111" cy="4892588"/>
          </a:xfrm>
        </p:spPr>
        <p:txBody>
          <a:bodyPr>
            <a:normAutofit fontScale="90000"/>
          </a:bodyPr>
          <a:lstStyle/>
          <a:p>
            <a:pPr algn="just"/>
            <a:r>
              <a:rPr lang="en-US" smtClean="0"/>
              <a:t> </a:t>
            </a:r>
            <a:r>
              <a:rPr lang="ka-GE" smtClean="0"/>
              <a:t>ილია </a:t>
            </a:r>
            <a:r>
              <a:rPr lang="ka-GE" dirty="0" smtClean="0"/>
              <a:t>ჭავჭავაძე წერდა: </a:t>
            </a:r>
            <a:r>
              <a:rPr lang="ka-GE" dirty="0" err="1" smtClean="0"/>
              <a:t>„დღეს</a:t>
            </a:r>
            <a:r>
              <a:rPr lang="ka-GE" dirty="0" smtClean="0"/>
              <a:t>, მეცხრამეტე საუკუნეში რამდენი მაგალითი ვნახეთ ხალხის </a:t>
            </a:r>
            <a:r>
              <a:rPr lang="ka-GE" dirty="0" err="1" smtClean="0"/>
              <a:t>მამაპაპისეული</a:t>
            </a:r>
            <a:r>
              <a:rPr lang="ka-GE" dirty="0" smtClean="0"/>
              <a:t>  ძირიდან აყრისა და გადასახლებისა. დე, </a:t>
            </a:r>
            <a:r>
              <a:rPr lang="ka-GE" dirty="0" err="1" smtClean="0"/>
              <a:t>ამაზედ</a:t>
            </a:r>
            <a:r>
              <a:rPr lang="ka-GE" dirty="0" smtClean="0"/>
              <a:t> ჩვენს შემდეგ  ისტორიკოსები </a:t>
            </a:r>
            <a:r>
              <a:rPr lang="ka-GE" dirty="0" err="1" smtClean="0"/>
              <a:t>განცვიფრდეს</a:t>
            </a:r>
            <a:r>
              <a:rPr lang="ka-GE" dirty="0" smtClean="0"/>
              <a:t>, ჩვენ კი ეს გულისტკივილი შევნიშნოთ და შევიტანოთ ჩვენს </a:t>
            </a:r>
            <a:r>
              <a:rPr lang="ka-GE" dirty="0" err="1" smtClean="0"/>
              <a:t>მატიანეში.“</a:t>
            </a:r>
            <a:r>
              <a:rPr lang="ka-GE" dirty="0" smtClean="0"/>
              <a:t>  სწორედ ამ მიზნით გავიცნოთ  ერთი </a:t>
            </a:r>
            <a:r>
              <a:rPr lang="ka-GE" dirty="0" err="1" smtClean="0"/>
              <a:t>მუჰაჯირელის</a:t>
            </a:r>
            <a:r>
              <a:rPr lang="ka-GE" dirty="0" smtClean="0"/>
              <a:t>-ნური ეფენდი თავდგირიძის ლექსად ამონაკვნესი გულისტკივილი და </a:t>
            </a:r>
            <a:r>
              <a:rPr lang="ka-GE" dirty="0" err="1" smtClean="0"/>
              <a:t>შემორჩეს</a:t>
            </a:r>
            <a:r>
              <a:rPr lang="en-US" dirty="0" smtClean="0"/>
              <a:t> </a:t>
            </a:r>
            <a:r>
              <a:rPr lang="ka-GE" dirty="0" smtClean="0"/>
              <a:t>ჩვენს ისტორიას.</a:t>
            </a:r>
            <a:r>
              <a:rPr lang="en-US" dirty="0" smtClean="0"/>
              <a:t/>
            </a:r>
            <a:br>
              <a:rPr lang="en-US" dirty="0" smtClean="0"/>
            </a:br>
            <a:endParaRPr lang="en-US" dirty="0">
              <a:solidFill>
                <a:schemeClr val="bg1"/>
              </a:solidFill>
            </a:endParaRPr>
          </a:p>
        </p:txBody>
      </p:sp>
    </p:spTree>
    <p:extLst>
      <p:ext uri="{BB962C8B-B14F-4D97-AF65-F5344CB8AC3E}">
        <p14:creationId xmlns:p14="http://schemas.microsoft.com/office/powerpoint/2010/main" xmlns="" val="2743777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მართკუთხედი 1"/>
          <p:cNvSpPr/>
          <p:nvPr/>
        </p:nvSpPr>
        <p:spPr>
          <a:xfrm>
            <a:off x="334109" y="1671965"/>
            <a:ext cx="11095891" cy="7637988"/>
          </a:xfrm>
          <a:prstGeom prst="rect">
            <a:avLst/>
          </a:prstGeom>
        </p:spPr>
        <p:txBody>
          <a:bodyPr wrap="square">
            <a:spAutoFit/>
          </a:bodyPr>
          <a:lstStyle/>
          <a:p>
            <a:pPr marL="342900" indent="-342900" algn="just">
              <a:lnSpc>
                <a:spcPct val="150000"/>
              </a:lnSpc>
              <a:spcAft>
                <a:spcPts val="1000"/>
              </a:spcAft>
            </a:pPr>
            <a:r>
              <a:rPr lang="en-US" sz="2800" b="1" i="1" dirty="0" smtClean="0">
                <a:solidFill>
                  <a:srgbClr val="000000"/>
                </a:solidFill>
                <a:ea typeface="Times New Roman" panose="02020603050405020304" pitchFamily="18" charset="0"/>
                <a:cs typeface="Times New Roman" panose="02020603050405020304" pitchFamily="18" charset="0"/>
              </a:rPr>
              <a:t> .   </a:t>
            </a:r>
            <a:r>
              <a:rPr lang="ka-GE" sz="2800" b="1" i="1" dirty="0" smtClean="0">
                <a:solidFill>
                  <a:srgbClr val="000000"/>
                </a:solidFill>
                <a:ea typeface="Times New Roman" panose="02020603050405020304" pitchFamily="18" charset="0"/>
                <a:cs typeface="Times New Roman" panose="02020603050405020304" pitchFamily="18" charset="0"/>
              </a:rPr>
              <a:t>მუჰაჯირობით გამოწვეული ტკივილი;</a:t>
            </a:r>
          </a:p>
          <a:p>
            <a:pPr marL="342900" indent="-342900" algn="just">
              <a:lnSpc>
                <a:spcPct val="150000"/>
              </a:lnSpc>
              <a:spcAft>
                <a:spcPts val="1000"/>
              </a:spcAft>
            </a:pPr>
            <a:r>
              <a:rPr lang="en-US" sz="2800" b="1" i="1" dirty="0" smtClean="0">
                <a:solidFill>
                  <a:srgbClr val="000000"/>
                </a:solidFill>
                <a:ea typeface="Times New Roman" panose="02020603050405020304" pitchFamily="18" charset="0"/>
                <a:cs typeface="Times New Roman" panose="02020603050405020304" pitchFamily="18" charset="0"/>
              </a:rPr>
              <a:t>  .   </a:t>
            </a:r>
            <a:r>
              <a:rPr lang="ka-GE" sz="2800" b="1" i="1" dirty="0" smtClean="0">
                <a:solidFill>
                  <a:srgbClr val="000000"/>
                </a:solidFill>
                <a:ea typeface="Times New Roman" panose="02020603050405020304" pitchFamily="18" charset="0"/>
                <a:cs typeface="Times New Roman" panose="02020603050405020304" pitchFamily="18" charset="0"/>
              </a:rPr>
              <a:t>სამშობლოს მონატრების გრძნობა;</a:t>
            </a:r>
          </a:p>
          <a:p>
            <a:pPr marL="342900" indent="-342900" algn="just">
              <a:lnSpc>
                <a:spcPct val="150000"/>
              </a:lnSpc>
              <a:spcAft>
                <a:spcPts val="1000"/>
              </a:spcAft>
            </a:pPr>
            <a:r>
              <a:rPr lang="en-US" sz="2800" b="1" i="1" dirty="0" smtClean="0">
                <a:solidFill>
                  <a:srgbClr val="000000"/>
                </a:solidFill>
                <a:ea typeface="Times New Roman" panose="02020603050405020304" pitchFamily="18" charset="0"/>
                <a:cs typeface="Times New Roman" panose="02020603050405020304" pitchFamily="18" charset="0"/>
              </a:rPr>
              <a:t>  .   </a:t>
            </a:r>
            <a:r>
              <a:rPr lang="ka-GE" sz="2800" b="1" i="1" dirty="0" smtClean="0">
                <a:solidFill>
                  <a:srgbClr val="000000"/>
                </a:solidFill>
                <a:ea typeface="Times New Roman" panose="02020603050405020304" pitchFamily="18" charset="0"/>
                <a:cs typeface="Times New Roman" panose="02020603050405020304" pitchFamily="18" charset="0"/>
              </a:rPr>
              <a:t>ისტორიული ადგილები და სახეები მის  პოეზიაში;</a:t>
            </a:r>
          </a:p>
          <a:p>
            <a:pPr marL="342900" indent="-342900" algn="just">
              <a:lnSpc>
                <a:spcPct val="150000"/>
              </a:lnSpc>
              <a:spcAft>
                <a:spcPts val="1000"/>
              </a:spcAft>
            </a:pPr>
            <a:r>
              <a:rPr lang="en-US" sz="2800" b="1" i="1" dirty="0" smtClean="0">
                <a:solidFill>
                  <a:srgbClr val="000000"/>
                </a:solidFill>
                <a:ea typeface="Times New Roman" panose="02020603050405020304" pitchFamily="18" charset="0"/>
                <a:cs typeface="Times New Roman" panose="02020603050405020304" pitchFamily="18" charset="0"/>
              </a:rPr>
              <a:t>   .  </a:t>
            </a:r>
            <a:r>
              <a:rPr lang="ka-GE" sz="2800" b="1" i="1" dirty="0" smtClean="0">
                <a:solidFill>
                  <a:srgbClr val="000000"/>
                </a:solidFill>
                <a:ea typeface="Times New Roman" panose="02020603050405020304" pitchFamily="18" charset="0"/>
                <a:cs typeface="Times New Roman" panose="02020603050405020304" pitchFamily="18" charset="0"/>
              </a:rPr>
              <a:t>თემა აქტუალური</a:t>
            </a:r>
            <a:r>
              <a:rPr lang="en-US" sz="2800" b="1" i="1" dirty="0" smtClean="0">
                <a:solidFill>
                  <a:srgbClr val="000000"/>
                </a:solidFill>
                <a:ea typeface="Times New Roman" panose="02020603050405020304" pitchFamily="18" charset="0"/>
                <a:cs typeface="Times New Roman" panose="02020603050405020304" pitchFamily="18" charset="0"/>
              </a:rPr>
              <a:t>,</a:t>
            </a:r>
            <a:r>
              <a:rPr lang="ka-GE" sz="2800" b="1" i="1" dirty="0" smtClean="0">
                <a:solidFill>
                  <a:srgbClr val="000000"/>
                </a:solidFill>
                <a:ea typeface="Times New Roman" panose="02020603050405020304" pitchFamily="18" charset="0"/>
                <a:cs typeface="Times New Roman" panose="02020603050405020304" pitchFamily="18" charset="0"/>
              </a:rPr>
              <a:t>მნიშვნელოვანი და საინტერესოა.</a:t>
            </a:r>
            <a:r>
              <a:rPr lang="ka-GE" sz="2800" dirty="0" smtClean="0">
                <a:solidFill>
                  <a:srgbClr val="000000"/>
                </a:solidFill>
                <a:ea typeface="Times New Roman" panose="02020603050405020304" pitchFamily="18" charset="0"/>
                <a:cs typeface="Times New Roman" panose="02020603050405020304" pitchFamily="18" charset="0"/>
              </a:rPr>
              <a:t> </a:t>
            </a:r>
            <a:r>
              <a:rPr lang="ka-GE" sz="2800" b="1" i="1" dirty="0" smtClean="0">
                <a:solidFill>
                  <a:srgbClr val="000000"/>
                </a:solidFill>
                <a:ea typeface="Times New Roman" panose="02020603050405020304" pitchFamily="18" charset="0"/>
                <a:cs typeface="Times New Roman" panose="02020603050405020304" pitchFamily="18" charset="0"/>
              </a:rPr>
              <a:t>ვეცნობით მუჰაჯირი ქართველის, მშობლიურ კერას, საბუდარს მოწყვეტილი ადამიანის ლექსად გამომზეურებულ სულიერ სამყაროს.</a:t>
            </a:r>
            <a:endParaRPr lang="ka-GE" sz="2800" b="1" i="1" dirty="0">
              <a:solidFill>
                <a:srgbClr val="000000"/>
              </a:solidFill>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Wingdings" panose="05000000000000000000" pitchFamily="2" charset="2"/>
              <a:buChar char="Ø"/>
            </a:pPr>
            <a:endParaRPr lang="ka-GE" sz="2800" b="1" dirty="0" smtClean="0">
              <a:solidFill>
                <a:srgbClr val="000000"/>
              </a:solidFill>
              <a:ea typeface="Times New Roman" panose="02020603050405020304" pitchFamily="18" charset="0"/>
              <a:cs typeface="Times New Roman" panose="02020603050405020304" pitchFamily="18" charset="0"/>
            </a:endParaRPr>
          </a:p>
          <a:p>
            <a:pPr algn="just">
              <a:lnSpc>
                <a:spcPct val="150000"/>
              </a:lnSpc>
              <a:spcAft>
                <a:spcPts val="1000"/>
              </a:spcAft>
            </a:pPr>
            <a:r>
              <a:rPr lang="ka-GE" sz="2800" b="1" dirty="0" smtClean="0"/>
              <a:t>.</a:t>
            </a:r>
          </a:p>
          <a:p>
            <a:pPr marL="342900" indent="-342900" algn="just">
              <a:lnSpc>
                <a:spcPct val="150000"/>
              </a:lnSpc>
              <a:spcAft>
                <a:spcPts val="1000"/>
              </a:spcAft>
              <a:buFont typeface="Wingdings" panose="05000000000000000000" pitchFamily="2" charset="2"/>
              <a:buChar char="Ø"/>
            </a:pPr>
            <a:endParaRPr lang="en-US" dirty="0"/>
          </a:p>
          <a:p>
            <a:pPr marL="342900" indent="-342900" algn="just">
              <a:lnSpc>
                <a:spcPct val="150000"/>
              </a:lnSpc>
              <a:spcAft>
                <a:spcPts val="1000"/>
              </a:spcAft>
              <a:buFont typeface="Wingdings" panose="05000000000000000000" pitchFamily="2" charset="2"/>
              <a:buChar char="Ø"/>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32425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462903" y="1495114"/>
            <a:ext cx="9923661" cy="369332"/>
          </a:xfrm>
          <a:prstGeom prst="rect">
            <a:avLst/>
          </a:prstGeom>
        </p:spPr>
        <p:txBody>
          <a:bodyPr wrap="square">
            <a:spAutoFit/>
          </a:bodyPr>
          <a:lstStyle/>
          <a:p>
            <a:pPr algn="just"/>
            <a:r>
              <a:rPr lang="en-US" b="1" dirty="0">
                <a:latin typeface="Sylfaen" panose="010A0502050306030303" pitchFamily="18" charset="0"/>
                <a:ea typeface="Times New Roman" panose="02020603050405020304" pitchFamily="18" charset="0"/>
                <a:cs typeface="Sylfaen" panose="010A0502050306030303" pitchFamily="18" charset="0"/>
              </a:rPr>
              <a:t> </a:t>
            </a:r>
            <a:endParaRPr lang="en-US" sz="3200" dirty="0">
              <a:solidFill>
                <a:schemeClr val="bg1"/>
              </a:solidFill>
            </a:endParaRPr>
          </a:p>
        </p:txBody>
      </p:sp>
      <p:sp>
        <p:nvSpPr>
          <p:cNvPr id="22530" name="Rectangle 2"/>
          <p:cNvSpPr>
            <a:spLocks noChangeArrowheads="1"/>
          </p:cNvSpPr>
          <p:nvPr/>
        </p:nvSpPr>
        <p:spPr bwMode="auto">
          <a:xfrm>
            <a:off x="0" y="-1"/>
            <a:ext cx="12192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მუჰაჯირობის დამწვავ-გამანადგურებელი მდგომარეობა და ემოციაა განივთებული ნური -ეფენდი თავდგირიძის ლექსებში. ტკივილით, ცრემლით, მწუხარება-ნაღველითაა სავსე ლექსის ტაეპები. შეუძლებელია გადამდები ემოციის გარეშე გაეცნო მის პოეტურ სტრიქონებს და არ დაგამწუხროს. ლექსში </a:t>
            </a:r>
            <a:r>
              <a:rPr kumimoji="0" lang="ka-GE" sz="3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მომაბრუნე უკან,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გემო!</a:t>
            </a:r>
            <a:r>
              <a:rPr kumimoji="0" lang="ka-GE" sz="3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გაცოცხლებულია მუჰაჯირი კაცის იმ წუთის, იმ წამის ფიქრები, როცა გემში დამჯდარი ტოვებს მშობლიურ მიწას და მუჰაჯირობის ხიფათითა და გაჭირვებით სავსე გზას უნდა დაადგეს. მკვდარია მუჰაჯირის გული და ბუნებაც კვნესის, გარემოც ოხრავს; გული  კი აქეთ</a:t>
            </a:r>
            <a:r>
              <a:rPr kumimoji="0" lang="en-US"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სამშობლოში  რჩება. ადვილი წარმოსადგენია როგორი იქნება სხვის ქვეყანაში, თუმცა სამშობლოში </a:t>
            </a:r>
            <a:r>
              <a:rPr kumimoji="0" lang="ka-GE" sz="32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გულდარჩენილი</a:t>
            </a:r>
            <a:r>
              <a:rPr kumimoji="0" lang="ka-GE" sz="32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კაცის ცხოვრება</a:t>
            </a:r>
            <a:r>
              <a:rPr kumimoji="0" lang="ka-GE" sz="11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endParaRPr kumimoji="0" lang="ka-GE"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018671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
            <a:ext cx="12192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36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ბათომიდან</a:t>
            </a: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მიდის გემი,</a:t>
            </a:r>
          </a:p>
          <a:p>
            <a:pPr marL="0" marR="0" lvl="0" indent="0"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ზღვას მიაპობს კვნესა-გვემით,</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მაქეთ მრჩება გული ჩემი...</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ოსმალეთში მიმაცილებს</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a-GE" sz="36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სევდა- სულის </a:t>
            </a:r>
            <a:r>
              <a:rPr kumimoji="0" lang="ka-GE" sz="3600" b="0" i="0"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გადამრჩენი.</a:t>
            </a:r>
            <a:r>
              <a:rPr kumimoji="0" lang="ka-GE" sz="36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639957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59876" y="2358406"/>
            <a:ext cx="10832123" cy="468141"/>
          </a:xfrm>
          <a:prstGeom prst="rect">
            <a:avLst/>
          </a:prstGeom>
        </p:spPr>
        <p:txBody>
          <a:bodyPr wrap="square">
            <a:spAutoFit/>
          </a:bodyPr>
          <a:lstStyle/>
          <a:p>
            <a:pPr marL="457200" indent="-457200" algn="just">
              <a:lnSpc>
                <a:spcPct val="150000"/>
              </a:lnSpc>
              <a:spcAft>
                <a:spcPts val="1000"/>
              </a:spcAft>
              <a:buFont typeface="Wingdings" panose="05000000000000000000" pitchFamily="2" charset="2"/>
              <a:buChar char="Ø"/>
            </a:pPr>
            <a:r>
              <a:rPr lang="ka-GE" i="1" dirty="0" smtClean="0">
                <a:solidFill>
                  <a:schemeClr val="bg1"/>
                </a:solidFill>
                <a:ea typeface="Times New Roman" panose="02020603050405020304" pitchFamily="18" charset="0"/>
                <a:cs typeface="Sylfaen" panose="010A0502050306030303" pitchFamily="18" charset="0"/>
              </a:rPr>
              <a:t>.</a:t>
            </a:r>
            <a:endParaRPr lang="en-US" i="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20481" name="Rectangle 1"/>
          <p:cNvSpPr>
            <a:spLocks noChangeArrowheads="1"/>
          </p:cNvSpPr>
          <p:nvPr/>
        </p:nvSpPr>
        <p:spPr bwMode="auto">
          <a:xfrm>
            <a:off x="0" y="0"/>
            <a:ext cx="1219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a-GE" sz="4000" i="1" dirty="0" smtClean="0">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დიახ,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მუჰაჯირად</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მიდის ფიზიკურად, თუმცა უგულოდ, უსულოდ, სული მშობლიურ კარ-მიდამოში დარჩა, მშობლიურ სახლში  </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გეეპარა</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იმ სახლში, რომელიც  </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ემიას</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ჩაბარდა და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აღშფოთებს</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აწუხებს და არ ასვენებს შეგრძნება, რომელსაც ჰბადებს მის ჯიბეში გაყიდული სახლის ფული. </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უწვავს</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ჯიბეს</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ეს სევდის ამშლელი ფული</a:t>
            </a:r>
            <a:r>
              <a:rPr kumimoji="0" lang="ka-GE" sz="11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endParaRPr kumimoji="0" lang="ka-GE" sz="1800" b="0" i="1"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190582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1"/>
            <a:ext cx="1219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a-GE" sz="4000" dirty="0" smtClean="0">
              <a:latin typeface="Sylfae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ka-GE" sz="4000" dirty="0" smtClean="0">
                <a:latin typeface="Sylfaen" pitchFamily="18" charset="0"/>
                <a:ea typeface="Times New Roman" pitchFamily="18" charset="0"/>
                <a:cs typeface="Times New Roman" pitchFamily="18" charset="0"/>
              </a:rPr>
              <a:t>                       </a:t>
            </a:r>
            <a:r>
              <a:rPr kumimoji="0" lang="ka-GE" sz="40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ოსმალეთში</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მივალ, მარა</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სული სახლში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გემეპარა</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სახლი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ემიას</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მიებარა,</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ჯიბეს მიწვავს სახლის </a:t>
            </a:r>
            <a:r>
              <a:rPr kumimoji="0" lang="ka-GE" sz="4000" b="0" i="1" u="none" strike="noStrike" cap="none" normalizeH="0" baseline="0" dirty="0" err="1" smtClean="0">
                <a:ln>
                  <a:noFill/>
                </a:ln>
                <a:solidFill>
                  <a:schemeClr val="tx1"/>
                </a:solidFill>
                <a:effectLst/>
                <a:latin typeface="Sylfaen" pitchFamily="18" charset="0"/>
                <a:ea typeface="Times New Roman" pitchFamily="18" charset="0"/>
                <a:cs typeface="Times New Roman" pitchFamily="18" charset="0"/>
              </a:rPr>
              <a:t>ფარა.</a:t>
            </a:r>
            <a:r>
              <a:rPr kumimoji="0" lang="ka-GE" sz="4000" b="0" i="1"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endParaRPr kumimoji="0" lang="ka-GE" sz="40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0"/>
            <a:ext cx="123579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ka-GE" sz="4000" dirty="0" smtClean="0">
                <a:latin typeface="Sylfaen" pitchFamily="18" charset="0"/>
                <a:ea typeface="Times New Roman" pitchFamily="18" charset="0"/>
                <a:cs typeface="Times New Roman" pitchFamily="18" charset="0"/>
              </a:rPr>
              <a:t>    </a:t>
            </a:r>
            <a:r>
              <a:rPr kumimoji="0" lang="ka-GE" sz="40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და ბოლოს, ლექსი  მთავრდება უდიდესი, გამანადგურებელი, შემაძრწუნებელი მიმართვით. მუჰაჯირს უკვე ენატრება, სტკივა მისი სამშობლო, მოენატრა მისი წყლის გემო. მისთვის თავისუფლად მომდინარე წყალი არის სიმბოლო მშობლიური ეზო-კარისა, მისი კუთხისა, ზოგადად, მისი სამშობლოსი:</a:t>
            </a:r>
            <a:r>
              <a:rPr lang="ka-GE" sz="4000" dirty="0" smtClean="0"/>
              <a:t> </a:t>
            </a:r>
          </a:p>
          <a:p>
            <a:pPr marL="0" marR="0" lvl="0" indent="0" algn="l" defTabSz="914400" rtl="0" eaLnBrk="1" fontAlgn="base" latinLnBrk="0" hangingPunct="1">
              <a:lnSpc>
                <a:spcPct val="100000"/>
              </a:lnSpc>
              <a:spcBef>
                <a:spcPct val="0"/>
              </a:spcBef>
              <a:spcAft>
                <a:spcPct val="0"/>
              </a:spcAft>
              <a:buClrTx/>
              <a:buSzTx/>
              <a:buFontTx/>
              <a:buNone/>
              <a:tabLst/>
            </a:pPr>
            <a:r>
              <a:rPr lang="ka-GE" sz="4000" i="1" dirty="0" smtClean="0"/>
              <a:t>                               </a:t>
            </a:r>
            <a:r>
              <a:rPr lang="ka-GE" sz="4000" i="1" dirty="0" err="1" smtClean="0"/>
              <a:t>„მომაბრუნე</a:t>
            </a:r>
            <a:r>
              <a:rPr lang="ka-GE" sz="4000" i="1" dirty="0" smtClean="0"/>
              <a:t> უკან, გემო,</a:t>
            </a:r>
            <a:endParaRPr lang="en-US" sz="4000" i="1" dirty="0" smtClean="0"/>
          </a:p>
          <a:p>
            <a:r>
              <a:rPr lang="ka-GE" sz="4000" i="1" dirty="0" smtClean="0"/>
              <a:t>                               მომენატრა ჩემ წყლის გემო!...“</a:t>
            </a:r>
            <a:endParaRPr kumimoji="0" lang="ka-GE" sz="40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ჭრილი">
  <a:themeElements>
    <a:clrScheme name="ჭრილი">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ჭრილი">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ჭრილი">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546</TotalTime>
  <Words>915</Words>
  <Application>Microsoft Office PowerPoint</Application>
  <PresentationFormat>ინდივიდუალური</PresentationFormat>
  <Paragraphs>131</Paragraphs>
  <Slides>21</Slides>
  <Notes>3</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21</vt:i4>
      </vt:variant>
    </vt:vector>
  </HeadingPairs>
  <TitlesOfParts>
    <vt:vector size="22" baseType="lpstr">
      <vt:lpstr>ჭრილი</vt:lpstr>
      <vt:lpstr>ბათუმის შოთა რუსთაველის სახელმწიფო უნივერსიტეტის  ნიკო ბერძენიშვილის ინსტიტუტის ფოლკლორის, დიალექტოლოგიისა და ემიგრანტული ლიტერატურის კვლევის განყოფილების მთავარი მეცნიერ -თანამშრომელი   ელზა  ფუტკარაძე </vt:lpstr>
      <vt:lpstr>        საჯარო ლექცია თემაზე:   ნური ეფენდი თავდგირიძის პოეტური მემკვიდრეობა</vt:lpstr>
      <vt:lpstr> ილია ჭავჭავაძე წერდა: „დღეს, მეცხრამეტე საუკუნეში რამდენი მაგალითი ვნახეთ ხალხის მამაპაპისეული  ძირიდან აყრისა და გადასახლებისა. დე, ამაზედ ჩვენს შემდეგ  ისტორიკოსები განცვიფრდეს, ჩვენ კი ეს გულისტკივილი შევნიშნოთ და შევიტანოთ ჩვენს მატიანეში.“  სწორედ ამ მიზნით გავიცნოთ  ერთი მუჰაჯირელის-ნური ეფენდი თავდგირიძის ლექსად ამონაკვნესი გულისტკივილი და შემორჩეს ჩვენს ისტორიას. </vt:lpstr>
      <vt:lpstr>სლაიდი 4</vt:lpstr>
      <vt:lpstr>სლაიდი 5</vt:lpstr>
      <vt:lpstr>სლაიდი 6</vt:lpstr>
      <vt:lpstr>სლაიდი 7</vt:lpstr>
      <vt:lpstr>სლაიდი 8</vt:lpstr>
      <vt:lpstr>სლაიდი 9</vt:lpstr>
      <vt:lpstr>სლაიდი 10</vt:lpstr>
      <vt:lpstr>სლაიდი 11</vt:lpstr>
      <vt:lpstr>სლაიდი 12</vt:lpstr>
      <vt:lpstr>სლაიდი 13</vt:lpstr>
      <vt:lpstr>სლაიდი 14</vt:lpstr>
      <vt:lpstr>სლაიდი 15</vt:lpstr>
      <vt:lpstr>სლაიდი 16</vt:lpstr>
      <vt:lpstr>სლაიდი 17</vt:lpstr>
      <vt:lpstr>სლაიდი 18</vt:lpstr>
      <vt:lpstr>სლაიდი 19</vt:lpstr>
      <vt:lpstr>სლაიდი 20</vt:lpstr>
      <vt:lpstr>სლაიდი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ბათუმის შოთა რუსთაველის სახელმწიფო უნივერსიტეტის ნიკო ბერძენიშვილის სამეცნიერო კვლევითი ინსტიტუტის ფოლკლორის დიალექტოლოგიისა და ემიგრანტული კვლევის უფროსი მეცნიერ თანამშრომელი   ნაილე მიქელაძე. </dc:title>
  <dc:creator>Windows User</dc:creator>
  <cp:lastModifiedBy>admin</cp:lastModifiedBy>
  <cp:revision>113</cp:revision>
  <dcterms:created xsi:type="dcterms:W3CDTF">2018-03-22T19:10:39Z</dcterms:created>
  <dcterms:modified xsi:type="dcterms:W3CDTF">2018-10-25T12:50:02Z</dcterms:modified>
</cp:coreProperties>
</file>