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9" d="100"/>
          <a:sy n="109" d="100"/>
        </p:scale>
        <p:origin x="-167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12/21/2018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12/21/2018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12/21/2018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12/21/2018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12/21/2018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12/21/2018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ka.wikipedia.org/wiki/%E1%83%9B%E1%83%94%E1%83%A2%E1%83%A0%E1%83%9D%E1%83%9E%E1%83%9D%E1%83%9A%E1%83%98%E1%83%A2%E1%83%94%E1%83%9C%E1%83%98%E1%83%A1_%E1%83%AE%E1%83%94%E1%83%9A%E1%83%9D%E1%83%95%E1%83%9C%E1%83%94%E1%83%91%E1%83%98%E1%83%A1_%E1%83%9B%E1%83%A3%E1%83%96%E1%83%94%E1%83%A3%E1%83%9B%E1%83%98_(%E1%83%9C%E1%83%98%E1%83%A3-%E1%83%98%E1%83%9D%E1%83%A0%E1%83%99%E1%83%98)"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914400" y="1066800"/>
            <a:ext cx="7620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ბათუმის შოთა რუსთაველის სახელმწიფო უნივერსიტეტის ნიკო ბერძენიშვილის ინსტიტუტის ფოლკლორის, დიალექტოლოგიისა და ემიგრანტული ლიტერატურის კვლევის განყოფილების მთავარი მეცნიერ</a:t>
            </a: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a:t>
            </a: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თანამშრომელი</a:t>
            </a:r>
            <a:endPar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შ</a:t>
            </a: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ო</a:t>
            </a: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თ</a:t>
            </a: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ა </a:t>
            </a: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ზ</a:t>
            </a: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ო</a:t>
            </a: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ი</a:t>
            </a: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ძ</a:t>
            </a:r>
            <a:r>
              <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ე </a:t>
            </a:r>
            <a:endParaRPr kumimoji="0" lang="en-US"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sz="2400" i="1" dirty="0" smtClean="0">
                <a:solidFill>
                  <a:srgbClr val="00B0F0"/>
                </a:solidFill>
                <a:latin typeface="Sylfaen" pitchFamily="18" charset="0"/>
                <a:ea typeface="Times New Roman" pitchFamily="18" charset="0"/>
                <a:cs typeface="Times New Roman" pitchFamily="18" charset="0"/>
              </a:rPr>
              <a:t>   </a:t>
            </a:r>
            <a:r>
              <a:rPr kumimoji="0" lang="ka-GE" sz="2400" b="0"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სემინარს თემაზე </a:t>
            </a:r>
            <a:r>
              <a:rPr kumimoji="0" lang="ka-GE" sz="2400" b="1"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,,ქართული სიტყვა </a:t>
            </a:r>
            <a:r>
              <a:rPr kumimoji="0" lang="ka-GE" sz="2400" b="1" i="1" u="none" strike="noStrike" cap="none" normalizeH="0" baseline="0" dirty="0" err="1" smtClean="0">
                <a:ln>
                  <a:noFill/>
                </a:ln>
                <a:solidFill>
                  <a:srgbClr val="00B0F0"/>
                </a:solidFill>
                <a:effectLst/>
                <a:latin typeface="Sylfaen" pitchFamily="18" charset="0"/>
                <a:ea typeface="Times New Roman" pitchFamily="18" charset="0"/>
                <a:cs typeface="Times New Roman" pitchFamily="18" charset="0"/>
              </a:rPr>
              <a:t>ფერეიდანში</a:t>
            </a:r>
            <a:r>
              <a:rPr kumimoji="0" lang="ka-GE" sz="2400" b="1" i="1" u="none" strike="noStrike" cap="none" normalizeH="0" baseline="0" dirty="0" err="1" smtClean="0">
                <a:ln>
                  <a:noFill/>
                </a:ln>
                <a:solidFill>
                  <a:srgbClr val="00B0F0"/>
                </a:solidFill>
                <a:effectLst/>
                <a:latin typeface="Calibri"/>
                <a:ea typeface="Times New Roman" pitchFamily="18" charset="0"/>
                <a:cs typeface="Times New Roman" pitchFamily="18" charset="0"/>
              </a:rPr>
              <a:t>“</a:t>
            </a:r>
            <a:r>
              <a:rPr kumimoji="0" lang="ka-GE" sz="2400" b="1" i="1"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a:t>
            </a:r>
            <a:endParaRPr kumimoji="0" lang="ka-GE" sz="2400" b="0" i="1" u="none" strike="noStrike" cap="none" normalizeH="0" baseline="0" dirty="0" smtClean="0">
              <a:ln>
                <a:noFill/>
              </a:ln>
              <a:solidFill>
                <a:srgbClr val="00B0F0"/>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 y="0"/>
            <a:ext cx="89154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a-GE" sz="2000" b="0" i="0"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ფერეიდანში მცხოვრებ ქართველთა ისტორიული წანამძღვრები... საქართველოს ისტორიის ტრაგიკული მოვლენების  ანალიზი. კერძოდ.  </a:t>
            </a:r>
            <a:r>
              <a:rPr lang="ka-GE" sz="2000" dirty="0" smtClean="0">
                <a:solidFill>
                  <a:srgbClr val="00B0F0"/>
                </a:solidFill>
                <a:latin typeface="Sylfaen" pitchFamily="18" charset="0"/>
                <a:ea typeface="Times New Roman" pitchFamily="18" charset="0"/>
                <a:cs typeface="Times New Roman" pitchFamily="18" charset="0"/>
              </a:rPr>
              <a:t>საუბარია </a:t>
            </a:r>
            <a:r>
              <a:rPr kumimoji="0" lang="ka-GE" sz="2000" b="0" i="0"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საქართველოს ისტორიის იმ მოვლენებზე, რამაც ქართველები აჰყარა საკუთარი ბუდიდან და უცხო მიწა-წყალზე მოისროლა.</a:t>
            </a:r>
            <a:endParaRPr kumimoji="0" lang="en-US" sz="2000" b="0" i="0" u="none" strike="noStrike" cap="none" normalizeH="0" baseline="0" dirty="0" smtClean="0">
              <a:ln>
                <a:noFill/>
              </a:ln>
              <a:solidFill>
                <a:srgbClr val="00B0F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ka-GE" sz="2000" b="0" i="0"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ყველაზე  ძვირფასი, ის რაც საქართველოდან წაიღეს ფერეიდანში ქართული ენა იყო.</a:t>
            </a:r>
            <a:endParaRPr kumimoji="0" lang="en-US" sz="2000" b="0" i="0" u="none" strike="noStrike" cap="none" normalizeH="0" baseline="0" dirty="0" smtClean="0">
              <a:ln>
                <a:noFill/>
              </a:ln>
              <a:solidFill>
                <a:srgbClr val="00B0F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ka-GE" sz="2000" b="0" i="0"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სწორედ, ფერეიდანში გამოავლინა ქართულმა  ენამ მძლავრი იმუნიტეტი და სიცოცხლისუნარიანობა.</a:t>
            </a:r>
            <a:endParaRPr kumimoji="0" lang="en-US" sz="2000" b="0" i="0" u="none" strike="noStrike" cap="none" normalizeH="0" baseline="0" dirty="0" smtClean="0">
              <a:ln>
                <a:noFill/>
              </a:ln>
              <a:solidFill>
                <a:srgbClr val="00B0F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ka-GE" sz="2000" b="0" i="0"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სწორედ, ქართულმა ენამ შვა უცხო მიწაზე ქართული ფოლკლორის ნიმუშები.</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ka-GE" sz="2000" b="0" i="0"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მოვიდნენ თაობები, რომელთა შორის არაერთი ქართველი ეჭიდება ქართულ სიტყვას.</a:t>
            </a:r>
            <a:endParaRPr kumimoji="0" lang="en-US" sz="2000" b="0" i="0" u="none" strike="noStrike" cap="none" normalizeH="0" baseline="0" dirty="0" smtClean="0">
              <a:ln>
                <a:noFill/>
              </a:ln>
              <a:solidFill>
                <a:srgbClr val="00B0F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ka-GE" sz="2000" b="0" i="0"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დღეს სახეზეა ფერეიდნელ ქართველთა პოეტური შემოქმედება: 1963 წელს თბილისში გამოიცა ფერეიდნელი ქართველი პოეტების ლექსთა კრებული _ ,,ფერეიდნელის ოროველა</a:t>
            </a:r>
            <a:r>
              <a:rPr kumimoji="0" lang="ka-GE" sz="2000" b="0" i="0" u="none" strike="noStrike" cap="none" normalizeH="0" baseline="0" dirty="0" smtClean="0">
                <a:ln>
                  <a:noFill/>
                </a:ln>
                <a:solidFill>
                  <a:srgbClr val="00B0F0"/>
                </a:solidFill>
                <a:effectLst/>
                <a:latin typeface="Calibri"/>
                <a:ea typeface="Times New Roman" pitchFamily="18" charset="0"/>
                <a:cs typeface="Times New Roman" pitchFamily="18" charset="0"/>
              </a:rPr>
              <a:t>’</a:t>
            </a:r>
            <a:r>
              <a:rPr kumimoji="0" lang="ka-GE" sz="2000" b="0" i="0"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 ვახუშტი კოტეტიშვილის რედაქციით. </a:t>
            </a:r>
            <a:endParaRPr kumimoji="0" lang="en-US" sz="2000" b="0" i="0" u="none" strike="noStrike" cap="none" normalizeH="0" baseline="0" dirty="0" smtClean="0">
              <a:ln>
                <a:noFill/>
              </a:ln>
              <a:solidFill>
                <a:srgbClr val="00B0F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ka-GE" sz="2000" b="0" i="0" u="none" strike="noStrike" cap="none" normalizeH="0" baseline="0" dirty="0" smtClean="0">
                <a:ln>
                  <a:noFill/>
                </a:ln>
                <a:solidFill>
                  <a:srgbClr val="00B0F0"/>
                </a:solidFill>
                <a:effectLst/>
                <a:latin typeface="Sylfaen" pitchFamily="18" charset="0"/>
                <a:ea typeface="Times New Roman" pitchFamily="18" charset="0"/>
                <a:cs typeface="Times New Roman" pitchFamily="18" charset="0"/>
              </a:rPr>
              <a:t>ფერეიდნელი პოეტების ლექსები პროფესორმა ავთანდილ ნიკოლეიშვილმა 2014 წელს შეიტანა ემიგრანტული პოეზიის ანთოლოგიაში.</a:t>
            </a:r>
            <a:endParaRPr kumimoji="0" lang="ka-GE" sz="2000" b="0" i="0" u="none" strike="noStrike" cap="none" normalizeH="0" baseline="0" dirty="0" smtClean="0">
              <a:ln>
                <a:noFill/>
              </a:ln>
              <a:solidFill>
                <a:srgbClr val="00B0F0"/>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a:bodyPr>
          <a:lstStyle/>
          <a:p>
            <a:r>
              <a:rPr lang="en-US" sz="1400" b="1" dirty="0" smtClean="0"/>
              <a:t>„ </a:t>
            </a:r>
            <a:r>
              <a:rPr lang="ka-GE" sz="1400" b="1" dirty="0" smtClean="0"/>
              <a:t>ამბის მომტანი გურჯისა ანუ მეტყვის ენითა კარგითა</a:t>
            </a:r>
            <a:r>
              <a:rPr lang="en-US" sz="1400" b="1" dirty="0" smtClean="0"/>
              <a:t>”</a:t>
            </a:r>
            <a:r>
              <a:rPr lang="en-US" dirty="0" smtClean="0"/>
              <a:t/>
            </a:r>
            <a:br>
              <a:rPr lang="en-US" dirty="0" smtClean="0"/>
            </a:br>
            <a:r>
              <a:rPr lang="ka-GE" sz="1600" dirty="0" smtClean="0"/>
              <a:t> </a:t>
            </a:r>
            <a:r>
              <a:rPr lang="ka-GE" sz="1600" dirty="0" err="1" smtClean="0"/>
              <a:t>სეფიანელ</a:t>
            </a:r>
            <a:r>
              <a:rPr lang="ka-GE" sz="1600" dirty="0" smtClean="0"/>
              <a:t> კარისკაცს მიჰყავს ქართველი ტყვე. მე-16 საუკუნის სპარსული ტექსტილი. </a:t>
            </a:r>
            <a:r>
              <a:rPr lang="ka-GE" sz="1600" dirty="0" smtClean="0">
                <a:hlinkClick r:id="rId2" tooltip="მეტროპოლიტენის ხელოვნების მუზეუმი (ნიუ-იორკი)"/>
              </a:rPr>
              <a:t>მეტროპოლიტენის ხელოვნების მუზეუმი</a:t>
            </a:r>
            <a:endParaRPr lang="en-US" sz="1600" dirty="0"/>
          </a:p>
        </p:txBody>
      </p:sp>
      <p:sp>
        <p:nvSpPr>
          <p:cNvPr id="4" name="შიგთავსის ჩანაცვლების ველი 3"/>
          <p:cNvSpPr>
            <a:spLocks noGrp="1"/>
          </p:cNvSpPr>
          <p:nvPr>
            <p:ph sz="half" idx="2"/>
          </p:nvPr>
        </p:nvSpPr>
        <p:spPr/>
        <p:txBody>
          <a:bodyPr>
            <a:normAutofit fontScale="62500" lnSpcReduction="20000"/>
          </a:bodyPr>
          <a:lstStyle/>
          <a:p>
            <a:r>
              <a:rPr lang="ka-GE" dirty="0" smtClean="0"/>
              <a:t>ქვეყნის დაუძინებელმა მტერმა, შაჰ-აბასმა საუკუნეების წინათ კახეთიდან აჰყარა და ასეულ ათასობით ქართველი ირანში, კერძოდ, ფერეიდანში გადაასახლა. დიდი ივანე ჯავახიშვილის </a:t>
            </a:r>
            <a:r>
              <a:rPr lang="ka-GE" dirty="0" err="1" smtClean="0"/>
              <a:t>„ქართველი</a:t>
            </a:r>
            <a:r>
              <a:rPr lang="ka-GE" dirty="0" smtClean="0"/>
              <a:t> ერის </a:t>
            </a:r>
            <a:r>
              <a:rPr lang="ka-GE" dirty="0" err="1" smtClean="0"/>
              <a:t>ისტორიაში“</a:t>
            </a:r>
            <a:r>
              <a:rPr lang="ka-GE" dirty="0" smtClean="0"/>
              <a:t> აღნიშნულია, რომ შაჰს კახეთიდან 400 000 კაცი გადაუსახლებია. სხვა წყაროებში ურთიერთსაწინააღმდეგო ციფრებია დასახელებული. ახლანდელი ფერეიდნელი ქართველები, სწორედ, შაჰ-აბასის მიერ კახეთიდან გადასახლებული ქართველების შთამომავლები არიან.</a:t>
            </a:r>
            <a:endParaRPr lang="en-US" dirty="0"/>
          </a:p>
        </p:txBody>
      </p:sp>
      <p:pic>
        <p:nvPicPr>
          <p:cNvPr id="14338" name="Picture 2" descr="D:\admin\Desktop\257px-Safavid_Courtiers_Leading_Georgian_Captives_(The_Metropolitan_Museum_of_Art).jpg"/>
          <p:cNvPicPr>
            <a:picLocks noGrp="1" noChangeAspect="1" noChangeArrowheads="1"/>
          </p:cNvPicPr>
          <p:nvPr>
            <p:ph sz="half" idx="1"/>
          </p:nvPr>
        </p:nvPicPr>
        <p:blipFill>
          <a:blip r:embed="rId3"/>
          <a:srcRect/>
          <a:stretch>
            <a:fillRect/>
          </a:stretch>
        </p:blipFill>
        <p:spPr bwMode="auto">
          <a:xfrm>
            <a:off x="304800" y="1524000"/>
            <a:ext cx="4038600" cy="48768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dirty="0" smtClean="0"/>
              <a:t>ირანის მარტყოფი</a:t>
            </a:r>
            <a:endParaRPr lang="en-US" dirty="0"/>
          </a:p>
        </p:txBody>
      </p:sp>
      <p:sp>
        <p:nvSpPr>
          <p:cNvPr id="4" name="შიგთავსის ჩანაცვლების ველი 3"/>
          <p:cNvSpPr>
            <a:spLocks noGrp="1"/>
          </p:cNvSpPr>
          <p:nvPr>
            <p:ph sz="half" idx="2"/>
          </p:nvPr>
        </p:nvSpPr>
        <p:spPr/>
        <p:txBody>
          <a:bodyPr>
            <a:normAutofit fontScale="55000" lnSpcReduction="20000"/>
          </a:bodyPr>
          <a:lstStyle/>
          <a:p>
            <a:r>
              <a:rPr lang="ka-GE" dirty="0" smtClean="0">
                <a:solidFill>
                  <a:srgbClr val="00B0F0"/>
                </a:solidFill>
              </a:rPr>
              <a:t>ფერეიდანში მცხოვრები დღევანდელი ქართველები შაჰ-აბასის მიერ 1616-1617 წლებში კახეთიდან გასახლებული ქართველების დაახლოებით მე-16, მე-17 თაობაა. მართალია, ოთხი საუკუნის მანძილზე მოხდა მათი ინტეგრირება სპარსულ ეთნოსთან, მაგრამ ფერეიდანში მშობლიური ქართული ენა კვლავაც ცოცხალია, მაგრამ მნიშვნელოვნად სახეცვლილი. მათმა ქართულმა განიცადა ირანული ენის ძლიერი გავლენა. ახლა, როცა ფერეიდნელი ქართველი ქართულად გესაუბრება, სისხლხორცეულად გრძნობ ქართული ენის სიცოცხლისუნარიანობასა და მის მძლავრ იმუნიტეტს. კიდევ მეტიც, ჩვენთვის კიდევ უფრო საამაყოა ის ფაქტი, რომ ფერეიდანში კვლავაც მეტყველებენ მშობლიურ ქართულ ენაზე და იქაც განიცდის აღორძინებას ქართული მხატვრული სიტყვა.</a:t>
            </a:r>
            <a:endParaRPr lang="en-US" dirty="0" smtClean="0">
              <a:solidFill>
                <a:srgbClr val="00B0F0"/>
              </a:solidFill>
            </a:endParaRPr>
          </a:p>
          <a:p>
            <a:endParaRPr lang="en-US" dirty="0">
              <a:solidFill>
                <a:srgbClr val="00B0F0"/>
              </a:solidFill>
            </a:endParaRPr>
          </a:p>
        </p:txBody>
      </p:sp>
      <p:pic>
        <p:nvPicPr>
          <p:cNvPr id="15362" name="Picture 2" descr="D:\admin\Desktop\350px-ირანის_მარტყოფი.jpg"/>
          <p:cNvPicPr>
            <a:picLocks noGrp="1" noChangeAspect="1" noChangeArrowheads="1"/>
          </p:cNvPicPr>
          <p:nvPr>
            <p:ph sz="half" idx="1"/>
          </p:nvPr>
        </p:nvPicPr>
        <p:blipFill>
          <a:blip r:embed="rId2"/>
          <a:srcRect/>
          <a:stretch>
            <a:fillRect/>
          </a:stretch>
        </p:blipFill>
        <p:spPr bwMode="auto">
          <a:xfrm>
            <a:off x="809625" y="1600200"/>
            <a:ext cx="3333750" cy="4648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a:bodyPr>
          <a:lstStyle/>
          <a:p>
            <a:r>
              <a:rPr lang="ka-GE" sz="2000" dirty="0" err="1" smtClean="0"/>
              <a:t>ფერეიდუნშაჰრის</a:t>
            </a:r>
            <a:r>
              <a:rPr lang="ka-GE" sz="2000" dirty="0" smtClean="0"/>
              <a:t> ენების ინსტიტუტის ქართული კლასის ქართველი მოსწავლეები</a:t>
            </a:r>
            <a:endParaRPr lang="en-US" sz="2000" dirty="0"/>
          </a:p>
        </p:txBody>
      </p:sp>
      <p:sp>
        <p:nvSpPr>
          <p:cNvPr id="4" name="შიგთავსის ჩანაცვლების ველი 3"/>
          <p:cNvSpPr>
            <a:spLocks noGrp="1"/>
          </p:cNvSpPr>
          <p:nvPr>
            <p:ph sz="half" idx="2"/>
          </p:nvPr>
        </p:nvSpPr>
        <p:spPr/>
        <p:txBody>
          <a:bodyPr>
            <a:normAutofit fontScale="85000" lnSpcReduction="10000"/>
          </a:bodyPr>
          <a:lstStyle/>
          <a:p>
            <a:pPr>
              <a:buNone/>
            </a:pPr>
            <a:r>
              <a:rPr lang="ka-GE" dirty="0" smtClean="0"/>
              <a:t> მე-20 საუკუნეში დაიწყო ფერეიდნელი ქართველების ქართული პოეტური სიტყვით დაინტერესება. მათი პოეტური ნიმუშების შესწავლა. ყინული გალღვა და დაიწყო  ფერეიდანში შემონახული ქართული ენის წიაღში მხატვრული სიტყვისა და მეტაფორების ძიება... </a:t>
            </a:r>
            <a:endParaRPr lang="en-US" dirty="0"/>
          </a:p>
        </p:txBody>
      </p:sp>
      <p:pic>
        <p:nvPicPr>
          <p:cNvPr id="17412" name="Picture 4" descr="D:\admin\Desktop\ფერეიდნელი_ქართველები (1).jpg"/>
          <p:cNvPicPr>
            <a:picLocks noGrp="1" noChangeAspect="1" noChangeArrowheads="1"/>
          </p:cNvPicPr>
          <p:nvPr>
            <p:ph sz="half" idx="1"/>
          </p:nvPr>
        </p:nvPicPr>
        <p:blipFill>
          <a:blip r:embed="rId2"/>
          <a:srcRect/>
          <a:stretch>
            <a:fillRect/>
          </a:stretch>
        </p:blipFill>
        <p:spPr bwMode="auto">
          <a:xfrm>
            <a:off x="304800" y="1371600"/>
            <a:ext cx="4191000" cy="5105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a:bodyPr>
          <a:lstStyle/>
          <a:p>
            <a:r>
              <a:rPr lang="ka-GE" sz="1600" dirty="0" smtClean="0">
                <a:solidFill>
                  <a:srgbClr val="00B0F0"/>
                </a:solidFill>
              </a:rPr>
              <a:t>წარმოგიდგენთ, ჩვენი ფერეიდნელი მოძმის </a:t>
            </a:r>
            <a:r>
              <a:rPr lang="ka-GE" sz="1600" b="1" dirty="0" smtClean="0">
                <a:solidFill>
                  <a:srgbClr val="00B0F0"/>
                </a:solidFill>
              </a:rPr>
              <a:t>დავით გუგუნაშვილის</a:t>
            </a:r>
            <a:r>
              <a:rPr lang="ka-GE" sz="1600" dirty="0" smtClean="0">
                <a:solidFill>
                  <a:srgbClr val="00B0F0"/>
                </a:solidFill>
              </a:rPr>
              <a:t> მშვენიერ ჩანახატს, რომელსაც </a:t>
            </a:r>
            <a:r>
              <a:rPr lang="ka-GE" sz="1600" dirty="0" err="1" smtClean="0">
                <a:solidFill>
                  <a:srgbClr val="00B0F0"/>
                </a:solidFill>
              </a:rPr>
              <a:t>„</a:t>
            </a:r>
            <a:r>
              <a:rPr lang="ka-GE" sz="1600" b="1" dirty="0" err="1" smtClean="0">
                <a:solidFill>
                  <a:srgbClr val="00B0F0"/>
                </a:solidFill>
              </a:rPr>
              <a:t>სამშობლოს</a:t>
            </a:r>
            <a:r>
              <a:rPr lang="ka-GE" sz="1600" b="1" dirty="0" smtClean="0">
                <a:solidFill>
                  <a:srgbClr val="00B0F0"/>
                </a:solidFill>
              </a:rPr>
              <a:t> </a:t>
            </a:r>
            <a:r>
              <a:rPr lang="ka-GE" sz="1600" b="1" dirty="0" err="1" smtClean="0">
                <a:solidFill>
                  <a:srgbClr val="00B0F0"/>
                </a:solidFill>
              </a:rPr>
              <a:t>სიყვარული“</a:t>
            </a:r>
            <a:r>
              <a:rPr lang="ka-GE" sz="1600" b="1" dirty="0" smtClean="0">
                <a:solidFill>
                  <a:srgbClr val="00B0F0"/>
                </a:solidFill>
              </a:rPr>
              <a:t> </a:t>
            </a:r>
            <a:r>
              <a:rPr lang="ka-GE" sz="1600" dirty="0" smtClean="0">
                <a:solidFill>
                  <a:srgbClr val="00B0F0"/>
                </a:solidFill>
              </a:rPr>
              <a:t>ჰქვია. </a:t>
            </a:r>
            <a:endParaRPr lang="en-US" sz="1600" dirty="0">
              <a:solidFill>
                <a:srgbClr val="00B0F0"/>
              </a:solidFill>
            </a:endParaRPr>
          </a:p>
        </p:txBody>
      </p:sp>
      <p:sp>
        <p:nvSpPr>
          <p:cNvPr id="3" name="შიგთავსის ჩანაცვლების ველი 2"/>
          <p:cNvSpPr>
            <a:spLocks noGrp="1"/>
          </p:cNvSpPr>
          <p:nvPr>
            <p:ph sz="half" idx="1"/>
          </p:nvPr>
        </p:nvSpPr>
        <p:spPr/>
        <p:txBody>
          <a:bodyPr>
            <a:noAutofit/>
          </a:bodyPr>
          <a:lstStyle/>
          <a:p>
            <a:r>
              <a:rPr lang="ka-GE" sz="1400" dirty="0" smtClean="0">
                <a:solidFill>
                  <a:srgbClr val="00B0F0"/>
                </a:solidFill>
              </a:rPr>
              <a:t>პროფესორმა ავთანდილ ნიკოლეიშვილმა ყურადღება მიაპყრო და მეც მინდა გავიმეორო, ფერეიდნელ ქართველთა ვებგვერდზე გამოქვეყნებული ჩვენი ფერეიდნელი მოძმის </a:t>
            </a:r>
            <a:r>
              <a:rPr lang="ka-GE" sz="1400" b="1" dirty="0" smtClean="0">
                <a:solidFill>
                  <a:srgbClr val="00B0F0"/>
                </a:solidFill>
              </a:rPr>
              <a:t>დავით გუგუნაშვილის</a:t>
            </a:r>
            <a:r>
              <a:rPr lang="ka-GE" sz="1400" dirty="0" smtClean="0">
                <a:solidFill>
                  <a:srgbClr val="00B0F0"/>
                </a:solidFill>
              </a:rPr>
              <a:t> მშვენიერ ჩანახატს, რომელსაც </a:t>
            </a:r>
            <a:r>
              <a:rPr lang="ka-GE" sz="1400" dirty="0" err="1" smtClean="0">
                <a:solidFill>
                  <a:srgbClr val="00B0F0"/>
                </a:solidFill>
              </a:rPr>
              <a:t>„</a:t>
            </a:r>
            <a:r>
              <a:rPr lang="ka-GE" sz="1400" b="1" dirty="0" err="1" smtClean="0">
                <a:solidFill>
                  <a:srgbClr val="00B0F0"/>
                </a:solidFill>
              </a:rPr>
              <a:t>სამშობლოს</a:t>
            </a:r>
            <a:r>
              <a:rPr lang="ka-GE" sz="1400" b="1" dirty="0" smtClean="0">
                <a:solidFill>
                  <a:srgbClr val="00B0F0"/>
                </a:solidFill>
              </a:rPr>
              <a:t> </a:t>
            </a:r>
            <a:r>
              <a:rPr lang="ka-GE" sz="1400" b="1" dirty="0" err="1" smtClean="0">
                <a:solidFill>
                  <a:srgbClr val="00B0F0"/>
                </a:solidFill>
              </a:rPr>
              <a:t>სიყვარული“</a:t>
            </a:r>
            <a:r>
              <a:rPr lang="ka-GE" sz="1400" b="1" dirty="0" smtClean="0">
                <a:solidFill>
                  <a:srgbClr val="00B0F0"/>
                </a:solidFill>
              </a:rPr>
              <a:t> </a:t>
            </a:r>
            <a:r>
              <a:rPr lang="ka-GE" sz="1400" dirty="0" smtClean="0">
                <a:solidFill>
                  <a:srgbClr val="00B0F0"/>
                </a:solidFill>
              </a:rPr>
              <a:t>ჰქვია. </a:t>
            </a:r>
            <a:r>
              <a:rPr lang="ka-GE" sz="1400" dirty="0" err="1" smtClean="0">
                <a:solidFill>
                  <a:srgbClr val="00B0F0"/>
                </a:solidFill>
              </a:rPr>
              <a:t>„საქართველოსადმი</a:t>
            </a:r>
            <a:r>
              <a:rPr lang="ka-GE" sz="1400" dirty="0" smtClean="0">
                <a:solidFill>
                  <a:srgbClr val="00B0F0"/>
                </a:solidFill>
              </a:rPr>
              <a:t> მიმართული ამ </a:t>
            </a:r>
            <a:r>
              <a:rPr lang="ka-GE" sz="1400" dirty="0" err="1" smtClean="0">
                <a:solidFill>
                  <a:srgbClr val="00B0F0"/>
                </a:solidFill>
              </a:rPr>
              <a:t>აღმსარებლური</a:t>
            </a:r>
            <a:r>
              <a:rPr lang="ka-GE" sz="1400" dirty="0" smtClean="0">
                <a:solidFill>
                  <a:srgbClr val="00B0F0"/>
                </a:solidFill>
              </a:rPr>
              <a:t> მონოლოგით ავტორმა ემოციური სიმძაფრით სცადა იმ სიყვარულის წარმოჩენა, რითაც ოთხასი წლის განმავლობაში ისტორიული სამშობლოს </a:t>
            </a:r>
            <a:r>
              <a:rPr lang="ka-GE" sz="1400" dirty="0" err="1" smtClean="0">
                <a:solidFill>
                  <a:srgbClr val="00B0F0"/>
                </a:solidFill>
              </a:rPr>
              <a:t>„შორობით</a:t>
            </a:r>
            <a:r>
              <a:rPr lang="ka-GE" sz="1400" dirty="0" smtClean="0">
                <a:solidFill>
                  <a:srgbClr val="00B0F0"/>
                </a:solidFill>
              </a:rPr>
              <a:t> ცხოვრების </a:t>
            </a:r>
            <a:r>
              <a:rPr lang="ka-GE" sz="1400" dirty="0" err="1" smtClean="0">
                <a:solidFill>
                  <a:srgbClr val="00B0F0"/>
                </a:solidFill>
              </a:rPr>
              <a:t>გამო“</a:t>
            </a:r>
            <a:r>
              <a:rPr lang="ka-GE" sz="1400" dirty="0" smtClean="0">
                <a:solidFill>
                  <a:srgbClr val="00B0F0"/>
                </a:solidFill>
              </a:rPr>
              <a:t> ნოსტალგიის დაუცხრომელი გრძნობით შეპყრობილი ფერეიდნელი ქართველები მათი მარადიული ნატვრის საგნად ქცეული </a:t>
            </a:r>
            <a:r>
              <a:rPr lang="ka-GE" sz="1400" dirty="0" err="1" smtClean="0">
                <a:solidFill>
                  <a:srgbClr val="00B0F0"/>
                </a:solidFill>
              </a:rPr>
              <a:t>„წარმოსახვით“</a:t>
            </a:r>
            <a:r>
              <a:rPr lang="ka-GE" sz="1400" dirty="0" smtClean="0">
                <a:solidFill>
                  <a:srgbClr val="00B0F0"/>
                </a:solidFill>
              </a:rPr>
              <a:t> </a:t>
            </a:r>
            <a:r>
              <a:rPr lang="ka-GE" sz="1400" dirty="0" err="1" smtClean="0">
                <a:solidFill>
                  <a:srgbClr val="00B0F0"/>
                </a:solidFill>
              </a:rPr>
              <a:t>გურჯისტანთან</a:t>
            </a:r>
            <a:r>
              <a:rPr lang="ka-GE" sz="1400" dirty="0" smtClean="0">
                <a:solidFill>
                  <a:srgbClr val="00B0F0"/>
                </a:solidFill>
              </a:rPr>
              <a:t> არიან ფიქრით და ოცნებით დაკავშირებულნი(ანთოლოგია, 2014:147). გთავაზობთ ფრაგმენტს: </a:t>
            </a:r>
            <a:r>
              <a:rPr lang="ka-GE" sz="1400" dirty="0" err="1" smtClean="0">
                <a:solidFill>
                  <a:srgbClr val="00B0F0"/>
                </a:solidFill>
              </a:rPr>
              <a:t>„იცოდე</a:t>
            </a:r>
            <a:r>
              <a:rPr lang="ka-GE" sz="1400" dirty="0" smtClean="0">
                <a:solidFill>
                  <a:srgbClr val="00B0F0"/>
                </a:solidFill>
              </a:rPr>
              <a:t> კარგად, სანამ ცოცხალი ვიქნები, შენთვის თავს დავდებ ამ წმინდა მიწაზე, სისხლს დავღვრი და </a:t>
            </a:r>
            <a:r>
              <a:rPr lang="ka-GE" sz="1400" dirty="0" err="1" smtClean="0">
                <a:solidFill>
                  <a:srgbClr val="00B0F0"/>
                </a:solidFill>
              </a:rPr>
              <a:t>გავაძღობ</a:t>
            </a:r>
            <a:r>
              <a:rPr lang="ka-GE" sz="1400" dirty="0" smtClean="0">
                <a:solidFill>
                  <a:srgbClr val="00B0F0"/>
                </a:solidFill>
              </a:rPr>
              <a:t> ჩემ სისხლით შენ მიწას და მოვკვდები.</a:t>
            </a:r>
            <a:endParaRPr lang="en-US" sz="1400" dirty="0" smtClean="0">
              <a:solidFill>
                <a:srgbClr val="00B0F0"/>
              </a:solidFill>
            </a:endParaRPr>
          </a:p>
          <a:p>
            <a:endParaRPr lang="en-US" sz="1400" dirty="0"/>
          </a:p>
        </p:txBody>
      </p:sp>
      <p:sp>
        <p:nvSpPr>
          <p:cNvPr id="4" name="შიგთავსის ჩანაცვლების ველი 3"/>
          <p:cNvSpPr>
            <a:spLocks noGrp="1"/>
          </p:cNvSpPr>
          <p:nvPr>
            <p:ph sz="half" idx="2"/>
          </p:nvPr>
        </p:nvSpPr>
        <p:spPr/>
        <p:txBody>
          <a:bodyPr>
            <a:noAutofit/>
          </a:bodyPr>
          <a:lstStyle/>
          <a:p>
            <a:pPr>
              <a:buNone/>
            </a:pPr>
            <a:r>
              <a:rPr lang="ka-GE" sz="1800" dirty="0" smtClean="0">
                <a:solidFill>
                  <a:srgbClr val="00B0F0"/>
                </a:solidFill>
              </a:rPr>
              <a:t> ,,იცოდე, ეს ჩემთვის პირველი და ყველაზე დიდი ოცნება არის. </a:t>
            </a:r>
            <a:endParaRPr lang="en-US" sz="1800" dirty="0" smtClean="0">
              <a:solidFill>
                <a:srgbClr val="00B0F0"/>
              </a:solidFill>
            </a:endParaRPr>
          </a:p>
          <a:p>
            <a:pPr>
              <a:buNone/>
            </a:pPr>
            <a:r>
              <a:rPr lang="ka-GE" sz="1800" dirty="0" smtClean="0">
                <a:solidFill>
                  <a:srgbClr val="00B0F0"/>
                </a:solidFill>
              </a:rPr>
              <a:t>      მინდა თავი დავდვა შენ თბილ მიწაზე და სისხლით ვიტირო.</a:t>
            </a:r>
            <a:endParaRPr lang="en-US" sz="1800" dirty="0" smtClean="0">
              <a:solidFill>
                <a:srgbClr val="00B0F0"/>
              </a:solidFill>
            </a:endParaRPr>
          </a:p>
          <a:p>
            <a:pPr>
              <a:buNone/>
            </a:pPr>
            <a:r>
              <a:rPr lang="ka-GE" sz="1800" dirty="0" smtClean="0">
                <a:solidFill>
                  <a:srgbClr val="00B0F0"/>
                </a:solidFill>
              </a:rPr>
              <a:t>      გულის დარდს გეტყვი მაშინ, დიახ, გეტყვი 400 წლის დარდს.</a:t>
            </a:r>
            <a:endParaRPr lang="en-US" sz="1800" dirty="0" smtClean="0">
              <a:solidFill>
                <a:srgbClr val="00B0F0"/>
              </a:solidFill>
            </a:endParaRPr>
          </a:p>
          <a:p>
            <a:pPr>
              <a:buNone/>
            </a:pPr>
            <a:r>
              <a:rPr lang="ka-GE" sz="1800" dirty="0" smtClean="0">
                <a:solidFill>
                  <a:srgbClr val="00B0F0"/>
                </a:solidFill>
              </a:rPr>
              <a:t>      შენი შავი მიწა, როგორც შავი ღამეა, მაგრამ გაბრწყინებულია ვარსკვლავებით.</a:t>
            </a:r>
            <a:endParaRPr lang="en-US" sz="1800" dirty="0" smtClean="0">
              <a:solidFill>
                <a:srgbClr val="00B0F0"/>
              </a:solidFill>
            </a:endParaRPr>
          </a:p>
          <a:p>
            <a:pPr>
              <a:buNone/>
            </a:pPr>
            <a:r>
              <a:rPr lang="ka-GE" sz="1800" dirty="0" smtClean="0">
                <a:solidFill>
                  <a:srgbClr val="00B0F0"/>
                </a:solidFill>
              </a:rPr>
              <a:t>      მე შენი თავი ჩემზე უფრო მეტად მიყვარს; იცოდე?</a:t>
            </a:r>
            <a:endParaRPr lang="en-US" sz="1800" dirty="0" smtClean="0">
              <a:solidFill>
                <a:srgbClr val="00B0F0"/>
              </a:solidFill>
            </a:endParaRPr>
          </a:p>
          <a:p>
            <a:pPr>
              <a:buNone/>
            </a:pPr>
            <a:r>
              <a:rPr lang="ka-GE" sz="1800" dirty="0" smtClean="0">
                <a:solidFill>
                  <a:srgbClr val="00B0F0"/>
                </a:solidFill>
              </a:rPr>
              <a:t>      ყველაზე მარტო ვარ აქ, ვაიმე, </a:t>
            </a:r>
            <a:r>
              <a:rPr lang="ka-GE" sz="1800" dirty="0" err="1" smtClean="0">
                <a:solidFill>
                  <a:srgbClr val="00B0F0"/>
                </a:solidFill>
              </a:rPr>
              <a:t>როდესადმე</a:t>
            </a:r>
            <a:r>
              <a:rPr lang="ka-GE" sz="1800" dirty="0" smtClean="0">
                <a:solidFill>
                  <a:srgbClr val="00B0F0"/>
                </a:solidFill>
              </a:rPr>
              <a:t> </a:t>
            </a:r>
            <a:r>
              <a:rPr lang="ka-GE" sz="1800" dirty="0" err="1" smtClean="0">
                <a:solidFill>
                  <a:srgbClr val="00B0F0"/>
                </a:solidFill>
              </a:rPr>
              <a:t>შორობა</a:t>
            </a:r>
            <a:r>
              <a:rPr lang="ka-GE" sz="1800" dirty="0" smtClean="0">
                <a:solidFill>
                  <a:srgbClr val="00B0F0"/>
                </a:solidFill>
              </a:rPr>
              <a:t>? </a:t>
            </a:r>
            <a:r>
              <a:rPr lang="ka-GE" sz="1800" dirty="0" err="1" smtClean="0">
                <a:solidFill>
                  <a:srgbClr val="00B0F0"/>
                </a:solidFill>
              </a:rPr>
              <a:t>ვაიმე”</a:t>
            </a:r>
            <a:r>
              <a:rPr lang="ka-GE" sz="1800" dirty="0" smtClean="0">
                <a:solidFill>
                  <a:srgbClr val="00B0F0"/>
                </a:solidFill>
              </a:rPr>
              <a:t>...</a:t>
            </a:r>
            <a:endParaRPr lang="en-US" sz="1800" dirty="0" smtClean="0">
              <a:solidFill>
                <a:srgbClr val="00B0F0"/>
              </a:solidFill>
            </a:endParaRPr>
          </a:p>
          <a:p>
            <a:endParaRPr lang="en-US" sz="1800" dirty="0">
              <a:solidFill>
                <a:srgbClr val="00B0F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274638"/>
            <a:ext cx="8229600" cy="3001962"/>
          </a:xfrm>
        </p:spPr>
        <p:txBody>
          <a:bodyPr>
            <a:noAutofit/>
          </a:bodyPr>
          <a:lstStyle/>
          <a:p>
            <a:r>
              <a:rPr lang="ka-GE" sz="2400" dirty="0" smtClean="0">
                <a:solidFill>
                  <a:srgbClr val="00B0F0"/>
                </a:solidFill>
              </a:rPr>
              <a:t>დარწმუნებული ვარ ფერეიდანში ქართული მხატვრული სიტყვა მომავალში ავა უფრო მაღალ საფეხურზე და თანამედროვე ქართული პოეზიის მძლავრი შენაკადი გახდება...</a:t>
            </a:r>
            <a:endParaRPr lang="en-US" sz="2400" dirty="0">
              <a:solidFill>
                <a:srgbClr val="00B0F0"/>
              </a:solidFill>
            </a:endParaRPr>
          </a:p>
        </p:txBody>
      </p:sp>
      <p:sp>
        <p:nvSpPr>
          <p:cNvPr id="3" name="შიგთავსის ჩანაცვლების ველი 2"/>
          <p:cNvSpPr>
            <a:spLocks noGrp="1"/>
          </p:cNvSpPr>
          <p:nvPr>
            <p:ph idx="1"/>
          </p:nvPr>
        </p:nvSpPr>
        <p:spPr>
          <a:xfrm>
            <a:off x="457200" y="2819400"/>
            <a:ext cx="8229600" cy="3306763"/>
          </a:xfrm>
        </p:spPr>
        <p:txBody>
          <a:bodyPr/>
          <a:lstStyle/>
          <a:p>
            <a:endParaRPr lang="ka-GE" dirty="0" smtClean="0"/>
          </a:p>
          <a:p>
            <a:endParaRPr lang="ka-GE" dirty="0" smtClean="0"/>
          </a:p>
          <a:p>
            <a:pPr>
              <a:buNone/>
            </a:pPr>
            <a:r>
              <a:rPr lang="ka-GE" dirty="0" smtClean="0"/>
              <a:t>            გმადლობთ  ყურადღებისთვის</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549</Words>
  <PresentationFormat>ეკრანი (4:3)</PresentationFormat>
  <Paragraphs>28</Paragraphs>
  <Slides>7</Slides>
  <Notes>0</Notes>
  <HiddenSlides>0</HiddenSlides>
  <MMClips>0</MMClips>
  <ScaleCrop>false</ScaleCrop>
  <HeadingPairs>
    <vt:vector size="4" baseType="variant">
      <vt:variant>
        <vt:lpstr>თემა</vt:lpstr>
      </vt:variant>
      <vt:variant>
        <vt:i4>1</vt:i4>
      </vt:variant>
      <vt:variant>
        <vt:lpstr>სლაიდების სათაურები</vt:lpstr>
      </vt:variant>
      <vt:variant>
        <vt:i4>7</vt:i4>
      </vt:variant>
    </vt:vector>
  </HeadingPairs>
  <TitlesOfParts>
    <vt:vector size="8" baseType="lpstr">
      <vt:lpstr>Office Theme</vt:lpstr>
      <vt:lpstr>სლაიდი 1</vt:lpstr>
      <vt:lpstr>სლაიდი 2</vt:lpstr>
      <vt:lpstr>„ ამბის მომტანი გურჯისა ანუ მეტყვის ენითა კარგითა”  სეფიანელ კარისკაცს მიჰყავს ქართველი ტყვე. მე-16 საუკუნის სპარსული ტექსტილი. მეტროპოლიტენის ხელოვნების მუზეუმი</vt:lpstr>
      <vt:lpstr>ირანის მარტყოფი</vt:lpstr>
      <vt:lpstr>ფერეიდუნშაჰრის ენების ინსტიტუტის ქართული კლასის ქართველი მოსწავლეები</vt:lpstr>
      <vt:lpstr>წარმოგიდგენთ, ჩვენი ფერეიდნელი მოძმის დავით გუგუნაშვილის მშვენიერ ჩანახატს, რომელსაც „სამშობლოს სიყვარული“ ჰქვია. </vt:lpstr>
      <vt:lpstr>დარწმუნებული ვარ ფერეიდანში ქართული მხატვრული სიტყვა მომავალში ავა უფრო მაღალ საფეხურზე და თანამედროვე ქართული პოეზიის მძლავრი შენაკადი გახდება...</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სლაიდი 1</dc:title>
  <dc:creator>admin</dc:creator>
  <cp:lastModifiedBy>admin</cp:lastModifiedBy>
  <cp:revision>8</cp:revision>
  <dcterms:created xsi:type="dcterms:W3CDTF">2018-12-21T12:30:24Z</dcterms:created>
  <dcterms:modified xsi:type="dcterms:W3CDTF">2018-12-21T13:10:04Z</dcterms:modified>
</cp:coreProperties>
</file>