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7" r:id="rId3"/>
    <p:sldId id="280" r:id="rId4"/>
    <p:sldId id="288" r:id="rId5"/>
    <p:sldId id="289" r:id="rId6"/>
    <p:sldId id="274" r:id="rId7"/>
    <p:sldId id="285" r:id="rId8"/>
    <p:sldId id="287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660" autoAdjust="0"/>
  </p:normalViewPr>
  <p:slideViewPr>
    <p:cSldViewPr>
      <p:cViewPr varScale="1">
        <p:scale>
          <a:sx n="114" d="100"/>
          <a:sy n="114" d="100"/>
        </p:scale>
        <p:origin x="153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7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ზედა კოლონტიტულის ჩანაცვლების ველი 1">
            <a:extLst>
              <a:ext uri="{FF2B5EF4-FFF2-40B4-BE49-F238E27FC236}">
                <a16:creationId xmlns:a16="http://schemas.microsoft.com/office/drawing/2014/main" id="{937CF4B3-9FDD-4FDF-827E-89A1CEBD3BE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თარიღის ჩანაცვლების ველი 2">
            <a:extLst>
              <a:ext uri="{FF2B5EF4-FFF2-40B4-BE49-F238E27FC236}">
                <a16:creationId xmlns:a16="http://schemas.microsoft.com/office/drawing/2014/main" id="{DB7ABE92-9005-47EE-A754-66E7176822E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D18B8A1-2FA7-47EF-81A4-3E73ADE488D6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4" name="სლაიდის გამოსახულების ჩანაცვლების ველი 3">
            <a:extLst>
              <a:ext uri="{FF2B5EF4-FFF2-40B4-BE49-F238E27FC236}">
                <a16:creationId xmlns:a16="http://schemas.microsoft.com/office/drawing/2014/main" id="{58863FC7-CF22-45DA-B1A3-F077B82692B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ჩანაწერების ჩანაცვლების ველი 4">
            <a:extLst>
              <a:ext uri="{FF2B5EF4-FFF2-40B4-BE49-F238E27FC236}">
                <a16:creationId xmlns:a16="http://schemas.microsoft.com/office/drawing/2014/main" id="{2DF08649-29D8-4526-951C-3429F7076B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a-GE" noProof="0"/>
              <a:t>დააწკაპ. მთ. სათაურის სტილის შეცვლისათვის</a:t>
            </a:r>
          </a:p>
          <a:p>
            <a:pPr lvl="1"/>
            <a:r>
              <a:rPr lang="ka-GE" noProof="0"/>
              <a:t>მეორე დონე</a:t>
            </a:r>
          </a:p>
          <a:p>
            <a:pPr lvl="2"/>
            <a:r>
              <a:rPr lang="ka-GE" noProof="0"/>
              <a:t>მესამე დონე</a:t>
            </a:r>
          </a:p>
          <a:p>
            <a:pPr lvl="3"/>
            <a:r>
              <a:rPr lang="ka-GE" noProof="0"/>
              <a:t>მეოთხე დონე</a:t>
            </a:r>
          </a:p>
          <a:p>
            <a:pPr lvl="4"/>
            <a:r>
              <a:rPr lang="ka-GE" noProof="0"/>
              <a:t>მეხუთე დონე</a:t>
            </a:r>
            <a:endParaRPr lang="en-US" noProof="0"/>
          </a:p>
        </p:txBody>
      </p:sp>
      <p:sp>
        <p:nvSpPr>
          <p:cNvPr id="6" name="ქვედა კოლონტიტულის ჩანაცვლების ველი 5">
            <a:extLst>
              <a:ext uri="{FF2B5EF4-FFF2-40B4-BE49-F238E27FC236}">
                <a16:creationId xmlns:a16="http://schemas.microsoft.com/office/drawing/2014/main" id="{35E571A8-D3CD-4DF9-B960-C5D76B84AC2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სლაიდის რიცხვის ჩანაცვლების ველი 6">
            <a:extLst>
              <a:ext uri="{FF2B5EF4-FFF2-40B4-BE49-F238E27FC236}">
                <a16:creationId xmlns:a16="http://schemas.microsoft.com/office/drawing/2014/main" id="{63F8CB0E-6207-43E6-81DA-7D2A0D98953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693BA34-9DAC-4998-A7F6-F5498B38671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სლაიდის გამოსახულების ჩანაცვლების ველი 1">
            <a:extLst>
              <a:ext uri="{FF2B5EF4-FFF2-40B4-BE49-F238E27FC236}">
                <a16:creationId xmlns:a16="http://schemas.microsoft.com/office/drawing/2014/main" id="{D587831C-77C6-47B9-AA8D-21153FB038D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ჩანაწერების ჩანაცვლების ველი 2">
            <a:extLst>
              <a:ext uri="{FF2B5EF4-FFF2-40B4-BE49-F238E27FC236}">
                <a16:creationId xmlns:a16="http://schemas.microsoft.com/office/drawing/2014/main" id="{B70D2D29-D283-4C27-ADD5-786DE09953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1268" name="სლაიდის რიცხვის ჩანაცვლების ველი 3">
            <a:extLst>
              <a:ext uri="{FF2B5EF4-FFF2-40B4-BE49-F238E27FC236}">
                <a16:creationId xmlns:a16="http://schemas.microsoft.com/office/drawing/2014/main" id="{E976BE08-BE75-4891-99D4-AA731BC2B7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088B1FE-6068-44FB-8A00-BC20B976071C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სლაიდის გამოსახულების ჩანაცვლების ველი 1">
            <a:extLst>
              <a:ext uri="{FF2B5EF4-FFF2-40B4-BE49-F238E27FC236}">
                <a16:creationId xmlns:a16="http://schemas.microsoft.com/office/drawing/2014/main" id="{6841131F-283D-44C5-951C-003132AA63E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ჩანაწერების ჩანაცვლების ველი 2">
            <a:extLst>
              <a:ext uri="{FF2B5EF4-FFF2-40B4-BE49-F238E27FC236}">
                <a16:creationId xmlns:a16="http://schemas.microsoft.com/office/drawing/2014/main" id="{DA10E6E1-147A-4BF4-984F-A2298A6C65C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2292" name="სლაიდის რიცხვის ჩანაცვლების ველი 3">
            <a:extLst>
              <a:ext uri="{FF2B5EF4-FFF2-40B4-BE49-F238E27FC236}">
                <a16:creationId xmlns:a16="http://schemas.microsoft.com/office/drawing/2014/main" id="{7BBA8D7C-BBF8-4974-A513-978759AFD2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D89746C-C1CA-4276-96DB-F06C81FBE14F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6F67AF-14F0-48D9-A1A8-BE0559ED0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462FB-4E9E-4BC5-B755-82277BD87CE4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BEEDC-FF2C-469E-97BF-01AC591D2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B7A16-1E5E-4BB6-A042-B17F59097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3AA2B-C663-4FAB-AECF-7C2351E3A9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0629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60A8E-91D5-452B-AA5C-9A7D2BFEC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2C322-93C6-4929-B9F7-4FD89853B409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F0F021-1FE6-4AC5-BDA8-442FEACDE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51C6D-BE7C-4703-AF4C-10AD03DA8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4D9DE-06E8-494B-BF85-F4FEEFE94E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4387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25CCEE-6B93-45DC-809F-7C6C5F7D1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E52B5-3B26-449B-8CCA-41AC0B23D968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4BCDB3-E143-44A9-B41D-7BAF81C77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1DD23-6D7D-437A-9C44-7CC554949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F3EE3A-9EE3-4A69-B3AC-F3F329A79C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5550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F7EA8-7F54-417C-A785-97ED905BF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5E0B9-65A3-44E5-8C33-59501D2B4770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5E625-78A3-4588-AF24-F0E6C5781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A26E6-161A-453A-ADF7-09AA6F7F2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13BF4-0C8F-4998-8252-9FD5D0B311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668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616D8-F287-4C5B-8EA4-1D8199BB9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F0640-5716-4535-988F-26C2DB3BB0BB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3006C-2481-4434-BBF2-91590B41D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E64BC-4515-4F9D-B931-023AFF720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23C7EA-D248-4C82-9FC4-D6D17CB568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6439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5E546A6-38C4-443D-BEE0-DBDF5CB70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1A164-3AE8-4D1E-8DB7-1B8FCA580D03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D742AC4-9190-417E-A4F6-362966E8F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286B357-3CF8-4388-858C-16FA004B1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4C6BC-1CF4-4397-AD65-C676E10322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5859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7F49AAC-61BB-45F1-83BF-C9F4CDF0B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6812E-7974-41F4-B47F-36B2B61E03BD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441AC37-737E-4C5E-BA1D-C2D7074F9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2070061-500F-4DF8-86F3-895ED6CD5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DD352-7A70-4E83-BB06-BF8102DC6D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3848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EE786F6-8070-4FB5-8D9B-ED3A8380A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314E7-30F7-4823-B39E-172ED6B17304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829A90A-4218-498D-9943-337D4C5FB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3ABE420-0B94-4F1E-AF0D-C7F2E9979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B93589-2D48-40A5-8593-6CB79D94E5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1672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6C8A507-F577-4BB9-84B1-0069CC070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122A2-E307-47DF-BAA2-11102B9F2D8B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1829534-BB43-47C4-8727-257A1F110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8C7D74-8FD2-43D4-BC7B-BF5F9D82E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41A9E9-3201-4902-A7DC-279F45DF91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2200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C7979EB-457E-4361-94D6-15D6631D8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7E42F-EC6C-417F-9CF1-034808A8D951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F82A9B0-EDB5-4D0E-AF65-6F090ACD5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9D4406A-9AC0-4DFD-A71F-63B78C738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1B0363-E0AD-4B23-AAB7-B61AE82CF1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8629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182614-2D93-4247-94E9-0E8F48D76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ADF8C-7E52-45D0-BCB9-2A03EF82777C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F90DF80-EA33-46FD-805F-C23DB5F07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D491BF7-1F46-4204-8716-2532536F6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F18821-BDB0-49A4-9CFE-AE32270373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03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E54CCA7-ECC4-4B3F-ACEA-8210F31322D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F6D222F-752D-4544-B766-2A98345DCA5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0A678A-5E29-44E4-8BA3-E75B75C7D7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E8F63E-3A65-4E48-BBB1-5CF6E586718F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817BCC-2498-4439-9E90-DDA8FC8D64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9C725-51B3-4E35-90B9-4802E703BE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501203B-8DF7-4ABB-97E5-D565E30F44F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Install\Рабочий стол\bigstock-Usa-And-Turkey-50694698.jpg">
            <a:extLst>
              <a:ext uri="{FF2B5EF4-FFF2-40B4-BE49-F238E27FC236}">
                <a16:creationId xmlns:a16="http://schemas.microsoft.com/office/drawing/2014/main" id="{97A75B26-BDE7-47E6-ABB4-914214E0B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40000" contrast="-40000"/>
          </a:blip>
          <a:stretch>
            <a:fillRect/>
          </a:stretch>
        </p:blipFill>
        <p:spPr bwMode="auto">
          <a:xfrm>
            <a:off x="0" y="0"/>
            <a:ext cx="9143999" cy="685984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F576BB9-262F-48BC-80A6-D2D53832382D}"/>
              </a:ext>
            </a:extLst>
          </p:cNvPr>
          <p:cNvSpPr/>
          <p:nvPr/>
        </p:nvSpPr>
        <p:spPr>
          <a:xfrm>
            <a:off x="304800" y="457200"/>
            <a:ext cx="8534400" cy="63094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a-GE" sz="2400" b="1" cap="all" dirty="0">
                <a:ln w="0"/>
                <a:effectLst>
                  <a:innerShdw blurRad="63500" dist="50800" dir="16200000">
                    <a:prstClr val="black">
                      <a:alpha val="50000"/>
                    </a:prstClr>
                  </a:innerShdw>
                  <a:reflection blurRad="12700" stA="50000" endPos="50000" dist="5000" dir="5400000" sy="-100000" rotWithShape="0"/>
                </a:effectLst>
                <a:latin typeface="Sylfaen" pitchFamily="18" charset="0"/>
                <a:cs typeface="+mn-cs"/>
              </a:rPr>
              <a:t>ბათუმის შოთა რუსთაველის სახელმწიფო უნივერსიტეტი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a-GE" sz="2400" b="1" cap="all" dirty="0">
                <a:ln w="0"/>
                <a:effectLst>
                  <a:innerShdw blurRad="63500" dist="50800" dir="16200000">
                    <a:prstClr val="black">
                      <a:alpha val="50000"/>
                    </a:prstClr>
                  </a:innerShdw>
                  <a:reflection blurRad="12700" stA="50000" endPos="50000" dist="5000" dir="5400000" sy="-100000" rotWithShape="0"/>
                </a:effectLst>
                <a:latin typeface="Sylfaen" pitchFamily="18" charset="0"/>
                <a:cs typeface="+mn-cs"/>
              </a:rPr>
              <a:t>ჰუმანიტარულ მეცნიერებათა ფაკულტეტი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a-GE" sz="2400" b="1" cap="all" dirty="0">
                <a:ln w="0"/>
                <a:effectLst>
                  <a:innerShdw blurRad="63500" dist="50800" dir="16200000">
                    <a:prstClr val="black">
                      <a:alpha val="50000"/>
                    </a:prstClr>
                  </a:innerShdw>
                  <a:reflection blurRad="12700" stA="50000" endPos="50000" dist="5000" dir="5400000" sy="-100000" rotWithShape="0"/>
                </a:effectLst>
                <a:latin typeface="Sylfaen" pitchFamily="18" charset="0"/>
                <a:cs typeface="+mn-cs"/>
              </a:rPr>
              <a:t>აღმოსავლეთმცოდნეობის დეპარტამენტი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a-GE" sz="2400" b="1" cap="all" dirty="0">
              <a:ln w="0"/>
              <a:effectLst>
                <a:reflection blurRad="12700" stA="50000" endPos="50000" dist="5000" dir="5400000" sy="-100000" rotWithShape="0"/>
              </a:effectLst>
              <a:latin typeface="Sylfaen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a-GE" sz="2400" b="1" cap="all" dirty="0">
                <a:ln w="0"/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  <a:latin typeface="Sylfaen" pitchFamily="18" charset="0"/>
                <a:cs typeface="+mn-cs"/>
              </a:rPr>
              <a:t>სამეცნიერო სემინარი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a-GE" sz="2800" b="1" cap="all" dirty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Sylfaen" pitchFamily="18" charset="0"/>
              <a:cs typeface="+mn-cs"/>
            </a:endParaRPr>
          </a:p>
          <a:p>
            <a:pPr algn="ctr">
              <a:defRPr/>
            </a:pPr>
            <a:r>
              <a:rPr lang="ka-GE" sz="2800" b="1" cap="all" dirty="0">
                <a:ln w="0"/>
                <a:effectLst>
                  <a:reflection blurRad="12700" stA="50000" endPos="50000" dist="5000" dir="5400000" sy="-100000" rotWithShape="0"/>
                </a:effectLst>
                <a:latin typeface="Sylfaen" pitchFamily="18" charset="0"/>
                <a:cs typeface="+mn-cs"/>
              </a:rPr>
              <a:t>თემა:  </a:t>
            </a:r>
            <a:r>
              <a:rPr lang="ka-GE" sz="2800" b="1" dirty="0">
                <a:latin typeface="Arial" charset="0"/>
                <a:cs typeface="Arial" charset="0"/>
              </a:rPr>
              <a:t>მუსტაფა ქემალ ათათურქის შეხედულება თურქულ </a:t>
            </a:r>
            <a:r>
              <a:rPr lang="de-DE" sz="2800" b="1" dirty="0">
                <a:latin typeface="Arial" charset="0"/>
                <a:cs typeface="Arial" charset="0"/>
              </a:rPr>
              <a:t>ნაციონალიზმ</a:t>
            </a:r>
            <a:r>
              <a:rPr lang="ka-GE" sz="2800" b="1" dirty="0">
                <a:latin typeface="Arial" charset="0"/>
                <a:cs typeface="Arial" charset="0"/>
              </a:rPr>
              <a:t>ზე </a:t>
            </a:r>
            <a:endParaRPr lang="en-US" sz="2800" dirty="0">
              <a:latin typeface="Arial" charset="0"/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a-GE" sz="2800" b="1" cap="all" dirty="0">
              <a:ln w="0"/>
              <a:effectLst>
                <a:reflection blurRad="12700" stA="50000" endPos="50000" dist="5000" dir="5400000" sy="-100000" rotWithShape="0"/>
              </a:effectLst>
              <a:latin typeface="Sylfaen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a-GE" sz="2800" b="1" cap="all" dirty="0">
              <a:ln w="0"/>
              <a:effectLst>
                <a:reflection blurRad="12700" stA="50000" endPos="50000" dist="5000" dir="5400000" sy="-100000" rotWithShape="0"/>
              </a:effectLst>
              <a:latin typeface="Sylfaen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a-GE" sz="2800" b="1" cap="all" dirty="0">
              <a:ln w="0"/>
              <a:effectLst>
                <a:reflection blurRad="12700" stA="50000" endPos="50000" dist="5000" dir="5400000" sy="-100000" rotWithShape="0"/>
              </a:effectLst>
              <a:latin typeface="Sylfaen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a-GE" sz="2800" b="1" cap="all" dirty="0">
              <a:ln w="0"/>
              <a:effectLst>
                <a:reflection blurRad="12700" stA="50000" endPos="50000" dist="5000" dir="5400000" sy="-100000" rotWithShape="0"/>
              </a:effectLst>
              <a:latin typeface="Sylfaen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a-GE" sz="2000" b="1" cap="all" dirty="0">
                <a:ln w="0"/>
                <a:effectLst>
                  <a:reflection blurRad="12700" stA="50000" endPos="50000" dist="5000" dir="5400000" sy="-100000" rotWithShape="0"/>
                </a:effectLst>
                <a:latin typeface="Sylfaen" pitchFamily="18" charset="0"/>
                <a:cs typeface="+mn-cs"/>
              </a:rPr>
              <a:t>                                                    ემზარ  მაკარაძე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a-GE" sz="2000" b="1" cap="all" dirty="0">
                <a:ln w="0"/>
                <a:effectLst>
                  <a:reflection blurRad="12700" stA="50000" endPos="50000" dist="5000" dir="5400000" sy="-100000" rotWithShape="0"/>
                </a:effectLst>
                <a:latin typeface="Sylfaen" pitchFamily="18" charset="0"/>
                <a:cs typeface="+mn-cs"/>
              </a:rPr>
              <a:t>                                                        პროფესორი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a-GE" sz="2000" b="1" cap="all" dirty="0">
                <a:ln w="0"/>
                <a:effectLst>
                  <a:reflection blurRad="12700" stA="50000" endPos="50000" dist="5000" dir="5400000" sy="-100000" rotWithShape="0"/>
                </a:effectLst>
                <a:latin typeface="Sylfaen" pitchFamily="18" charset="0"/>
                <a:cs typeface="+mn-cs"/>
              </a:rPr>
              <a:t>                                                   </a:t>
            </a:r>
            <a:r>
              <a:rPr lang="en-US" sz="2000" b="1" cap="all" dirty="0">
                <a:ln w="0"/>
                <a:effectLst>
                  <a:reflection blurRad="12700" stA="50000" endPos="50000" dist="5000" dir="5400000" sy="-100000" rotWithShape="0"/>
                </a:effectLst>
                <a:latin typeface="Sylfaen" pitchFamily="18" charset="0"/>
                <a:cs typeface="+mn-cs"/>
              </a:rPr>
              <a:t>26</a:t>
            </a:r>
            <a:r>
              <a:rPr lang="ka-GE" sz="2000" b="1" cap="all">
                <a:ln w="0"/>
                <a:effectLst>
                  <a:reflection blurRad="12700" stA="50000" endPos="50000" dist="5000" dir="5400000" sy="-100000" rotWithShape="0"/>
                </a:effectLst>
                <a:latin typeface="Sylfaen" pitchFamily="18" charset="0"/>
                <a:cs typeface="+mn-cs"/>
              </a:rPr>
              <a:t> მარტი, </a:t>
            </a:r>
            <a:r>
              <a:rPr lang="ka-GE" sz="2000" b="1" cap="all" dirty="0">
                <a:ln w="0"/>
                <a:effectLst>
                  <a:reflection blurRad="12700" stA="50000" endPos="50000" dist="5000" dir="5400000" sy="-100000" rotWithShape="0"/>
                </a:effectLst>
                <a:latin typeface="Sylfaen" pitchFamily="18" charset="0"/>
                <a:cs typeface="+mn-cs"/>
              </a:rPr>
              <a:t>2019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cap="all" dirty="0">
              <a:ln w="0"/>
              <a:effectLst>
                <a:reflection blurRad="12700" stA="50000" endPos="50000" dist="5000" dir="5400000" sy="-100000" rotWithShape="0"/>
              </a:effectLst>
              <a:latin typeface="Sylfaen" pitchFamily="18" charset="0"/>
              <a:cs typeface="+mn-cs"/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შიგთავსის ჩანაცვლების ველი 2">
            <a:extLst>
              <a:ext uri="{FF2B5EF4-FFF2-40B4-BE49-F238E27FC236}">
                <a16:creationId xmlns:a16="http://schemas.microsoft.com/office/drawing/2014/main" id="{6CB5646F-1373-4DD4-B0EF-7941C2E3F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2400"/>
            <a:ext cx="5791200" cy="67056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altLang="en-US" sz="1600" b="1">
                <a:latin typeface="Sylfaen" panose="010A0502050306030303" pitchFamily="18" charset="0"/>
              </a:rPr>
              <a:t>მუსტაფა ქემალ ათათურქი</a:t>
            </a:r>
            <a:r>
              <a:rPr lang="de-DE" altLang="en-US" sz="1600" b="1">
                <a:latin typeface="Sylfaen" panose="010A0502050306030303" pitchFamily="18" charset="0"/>
              </a:rPr>
              <a:t> </a:t>
            </a:r>
            <a:r>
              <a:rPr lang="de-DE" altLang="en-US" sz="1600">
                <a:latin typeface="Sylfaen" panose="010A0502050306030303" pitchFamily="18" charset="0"/>
              </a:rPr>
              <a:t>(1881-1938) </a:t>
            </a:r>
            <a:r>
              <a:rPr lang="en-US" altLang="en-US" sz="1600">
                <a:latin typeface="Sylfaen" panose="010A0502050306030303" pitchFamily="18" charset="0"/>
              </a:rPr>
              <a:t>თურქეთისათვის არა მარტო გუშინდელი დღეა</a:t>
            </a:r>
            <a:r>
              <a:rPr lang="de-DE" altLang="en-US" sz="1600">
                <a:latin typeface="Sylfaen" panose="010A0502050306030303" pitchFamily="18" charset="0"/>
              </a:rPr>
              <a:t>. </a:t>
            </a:r>
            <a:r>
              <a:rPr lang="en-US" altLang="en-US" sz="1600">
                <a:latin typeface="Sylfaen" panose="010A0502050306030303" pitchFamily="18" charset="0"/>
              </a:rPr>
              <a:t>ამ პიროვნებამ მნიშვნელოვანწილად განსაზღვრა ქვეყნის დღევანდელობა და მომავალი</a:t>
            </a:r>
            <a:r>
              <a:rPr lang="de-DE" altLang="en-US" sz="1600">
                <a:latin typeface="Sylfaen" panose="010A0502050306030303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altLang="en-US" sz="1600">
                <a:latin typeface="Sylfaen" panose="010A0502050306030303" pitchFamily="18" charset="0"/>
              </a:rPr>
              <a:t>თურქეთის რესპუბლიკის სახელმწიფოებრივი მოწყობის ოფიციალური დოქტრინა რესპუბლიკის დამაარსებლის</a:t>
            </a:r>
            <a:r>
              <a:rPr lang="de-DE" altLang="en-US" sz="1600">
                <a:latin typeface="Sylfaen" panose="010A0502050306030303" pitchFamily="18" charset="0"/>
              </a:rPr>
              <a:t>, </a:t>
            </a:r>
            <a:r>
              <a:rPr lang="en-US" altLang="en-US" sz="1600">
                <a:latin typeface="Sylfaen" panose="010A0502050306030303" pitchFamily="18" charset="0"/>
              </a:rPr>
              <a:t>დიდი რეფორმატორის</a:t>
            </a:r>
            <a:r>
              <a:rPr lang="de-DE" altLang="en-US" sz="1600">
                <a:latin typeface="Sylfaen" panose="010A0502050306030303" pitchFamily="18" charset="0"/>
              </a:rPr>
              <a:t>, </a:t>
            </a:r>
            <a:r>
              <a:rPr lang="en-US" altLang="en-US" sz="1600">
                <a:latin typeface="Sylfaen" panose="010A0502050306030303" pitchFamily="18" charset="0"/>
              </a:rPr>
              <a:t>ქემალ ათათურქის პრინციპებს ეყრდნობა და თურქეთში ქემალიზმის სახელითაა ცნობილი</a:t>
            </a:r>
            <a:r>
              <a:rPr lang="de-DE" altLang="en-US" sz="1600">
                <a:latin typeface="Sylfaen" panose="010A0502050306030303" pitchFamily="18" charset="0"/>
              </a:rPr>
              <a:t> ( რ</a:t>
            </a:r>
            <a:r>
              <a:rPr lang="ka-GE" altLang="en-US" sz="1600">
                <a:latin typeface="Sylfaen" panose="010A0502050306030303" pitchFamily="18" charset="0"/>
              </a:rPr>
              <a:t>ესპუბლიკანიზმი</a:t>
            </a:r>
            <a:r>
              <a:rPr lang="de-DE" altLang="en-US" sz="1600">
                <a:latin typeface="Sylfaen" panose="010A0502050306030303" pitchFamily="18" charset="0"/>
              </a:rPr>
              <a:t>;  </a:t>
            </a:r>
            <a:r>
              <a:rPr lang="en-US" altLang="en-US" sz="1600">
                <a:latin typeface="Sylfaen" panose="010A0502050306030303" pitchFamily="18" charset="0"/>
              </a:rPr>
              <a:t>ლ</a:t>
            </a:r>
            <a:r>
              <a:rPr lang="ka-GE" altLang="en-US" sz="1600">
                <a:latin typeface="Sylfaen" panose="010A0502050306030303" pitchFamily="18" charset="0"/>
              </a:rPr>
              <a:t>აიციზმი</a:t>
            </a:r>
            <a:r>
              <a:rPr lang="de-DE" altLang="en-US" sz="1600">
                <a:latin typeface="Sylfaen" panose="010A0502050306030303" pitchFamily="18" charset="0"/>
              </a:rPr>
              <a:t>;  </a:t>
            </a:r>
            <a:r>
              <a:rPr lang="af-ZA" altLang="en-US" sz="1600">
                <a:latin typeface="Sylfaen" panose="010A0502050306030303" pitchFamily="18" charset="0"/>
              </a:rPr>
              <a:t>ხალხოსნობა,  ეტატიზმი, რევოლუ- ციონიზმი და ნაციონალიზმი). </a:t>
            </a:r>
            <a:endParaRPr lang="en-US" altLang="en-US" sz="1600">
              <a:latin typeface="Sylfaen" panose="010A050205030603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de-DE" altLang="en-US" sz="1600">
                <a:latin typeface="Sylfaen" panose="010A0502050306030303" pitchFamily="18" charset="0"/>
              </a:rPr>
              <a:t> </a:t>
            </a:r>
            <a:r>
              <a:rPr lang="ka-GE" altLang="en-US" sz="1600">
                <a:latin typeface="Sylfaen" panose="010A0502050306030303" pitchFamily="18" charset="0"/>
              </a:rPr>
              <a:t>ნაციონალიზმი </a:t>
            </a:r>
            <a:r>
              <a:rPr lang="it-IT" altLang="en-US" sz="1600" i="1">
                <a:latin typeface="Sylfaen" panose="010A0502050306030303" pitchFamily="18" charset="0"/>
              </a:rPr>
              <a:t>(M</a:t>
            </a:r>
            <a:r>
              <a:rPr lang="ka-GE" altLang="en-US" sz="1600" i="1">
                <a:latin typeface="Sylfaen" panose="010A0502050306030303" pitchFamily="18" charset="0"/>
              </a:rPr>
              <a:t>illiyetçilik</a:t>
            </a:r>
            <a:r>
              <a:rPr lang="it-IT" altLang="en-US" sz="1600" i="1">
                <a:latin typeface="Sylfaen" panose="010A0502050306030303" pitchFamily="18" charset="0"/>
              </a:rPr>
              <a:t>)</a:t>
            </a:r>
            <a:r>
              <a:rPr lang="it-IT" altLang="en-US" sz="1600" b="1" i="1">
                <a:latin typeface="Sylfaen" panose="010A0502050306030303" pitchFamily="18" charset="0"/>
              </a:rPr>
              <a:t> </a:t>
            </a:r>
            <a:r>
              <a:rPr lang="ka-GE" altLang="en-US" sz="1600">
                <a:latin typeface="Sylfaen" panose="010A0502050306030303" pitchFamily="18" charset="0"/>
              </a:rPr>
              <a:t>_ კაცობრიობის ახალი და უახლესი ისტორიის ერთ-ერთი უმნიშვნელოვანესი  მოვლენაა.  </a:t>
            </a:r>
            <a:endParaRPr lang="en-US" altLang="en-US" sz="1600">
              <a:latin typeface="Sylfaen" panose="010A050205030603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ka-GE" altLang="en-US" sz="1600">
                <a:latin typeface="Sylfaen" panose="010A0502050306030303" pitchFamily="18" charset="0"/>
              </a:rPr>
              <a:t>XIX საუკუნის ბოლოს და </a:t>
            </a:r>
            <a:r>
              <a:rPr lang="de-DE" altLang="en-US" sz="1600">
                <a:latin typeface="Sylfaen" panose="010A0502050306030303" pitchFamily="18" charset="0"/>
              </a:rPr>
              <a:t>XX </a:t>
            </a:r>
            <a:r>
              <a:rPr lang="ka-GE" altLang="en-US" sz="1600">
                <a:latin typeface="Sylfaen" panose="010A0502050306030303" pitchFamily="18" charset="0"/>
              </a:rPr>
              <a:t>საუკუნის დასაწყისს ,,ნაციონალიზმის ეპოქას“ უწოდებდნენ.</a:t>
            </a:r>
            <a:endParaRPr lang="en-US" altLang="en-US" sz="1600">
              <a:latin typeface="Sylfaen" panose="010A0502050306030303" pitchFamily="18" charset="0"/>
            </a:endParaRPr>
          </a:p>
          <a:p>
            <a:pPr eaLnBrk="1" hangingPunct="1"/>
            <a:endParaRPr lang="en-US" altLang="en-US"/>
          </a:p>
        </p:txBody>
      </p:sp>
      <p:pic>
        <p:nvPicPr>
          <p:cNvPr id="3075" name="Picture 3" descr="D:\Install\Рабочий стол\130214132517.jpg">
            <a:extLst>
              <a:ext uri="{FF2B5EF4-FFF2-40B4-BE49-F238E27FC236}">
                <a16:creationId xmlns:a16="http://schemas.microsoft.com/office/drawing/2014/main" id="{532386B4-D587-4CA3-BC23-FDBAE27252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477000" y="1600200"/>
            <a:ext cx="2286000" cy="23323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100" name="ტექსტური ველი 3">
            <a:extLst>
              <a:ext uri="{FF2B5EF4-FFF2-40B4-BE49-F238E27FC236}">
                <a16:creationId xmlns:a16="http://schemas.microsoft.com/office/drawing/2014/main" id="{19B20DCD-B2A2-4951-B4B0-57CC82A8E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114800"/>
            <a:ext cx="28956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ka-GE" sz="1050" b="1" dirty="0">
                <a:latin typeface="Sylfaen" pitchFamily="18" charset="0"/>
                <a:cs typeface="Arial" charset="0"/>
              </a:rPr>
              <a:t>მუსტაფა ქემალ ათათურქი</a:t>
            </a:r>
            <a:endParaRPr lang="en-US" sz="1050" b="1" dirty="0">
              <a:latin typeface="Sylfaen" pitchFamily="18" charset="0"/>
              <a:cs typeface="Arial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შიგთავსის ჩანაცვლების ველი 2">
            <a:extLst>
              <a:ext uri="{FF2B5EF4-FFF2-40B4-BE49-F238E27FC236}">
                <a16:creationId xmlns:a16="http://schemas.microsoft.com/office/drawing/2014/main" id="{2B9FCE9E-33FC-46F8-B569-54CB3FC37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304800"/>
            <a:ext cx="5638800" cy="63246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ka-GE" altLang="en-US" sz="1600"/>
              <a:t>ქემალიზმის იდეოლოგიის ერთ-ერთი ქვაკუთხედი ნაციონალიზმია, რომელიც თურქეთში ოფიციალური პოლიტიკის რანგშია აყვანილი და დაფიქსირებულია </a:t>
            </a:r>
            <a:r>
              <a:rPr lang="en-US" altLang="en-US" sz="1600"/>
              <a:t>-</a:t>
            </a:r>
            <a:r>
              <a:rPr lang="ka-GE" altLang="en-US" sz="1600"/>
              <a:t> კონსტიტუციაში - ,,ათათურქისეული ნაციონალიზმის” სახელით. </a:t>
            </a:r>
            <a:endParaRPr lang="en-US" altLang="en-US" sz="1600"/>
          </a:p>
          <a:p>
            <a:pPr algn="just">
              <a:lnSpc>
                <a:spcPct val="150000"/>
              </a:lnSpc>
            </a:pPr>
            <a:r>
              <a:rPr lang="ka-GE" altLang="en-US" sz="1600"/>
              <a:t>ათათურქი დიდ მნიშვნელობას ანიჭებდა ამ პრინციპს, რადგან მისი საშუალებით ხდებოდა თურქი ერის ერთიანობის დაცვა და მიზნად ისახავდა თურქეთში მცხოვრები სხვადასხვა ეროვნების ხალხთა კონგლომერაციას და თურქი ერის ჩამოყალიბებას.</a:t>
            </a:r>
            <a:endParaRPr lang="en-US" altLang="en-US" sz="1600"/>
          </a:p>
          <a:p>
            <a:pPr algn="just">
              <a:lnSpc>
                <a:spcPct val="150000"/>
              </a:lnSpc>
            </a:pPr>
            <a:r>
              <a:rPr lang="ka-GE" altLang="en-US" sz="1600">
                <a:latin typeface="Sylfaen" panose="010A0502050306030303" pitchFamily="18" charset="0"/>
              </a:rPr>
              <a:t>თურქულ ენაში ამ დებულების აღმნიშვნელი სიტყვაა </a:t>
            </a:r>
            <a:r>
              <a:rPr lang="it-IT" altLang="en-US" sz="1600" i="1">
                <a:latin typeface="Sylfaen" panose="010A0502050306030303" pitchFamily="18" charset="0"/>
              </a:rPr>
              <a:t>M</a:t>
            </a:r>
            <a:r>
              <a:rPr lang="ka-GE" altLang="en-US" sz="1600" i="1">
                <a:latin typeface="Sylfaen" panose="010A0502050306030303" pitchFamily="18" charset="0"/>
              </a:rPr>
              <a:t>illiyetçilik (</a:t>
            </a:r>
            <a:r>
              <a:rPr lang="ka-GE" altLang="en-US" sz="1600">
                <a:latin typeface="Sylfaen" panose="010A0502050306030303" pitchFamily="18" charset="0"/>
              </a:rPr>
              <a:t>მილლიეთჩილიქ) </a:t>
            </a:r>
            <a:r>
              <a:rPr lang="ka-GE" altLang="en-US" sz="1600" b="1" i="1">
                <a:latin typeface="Sylfaen" panose="010A0502050306030303" pitchFamily="18" charset="0"/>
              </a:rPr>
              <a:t>– </a:t>
            </a:r>
            <a:r>
              <a:rPr lang="ka-GE" altLang="en-US" sz="1600">
                <a:latin typeface="Sylfaen" panose="010A0502050306030303" pitchFamily="18" charset="0"/>
              </a:rPr>
              <a:t>რომელიც წარმოსდგება „მილლეთ“ -  ერი და მისგან ნაწარმოები „მილეთ“ - ეროვნებისაგან. ქართულად შეიძლება ითარგმნოს როგორც ეროვნულობა (და როგორც ნაციონალიზმი).</a:t>
            </a:r>
            <a:r>
              <a:rPr lang="ka-GE" altLang="en-US" sz="1600" b="1">
                <a:latin typeface="Sylfaen" panose="010A0502050306030303" pitchFamily="18" charset="0"/>
              </a:rPr>
              <a:t> </a:t>
            </a:r>
            <a:endParaRPr lang="en-US" altLang="en-US" sz="1600">
              <a:latin typeface="Sylfaen" panose="010A0502050306030303" pitchFamily="18" charset="0"/>
            </a:endParaRPr>
          </a:p>
          <a:p>
            <a:pPr algn="just">
              <a:lnSpc>
                <a:spcPct val="150000"/>
              </a:lnSpc>
            </a:pPr>
            <a:endParaRPr lang="en-US" altLang="en-US" sz="1600"/>
          </a:p>
          <a:p>
            <a:pPr algn="just" eaLnBrk="1" hangingPunct="1"/>
            <a:endParaRPr lang="en-US" altLang="en-US" sz="1600">
              <a:latin typeface="Sylfaen" panose="010A0502050306030303" pitchFamily="18" charset="0"/>
            </a:endParaRPr>
          </a:p>
        </p:txBody>
      </p:sp>
      <p:sp>
        <p:nvSpPr>
          <p:cNvPr id="4099" name="ტექსტური ველი 3">
            <a:extLst>
              <a:ext uri="{FF2B5EF4-FFF2-40B4-BE49-F238E27FC236}">
                <a16:creationId xmlns:a16="http://schemas.microsoft.com/office/drawing/2014/main" id="{F0655133-1B90-40EF-AD0A-152C26B6E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514600"/>
            <a:ext cx="21336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300" b="1" i="1">
                <a:solidFill>
                  <a:srgbClr val="FF0000"/>
                </a:solidFill>
                <a:latin typeface="Sylfaen" panose="010A0502050306030303" pitchFamily="18" charset="0"/>
              </a:rPr>
              <a:t>  </a:t>
            </a:r>
            <a:endParaRPr lang="en-US" altLang="en-US" sz="1300" b="1">
              <a:solidFill>
                <a:srgbClr val="FF0000"/>
              </a:solidFill>
              <a:latin typeface="Sylfaen" panose="010A0502050306030303" pitchFamily="18" charset="0"/>
            </a:endParaRPr>
          </a:p>
        </p:txBody>
      </p:sp>
      <p:pic>
        <p:nvPicPr>
          <p:cNvPr id="4100" name="Picture 5" descr="D:\Install\Desktop\2018-2019 დეპარტამენტის საკმეები\სამეცნიერო სემინარის გრაფიკი\ე.მაკარაძე\2019-01-22_002.jpg">
            <a:extLst>
              <a:ext uri="{FF2B5EF4-FFF2-40B4-BE49-F238E27FC236}">
                <a16:creationId xmlns:a16="http://schemas.microsoft.com/office/drawing/2014/main" id="{94A6D599-BF80-457F-944F-1820E70382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762000"/>
            <a:ext cx="2827338" cy="432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შიგთავსის ჩანაცვლების ველი 2">
            <a:extLst>
              <a:ext uri="{FF2B5EF4-FFF2-40B4-BE49-F238E27FC236}">
                <a16:creationId xmlns:a16="http://schemas.microsoft.com/office/drawing/2014/main" id="{767474D5-515C-4298-93D8-6C411FCCB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304800"/>
            <a:ext cx="5638800" cy="63246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ka-GE" altLang="en-US" sz="1600">
                <a:latin typeface="Sylfaen" panose="010A0502050306030303" pitchFamily="18" charset="0"/>
              </a:rPr>
              <a:t>ოსმალეთის სახელმწიფოში, სადაც თანაცხოვრობდა 18 ეთნიკური ჯგუფი, რომლებიც სხვადასხვა კონფესიებს მიეკუთვნებოდნენ, არ არსებობდა ნაციონალიზმი - ამ სიტყვის ჩვეულებრივი ტრადიციული გაგებით. რელიგიური თემის ფაქტორის პარალელურად ეროვნული საკითხის წამოწევა დაწყებული იქნა ,,ახალგაზრდა ოსმალთა “ და ,,ახალგაზრდა თურქთა მიერ “.</a:t>
            </a:r>
            <a:endParaRPr lang="en-US" altLang="en-US" sz="1600">
              <a:latin typeface="Sylfaen" panose="010A050205030603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en-US" sz="1600">
                <a:latin typeface="Sylfaen" panose="010A0502050306030303" pitchFamily="18" charset="0"/>
              </a:rPr>
              <a:t> ქემალისტები თურქულ ნაციონალიზმს შემდეგნაირად განსაზღვრავენ: - ,,თურქული ნაციონალიზმი რომლის პირველხარისხოვანი მიზანია მსოფლიოსთან მშვიდობიანი თანაცხოვრების ფონზე საკუთარი ქვეყნის დამოუკიდებლობის შენარჩუნება“</a:t>
            </a:r>
            <a:r>
              <a:rPr lang="ka-GE" altLang="en-US" sz="1600">
                <a:latin typeface="Sylfaen" panose="010A0502050306030303" pitchFamily="18" charset="0"/>
              </a:rPr>
              <a:t>.</a:t>
            </a:r>
            <a:endParaRPr lang="en-US" altLang="en-US" sz="1600">
              <a:latin typeface="Sylfaen" panose="010A050205030603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ka-GE" altLang="en-US" sz="1600"/>
              <a:t>თურქულმა ნაციონალიზმა შედეგად გამოიღო ის, რომ იურიდიულად ანუ პილიტიკურ - სამართლებრივად თურქეთის მთელი მოსახლეობა განურჩევლად ერისა და ეროვნებისა იქცა თურქად. </a:t>
            </a:r>
            <a:endParaRPr lang="en-US" altLang="en-US" sz="1600"/>
          </a:p>
          <a:p>
            <a:pPr algn="just" eaLnBrk="1" hangingPunct="1"/>
            <a:endParaRPr lang="en-US" altLang="en-US" sz="1600">
              <a:latin typeface="Sylfaen" panose="010A0502050306030303" pitchFamily="18" charset="0"/>
            </a:endParaRPr>
          </a:p>
        </p:txBody>
      </p:sp>
      <p:sp>
        <p:nvSpPr>
          <p:cNvPr id="5123" name="ტექსტური ველი 3">
            <a:extLst>
              <a:ext uri="{FF2B5EF4-FFF2-40B4-BE49-F238E27FC236}">
                <a16:creationId xmlns:a16="http://schemas.microsoft.com/office/drawing/2014/main" id="{9521042D-4302-4AB4-AC78-6006DB072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514600"/>
            <a:ext cx="21336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300" b="1" i="1">
                <a:solidFill>
                  <a:srgbClr val="FF0000"/>
                </a:solidFill>
                <a:latin typeface="Sylfaen" panose="010A0502050306030303" pitchFamily="18" charset="0"/>
              </a:rPr>
              <a:t>  </a:t>
            </a:r>
            <a:endParaRPr lang="en-US" altLang="en-US" sz="1300" b="1">
              <a:solidFill>
                <a:srgbClr val="FF0000"/>
              </a:solidFill>
              <a:latin typeface="Sylfaen" panose="010A0502050306030303" pitchFamily="18" charset="0"/>
            </a:endParaRPr>
          </a:p>
        </p:txBody>
      </p:sp>
      <p:pic>
        <p:nvPicPr>
          <p:cNvPr id="5124" name="Picture 2" descr="D:\Install\Desktop\2018-2019 დეპარტამენტის საკმეები\სამეცნიერო სემინარის გრაფიკი\ე.მაკარაძე\2019-01-22_003.jpg">
            <a:extLst>
              <a:ext uri="{FF2B5EF4-FFF2-40B4-BE49-F238E27FC236}">
                <a16:creationId xmlns:a16="http://schemas.microsoft.com/office/drawing/2014/main" id="{00BD4F9B-31FE-40EA-89F6-08FBBB190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2013" y="1219200"/>
            <a:ext cx="2973387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შიგთავსის ჩანაცვლების ველი 2">
            <a:extLst>
              <a:ext uri="{FF2B5EF4-FFF2-40B4-BE49-F238E27FC236}">
                <a16:creationId xmlns:a16="http://schemas.microsoft.com/office/drawing/2014/main" id="{D319E343-511C-4B67-AF32-16DDA2C39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2400"/>
            <a:ext cx="5791200" cy="67056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ka-GE" altLang="en-US" sz="1600">
                <a:latin typeface="Sylfaen" panose="010A0502050306030303" pitchFamily="18" charset="0"/>
              </a:rPr>
              <a:t> ნაციონალიზმის პრინციპი თურქი ხალხის ბრძოლის ერთ-ერთი დასაყრდენია. ის ათათურქის მხრიდან განიხილებოდა, როგორც მთავარ მამოძრავებელ ძალად სახელმწიფოებრიობის წინსვლის საქმეში. მითუმეტეს, რომ ნაციონალიზმი ყოველთვის დიდ როლს თამაშობდა თურქეთის ისტორიაში. </a:t>
            </a:r>
            <a:endParaRPr lang="en-US" altLang="en-US" sz="1600">
              <a:latin typeface="Sylfaen" panose="010A050205030603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ka-GE" altLang="en-US" sz="1600">
                <a:latin typeface="Sylfaen" panose="010A0502050306030303" pitchFamily="18" charset="0"/>
              </a:rPr>
              <a:t>   თანამედროვე თურქეთის სახელმწიფოებრივი იდეოლოგიაც ნაციონალიზმის დებულებაზეა დაფუძნებული, რომელმაც უფრო მეტად აიღო აქცენტი თურქულენოვანი მოსახლეობის ერთ დიდ სახელმწიფოში გაერთიანებაზე, რამაც გარკვეულ წილად შეცვალა ათათურქისეული ნაციონალიზმის არსი და ქვეყანა </a:t>
            </a:r>
            <a:r>
              <a:rPr lang="en-US" altLang="en-US" sz="1600">
                <a:latin typeface="Sylfaen" panose="010A0502050306030303" pitchFamily="18" charset="0"/>
              </a:rPr>
              <a:t>XIX </a:t>
            </a:r>
            <a:r>
              <a:rPr lang="ka-GE" altLang="en-US" sz="1600">
                <a:latin typeface="Sylfaen" panose="010A0502050306030303" pitchFamily="18" charset="0"/>
              </a:rPr>
              <a:t>საუკუნის</a:t>
            </a:r>
            <a:r>
              <a:rPr lang="en-US" altLang="en-US" sz="1600">
                <a:latin typeface="Sylfaen" panose="010A0502050306030303" pitchFamily="18" charset="0"/>
              </a:rPr>
              <a:t> </a:t>
            </a:r>
            <a:r>
              <a:rPr lang="ka-GE" altLang="en-US" sz="1600">
                <a:latin typeface="Sylfaen" panose="010A0502050306030303" pitchFamily="18" charset="0"/>
              </a:rPr>
              <a:t>„ თურქიზმისა“ და „ოსმანიზმის“  იდეოლოგიისაკენ  გადახარა</a:t>
            </a:r>
            <a:r>
              <a:rPr lang="ka-GE" altLang="en-US" sz="1600"/>
              <a:t>.  </a:t>
            </a:r>
            <a:endParaRPr lang="en-US" altLang="en-US"/>
          </a:p>
        </p:txBody>
      </p:sp>
      <p:sp>
        <p:nvSpPr>
          <p:cNvPr id="4100" name="ტექსტური ველი 3">
            <a:extLst>
              <a:ext uri="{FF2B5EF4-FFF2-40B4-BE49-F238E27FC236}">
                <a16:creationId xmlns:a16="http://schemas.microsoft.com/office/drawing/2014/main" id="{E39322D9-D7C1-4931-B089-A7206F060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114800"/>
            <a:ext cx="28956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ka-GE" sz="1050" b="1" dirty="0" err="1">
                <a:latin typeface="Sylfaen" pitchFamily="18" charset="0"/>
                <a:cs typeface="Arial" charset="0"/>
              </a:rPr>
              <a:t>რეჯეფ</a:t>
            </a:r>
            <a:r>
              <a:rPr lang="ka-GE" sz="1050" b="1" dirty="0">
                <a:latin typeface="Sylfaen" pitchFamily="18" charset="0"/>
                <a:cs typeface="Arial" charset="0"/>
              </a:rPr>
              <a:t> თაიფ </a:t>
            </a:r>
            <a:r>
              <a:rPr lang="ka-GE" sz="1050" b="1" dirty="0" err="1">
                <a:latin typeface="Sylfaen" pitchFamily="18" charset="0"/>
                <a:cs typeface="Arial" charset="0"/>
              </a:rPr>
              <a:t>ერდოღანი</a:t>
            </a:r>
            <a:endParaRPr lang="en-US" sz="1050" b="1" dirty="0">
              <a:latin typeface="Sylfaen" pitchFamily="18" charset="0"/>
              <a:cs typeface="Arial" charset="0"/>
            </a:endParaRPr>
          </a:p>
        </p:txBody>
      </p:sp>
      <p:pic>
        <p:nvPicPr>
          <p:cNvPr id="8" name="Picture 2" descr="D:\Install\Рабочий стол\4339612.jpg">
            <a:extLst>
              <a:ext uri="{FF2B5EF4-FFF2-40B4-BE49-F238E27FC236}">
                <a16:creationId xmlns:a16="http://schemas.microsoft.com/office/drawing/2014/main" id="{460F1A99-2342-46BF-8E3C-4E1A0B81E9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533400"/>
            <a:ext cx="2567544" cy="3581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Install\Рабочий стол\34544643-Flag-of-the-Republic-of-Turkey-overlaid-on-outline-map-isolated-on-white-background-Stock-Vector.jpg">
            <a:extLst>
              <a:ext uri="{FF2B5EF4-FFF2-40B4-BE49-F238E27FC236}">
                <a16:creationId xmlns:a16="http://schemas.microsoft.com/office/drawing/2014/main" id="{6D2281FC-EE34-4D6B-9037-E305F400C1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457200"/>
            <a:ext cx="912495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შიგთავსის ჩანაცვლების ველი 2">
            <a:extLst>
              <a:ext uri="{FF2B5EF4-FFF2-40B4-BE49-F238E27FC236}">
                <a16:creationId xmlns:a16="http://schemas.microsoft.com/office/drawing/2014/main" id="{54CA0BE6-D043-4512-9AB7-8F4A7053E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533400"/>
            <a:ext cx="8763000" cy="58674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ka-GE" altLang="en-US" sz="2000" b="1">
                <a:latin typeface="Sylfaen" panose="010A0502050306030303" pitchFamily="18" charset="0"/>
              </a:rPr>
              <a:t>დ ა ს კ ვ ნ ა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US" altLang="en-US" sz="2000" b="1">
              <a:latin typeface="Sylfaen" panose="010A0502050306030303" pitchFamily="18" charset="0"/>
            </a:endParaRPr>
          </a:p>
          <a:p>
            <a:pPr algn="just" eaLnBrk="1" hangingPunct="1">
              <a:buFont typeface="Arial" panose="020B0604020202020204" pitchFamily="34" charset="0"/>
              <a:buNone/>
            </a:pPr>
            <a:endParaRPr lang="en-US" altLang="en-US" sz="1800">
              <a:latin typeface="Sylfaen" panose="010A0502050306030303" pitchFamily="18" charset="0"/>
            </a:endParaRPr>
          </a:p>
          <a:p>
            <a:pPr algn="just" eaLnBrk="1" hangingPunct="1"/>
            <a:r>
              <a:rPr lang="ka-GE" altLang="en-US" sz="1800">
                <a:latin typeface="Sylfaen" panose="010A0502050306030303" pitchFamily="18" charset="0"/>
              </a:rPr>
              <a:t>უნდა აღინიშნოს, რომ  თურქეთის საზოგადოების ევროპეიზებული ნაწილი საკმაოდ მრავალრიცხოვანია</a:t>
            </a:r>
            <a:r>
              <a:rPr lang="en-US" altLang="en-US" sz="1800">
                <a:latin typeface="Sylfaen" panose="010A0502050306030303" pitchFamily="18" charset="0"/>
              </a:rPr>
              <a:t> </a:t>
            </a:r>
            <a:r>
              <a:rPr lang="ka-GE" altLang="en-US" sz="1800">
                <a:latin typeface="Sylfaen" panose="010A0502050306030303" pitchFamily="18" charset="0"/>
              </a:rPr>
              <a:t>და   სეკულარიზმის, ათათურქის  პრინციპებს იოლად არ დათმობს. 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en-US" altLang="en-US" sz="1800">
              <a:latin typeface="Sylfaen" panose="010A0502050306030303" pitchFamily="18" charset="0"/>
            </a:endParaRPr>
          </a:p>
          <a:p>
            <a:pPr algn="just" eaLnBrk="1" hangingPunct="1"/>
            <a:r>
              <a:rPr lang="ka-GE" altLang="en-US" sz="1800"/>
              <a:t>თანამედროვე თურქეთის სახელმწიფოებრივი იდეოლოგია ნაციონალიზმის დებულებაზეა დაფუძნებული, რომელმაც უფრო მეტად აიღო აქცენტი თურქულენოვანი მოსახლეობის ერთ დიდ სახელმწიფოში გაერთიანებაზე.</a:t>
            </a:r>
          </a:p>
          <a:p>
            <a:pPr algn="just" eaLnBrk="1" hangingPunct="1"/>
            <a:endParaRPr lang="ka-GE" altLang="en-US" sz="1800"/>
          </a:p>
          <a:p>
            <a:pPr algn="just" eaLnBrk="1" hangingPunct="1"/>
            <a:endParaRPr lang="ka-GE" altLang="en-US" sz="1800"/>
          </a:p>
          <a:p>
            <a:pPr algn="just" eaLnBrk="1" hangingPunct="1"/>
            <a:r>
              <a:rPr lang="ka-GE" altLang="en-US" sz="1800"/>
              <a:t>დღევანდელი იდეოლოგიით, გარკვეულ წილად შეცვალა ათათურქისეული ნაციონალიზმის არსი და ქვეყანა </a:t>
            </a:r>
            <a:r>
              <a:rPr lang="en-US" altLang="en-US" sz="1800"/>
              <a:t>XIX </a:t>
            </a:r>
            <a:r>
              <a:rPr lang="ka-GE" altLang="en-US" sz="1800"/>
              <a:t>საუკუნის „ თურქიზმისა“ და „ოსმანიზმის“  იდეოლოგიისაკენ  გადახარა.  </a:t>
            </a:r>
          </a:p>
          <a:p>
            <a:pPr algn="just" eaLnBrk="1" hangingPunct="1"/>
            <a:endParaRPr lang="en-US" altLang="en-US" sz="1800">
              <a:latin typeface="Sylfaen" panose="010A0502050306030303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შიგთავსის ჩანაცვლების ველი 2">
            <a:extLst>
              <a:ext uri="{FF2B5EF4-FFF2-40B4-BE49-F238E27FC236}">
                <a16:creationId xmlns:a16="http://schemas.microsoft.com/office/drawing/2014/main" id="{48D91AB4-884F-47A9-A1E5-2F0539425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0"/>
            <a:ext cx="8915400" cy="6324600"/>
          </a:xfrm>
        </p:spPr>
        <p:txBody>
          <a:bodyPr/>
          <a:lstStyle/>
          <a:p>
            <a:pPr algn="just" eaLnBrk="1" hangingPunct="1">
              <a:buFont typeface="Arial" panose="020B0604020202020204" pitchFamily="34" charset="0"/>
              <a:buNone/>
            </a:pPr>
            <a:endParaRPr lang="en-US" altLang="en-US" sz="1800">
              <a:latin typeface="Sylfaen" panose="010A0502050306030303" pitchFamily="18" charset="0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ka-GE" altLang="en-US" sz="1600" b="1"/>
              <a:t>გამოყენებული ლიტერატურა</a:t>
            </a:r>
            <a:endParaRPr lang="en-US" altLang="en-US" sz="1600"/>
          </a:p>
          <a:p>
            <a:pPr>
              <a:buFont typeface="Arial" panose="020B0604020202020204" pitchFamily="34" charset="0"/>
              <a:buNone/>
            </a:pPr>
            <a:r>
              <a:rPr lang="de-DE" altLang="en-US" sz="1600"/>
              <a:t> </a:t>
            </a:r>
            <a:endParaRPr lang="en-US" altLang="en-US" sz="1600"/>
          </a:p>
          <a:p>
            <a:pPr>
              <a:lnSpc>
                <a:spcPct val="150000"/>
              </a:lnSpc>
            </a:pPr>
            <a:r>
              <a:rPr lang="ka-GE" altLang="en-US" sz="1600">
                <a:latin typeface="Sylfaen" panose="010A0502050306030303" pitchFamily="18" charset="0"/>
              </a:rPr>
              <a:t>აფხაზავა თ., </a:t>
            </a:r>
            <a:r>
              <a:rPr lang="en-US" altLang="en-US" sz="1600">
                <a:latin typeface="Sylfaen" panose="010A0502050306030303" pitchFamily="18" charset="0"/>
              </a:rPr>
              <a:t>,,</a:t>
            </a:r>
            <a:r>
              <a:rPr lang="ka-GE" altLang="en-US" sz="1600">
                <a:latin typeface="Sylfaen" panose="010A0502050306030303" pitchFamily="18" charset="0"/>
              </a:rPr>
              <a:t>ნაციონალიზმი თურქულ ისტორიოგრაფიაში.“ დისერტაცია, თბილისი, 2006;</a:t>
            </a:r>
            <a:endParaRPr lang="en-US" altLang="en-US" sz="1600">
              <a:latin typeface="Sylfaen" panose="010A0502050306030303" pitchFamily="18" charset="0"/>
            </a:endParaRPr>
          </a:p>
          <a:p>
            <a:pPr>
              <a:lnSpc>
                <a:spcPct val="150000"/>
              </a:lnSpc>
            </a:pPr>
            <a:r>
              <a:rPr lang="af-ZA" altLang="en-US" sz="1600">
                <a:latin typeface="Sylfaen" panose="010A0502050306030303" pitchFamily="18" charset="0"/>
              </a:rPr>
              <a:t>გიგინეიშვილი ო</a:t>
            </a:r>
            <a:r>
              <a:rPr lang="ka-GE" altLang="en-US" sz="1600">
                <a:latin typeface="Sylfaen" panose="010A0502050306030303" pitchFamily="18" charset="0"/>
              </a:rPr>
              <a:t>.</a:t>
            </a:r>
            <a:r>
              <a:rPr lang="af-ZA" altLang="en-US" sz="1600">
                <a:latin typeface="Sylfaen" panose="010A0502050306030303" pitchFamily="18" charset="0"/>
              </a:rPr>
              <a:t>, ნაციონალიზმის ქემალისტური დებულება. მახლობელი აღმოსავლეთის ქვეყნების ახალი და უახლესი ისტორია,    თბილისი, 1983</a:t>
            </a:r>
            <a:r>
              <a:rPr lang="ka-GE" altLang="en-US" sz="1600">
                <a:latin typeface="Sylfaen" panose="010A0502050306030303" pitchFamily="18" charset="0"/>
              </a:rPr>
              <a:t>;</a:t>
            </a:r>
            <a:endParaRPr lang="en-US" altLang="en-US" sz="1600">
              <a:latin typeface="Sylfaen" panose="010A0502050306030303" pitchFamily="18" charset="0"/>
            </a:endParaRPr>
          </a:p>
          <a:p>
            <a:pPr>
              <a:lnSpc>
                <a:spcPct val="150000"/>
              </a:lnSpc>
            </a:pPr>
            <a:r>
              <a:rPr lang="af-ZA" altLang="en-US" sz="1600">
                <a:latin typeface="Sylfaen" panose="010A0502050306030303" pitchFamily="18" charset="0"/>
              </a:rPr>
              <a:t>დანგაძე ნ.</a:t>
            </a:r>
            <a:r>
              <a:rPr lang="ka-GE" altLang="en-US" sz="1600">
                <a:latin typeface="Sylfaen" panose="010A0502050306030303" pitchFamily="18" charset="0"/>
              </a:rPr>
              <a:t>, „</a:t>
            </a:r>
            <a:r>
              <a:rPr lang="af-ZA" altLang="en-US" sz="1600">
                <a:latin typeface="Sylfaen" panose="010A0502050306030303" pitchFamily="18" charset="0"/>
              </a:rPr>
              <a:t>თურქეთის სახალხო-რესპუბლიკური პარტია 1923-1950წ.წ.“ დისერტაცია, თბილისი, 2006</a:t>
            </a:r>
            <a:r>
              <a:rPr lang="ka-GE" altLang="en-US" sz="1600">
                <a:latin typeface="Sylfaen" panose="010A0502050306030303" pitchFamily="18" charset="0"/>
              </a:rPr>
              <a:t>; </a:t>
            </a:r>
            <a:endParaRPr lang="en-US" altLang="en-US" sz="1600">
              <a:latin typeface="Sylfaen" panose="010A0502050306030303" pitchFamily="18" charset="0"/>
            </a:endParaRPr>
          </a:p>
          <a:p>
            <a:pPr>
              <a:lnSpc>
                <a:spcPct val="150000"/>
              </a:lnSpc>
            </a:pPr>
            <a:r>
              <a:rPr lang="ka-GE" altLang="en-US" sz="1600">
                <a:latin typeface="Sylfaen" panose="010A0502050306030303" pitchFamily="18" charset="0"/>
              </a:rPr>
              <a:t>მაკარაძე ე., თანამედროვე თურქეთის აქტუალური საკითხები. ბათუმი, 2002;</a:t>
            </a:r>
            <a:endParaRPr lang="en-US" altLang="en-US" sz="1600">
              <a:latin typeface="Sylfaen" panose="010A0502050306030303" pitchFamily="18" charset="0"/>
            </a:endParaRPr>
          </a:p>
          <a:p>
            <a:pPr>
              <a:lnSpc>
                <a:spcPct val="150000"/>
              </a:lnSpc>
            </a:pPr>
            <a:r>
              <a:rPr lang="ka-GE" altLang="en-US" sz="1600">
                <a:latin typeface="Sylfaen" panose="010A0502050306030303" pitchFamily="18" charset="0"/>
              </a:rPr>
              <a:t> მაკარაძე ე., მუსტაფა ქემალ ათათურქის როლი რესპუბლიკურ თურქეთში. ბათუმი, 2009;</a:t>
            </a:r>
          </a:p>
          <a:p>
            <a:pPr>
              <a:lnSpc>
                <a:spcPct val="150000"/>
              </a:lnSpc>
            </a:pPr>
            <a:r>
              <a:rPr lang="ka-GE" altLang="en-US" sz="1600">
                <a:latin typeface="Sylfaen" panose="010A0502050306030303" pitchFamily="18" charset="0"/>
              </a:rPr>
              <a:t>მანჩხაშვილი მ., მაკარაძე ე.,  ქემალიზმი და დემოკრატიზაცია თურქეთში, თბილისი,2014;</a:t>
            </a:r>
            <a:endParaRPr lang="en-US" altLang="en-US" sz="1600">
              <a:latin typeface="Sylfaen" panose="010A0502050306030303" pitchFamily="18" charset="0"/>
            </a:endParaRPr>
          </a:p>
          <a:p>
            <a:pPr>
              <a:lnSpc>
                <a:spcPct val="150000"/>
              </a:lnSpc>
            </a:pPr>
            <a:r>
              <a:rPr lang="af-ZA" altLang="en-US" sz="1600">
                <a:latin typeface="Sylfaen" panose="010A0502050306030303" pitchFamily="18" charset="0"/>
              </a:rPr>
              <a:t>Atatürk  Kemal,  Nutuk, c.III , İstanbul, 1975</a:t>
            </a:r>
            <a:r>
              <a:rPr lang="ka-GE" altLang="en-US" sz="1600">
                <a:latin typeface="Sylfaen" panose="010A0502050306030303" pitchFamily="18" charset="0"/>
              </a:rPr>
              <a:t>;</a:t>
            </a:r>
            <a:endParaRPr lang="en-US" altLang="en-US" sz="1600">
              <a:latin typeface="Sylfaen" panose="010A0502050306030303" pitchFamily="18" charset="0"/>
            </a:endParaRPr>
          </a:p>
          <a:p>
            <a:pPr>
              <a:lnSpc>
                <a:spcPct val="150000"/>
              </a:lnSpc>
            </a:pPr>
            <a:r>
              <a:rPr lang="de-DE" altLang="en-US" sz="1600">
                <a:latin typeface="Sylfaen" panose="010A0502050306030303" pitchFamily="18" charset="0"/>
              </a:rPr>
              <a:t>Aktaş R. N. ; Atatürk’ün bağımsızlık savaşı nasıl başladı? İstanbul, 1973</a:t>
            </a:r>
            <a:r>
              <a:rPr lang="ka-GE" altLang="en-US" sz="1600">
                <a:latin typeface="Sylfaen" panose="010A0502050306030303" pitchFamily="18" charset="0"/>
              </a:rPr>
              <a:t>; </a:t>
            </a:r>
            <a:endParaRPr lang="en-US" altLang="en-US" sz="1600">
              <a:latin typeface="Sylfaen" panose="010A0502050306030303" pitchFamily="18" charset="0"/>
            </a:endParaRPr>
          </a:p>
          <a:p>
            <a:pPr>
              <a:lnSpc>
                <a:spcPct val="150000"/>
              </a:lnSpc>
            </a:pPr>
            <a:r>
              <a:rPr lang="af-ZA" altLang="en-US" sz="1600">
                <a:latin typeface="Sylfaen" panose="010A0502050306030303" pitchFamily="18" charset="0"/>
              </a:rPr>
              <a:t>YENI TÜRKÇE SÖZLÜK, Ankara, 1986.</a:t>
            </a:r>
            <a:endParaRPr lang="en-US" altLang="en-US" sz="1600">
              <a:latin typeface="Sylfaen" panose="010A0502050306030303" pitchFamily="18" charset="0"/>
            </a:endParaRPr>
          </a:p>
          <a:p>
            <a:r>
              <a:rPr lang="ka-GE" altLang="en-US" sz="1600"/>
              <a:t> </a:t>
            </a:r>
            <a:endParaRPr lang="en-US" altLang="en-US" sz="1600"/>
          </a:p>
          <a:p>
            <a:pPr algn="just">
              <a:buFont typeface="Arial" panose="020B0604020202020204" pitchFamily="34" charset="0"/>
              <a:buNone/>
            </a:pPr>
            <a:endParaRPr lang="ka-GE" altLang="en-US" sz="1600">
              <a:latin typeface="Sylfaen" panose="010A0502050306030303" pitchFamily="18" charset="0"/>
            </a:endParaRPr>
          </a:p>
        </p:txBody>
      </p:sp>
    </p:spTree>
  </p:cSld>
  <p:clrMapOvr>
    <a:masterClrMapping/>
  </p:clrMapOvr>
  <p:transition>
    <p:wipe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>
            <a:extLst>
              <a:ext uri="{FF2B5EF4-FFF2-40B4-BE49-F238E27FC236}">
                <a16:creationId xmlns:a16="http://schemas.microsoft.com/office/drawing/2014/main" id="{4CC79599-E299-4666-949E-2ABA891BB6CF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/>
          <a:p>
            <a:pPr>
              <a:buFont typeface="Arial" charset="0"/>
              <a:buChar char="•"/>
              <a:defRPr/>
            </a:pPr>
            <a:endParaRPr lang="ka-GE" dirty="0"/>
          </a:p>
          <a:p>
            <a:pPr>
              <a:buFont typeface="Arial" charset="0"/>
              <a:buChar char="•"/>
              <a:defRPr/>
            </a:pPr>
            <a:endParaRPr lang="ka-GE" dirty="0"/>
          </a:p>
          <a:p>
            <a:pPr algn="ctr">
              <a:buFont typeface="Arial" charset="0"/>
              <a:buNone/>
              <a:defRPr/>
            </a:pPr>
            <a:r>
              <a:rPr lang="ka-GE" b="1" dirty="0">
                <a:latin typeface="Sylfaen" pitchFamily="18" charset="0"/>
              </a:rPr>
              <a:t>გმადლობთ</a:t>
            </a:r>
          </a:p>
          <a:p>
            <a:pPr algn="ctr">
              <a:buFont typeface="Arial" charset="0"/>
              <a:buNone/>
              <a:defRPr/>
            </a:pPr>
            <a:r>
              <a:rPr lang="ka-GE" b="1" dirty="0">
                <a:latin typeface="Sylfaen" pitchFamily="18" charset="0"/>
              </a:rPr>
              <a:t>ყურადღებისათვის!</a:t>
            </a:r>
            <a:endParaRPr lang="en-US" b="1" dirty="0">
              <a:latin typeface="Sylfaen" pitchFamily="18" charset="0"/>
            </a:endParaRPr>
          </a:p>
        </p:txBody>
      </p:sp>
    </p:spTree>
  </p:cSld>
  <p:clrMapOvr>
    <a:masterClrMapping/>
  </p:clrMapOvr>
  <p:transition>
    <p:spli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ოფისის თემა">
  <a:themeElements>
    <a:clrScheme name="ოფისი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ოფისი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ოფისი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</TotalTime>
  <Words>405</Words>
  <Application>Microsoft Office PowerPoint</Application>
  <PresentationFormat>ეკრანზე ჩვენება (4:3)</PresentationFormat>
  <Paragraphs>58</Paragraphs>
  <Slides>8</Slides>
  <Notes>2</Notes>
  <HiddenSlides>0</HiddenSlides>
  <MMClips>0</MMClips>
  <ScaleCrop>false</ScaleCrop>
  <HeadingPairs>
    <vt:vector size="6" baseType="variant">
      <vt:variant>
        <vt:lpstr>გამოყენებული შრიფტები</vt:lpstr>
      </vt:variant>
      <vt:variant>
        <vt:i4>3</vt:i4>
      </vt:variant>
      <vt:variant>
        <vt:lpstr>თემა</vt:lpstr>
      </vt:variant>
      <vt:variant>
        <vt:i4>1</vt:i4>
      </vt:variant>
      <vt:variant>
        <vt:lpstr>სლაიდების სათაურები</vt:lpstr>
      </vt:variant>
      <vt:variant>
        <vt:i4>8</vt:i4>
      </vt:variant>
    </vt:vector>
  </HeadingPairs>
  <TitlesOfParts>
    <vt:vector size="12" baseType="lpstr">
      <vt:lpstr>Arial</vt:lpstr>
      <vt:lpstr>Calibri</vt:lpstr>
      <vt:lpstr>Sylfaen</vt:lpstr>
      <vt:lpstr>Office Theme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თურქეთის რესპუბლიკისა და ამერიკის  შეერთებული შტატების ურთიერთობების ძირითადი პრობლემები  თანამედროვე ეტაპზე</dc:title>
  <dc:creator>caspera</dc:creator>
  <cp:lastModifiedBy>ZVIO</cp:lastModifiedBy>
  <cp:revision>155</cp:revision>
  <dcterms:created xsi:type="dcterms:W3CDTF">2006-08-16T00:00:00Z</dcterms:created>
  <dcterms:modified xsi:type="dcterms:W3CDTF">2019-03-18T08:45:52Z</dcterms:modified>
</cp:coreProperties>
</file>