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ka-G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სათაურის სლაიდ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a-GE" smtClean="0"/>
              <a:t>დააწკაპუნეთ მთავარი ქვესათაურის სტილის რედაქტირებისთვის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EA989-AAC0-40F4-AD7B-A8BA5DDD479F}" type="datetimeFigureOut">
              <a:rPr lang="ka-GE" smtClean="0"/>
              <a:t>01.05.2019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6DE4143-1C84-45C3-A2AB-8E64ADB99C4D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2906899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სათაური და წარწერ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EA989-AAC0-40F4-AD7B-A8BA5DDD479F}" type="datetimeFigureOut">
              <a:rPr lang="ka-GE" smtClean="0"/>
              <a:t>01.05.2019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6DE4143-1C84-45C3-A2AB-8E64ADB99C4D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1881995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ციტატა წარწერი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EA989-AAC0-40F4-AD7B-A8BA5DDD479F}" type="datetimeFigureOut">
              <a:rPr lang="ka-GE" smtClean="0"/>
              <a:t>01.05.2019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6DE4143-1C84-45C3-A2AB-8E64ADB99C4D}" type="slidenum">
              <a:rPr lang="ka-GE" smtClean="0"/>
              <a:t>‹#›</a:t>
            </a:fld>
            <a:endParaRPr lang="ka-GE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61539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სახელის ბარათ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EA989-AAC0-40F4-AD7B-A8BA5DDD479F}" type="datetimeFigureOut">
              <a:rPr lang="ka-GE" smtClean="0"/>
              <a:t>01.05.2019</a:t>
            </a:fld>
            <a:endParaRPr lang="ka-G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6DE4143-1C84-45C3-A2AB-8E64ADB99C4D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2957841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სახელის ბარათის ციტატ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EA989-AAC0-40F4-AD7B-A8BA5DDD479F}" type="datetimeFigureOut">
              <a:rPr lang="ka-GE" smtClean="0"/>
              <a:t>01.05.2019</a:t>
            </a:fld>
            <a:endParaRPr lang="ka-G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6DE4143-1C84-45C3-A2AB-8E64ADB99C4D}" type="slidenum">
              <a:rPr lang="ka-GE" smtClean="0"/>
              <a:t>‹#›</a:t>
            </a:fld>
            <a:endParaRPr lang="ka-GE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750080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ჭეშმარიტება თუ სიცრუ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EA989-AAC0-40F4-AD7B-A8BA5DDD479F}" type="datetimeFigureOut">
              <a:rPr lang="ka-GE" smtClean="0"/>
              <a:t>01.05.2019</a:t>
            </a:fld>
            <a:endParaRPr lang="ka-G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6DE4143-1C84-45C3-A2AB-8E64ADB99C4D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28858286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სათაური და შვეული ტექსტ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EA989-AAC0-40F4-AD7B-A8BA5DDD479F}" type="datetimeFigureOut">
              <a:rPr lang="ka-GE" smtClean="0"/>
              <a:t>01.05.2019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E4143-1C84-45C3-A2AB-8E64ADB99C4D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17400115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შვეული სათაური და ტექსტ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EA989-AAC0-40F4-AD7B-A8BA5DDD479F}" type="datetimeFigureOut">
              <a:rPr lang="ka-GE" smtClean="0"/>
              <a:t>01.05.2019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E4143-1C84-45C3-A2AB-8E64ADB99C4D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2249696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სათაური და შიგთავს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EA989-AAC0-40F4-AD7B-A8BA5DDD479F}" type="datetimeFigureOut">
              <a:rPr lang="ka-GE" smtClean="0"/>
              <a:t>01.05.2019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E4143-1C84-45C3-A2AB-8E64ADB99C4D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1978097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სექციის ზედა კოლონტიტულ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EA989-AAC0-40F4-AD7B-A8BA5DDD479F}" type="datetimeFigureOut">
              <a:rPr lang="ka-GE" smtClean="0"/>
              <a:t>01.05.2019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6DE4143-1C84-45C3-A2AB-8E64ADB99C4D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1930864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ორი შიგთავს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EA989-AAC0-40F4-AD7B-A8BA5DDD479F}" type="datetimeFigureOut">
              <a:rPr lang="ka-GE" smtClean="0"/>
              <a:t>01.05.2019</a:t>
            </a:fld>
            <a:endParaRPr lang="ka-G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6DE4143-1C84-45C3-A2AB-8E64ADB99C4D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590331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შედარებ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EA989-AAC0-40F4-AD7B-A8BA5DDD479F}" type="datetimeFigureOut">
              <a:rPr lang="ka-GE" smtClean="0"/>
              <a:t>01.05.2019</a:t>
            </a:fld>
            <a:endParaRPr lang="ka-G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6DE4143-1C84-45C3-A2AB-8E64ADB99C4D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864299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მხოლოდ სათაურ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EA989-AAC0-40F4-AD7B-A8BA5DDD479F}" type="datetimeFigureOut">
              <a:rPr lang="ka-GE" smtClean="0"/>
              <a:t>01.05.2019</a:t>
            </a:fld>
            <a:endParaRPr lang="ka-G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E4143-1C84-45C3-A2AB-8E64ADB99C4D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1102617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ცარიელ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EA989-AAC0-40F4-AD7B-A8BA5DDD479F}" type="datetimeFigureOut">
              <a:rPr lang="ka-GE" smtClean="0"/>
              <a:t>01.05.2019</a:t>
            </a:fld>
            <a:endParaRPr lang="ka-G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E4143-1C84-45C3-A2AB-8E64ADB99C4D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1658339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შიგთავსი წარწერასთა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EA989-AAC0-40F4-AD7B-A8BA5DDD479F}" type="datetimeFigureOut">
              <a:rPr lang="ka-GE" smtClean="0"/>
              <a:t>01.05.2019</a:t>
            </a:fld>
            <a:endParaRPr lang="ka-G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E4143-1C84-45C3-A2AB-8E64ADB99C4D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2420828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სურათი წარწერასთა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a-GE" smtClean="0"/>
              <a:t>სურათის დასამატებლად დააწკაპუნეთ ხატულაზე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EA989-AAC0-40F4-AD7B-A8BA5DDD479F}" type="datetimeFigureOut">
              <a:rPr lang="ka-GE" smtClean="0"/>
              <a:t>01.05.2019</a:t>
            </a:fld>
            <a:endParaRPr lang="ka-G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6DE4143-1C84-45C3-A2AB-8E64ADB99C4D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3143762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EA989-AAC0-40F4-AD7B-A8BA5DDD479F}" type="datetimeFigureOut">
              <a:rPr lang="ka-GE" smtClean="0"/>
              <a:t>01.05.2019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a-G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6DE4143-1C84-45C3-A2AB-8E64ADB99C4D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454971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a-GE" sz="2700" b="1" dirty="0"/>
              <a:t>ფსიქოლოგის მუშაობის სპეციფიკა და მისი  მნიშვნელობა სკოლამდელ დაწესებულებაში</a:t>
            </a:r>
            <a:r>
              <a:rPr lang="ka-GE" dirty="0"/>
              <a:t/>
            </a:r>
            <a:br>
              <a:rPr lang="ka-GE" dirty="0"/>
            </a:br>
            <a:endParaRPr lang="ka-GE" dirty="0"/>
          </a:p>
        </p:txBody>
      </p:sp>
      <p:sp>
        <p:nvSpPr>
          <p:cNvPr id="3" name="სუბტიტრ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ka-GE" dirty="0" smtClean="0"/>
              <a:t>რუსუდან ბერიძე</a:t>
            </a:r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237215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>
                <a:solidFill>
                  <a:srgbClr val="0070C0"/>
                </a:solidFill>
              </a:rPr>
              <a:t>დასკვნები:</a:t>
            </a:r>
            <a:r>
              <a:rPr lang="ka-GE" dirty="0" smtClean="0"/>
              <a:t/>
            </a:r>
            <a:br>
              <a:rPr lang="ka-GE" dirty="0" smtClean="0"/>
            </a:br>
            <a:endParaRPr lang="ka-GE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a-GE" dirty="0" smtClean="0"/>
              <a:t>დასკვნები </a:t>
            </a:r>
            <a:r>
              <a:rPr lang="ka-GE" dirty="0"/>
              <a:t>სკოლამდელი ასაკის ბავშვთა განვითარების დიაგნოსტიკის შედეგების შესახებ;</a:t>
            </a:r>
          </a:p>
          <a:p>
            <a:pPr lvl="0"/>
            <a:r>
              <a:rPr lang="ka-GE" dirty="0"/>
              <a:t>დასკვნები ადაპტაციის პროცესის შესახებ;</a:t>
            </a:r>
          </a:p>
          <a:p>
            <a:pPr lvl="0"/>
            <a:r>
              <a:rPr lang="ka-GE" dirty="0"/>
              <a:t>დასკვნები სკოლისათვის  მოსამზადებელი ჯგუფის დიაგნოსტიკის შედეგების შესახებ;</a:t>
            </a:r>
          </a:p>
          <a:p>
            <a:pPr lvl="0"/>
            <a:r>
              <a:rPr lang="ka-GE" dirty="0"/>
              <a:t>დასკვნები პედაგოგთა დიაგნოსტიკის შედეგების შესახებ;</a:t>
            </a:r>
          </a:p>
          <a:p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1571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2400" dirty="0" smtClean="0">
                <a:solidFill>
                  <a:srgbClr val="0070C0"/>
                </a:solidFill>
              </a:rPr>
              <a:t>ბავშვებთან  </a:t>
            </a:r>
            <a:r>
              <a:rPr lang="ka-GE" sz="2400" dirty="0" err="1" smtClean="0">
                <a:solidFill>
                  <a:srgbClr val="0070C0"/>
                </a:solidFill>
              </a:rPr>
              <a:t>საკორექციო</a:t>
            </a:r>
            <a:r>
              <a:rPr lang="ka-GE" sz="2400" dirty="0" smtClean="0">
                <a:solidFill>
                  <a:srgbClr val="0070C0"/>
                </a:solidFill>
              </a:rPr>
              <a:t> - განმავითარებელი მიმართულებით მუშაობისათვის საჭირო პროგრამები და გეგმა;</a:t>
            </a:r>
            <a:br>
              <a:rPr lang="ka-GE" sz="2400" dirty="0" smtClean="0">
                <a:solidFill>
                  <a:srgbClr val="0070C0"/>
                </a:solidFill>
              </a:rPr>
            </a:br>
            <a:endParaRPr lang="ka-GE" sz="2400" dirty="0">
              <a:solidFill>
                <a:srgbClr val="0070C0"/>
              </a:solidFill>
            </a:endParaRPr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a-GE" dirty="0" smtClean="0"/>
              <a:t> </a:t>
            </a:r>
            <a:r>
              <a:rPr lang="ka-GE" dirty="0"/>
              <a:t>პედაგოგებთან სამუშაოდ საჭირო მასალა:</a:t>
            </a:r>
          </a:p>
          <a:p>
            <a:pPr lvl="0"/>
            <a:r>
              <a:rPr lang="ka-GE" dirty="0"/>
              <a:t>ლექციებისა და სემინარების ჩასატარებელი გეგმა-კონსპექტები;</a:t>
            </a:r>
          </a:p>
          <a:p>
            <a:pPr lvl="0"/>
            <a:r>
              <a:rPr lang="ka-GE" dirty="0"/>
              <a:t>მეთოდური რეკომენდაციები;</a:t>
            </a:r>
          </a:p>
          <a:p>
            <a:r>
              <a:rPr lang="ka-GE" dirty="0" smtClean="0"/>
              <a:t> </a:t>
            </a:r>
            <a:r>
              <a:rPr lang="ka-GE" dirty="0"/>
              <a:t>მშობლებთან სამუშაოდ საჭირო მასალები; (რეკომენდაციები)</a:t>
            </a:r>
          </a:p>
          <a:p>
            <a:r>
              <a:rPr lang="ka-GE" dirty="0"/>
              <a:t> </a:t>
            </a:r>
            <a:r>
              <a:rPr lang="ka-GE" dirty="0" smtClean="0"/>
              <a:t>ფსიქოლოგიური </a:t>
            </a:r>
            <a:r>
              <a:rPr lang="ka-GE" dirty="0" err="1"/>
              <a:t>ადაპტაციის~პროცესისთვის</a:t>
            </a:r>
            <a:r>
              <a:rPr lang="ka-GE" dirty="0"/>
              <a:t> საჭირო დამხმარე მასალა;</a:t>
            </a:r>
          </a:p>
          <a:p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206445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1943101" y="624110"/>
            <a:ext cx="9561512" cy="1280890"/>
          </a:xfrm>
        </p:spPr>
        <p:txBody>
          <a:bodyPr>
            <a:normAutofit/>
          </a:bodyPr>
          <a:lstStyle/>
          <a:p>
            <a:r>
              <a:rPr lang="ka-GE" sz="2400" dirty="0" smtClean="0"/>
              <a:t>                                     მადლობთ ყურადღებისთვის!</a:t>
            </a:r>
            <a:endParaRPr lang="ka-GE" sz="2400" dirty="0"/>
          </a:p>
        </p:txBody>
      </p:sp>
      <p:pic>
        <p:nvPicPr>
          <p:cNvPr id="4" name="შიგთავსის ჩანაცვლების ველი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9959" y="2133600"/>
            <a:ext cx="4153907" cy="3778250"/>
          </a:xfrm>
        </p:spPr>
      </p:pic>
    </p:spTree>
    <p:extLst>
      <p:ext uri="{BB962C8B-B14F-4D97-AF65-F5344CB8AC3E}">
        <p14:creationId xmlns:p14="http://schemas.microsoft.com/office/powerpoint/2010/main" val="24025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sz="3100" dirty="0" smtClean="0">
                <a:solidFill>
                  <a:srgbClr val="FF0000"/>
                </a:solidFill>
              </a:rPr>
              <a:t>კაბინეტის ავეჯი და აღჭურვილობა  უნდა შეესაბამებოდეს ფსიქოლოგის  შესაბამის მოთხოვნებს:</a:t>
            </a:r>
            <a:r>
              <a:rPr lang="ka-GE" dirty="0" smtClean="0"/>
              <a:t/>
            </a:r>
            <a:br>
              <a:rPr lang="ka-GE" dirty="0" smtClean="0"/>
            </a:br>
            <a:endParaRPr lang="ka-GE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dirty="0" smtClean="0"/>
              <a:t>1</a:t>
            </a:r>
            <a:r>
              <a:rPr lang="ka-GE" dirty="0"/>
              <a:t>. საკონსულტაციო ზონაში უნდა იდგეს ჟურნალის მაგიდა და ორი სავარძელი;</a:t>
            </a:r>
          </a:p>
          <a:p>
            <a:r>
              <a:rPr lang="ka-GE" dirty="0"/>
              <a:t>2. სათამაშო სივრცეში აუცილებელია სტელაჟები და თაროები სათამაშოებისთვის, პატარა ზომის ხალიჩა, პატარა მაგიდა და რამდენიმე საბავშვო სკამი;</a:t>
            </a:r>
          </a:p>
          <a:p>
            <a:r>
              <a:rPr lang="ka-GE" dirty="0"/>
              <a:t>3. კაბინეტის საორგანიზაციო სივრცეში განთავსდება საწერი მაგიდა, კარადა ან სტელაჟი წიგნებისა და </a:t>
            </a:r>
            <a:r>
              <a:rPr lang="ka-GE" dirty="0" err="1"/>
              <a:t>კარტოტეკისთვის</a:t>
            </a:r>
            <a:r>
              <a:rPr lang="ka-GE" dirty="0"/>
              <a:t>;</a:t>
            </a:r>
          </a:p>
          <a:p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48712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dirty="0" err="1" smtClean="0">
                <a:solidFill>
                  <a:srgbClr val="0070C0"/>
                </a:solidFill>
              </a:rPr>
              <a:t>კარტოტეკებში</a:t>
            </a:r>
            <a:r>
              <a:rPr lang="ka-GE" dirty="0" smtClean="0">
                <a:solidFill>
                  <a:srgbClr val="0070C0"/>
                </a:solidFill>
              </a:rPr>
              <a:t> უნდა ინახებოდეს:</a:t>
            </a:r>
            <a:r>
              <a:rPr lang="ka-GE" dirty="0" smtClean="0"/>
              <a:t/>
            </a:r>
            <a:br>
              <a:rPr lang="ka-GE" dirty="0" smtClean="0"/>
            </a:br>
            <a:endParaRPr lang="ka-GE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a-GE" dirty="0" smtClean="0"/>
              <a:t>ფსიქოლოგიური </a:t>
            </a:r>
            <a:r>
              <a:rPr lang="ka-GE" dirty="0"/>
              <a:t>ლიტერატურა;</a:t>
            </a:r>
          </a:p>
          <a:p>
            <a:pPr lvl="0"/>
            <a:r>
              <a:rPr lang="ka-GE" dirty="0"/>
              <a:t>შემეცნებითი უნარების გასავითარებელი და </a:t>
            </a:r>
            <a:r>
              <a:rPr lang="ka-GE" dirty="0" err="1"/>
              <a:t>საკორექციო</a:t>
            </a:r>
            <a:r>
              <a:rPr lang="ka-GE" dirty="0"/>
              <a:t>  სავარჯიშოები და თამაშები; </a:t>
            </a:r>
          </a:p>
          <a:p>
            <a:pPr lvl="0"/>
            <a:r>
              <a:rPr lang="ka-GE" dirty="0"/>
              <a:t>ბავშვებთან მუშაობისათვის საჭირო სადიაგნოსტიკო მასალები;</a:t>
            </a:r>
          </a:p>
          <a:p>
            <a:pPr lvl="0"/>
            <a:r>
              <a:rPr lang="ka-GE" dirty="0"/>
              <a:t>მშობლებთან და პედაგოგებთან მუშაობისათვის საჭირო სადიაგნოსტიკო მასალები;</a:t>
            </a:r>
          </a:p>
          <a:p>
            <a:pPr lvl="0"/>
            <a:r>
              <a:rPr lang="ka-GE" dirty="0"/>
              <a:t>ტესტების ბლანკები და ანკეტები;</a:t>
            </a:r>
          </a:p>
          <a:p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8185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sz="2800" dirty="0" smtClean="0">
                <a:solidFill>
                  <a:srgbClr val="0070C0"/>
                </a:solidFill>
              </a:rPr>
              <a:t>ლიტერატურა უნდა იყოს კლასიფიცირებული შემდეგ განყოფილებებად:</a:t>
            </a:r>
            <a:br>
              <a:rPr lang="ka-GE" sz="2800" dirty="0" smtClean="0">
                <a:solidFill>
                  <a:srgbClr val="0070C0"/>
                </a:solidFill>
              </a:rPr>
            </a:br>
            <a:endParaRPr lang="ka-GE" sz="2800" dirty="0">
              <a:solidFill>
                <a:srgbClr val="0070C0"/>
              </a:solidFill>
            </a:endParaRPr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ka-GE" dirty="0" smtClean="0"/>
              <a:t>ზოგადი </a:t>
            </a:r>
            <a:r>
              <a:rPr lang="ka-GE" dirty="0"/>
              <a:t>ფსიქოლოგია(ლექსიკონებთან ერთად);</a:t>
            </a:r>
          </a:p>
          <a:p>
            <a:pPr lvl="0"/>
            <a:r>
              <a:rPr lang="ka-GE" dirty="0"/>
              <a:t>ბავშვისა და ასაკობრივი ფსიქოლოგია;</a:t>
            </a:r>
          </a:p>
          <a:p>
            <a:pPr lvl="0"/>
            <a:r>
              <a:rPr lang="ka-GE" dirty="0" err="1"/>
              <a:t>საკორექციო</a:t>
            </a:r>
            <a:r>
              <a:rPr lang="ka-GE" dirty="0"/>
              <a:t> - განმავითარებელი;</a:t>
            </a:r>
          </a:p>
          <a:p>
            <a:pPr lvl="0"/>
            <a:r>
              <a:rPr lang="ka-GE" dirty="0"/>
              <a:t>ბავშვის განვითარების დონის დიაგნოსტიკა;</a:t>
            </a:r>
          </a:p>
          <a:p>
            <a:pPr lvl="0"/>
            <a:r>
              <a:rPr lang="ka-GE" dirty="0"/>
              <a:t>მშობლებისათვის;</a:t>
            </a:r>
          </a:p>
          <a:p>
            <a:pPr lvl="0"/>
            <a:r>
              <a:rPr lang="ka-GE" dirty="0"/>
              <a:t>პერიოდული გამოცემები;</a:t>
            </a:r>
          </a:p>
          <a:p>
            <a:pPr lvl="0"/>
            <a:r>
              <a:rPr lang="ka-GE" dirty="0"/>
              <a:t>სკოლამდელ დაწესებულებებში ფსიქოლოგიური სამსახურის ორგანიზებასთან დაკავშირებული ლიტერატურა;</a:t>
            </a:r>
          </a:p>
          <a:p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378144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2800" dirty="0" err="1" smtClean="0">
                <a:solidFill>
                  <a:srgbClr val="0070C0"/>
                </a:solidFill>
                <a:ea typeface="Times New Roman" panose="02020603050405020304" pitchFamily="18" charset="0"/>
              </a:rPr>
              <a:t>სათამშო</a:t>
            </a:r>
            <a:r>
              <a:rPr lang="ka-GE" sz="2800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 სივრცეში უნდა იყოს:</a:t>
            </a:r>
            <a:r>
              <a:rPr lang="ka-GE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ka-GE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ka-GE" sz="2000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a-GE" dirty="0"/>
          </a:p>
        </p:txBody>
      </p:sp>
      <p:sp>
        <p:nvSpPr>
          <p:cNvPr id="4" name="მართკუთხედი 3"/>
          <p:cNvSpPr/>
          <p:nvPr/>
        </p:nvSpPr>
        <p:spPr>
          <a:xfrm>
            <a:off x="2628900" y="2348345"/>
            <a:ext cx="7335982" cy="3490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ka-GE" sz="1600" dirty="0" smtClean="0">
                <a:ea typeface="Times New Roman" panose="02020603050405020304" pitchFamily="18" charset="0"/>
              </a:rPr>
              <a:t>1</a:t>
            </a:r>
            <a:r>
              <a:rPr lang="ka-GE" sz="1600" dirty="0">
                <a:ea typeface="Times New Roman" panose="02020603050405020304" pitchFamily="18" charset="0"/>
              </a:rPr>
              <a:t>. პლასტმასისაგან დამზადებული მოზაიკის ნაკრები;</a:t>
            </a:r>
            <a:endParaRPr lang="ka-GE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ka-GE" sz="1600" dirty="0">
                <a:ea typeface="Times New Roman" panose="02020603050405020304" pitchFamily="18" charset="0"/>
              </a:rPr>
              <a:t>2.  საბავშვო თავსატეხები ე. წ. ,,</a:t>
            </a:r>
            <a:r>
              <a:rPr lang="ka-GE" sz="1600" dirty="0" err="1">
                <a:ea typeface="Times New Roman" panose="02020603050405020304" pitchFamily="18" charset="0"/>
              </a:rPr>
              <a:t>პაზლები</a:t>
            </a:r>
            <a:r>
              <a:rPr lang="ka-GE" sz="1600" dirty="0">
                <a:ea typeface="Times New Roman" panose="02020603050405020304" pitchFamily="18" charset="0"/>
              </a:rPr>
              <a:t>“;</a:t>
            </a:r>
            <a:endParaRPr lang="ka-GE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ka-GE" sz="1600" dirty="0">
                <a:ea typeface="Times New Roman" panose="02020603050405020304" pitchFamily="18" charset="0"/>
              </a:rPr>
              <a:t>3. პირამიდები:</a:t>
            </a:r>
            <a:endParaRPr lang="ka-GE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ka-GE" sz="1600" dirty="0">
                <a:ea typeface="Times New Roman" panose="02020603050405020304" pitchFamily="18" charset="0"/>
              </a:rPr>
              <a:t>4. კონსტრუქტორები;</a:t>
            </a:r>
            <a:endParaRPr lang="ka-GE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ka-GE" sz="1600" dirty="0">
                <a:ea typeface="Times New Roman" panose="02020603050405020304" pitchFamily="18" charset="0"/>
              </a:rPr>
              <a:t>5. სიუჟეტური </a:t>
            </a:r>
            <a:r>
              <a:rPr lang="ka-GE" sz="1600" dirty="0" err="1">
                <a:ea typeface="Times New Roman" panose="02020603050405020304" pitchFamily="18" charset="0"/>
              </a:rPr>
              <a:t>კუბიკები</a:t>
            </a:r>
            <a:r>
              <a:rPr lang="ka-GE" sz="1600" dirty="0">
                <a:ea typeface="Times New Roman" panose="02020603050405020304" pitchFamily="18" charset="0"/>
              </a:rPr>
              <a:t>;</a:t>
            </a:r>
            <a:endParaRPr lang="ka-GE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ka-GE" sz="1600" dirty="0">
                <a:ea typeface="Times New Roman" panose="02020603050405020304" pitchFamily="18" charset="0"/>
              </a:rPr>
              <a:t>6. სამშენებლო მასალათა ნაკრები;</a:t>
            </a:r>
            <a:endParaRPr lang="ka-GE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ka-GE" sz="1600" dirty="0">
                <a:ea typeface="Times New Roman" panose="02020603050405020304" pitchFamily="18" charset="0"/>
              </a:rPr>
              <a:t>7. თემატური </a:t>
            </a:r>
            <a:r>
              <a:rPr lang="ka-GE" sz="1600" dirty="0" err="1">
                <a:ea typeface="Times New Roman" panose="02020603050405020304" pitchFamily="18" charset="0"/>
              </a:rPr>
              <a:t>სათამშოები</a:t>
            </a:r>
            <a:r>
              <a:rPr lang="ka-GE" sz="1600" dirty="0">
                <a:ea typeface="Times New Roman" panose="02020603050405020304" pitchFamily="18" charset="0"/>
              </a:rPr>
              <a:t> მაგ: ,,ჯადოსნური მოგზაურობა“, ,,მეოთხე - ზედმეტია“, ,,ლოგიკური მატარებელი“ და სხვა;</a:t>
            </a:r>
            <a:endParaRPr lang="ka-GE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ka-GE" sz="1600" dirty="0">
                <a:ea typeface="Times New Roman" panose="02020603050405020304" pitchFamily="18" charset="0"/>
              </a:rPr>
              <a:t>8. სხვადასხვა ემოციის გამომხატველი ნიღბები;</a:t>
            </a:r>
            <a:endParaRPr lang="ka-GE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ka-GE" sz="1600" dirty="0">
                <a:ea typeface="Times New Roman" panose="02020603050405020304" pitchFamily="18" charset="0"/>
              </a:rPr>
              <a:t>9. სხვადასხვა სახის თოჯინები;</a:t>
            </a:r>
            <a:endParaRPr lang="ka-GE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ka-GE" sz="1600" dirty="0">
                <a:ea typeface="Times New Roman" panose="02020603050405020304" pitchFamily="18" charset="0"/>
              </a:rPr>
              <a:t>10. სათამაშო - სიურპრიზები, რომელთაც გააჩნიათ მოძრაობის, განათებისა და ხმის გამოცემის ფუნქციები;</a:t>
            </a:r>
            <a:endParaRPr lang="ka-GE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47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sz="2800" dirty="0" smtClean="0">
                <a:solidFill>
                  <a:srgbClr val="00B0F0"/>
                </a:solidFill>
              </a:rPr>
              <a:t>ასევე პატარა ზომის სათამაშოების ნაკრები (</a:t>
            </a:r>
            <a:r>
              <a:rPr lang="ka-GE" sz="2800" dirty="0" err="1" smtClean="0">
                <a:solidFill>
                  <a:srgbClr val="00B0F0"/>
                </a:solidFill>
              </a:rPr>
              <a:t>კინდერ</a:t>
            </a:r>
            <a:r>
              <a:rPr lang="ka-GE" sz="2800" dirty="0" smtClean="0">
                <a:solidFill>
                  <a:srgbClr val="00B0F0"/>
                </a:solidFill>
              </a:rPr>
              <a:t>-სიურპრიზის ტიპის);</a:t>
            </a:r>
            <a:br>
              <a:rPr lang="ka-GE" sz="2800" dirty="0" smtClean="0">
                <a:solidFill>
                  <a:srgbClr val="00B0F0"/>
                </a:solidFill>
              </a:rPr>
            </a:br>
            <a:endParaRPr lang="ka-GE" sz="2800" dirty="0">
              <a:solidFill>
                <a:srgbClr val="00B0F0"/>
              </a:solidFill>
            </a:endParaRPr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ka-GE" dirty="0" smtClean="0"/>
              <a:t>ხეები</a:t>
            </a:r>
            <a:r>
              <a:rPr lang="ka-GE" dirty="0"/>
              <a:t>;</a:t>
            </a:r>
          </a:p>
          <a:p>
            <a:pPr lvl="0"/>
            <a:r>
              <a:rPr lang="ka-GE" dirty="0"/>
              <a:t>სახლები და შენობები;</a:t>
            </a:r>
          </a:p>
          <a:p>
            <a:pPr lvl="0"/>
            <a:r>
              <a:rPr lang="ka-GE" dirty="0"/>
              <a:t>ავეჯი;</a:t>
            </a:r>
          </a:p>
          <a:p>
            <a:pPr lvl="0"/>
            <a:r>
              <a:rPr lang="ka-GE" dirty="0"/>
              <a:t>მანქანები;</a:t>
            </a:r>
          </a:p>
          <a:p>
            <a:pPr lvl="0"/>
            <a:r>
              <a:rPr lang="ka-GE" dirty="0"/>
              <a:t>ჭურჭელი;</a:t>
            </a:r>
          </a:p>
          <a:p>
            <a:pPr lvl="0"/>
            <a:r>
              <a:rPr lang="ka-GE" dirty="0"/>
              <a:t>გარეული ცხოველები;</a:t>
            </a:r>
          </a:p>
          <a:p>
            <a:pPr lvl="0"/>
            <a:r>
              <a:rPr lang="ka-GE" dirty="0"/>
              <a:t>შინაური ცხოველები;</a:t>
            </a:r>
          </a:p>
          <a:p>
            <a:pPr lvl="0"/>
            <a:r>
              <a:rPr lang="ka-GE" dirty="0"/>
              <a:t>უძველესი ცხოველები (დინოზავრები და სხვა);</a:t>
            </a:r>
          </a:p>
          <a:p>
            <a:pPr lvl="0"/>
            <a:r>
              <a:rPr lang="ka-GE" dirty="0"/>
              <a:t>ჯარისკაცები;</a:t>
            </a:r>
          </a:p>
          <a:p>
            <a:pPr lvl="0"/>
            <a:r>
              <a:rPr lang="ka-GE" dirty="0"/>
              <a:t>თვითმფრინავები, </a:t>
            </a:r>
            <a:r>
              <a:rPr lang="ka-GE" dirty="0" err="1"/>
              <a:t>შევეულმფრენები</a:t>
            </a:r>
            <a:r>
              <a:rPr lang="ka-GE" dirty="0"/>
              <a:t>, ნავები;</a:t>
            </a:r>
          </a:p>
          <a:p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1845301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a-GE" dirty="0"/>
              <a:t>ფანტასტიკური პერსონაჟები;</a:t>
            </a:r>
          </a:p>
          <a:p>
            <a:pPr lvl="0"/>
            <a:r>
              <a:rPr lang="ka-GE" dirty="0"/>
              <a:t>ნიჩაბი, ბარი, სათამაშო ვედრო;</a:t>
            </a:r>
          </a:p>
          <a:p>
            <a:pPr lvl="0"/>
            <a:r>
              <a:rPr lang="ka-GE" dirty="0"/>
              <a:t>ბუნებრივი მასალები (ფოთლები, ქვიშა, კაკლები, ფერადი ქვები, გირჩები და სხვა);</a:t>
            </a:r>
          </a:p>
          <a:p>
            <a:pPr lvl="0"/>
            <a:r>
              <a:rPr lang="ka-GE" dirty="0"/>
              <a:t>იარაღები, საყოფაცხოვრებო მოწყობილობები;</a:t>
            </a:r>
          </a:p>
          <a:p>
            <a:pPr lvl="0"/>
            <a:r>
              <a:rPr lang="ka-GE" dirty="0"/>
              <a:t>საწოვარა;</a:t>
            </a:r>
          </a:p>
          <a:p>
            <a:pPr lvl="0"/>
            <a:r>
              <a:rPr lang="ka-GE" dirty="0"/>
              <a:t>ცხოველთა ოჯახი;</a:t>
            </a:r>
          </a:p>
          <a:p>
            <a:pPr lvl="0"/>
            <a:r>
              <a:rPr lang="ka-GE" dirty="0"/>
              <a:t>ადამიანთა ოჯახი;</a:t>
            </a:r>
          </a:p>
          <a:p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146907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3200" dirty="0" smtClean="0">
                <a:solidFill>
                  <a:srgbClr val="0070C0"/>
                </a:solidFill>
              </a:rPr>
              <a:t>ასევე აუცილებელია:</a:t>
            </a:r>
            <a:endParaRPr lang="ka-GE" sz="3200" dirty="0">
              <a:solidFill>
                <a:srgbClr val="0070C0"/>
              </a:solidFill>
            </a:endParaRPr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dirty="0" smtClean="0"/>
              <a:t>1. </a:t>
            </a:r>
            <a:r>
              <a:rPr lang="ka-GE" dirty="0"/>
              <a:t>ქვიშისათვის განკუთვნილი  ჭურჭელი: (ცისფერი ხის ყუთი ზემოთ  ყავისფერი ზოლებით 60/40/10 ზომებით);</a:t>
            </a:r>
          </a:p>
          <a:p>
            <a:r>
              <a:rPr lang="ka-GE" dirty="0"/>
              <a:t>2</a:t>
            </a:r>
            <a:r>
              <a:rPr lang="ka-GE" dirty="0" smtClean="0"/>
              <a:t>. </a:t>
            </a:r>
            <a:r>
              <a:rPr lang="ka-GE" dirty="0"/>
              <a:t>ჭურჭელი წყლისთვის, რომელშიც იცურებენ სათამაშოები;</a:t>
            </a:r>
          </a:p>
          <a:p>
            <a:r>
              <a:rPr lang="ka-GE" dirty="0"/>
              <a:t>3</a:t>
            </a:r>
            <a:r>
              <a:rPr lang="ka-GE" dirty="0" smtClean="0"/>
              <a:t>. </a:t>
            </a:r>
            <a:r>
              <a:rPr lang="ka-GE" dirty="0"/>
              <a:t>სხვადასხვა სამხატვრო მასალა: ფანქრები, </a:t>
            </a:r>
            <a:r>
              <a:rPr lang="ka-GE" dirty="0" err="1"/>
              <a:t>პლასტელინები</a:t>
            </a:r>
            <a:r>
              <a:rPr lang="ka-GE" dirty="0"/>
              <a:t>, თიხა და სხვა;</a:t>
            </a:r>
          </a:p>
          <a:p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237824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>
                <a:solidFill>
                  <a:srgbClr val="0070C0"/>
                </a:solidFill>
              </a:rPr>
              <a:t>. სადიაგნოსტიკო მეთოდები:</a:t>
            </a:r>
            <a:r>
              <a:rPr lang="ka-GE" dirty="0" smtClean="0"/>
              <a:t/>
            </a:r>
            <a:br>
              <a:rPr lang="ka-GE" dirty="0" smtClean="0"/>
            </a:br>
            <a:endParaRPr lang="ka-GE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ka-GE" dirty="0" smtClean="0"/>
              <a:t>სკოლამდელი </a:t>
            </a:r>
            <a:r>
              <a:rPr lang="ka-GE" dirty="0"/>
              <a:t>ასაკის ბავშვთა განვითარების დიაგნოსტიკისთვის;</a:t>
            </a:r>
          </a:p>
          <a:p>
            <a:pPr lvl="0"/>
            <a:r>
              <a:rPr lang="ka-GE" dirty="0"/>
              <a:t>ემოციური სფეროს დიაგნოსტიკისთვის;</a:t>
            </a:r>
          </a:p>
          <a:p>
            <a:pPr lvl="0"/>
            <a:r>
              <a:rPr lang="ka-GE" dirty="0" err="1"/>
              <a:t>კოგნიტური</a:t>
            </a:r>
            <a:r>
              <a:rPr lang="ka-GE" dirty="0"/>
              <a:t> სფეროს დიაგნოსტიკისთვის;</a:t>
            </a:r>
          </a:p>
          <a:p>
            <a:pPr lvl="0"/>
            <a:r>
              <a:rPr lang="ka-GE" dirty="0"/>
              <a:t>სკოლისათვის მზაობის დიაგნოსტიკისთვის;</a:t>
            </a:r>
          </a:p>
          <a:p>
            <a:pPr lvl="0"/>
            <a:r>
              <a:rPr lang="ka-GE" dirty="0"/>
              <a:t>ბავშვთა და მშობელთა შორის ურთიერთობის დიაგნოსტიკისთვის;</a:t>
            </a:r>
          </a:p>
          <a:p>
            <a:pPr lvl="0"/>
            <a:r>
              <a:rPr lang="ka-GE" dirty="0"/>
              <a:t>პედაგოგების გამოსაკვლევად საჭირო დიაგნოსტიკური თემები და მეთოდები;</a:t>
            </a:r>
          </a:p>
          <a:p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89951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ფრაგმენტები">
  <a:themeElements>
    <a:clrScheme name="ფრაგმენტები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ფრაგმენტები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ფრაგმენტები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</TotalTime>
  <Words>471</Words>
  <Application>Microsoft Office PowerPoint</Application>
  <PresentationFormat>ფართოეკრანიანი</PresentationFormat>
  <Paragraphs>72</Paragraphs>
  <Slides>12</Slides>
  <Notes>0</Notes>
  <HiddenSlides>0</HiddenSlides>
  <MMClips>0</MMClips>
  <ScaleCrop>false</ScaleCrop>
  <HeadingPairs>
    <vt:vector size="6" baseType="variant">
      <vt:variant>
        <vt:lpstr>გამოყენებული შრიფტები</vt:lpstr>
      </vt:variant>
      <vt:variant>
        <vt:i4>5</vt:i4>
      </vt:variant>
      <vt:variant>
        <vt:lpstr>თემა</vt:lpstr>
      </vt:variant>
      <vt:variant>
        <vt:i4>1</vt:i4>
      </vt:variant>
      <vt:variant>
        <vt:lpstr>სლაიდების სათაურები</vt:lpstr>
      </vt:variant>
      <vt:variant>
        <vt:i4>12</vt:i4>
      </vt:variant>
    </vt:vector>
  </HeadingPairs>
  <TitlesOfParts>
    <vt:vector size="18" baseType="lpstr">
      <vt:lpstr>Arial</vt:lpstr>
      <vt:lpstr>Century Gothic</vt:lpstr>
      <vt:lpstr>Sylfaen</vt:lpstr>
      <vt:lpstr>Times New Roman</vt:lpstr>
      <vt:lpstr>Wingdings 3</vt:lpstr>
      <vt:lpstr>ფრაგმენტები</vt:lpstr>
      <vt:lpstr>ფსიქოლოგის მუშაობის სპეციფიკა და მისი  მნიშვნელობა სკოლამდელ დაწესებულებაში </vt:lpstr>
      <vt:lpstr>კაბინეტის ავეჯი და აღჭურვილობა  უნდა შეესაბამებოდეს ფსიქოლოგის  შესაბამის მოთხოვნებს: </vt:lpstr>
      <vt:lpstr>კარტოტეკებში უნდა ინახებოდეს: </vt:lpstr>
      <vt:lpstr>ლიტერატურა უნდა იყოს კლასიფიცირებული შემდეგ განყოფილებებად: </vt:lpstr>
      <vt:lpstr>სათამშო სივრცეში უნდა იყოს: </vt:lpstr>
      <vt:lpstr>ასევე პატარა ზომის სათამაშოების ნაკრები (კინდერ-სიურპრიზის ტიპის); </vt:lpstr>
      <vt:lpstr>PowerPoint-ის პრეზენტაცია</vt:lpstr>
      <vt:lpstr>ასევე აუცილებელია:</vt:lpstr>
      <vt:lpstr>. სადიაგნოსტიკო მეთოდები: </vt:lpstr>
      <vt:lpstr>დასკვნები: </vt:lpstr>
      <vt:lpstr>ბავშვებთან  საკორექციო - განმავითარებელი მიმართულებით მუშაობისათვის საჭირო პროგრამები და გეგმა; </vt:lpstr>
      <vt:lpstr>                                     მადლობთ ყურადღებისთვის!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ფსიქოლოგის მუშაობის სპეციფიკა და მისი  მნიშვნელობა სკოლამდელ დაწესებულებაში </dc:title>
  <dc:creator>USER</dc:creator>
  <cp:lastModifiedBy>USER</cp:lastModifiedBy>
  <cp:revision>13</cp:revision>
  <dcterms:created xsi:type="dcterms:W3CDTF">2019-05-01T10:26:34Z</dcterms:created>
  <dcterms:modified xsi:type="dcterms:W3CDTF">2019-05-01T10:53:29Z</dcterms:modified>
</cp:coreProperties>
</file>