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9068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თაური და წარწერ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88199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ციტატა წარწერ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15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957841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ს ციტატ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00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ჭეშმარიტება თუ სიცრუ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88582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40011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24969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97809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93086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59033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6429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0261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65833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42082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14376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A989-AAC0-40F4-AD7B-A8BA5DDD479F}" type="datetimeFigureOut">
              <a:rPr lang="ka-GE" smtClean="0"/>
              <a:t>01.05.2019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DE4143-1C84-45C3-A2AB-8E64ADB99C4D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5497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2700" b="1" dirty="0"/>
              <a:t>ფსიქოლოგის მუშაობის სპეციფიკა და მისი  მნიშვნელობა სკოლამდელ დაწესებულებაში</a:t>
            </a: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ka-GE" dirty="0" smtClean="0"/>
              <a:t>რუსუდან ბერიძე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3721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rgbClr val="0070C0"/>
                </a:solidFill>
              </a:rPr>
              <a:t>დასკვნები:</a:t>
            </a:r>
            <a:r>
              <a:rPr lang="ka-GE" dirty="0" smtClean="0"/>
              <a:t/>
            </a:r>
            <a:br>
              <a:rPr lang="ka-GE" dirty="0" smtClean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dirty="0" smtClean="0"/>
              <a:t>დასკვნები </a:t>
            </a:r>
            <a:r>
              <a:rPr lang="ka-GE" dirty="0"/>
              <a:t>სკოლამდელი ასაკის ბავშვთა განვითარების დიაგნოსტიკის შედეგების შესახებ;</a:t>
            </a:r>
          </a:p>
          <a:p>
            <a:pPr lvl="0"/>
            <a:r>
              <a:rPr lang="ka-GE" dirty="0"/>
              <a:t>დასკვნები ადაპტაციის პროცესის შესახებ;</a:t>
            </a:r>
          </a:p>
          <a:p>
            <a:pPr lvl="0"/>
            <a:r>
              <a:rPr lang="ka-GE" dirty="0"/>
              <a:t>დასკვნები სკოლისათვის  მოსამზადებელი ჯგუფის დიაგნოსტიკის შედეგების შესახებ;</a:t>
            </a:r>
          </a:p>
          <a:p>
            <a:pPr lvl="0"/>
            <a:r>
              <a:rPr lang="ka-GE" dirty="0"/>
              <a:t>დასკვნები პედაგოგთა დიაგნოსტიკის შედეგების შესახებ;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57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400" dirty="0" smtClean="0">
                <a:solidFill>
                  <a:srgbClr val="0070C0"/>
                </a:solidFill>
              </a:rPr>
              <a:t>ბავშვებთან  </a:t>
            </a:r>
            <a:r>
              <a:rPr lang="ka-GE" sz="2400" dirty="0" err="1" smtClean="0">
                <a:solidFill>
                  <a:srgbClr val="0070C0"/>
                </a:solidFill>
              </a:rPr>
              <a:t>საკორექციო</a:t>
            </a:r>
            <a:r>
              <a:rPr lang="ka-GE" sz="2400" dirty="0" smtClean="0">
                <a:solidFill>
                  <a:srgbClr val="0070C0"/>
                </a:solidFill>
              </a:rPr>
              <a:t> - განმავითარებელი მიმართულებით მუშაობისათვის საჭირო პროგრამები და გეგმა;</a:t>
            </a:r>
            <a:br>
              <a:rPr lang="ka-GE" sz="2400" dirty="0" smtClean="0">
                <a:solidFill>
                  <a:srgbClr val="0070C0"/>
                </a:solidFill>
              </a:rPr>
            </a:br>
            <a:endParaRPr lang="ka-GE" sz="2400" dirty="0">
              <a:solidFill>
                <a:srgbClr val="0070C0"/>
              </a:solidFill>
            </a:endParaRP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 </a:t>
            </a:r>
            <a:r>
              <a:rPr lang="ka-GE" dirty="0"/>
              <a:t>პედაგოგებთან სამუშაოდ საჭირო მასალა:</a:t>
            </a:r>
          </a:p>
          <a:p>
            <a:pPr lvl="0"/>
            <a:r>
              <a:rPr lang="ka-GE" dirty="0"/>
              <a:t>ლექციებისა და სემინარების ჩასატარებელი გეგმა-კონსპექტები;</a:t>
            </a:r>
          </a:p>
          <a:p>
            <a:pPr lvl="0"/>
            <a:r>
              <a:rPr lang="ka-GE" dirty="0"/>
              <a:t>მეთოდური რეკომენდაციები;</a:t>
            </a:r>
          </a:p>
          <a:p>
            <a:r>
              <a:rPr lang="ka-GE" dirty="0" smtClean="0"/>
              <a:t> </a:t>
            </a:r>
            <a:r>
              <a:rPr lang="ka-GE" dirty="0"/>
              <a:t>მშობლებთან სამუშაოდ საჭირო მასალები; (რეკომენდაციები)</a:t>
            </a:r>
          </a:p>
          <a:p>
            <a:r>
              <a:rPr lang="ka-GE" dirty="0"/>
              <a:t> </a:t>
            </a:r>
            <a:r>
              <a:rPr lang="ka-GE" dirty="0" smtClean="0"/>
              <a:t>ფსიქოლოგიური </a:t>
            </a:r>
            <a:r>
              <a:rPr lang="ka-GE" dirty="0" err="1"/>
              <a:t>ადაპტაციის~პროცესისთვის</a:t>
            </a:r>
            <a:r>
              <a:rPr lang="ka-GE" dirty="0"/>
              <a:t> საჭირო დამხმარე მასალა;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0644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943101" y="624110"/>
            <a:ext cx="9561512" cy="1280890"/>
          </a:xfrm>
        </p:spPr>
        <p:txBody>
          <a:bodyPr>
            <a:normAutofit/>
          </a:bodyPr>
          <a:lstStyle/>
          <a:p>
            <a:r>
              <a:rPr lang="ka-GE" sz="2400" dirty="0" smtClean="0"/>
              <a:t>                                     მადლობთ ყურადღებისთვის!</a:t>
            </a:r>
            <a:endParaRPr lang="ka-GE" sz="2400" dirty="0"/>
          </a:p>
        </p:txBody>
      </p:sp>
      <p:pic>
        <p:nvPicPr>
          <p:cNvPr id="4" name="შიგთავსის ჩანაცვლების ველი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959" y="2133600"/>
            <a:ext cx="4153907" cy="3778250"/>
          </a:xfrm>
        </p:spPr>
      </p:pic>
    </p:spTree>
    <p:extLst>
      <p:ext uri="{BB962C8B-B14F-4D97-AF65-F5344CB8AC3E}">
        <p14:creationId xmlns:p14="http://schemas.microsoft.com/office/powerpoint/2010/main" val="2402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3100" dirty="0" smtClean="0">
                <a:solidFill>
                  <a:srgbClr val="FF0000"/>
                </a:solidFill>
              </a:rPr>
              <a:t>კაბინეტის ავეჯი და აღჭურვილობა  უნდა შეესაბამებოდეს ფსიქოლოგის  შესაბამის მოთხოვნებს:</a:t>
            </a:r>
            <a:r>
              <a:rPr lang="ka-GE" dirty="0" smtClean="0"/>
              <a:t/>
            </a:r>
            <a:br>
              <a:rPr lang="ka-GE" dirty="0" smtClean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1</a:t>
            </a:r>
            <a:r>
              <a:rPr lang="ka-GE" dirty="0"/>
              <a:t>. საკონსულტაციო ზონაში უნდა იდგეს ჟურნალის მაგიდა და ორი სავარძელი;</a:t>
            </a:r>
          </a:p>
          <a:p>
            <a:r>
              <a:rPr lang="ka-GE" dirty="0"/>
              <a:t>2. სათამაშო სივრცეში აუცილებელია სტელაჟები და თაროები სათამაშოებისთვის, პატარა ზომის ხალიჩა, პატარა მაგიდა და რამდენიმე საბავშვო სკამი;</a:t>
            </a:r>
          </a:p>
          <a:p>
            <a:r>
              <a:rPr lang="ka-GE" dirty="0"/>
              <a:t>3. კაბინეტის საორგანიზაციო სივრცეში განთავსდება საწერი მაგიდა, კარადა ან სტელაჟი წიგნებისა და </a:t>
            </a:r>
            <a:r>
              <a:rPr lang="ka-GE" dirty="0" err="1"/>
              <a:t>კარტოტეკისთვის</a:t>
            </a:r>
            <a:r>
              <a:rPr lang="ka-GE" dirty="0"/>
              <a:t>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4871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err="1" smtClean="0">
                <a:solidFill>
                  <a:srgbClr val="0070C0"/>
                </a:solidFill>
              </a:rPr>
              <a:t>კარტოტეკებში</a:t>
            </a:r>
            <a:r>
              <a:rPr lang="ka-GE" dirty="0" smtClean="0">
                <a:solidFill>
                  <a:srgbClr val="0070C0"/>
                </a:solidFill>
              </a:rPr>
              <a:t> უნდა ინახებოდეს:</a:t>
            </a:r>
            <a:r>
              <a:rPr lang="ka-GE" dirty="0" smtClean="0"/>
              <a:t/>
            </a:r>
            <a:br>
              <a:rPr lang="ka-GE" dirty="0" smtClean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dirty="0" smtClean="0"/>
              <a:t>ფსიქოლოგიური </a:t>
            </a:r>
            <a:r>
              <a:rPr lang="ka-GE" dirty="0"/>
              <a:t>ლიტერატურა;</a:t>
            </a:r>
          </a:p>
          <a:p>
            <a:pPr lvl="0"/>
            <a:r>
              <a:rPr lang="ka-GE" dirty="0"/>
              <a:t>შემეცნებითი უნარების გასავითარებელი და </a:t>
            </a:r>
            <a:r>
              <a:rPr lang="ka-GE" dirty="0" err="1"/>
              <a:t>საკორექციო</a:t>
            </a:r>
            <a:r>
              <a:rPr lang="ka-GE" dirty="0"/>
              <a:t>  სავარჯიშოები და თამაშები; </a:t>
            </a:r>
          </a:p>
          <a:p>
            <a:pPr lvl="0"/>
            <a:r>
              <a:rPr lang="ka-GE" dirty="0"/>
              <a:t>ბავშვებთან მუშაობისათვის საჭირო სადიაგნოსტიკო მასალები;</a:t>
            </a:r>
          </a:p>
          <a:p>
            <a:pPr lvl="0"/>
            <a:r>
              <a:rPr lang="ka-GE" dirty="0"/>
              <a:t>მშობლებთან და პედაგოგებთან მუშაობისათვის საჭირო სადიაგნოსტიკო მასალები;</a:t>
            </a:r>
          </a:p>
          <a:p>
            <a:pPr lvl="0"/>
            <a:r>
              <a:rPr lang="ka-GE" dirty="0"/>
              <a:t>ტესტების ბლანკები და ანკეტები;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818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2800" dirty="0" smtClean="0">
                <a:solidFill>
                  <a:srgbClr val="0070C0"/>
                </a:solidFill>
              </a:rPr>
              <a:t>ლიტერატურა უნდა იყოს კლასიფიცირებული შემდეგ განყოფილებებად:</a:t>
            </a:r>
            <a:br>
              <a:rPr lang="ka-GE" sz="2800" dirty="0" smtClean="0">
                <a:solidFill>
                  <a:srgbClr val="0070C0"/>
                </a:solidFill>
              </a:rPr>
            </a:br>
            <a:endParaRPr lang="ka-GE" sz="2800" dirty="0">
              <a:solidFill>
                <a:srgbClr val="0070C0"/>
              </a:solidFill>
            </a:endParaRP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a-GE" dirty="0" smtClean="0"/>
              <a:t>ზოგადი </a:t>
            </a:r>
            <a:r>
              <a:rPr lang="ka-GE" dirty="0"/>
              <a:t>ფსიქოლოგია(ლექსიკონებთან ერთად);</a:t>
            </a:r>
          </a:p>
          <a:p>
            <a:pPr lvl="0"/>
            <a:r>
              <a:rPr lang="ka-GE" dirty="0"/>
              <a:t>ბავშვისა და ასაკობრივი ფსიქოლოგია;</a:t>
            </a:r>
          </a:p>
          <a:p>
            <a:pPr lvl="0"/>
            <a:r>
              <a:rPr lang="ka-GE" dirty="0" err="1"/>
              <a:t>საკორექციო</a:t>
            </a:r>
            <a:r>
              <a:rPr lang="ka-GE" dirty="0"/>
              <a:t> - განმავითარებელი;</a:t>
            </a:r>
          </a:p>
          <a:p>
            <a:pPr lvl="0"/>
            <a:r>
              <a:rPr lang="ka-GE" dirty="0"/>
              <a:t>ბავშვის განვითარების დონის დიაგნოსტიკა;</a:t>
            </a:r>
          </a:p>
          <a:p>
            <a:pPr lvl="0"/>
            <a:r>
              <a:rPr lang="ka-GE" dirty="0"/>
              <a:t>მშობლებისათვის;</a:t>
            </a:r>
          </a:p>
          <a:p>
            <a:pPr lvl="0"/>
            <a:r>
              <a:rPr lang="ka-GE" dirty="0"/>
              <a:t>პერიოდული გამოცემები;</a:t>
            </a:r>
          </a:p>
          <a:p>
            <a:pPr lvl="0"/>
            <a:r>
              <a:rPr lang="ka-GE" dirty="0"/>
              <a:t>სკოლამდელ დაწესებულებებში ფსიქოლოგიური სამსახურის ორგანიზებასთან დაკავშირებული ლიტერატურა;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7814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სათამშო</a:t>
            </a:r>
            <a:r>
              <a:rPr lang="ka-GE" sz="28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სივრცეში უნდა იყოს:</a:t>
            </a:r>
            <a:r>
              <a:rPr lang="ka-GE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a-GE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ka-GE" sz="20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მართკუთხედი 3"/>
          <p:cNvSpPr/>
          <p:nvPr/>
        </p:nvSpPr>
        <p:spPr>
          <a:xfrm>
            <a:off x="2628900" y="2348345"/>
            <a:ext cx="733598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 smtClean="0">
                <a:ea typeface="Times New Roman" panose="02020603050405020304" pitchFamily="18" charset="0"/>
              </a:rPr>
              <a:t>1</a:t>
            </a:r>
            <a:r>
              <a:rPr lang="ka-GE" sz="1600" dirty="0">
                <a:ea typeface="Times New Roman" panose="02020603050405020304" pitchFamily="18" charset="0"/>
              </a:rPr>
              <a:t>. პლასტმასისაგან დამზადებული მოზაიკის ნაკრები;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2.  საბავშვო თავსატეხები ე. წ. ,,</a:t>
            </a:r>
            <a:r>
              <a:rPr lang="ka-GE" sz="1600" dirty="0" err="1">
                <a:ea typeface="Times New Roman" panose="02020603050405020304" pitchFamily="18" charset="0"/>
              </a:rPr>
              <a:t>პაზლები</a:t>
            </a:r>
            <a:r>
              <a:rPr lang="ka-GE" sz="1600" dirty="0">
                <a:ea typeface="Times New Roman" panose="02020603050405020304" pitchFamily="18" charset="0"/>
              </a:rPr>
              <a:t>“;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3. პირამიდები: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4. კონსტრუქტორები;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5. სიუჟეტური </a:t>
            </a:r>
            <a:r>
              <a:rPr lang="ka-GE" sz="1600" dirty="0" err="1">
                <a:ea typeface="Times New Roman" panose="02020603050405020304" pitchFamily="18" charset="0"/>
              </a:rPr>
              <a:t>კუბიკები</a:t>
            </a:r>
            <a:r>
              <a:rPr lang="ka-GE" sz="1600" dirty="0">
                <a:ea typeface="Times New Roman" panose="02020603050405020304" pitchFamily="18" charset="0"/>
              </a:rPr>
              <a:t>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6. სამშენებლო მასალათა ნაკრები;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7. თემატური </a:t>
            </a:r>
            <a:r>
              <a:rPr lang="ka-GE" sz="1600" dirty="0" err="1">
                <a:ea typeface="Times New Roman" panose="02020603050405020304" pitchFamily="18" charset="0"/>
              </a:rPr>
              <a:t>სათამშოები</a:t>
            </a:r>
            <a:r>
              <a:rPr lang="ka-GE" sz="1600" dirty="0">
                <a:ea typeface="Times New Roman" panose="02020603050405020304" pitchFamily="18" charset="0"/>
              </a:rPr>
              <a:t> მაგ: ,,ჯადოსნური მოგზაურობა“, ,,მეოთხე - ზედმეტია“, ,,ლოგიკური მატარებელი“ და სხვა;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8. სხვადასხვა ემოციის გამომხატველი ნიღბები;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9. სხვადასხვა სახის თოჯინები;</a:t>
            </a:r>
            <a:endParaRPr lang="ka-GE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dirty="0">
                <a:ea typeface="Times New Roman" panose="02020603050405020304" pitchFamily="18" charset="0"/>
              </a:rPr>
              <a:t>10. სათამაშო - სიურპრიზები, რომელთაც გააჩნიათ მოძრაობის, განათებისა და ხმის გამოცემის ფუნქციები;</a:t>
            </a:r>
            <a:endParaRPr lang="ka-G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4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2800" dirty="0" smtClean="0">
                <a:solidFill>
                  <a:srgbClr val="00B0F0"/>
                </a:solidFill>
              </a:rPr>
              <a:t>ასევე პატარა ზომის სათამაშოების ნაკრები (</a:t>
            </a:r>
            <a:r>
              <a:rPr lang="ka-GE" sz="2800" dirty="0" err="1" smtClean="0">
                <a:solidFill>
                  <a:srgbClr val="00B0F0"/>
                </a:solidFill>
              </a:rPr>
              <a:t>კინდერ</a:t>
            </a:r>
            <a:r>
              <a:rPr lang="ka-GE" sz="2800" dirty="0" smtClean="0">
                <a:solidFill>
                  <a:srgbClr val="00B0F0"/>
                </a:solidFill>
              </a:rPr>
              <a:t>-სიურპრიზის ტიპის);</a:t>
            </a:r>
            <a:br>
              <a:rPr lang="ka-GE" sz="2800" dirty="0" smtClean="0">
                <a:solidFill>
                  <a:srgbClr val="00B0F0"/>
                </a:solidFill>
              </a:rPr>
            </a:br>
            <a:endParaRPr lang="ka-GE" sz="2800" dirty="0">
              <a:solidFill>
                <a:srgbClr val="00B0F0"/>
              </a:solidFill>
            </a:endParaRP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ka-GE" dirty="0" smtClean="0"/>
              <a:t>ხეები</a:t>
            </a:r>
            <a:r>
              <a:rPr lang="ka-GE" dirty="0"/>
              <a:t>;</a:t>
            </a:r>
          </a:p>
          <a:p>
            <a:pPr lvl="0"/>
            <a:r>
              <a:rPr lang="ka-GE" dirty="0"/>
              <a:t>სახლები და შენობები;</a:t>
            </a:r>
          </a:p>
          <a:p>
            <a:pPr lvl="0"/>
            <a:r>
              <a:rPr lang="ka-GE" dirty="0"/>
              <a:t>ავეჯი;</a:t>
            </a:r>
          </a:p>
          <a:p>
            <a:pPr lvl="0"/>
            <a:r>
              <a:rPr lang="ka-GE" dirty="0"/>
              <a:t>მანქანები;</a:t>
            </a:r>
          </a:p>
          <a:p>
            <a:pPr lvl="0"/>
            <a:r>
              <a:rPr lang="ka-GE" dirty="0"/>
              <a:t>ჭურჭელი;</a:t>
            </a:r>
          </a:p>
          <a:p>
            <a:pPr lvl="0"/>
            <a:r>
              <a:rPr lang="ka-GE" dirty="0"/>
              <a:t>გარეული ცხოველები;</a:t>
            </a:r>
          </a:p>
          <a:p>
            <a:pPr lvl="0"/>
            <a:r>
              <a:rPr lang="ka-GE" dirty="0"/>
              <a:t>შინაური ცხოველები;</a:t>
            </a:r>
          </a:p>
          <a:p>
            <a:pPr lvl="0"/>
            <a:r>
              <a:rPr lang="ka-GE" dirty="0"/>
              <a:t>უძველესი ცხოველები (დინოზავრები და სხვა);</a:t>
            </a:r>
          </a:p>
          <a:p>
            <a:pPr lvl="0"/>
            <a:r>
              <a:rPr lang="ka-GE" dirty="0"/>
              <a:t>ჯარისკაცები;</a:t>
            </a:r>
          </a:p>
          <a:p>
            <a:pPr lvl="0"/>
            <a:r>
              <a:rPr lang="ka-GE" dirty="0"/>
              <a:t>თვითმფრინავები, </a:t>
            </a:r>
            <a:r>
              <a:rPr lang="ka-GE" dirty="0" err="1"/>
              <a:t>შევეულმფრენები</a:t>
            </a:r>
            <a:r>
              <a:rPr lang="ka-GE" dirty="0"/>
              <a:t>, ნავები;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8453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dirty="0"/>
              <a:t>ფანტასტიკური პერსონაჟები;</a:t>
            </a:r>
          </a:p>
          <a:p>
            <a:pPr lvl="0"/>
            <a:r>
              <a:rPr lang="ka-GE" dirty="0"/>
              <a:t>ნიჩაბი, ბარი, სათამაშო ვედრო;</a:t>
            </a:r>
          </a:p>
          <a:p>
            <a:pPr lvl="0"/>
            <a:r>
              <a:rPr lang="ka-GE" dirty="0"/>
              <a:t>ბუნებრივი მასალები (ფოთლები, ქვიშა, კაკლები, ფერადი ქვები, გირჩები და სხვა);</a:t>
            </a:r>
          </a:p>
          <a:p>
            <a:pPr lvl="0"/>
            <a:r>
              <a:rPr lang="ka-GE" dirty="0"/>
              <a:t>იარაღები, საყოფაცხოვრებო მოწყობილობები;</a:t>
            </a:r>
          </a:p>
          <a:p>
            <a:pPr lvl="0"/>
            <a:r>
              <a:rPr lang="ka-GE" dirty="0"/>
              <a:t>საწოვარა;</a:t>
            </a:r>
          </a:p>
          <a:p>
            <a:pPr lvl="0"/>
            <a:r>
              <a:rPr lang="ka-GE" dirty="0"/>
              <a:t>ცხოველთა ოჯახი;</a:t>
            </a:r>
          </a:p>
          <a:p>
            <a:pPr lvl="0"/>
            <a:r>
              <a:rPr lang="ka-GE" dirty="0"/>
              <a:t>ადამიანთა ოჯახი;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4690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0070C0"/>
                </a:solidFill>
              </a:rPr>
              <a:t>ასევე აუცილებელია:</a:t>
            </a:r>
            <a:endParaRPr lang="ka-GE" sz="3200" dirty="0">
              <a:solidFill>
                <a:srgbClr val="0070C0"/>
              </a:solidFill>
            </a:endParaRP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1. </a:t>
            </a:r>
            <a:r>
              <a:rPr lang="ka-GE" dirty="0"/>
              <a:t>ქვიშისათვის განკუთვნილი  ჭურჭელი: (ცისფერი ხის ყუთი ზემოთ  ყავისფერი ზოლებით 60/40/10 ზომებით);</a:t>
            </a:r>
          </a:p>
          <a:p>
            <a:r>
              <a:rPr lang="ka-GE" dirty="0"/>
              <a:t>2</a:t>
            </a:r>
            <a:r>
              <a:rPr lang="ka-GE" dirty="0" smtClean="0"/>
              <a:t>. </a:t>
            </a:r>
            <a:r>
              <a:rPr lang="ka-GE" dirty="0"/>
              <a:t>ჭურჭელი წყლისთვის, რომელშიც იცურებენ სათამაშოები;</a:t>
            </a:r>
          </a:p>
          <a:p>
            <a:r>
              <a:rPr lang="ka-GE" dirty="0"/>
              <a:t>3</a:t>
            </a:r>
            <a:r>
              <a:rPr lang="ka-GE" dirty="0" smtClean="0"/>
              <a:t>. </a:t>
            </a:r>
            <a:r>
              <a:rPr lang="ka-GE" dirty="0"/>
              <a:t>სხვადასხვა სამხატვრო მასალა: ფანქრები, </a:t>
            </a:r>
            <a:r>
              <a:rPr lang="ka-GE" dirty="0" err="1"/>
              <a:t>პლასტელინები</a:t>
            </a:r>
            <a:r>
              <a:rPr lang="ka-GE" dirty="0"/>
              <a:t>, თიხა და სხვა;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3782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rgbClr val="0070C0"/>
                </a:solidFill>
              </a:rPr>
              <a:t>. სადიაგნოსტიკო მეთოდები:</a:t>
            </a:r>
            <a:r>
              <a:rPr lang="ka-GE" dirty="0" smtClean="0"/>
              <a:t/>
            </a:r>
            <a:br>
              <a:rPr lang="ka-GE" dirty="0" smtClean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a-GE" dirty="0" smtClean="0"/>
              <a:t>სკოლამდელი </a:t>
            </a:r>
            <a:r>
              <a:rPr lang="ka-GE" dirty="0"/>
              <a:t>ასაკის ბავშვთა განვითარების დიაგნოსტიკისთვის;</a:t>
            </a:r>
          </a:p>
          <a:p>
            <a:pPr lvl="0"/>
            <a:r>
              <a:rPr lang="ka-GE" dirty="0"/>
              <a:t>ემოციური სფეროს დიაგნოსტიკისთვის;</a:t>
            </a:r>
          </a:p>
          <a:p>
            <a:pPr lvl="0"/>
            <a:r>
              <a:rPr lang="ka-GE" dirty="0" err="1"/>
              <a:t>კოგნიტური</a:t>
            </a:r>
            <a:r>
              <a:rPr lang="ka-GE" dirty="0"/>
              <a:t> სფეროს დიაგნოსტიკისთვის;</a:t>
            </a:r>
          </a:p>
          <a:p>
            <a:pPr lvl="0"/>
            <a:r>
              <a:rPr lang="ka-GE" dirty="0"/>
              <a:t>სკოლისათვის მზაობის დიაგნოსტიკისთვის;</a:t>
            </a:r>
          </a:p>
          <a:p>
            <a:pPr lvl="0"/>
            <a:r>
              <a:rPr lang="ka-GE" dirty="0"/>
              <a:t>ბავშვთა და მშობელთა შორის ურთიერთობის დიაგნოსტიკისთვის;</a:t>
            </a:r>
          </a:p>
          <a:p>
            <a:pPr lvl="0"/>
            <a:r>
              <a:rPr lang="ka-GE" dirty="0"/>
              <a:t>პედაგოგების გამოსაკვლევად საჭირო დიაგნოსტიკური თემები და მეთოდები;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8995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ფრაგმენტები">
  <a:themeElements>
    <a:clrScheme name="ფრაგმენტები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ფრაგმენტები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ფრაგმენტები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471</Words>
  <Application>Microsoft Office PowerPoint</Application>
  <PresentationFormat>ფართოეკრანიანი</PresentationFormat>
  <Paragraphs>72</Paragraphs>
  <Slides>12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5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Sylfaen</vt:lpstr>
      <vt:lpstr>Times New Roman</vt:lpstr>
      <vt:lpstr>Wingdings 3</vt:lpstr>
      <vt:lpstr>ფრაგმენტები</vt:lpstr>
      <vt:lpstr>ფსიქოლოგის მუშაობის სპეციფიკა და მისი  მნიშვნელობა სკოლამდელ დაწესებულებაში </vt:lpstr>
      <vt:lpstr>კაბინეტის ავეჯი და აღჭურვილობა  უნდა შეესაბამებოდეს ფსიქოლოგის  შესაბამის მოთხოვნებს: </vt:lpstr>
      <vt:lpstr>კარტოტეკებში უნდა ინახებოდეს: </vt:lpstr>
      <vt:lpstr>ლიტერატურა უნდა იყოს კლასიფიცირებული შემდეგ განყოფილებებად: </vt:lpstr>
      <vt:lpstr>სათამშო სივრცეში უნდა იყოს: </vt:lpstr>
      <vt:lpstr>ასევე პატარა ზომის სათამაშოების ნაკრები (კინდერ-სიურპრიზის ტიპის); </vt:lpstr>
      <vt:lpstr>PowerPoint-ის პრეზენტაცია</vt:lpstr>
      <vt:lpstr>ასევე აუცილებელია:</vt:lpstr>
      <vt:lpstr>. სადიაგნოსტიკო მეთოდები: </vt:lpstr>
      <vt:lpstr>დასკვნები: </vt:lpstr>
      <vt:lpstr>ბავშვებთან  საკორექციო - განმავითარებელი მიმართულებით მუშაობისათვის საჭირო პროგრამები და გეგმა; </vt:lpstr>
      <vt:lpstr>                                     მადლობთ ყურადღებისთვის!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ფსიქოლოგის მუშაობის სპეციფიკა და მისი  მნიშვნელობა სკოლამდელ დაწესებულებაში </dc:title>
  <dc:creator>USER</dc:creator>
  <cp:lastModifiedBy>USER</cp:lastModifiedBy>
  <cp:revision>13</cp:revision>
  <dcterms:created xsi:type="dcterms:W3CDTF">2019-05-01T10:26:34Z</dcterms:created>
  <dcterms:modified xsi:type="dcterms:W3CDTF">2019-05-01T10:53:29Z</dcterms:modified>
</cp:coreProperties>
</file>