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9" r:id="rId13"/>
    <p:sldId id="266"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0" d="100"/>
          <a:sy n="70" d="100"/>
        </p:scale>
        <p:origin x="738"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B264F1D5-C115-4569-A28F-551CE129389F}" type="datetimeFigureOut">
              <a:rPr lang="en-US" smtClean="0"/>
              <a:t>5/16/2019</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860E3788-B6A4-4040-AC79-E1DE7816269B}" type="slidenum">
              <a:rPr lang="en-US" smtClean="0"/>
              <a:t>‹#›</a:t>
            </a:fld>
            <a:endParaRPr lang="en-US" dirty="0"/>
          </a:p>
        </p:txBody>
      </p:sp>
    </p:spTree>
    <p:extLst>
      <p:ext uri="{BB962C8B-B14F-4D97-AF65-F5344CB8AC3E}">
        <p14:creationId xmlns:p14="http://schemas.microsoft.com/office/powerpoint/2010/main" val="339572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B264F1D5-C115-4569-A28F-551CE129389F}" type="datetimeFigureOut">
              <a:rPr lang="en-US" smtClean="0"/>
              <a:t>5/16/2019</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860E3788-B6A4-4040-AC79-E1DE7816269B}" type="slidenum">
              <a:rPr lang="en-US" smtClean="0"/>
              <a:t>‹#›</a:t>
            </a:fld>
            <a:endParaRPr lang="en-US" dirty="0"/>
          </a:p>
        </p:txBody>
      </p:sp>
    </p:spTree>
    <p:extLst>
      <p:ext uri="{BB962C8B-B14F-4D97-AF65-F5344CB8AC3E}">
        <p14:creationId xmlns:p14="http://schemas.microsoft.com/office/powerpoint/2010/main" val="120667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B264F1D5-C115-4569-A28F-551CE129389F}" type="datetimeFigureOut">
              <a:rPr lang="en-US" smtClean="0"/>
              <a:t>5/16/2019</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860E3788-B6A4-4040-AC79-E1DE7816269B}" type="slidenum">
              <a:rPr lang="en-US" smtClean="0"/>
              <a:t>‹#›</a:t>
            </a:fld>
            <a:endParaRPr lang="en-US" dirty="0"/>
          </a:p>
        </p:txBody>
      </p:sp>
    </p:spTree>
    <p:extLst>
      <p:ext uri="{BB962C8B-B14F-4D97-AF65-F5344CB8AC3E}">
        <p14:creationId xmlns:p14="http://schemas.microsoft.com/office/powerpoint/2010/main" val="2926600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B264F1D5-C115-4569-A28F-551CE129389F}" type="datetimeFigureOut">
              <a:rPr lang="en-US" smtClean="0"/>
              <a:t>5/16/2019</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860E3788-B6A4-4040-AC79-E1DE7816269B}" type="slidenum">
              <a:rPr lang="en-US" smtClean="0"/>
              <a:t>‹#›</a:t>
            </a:fld>
            <a:endParaRPr lang="en-US" dirty="0"/>
          </a:p>
        </p:txBody>
      </p:sp>
    </p:spTree>
    <p:extLst>
      <p:ext uri="{BB962C8B-B14F-4D97-AF65-F5344CB8AC3E}">
        <p14:creationId xmlns:p14="http://schemas.microsoft.com/office/powerpoint/2010/main" val="2118187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264F1D5-C115-4569-A28F-551CE129389F}" type="datetimeFigureOut">
              <a:rPr lang="en-US" smtClean="0"/>
              <a:t>5/16/2019</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860E3788-B6A4-4040-AC79-E1DE7816269B}" type="slidenum">
              <a:rPr lang="en-US" smtClean="0"/>
              <a:t>‹#›</a:t>
            </a:fld>
            <a:endParaRPr lang="en-US" dirty="0"/>
          </a:p>
        </p:txBody>
      </p:sp>
    </p:spTree>
    <p:extLst>
      <p:ext uri="{BB962C8B-B14F-4D97-AF65-F5344CB8AC3E}">
        <p14:creationId xmlns:p14="http://schemas.microsoft.com/office/powerpoint/2010/main" val="998251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B264F1D5-C115-4569-A28F-551CE129389F}" type="datetimeFigureOut">
              <a:rPr lang="en-US" smtClean="0"/>
              <a:t>5/16/2019</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860E3788-B6A4-4040-AC79-E1DE7816269B}" type="slidenum">
              <a:rPr lang="en-US" smtClean="0"/>
              <a:t>‹#›</a:t>
            </a:fld>
            <a:endParaRPr lang="en-US" dirty="0"/>
          </a:p>
        </p:txBody>
      </p:sp>
    </p:spTree>
    <p:extLst>
      <p:ext uri="{BB962C8B-B14F-4D97-AF65-F5344CB8AC3E}">
        <p14:creationId xmlns:p14="http://schemas.microsoft.com/office/powerpoint/2010/main" val="2456537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en-US"/>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B264F1D5-C115-4569-A28F-551CE129389F}" type="datetimeFigureOut">
              <a:rPr lang="en-US" smtClean="0"/>
              <a:t>5/16/2019</a:t>
            </a:fld>
            <a:endParaRPr lang="en-US" dirty="0"/>
          </a:p>
        </p:txBody>
      </p:sp>
      <p:sp>
        <p:nvSpPr>
          <p:cNvPr id="8" name="Нижний колонтитул 7"/>
          <p:cNvSpPr>
            <a:spLocks noGrp="1"/>
          </p:cNvSpPr>
          <p:nvPr>
            <p:ph type="ftr" sz="quarter" idx="11"/>
          </p:nvPr>
        </p:nvSpPr>
        <p:spPr/>
        <p:txBody>
          <a:bodyPr/>
          <a:lstStyle/>
          <a:p>
            <a:endParaRPr lang="en-US" dirty="0"/>
          </a:p>
        </p:txBody>
      </p:sp>
      <p:sp>
        <p:nvSpPr>
          <p:cNvPr id="9" name="Номер слайда 8"/>
          <p:cNvSpPr>
            <a:spLocks noGrp="1"/>
          </p:cNvSpPr>
          <p:nvPr>
            <p:ph type="sldNum" sz="quarter" idx="12"/>
          </p:nvPr>
        </p:nvSpPr>
        <p:spPr/>
        <p:txBody>
          <a:bodyPr/>
          <a:lstStyle/>
          <a:p>
            <a:fld id="{860E3788-B6A4-4040-AC79-E1DE7816269B}" type="slidenum">
              <a:rPr lang="en-US" smtClean="0"/>
              <a:t>‹#›</a:t>
            </a:fld>
            <a:endParaRPr lang="en-US" dirty="0"/>
          </a:p>
        </p:txBody>
      </p:sp>
    </p:spTree>
    <p:extLst>
      <p:ext uri="{BB962C8B-B14F-4D97-AF65-F5344CB8AC3E}">
        <p14:creationId xmlns:p14="http://schemas.microsoft.com/office/powerpoint/2010/main" val="1444208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B264F1D5-C115-4569-A28F-551CE129389F}" type="datetimeFigureOut">
              <a:rPr lang="en-US" smtClean="0"/>
              <a:t>5/16/2019</a:t>
            </a:fld>
            <a:endParaRPr lang="en-US" dirty="0"/>
          </a:p>
        </p:txBody>
      </p:sp>
      <p:sp>
        <p:nvSpPr>
          <p:cNvPr id="4" name="Нижний колонтитул 3"/>
          <p:cNvSpPr>
            <a:spLocks noGrp="1"/>
          </p:cNvSpPr>
          <p:nvPr>
            <p:ph type="ftr" sz="quarter" idx="11"/>
          </p:nvPr>
        </p:nvSpPr>
        <p:spPr/>
        <p:txBody>
          <a:bodyPr/>
          <a:lstStyle/>
          <a:p>
            <a:endParaRPr lang="en-US" dirty="0"/>
          </a:p>
        </p:txBody>
      </p:sp>
      <p:sp>
        <p:nvSpPr>
          <p:cNvPr id="5" name="Номер слайда 4"/>
          <p:cNvSpPr>
            <a:spLocks noGrp="1"/>
          </p:cNvSpPr>
          <p:nvPr>
            <p:ph type="sldNum" sz="quarter" idx="12"/>
          </p:nvPr>
        </p:nvSpPr>
        <p:spPr/>
        <p:txBody>
          <a:bodyPr/>
          <a:lstStyle/>
          <a:p>
            <a:fld id="{860E3788-B6A4-4040-AC79-E1DE7816269B}" type="slidenum">
              <a:rPr lang="en-US" smtClean="0"/>
              <a:t>‹#›</a:t>
            </a:fld>
            <a:endParaRPr lang="en-US" dirty="0"/>
          </a:p>
        </p:txBody>
      </p:sp>
    </p:spTree>
    <p:extLst>
      <p:ext uri="{BB962C8B-B14F-4D97-AF65-F5344CB8AC3E}">
        <p14:creationId xmlns:p14="http://schemas.microsoft.com/office/powerpoint/2010/main" val="341799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264F1D5-C115-4569-A28F-551CE129389F}" type="datetimeFigureOut">
              <a:rPr lang="en-US" smtClean="0"/>
              <a:t>5/16/2019</a:t>
            </a:fld>
            <a:endParaRPr lang="en-US" dirty="0"/>
          </a:p>
        </p:txBody>
      </p:sp>
      <p:sp>
        <p:nvSpPr>
          <p:cNvPr id="3" name="Нижний колонтитул 2"/>
          <p:cNvSpPr>
            <a:spLocks noGrp="1"/>
          </p:cNvSpPr>
          <p:nvPr>
            <p:ph type="ftr" sz="quarter" idx="11"/>
          </p:nvPr>
        </p:nvSpPr>
        <p:spPr/>
        <p:txBody>
          <a:bodyPr/>
          <a:lstStyle/>
          <a:p>
            <a:endParaRPr lang="en-US" dirty="0"/>
          </a:p>
        </p:txBody>
      </p:sp>
      <p:sp>
        <p:nvSpPr>
          <p:cNvPr id="4" name="Номер слайда 3"/>
          <p:cNvSpPr>
            <a:spLocks noGrp="1"/>
          </p:cNvSpPr>
          <p:nvPr>
            <p:ph type="sldNum" sz="quarter" idx="12"/>
          </p:nvPr>
        </p:nvSpPr>
        <p:spPr/>
        <p:txBody>
          <a:bodyPr/>
          <a:lstStyle/>
          <a:p>
            <a:fld id="{860E3788-B6A4-4040-AC79-E1DE7816269B}" type="slidenum">
              <a:rPr lang="en-US" smtClean="0"/>
              <a:t>‹#›</a:t>
            </a:fld>
            <a:endParaRPr lang="en-US" dirty="0"/>
          </a:p>
        </p:txBody>
      </p:sp>
    </p:spTree>
    <p:extLst>
      <p:ext uri="{BB962C8B-B14F-4D97-AF65-F5344CB8AC3E}">
        <p14:creationId xmlns:p14="http://schemas.microsoft.com/office/powerpoint/2010/main" val="2874038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264F1D5-C115-4569-A28F-551CE129389F}" type="datetimeFigureOut">
              <a:rPr lang="en-US" smtClean="0"/>
              <a:t>5/16/2019</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860E3788-B6A4-4040-AC79-E1DE7816269B}" type="slidenum">
              <a:rPr lang="en-US" smtClean="0"/>
              <a:t>‹#›</a:t>
            </a:fld>
            <a:endParaRPr lang="en-US" dirty="0"/>
          </a:p>
        </p:txBody>
      </p:sp>
    </p:spTree>
    <p:extLst>
      <p:ext uri="{BB962C8B-B14F-4D97-AF65-F5344CB8AC3E}">
        <p14:creationId xmlns:p14="http://schemas.microsoft.com/office/powerpoint/2010/main" val="2609495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264F1D5-C115-4569-A28F-551CE129389F}" type="datetimeFigureOut">
              <a:rPr lang="en-US" smtClean="0"/>
              <a:t>5/16/2019</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860E3788-B6A4-4040-AC79-E1DE7816269B}" type="slidenum">
              <a:rPr lang="en-US" smtClean="0"/>
              <a:t>‹#›</a:t>
            </a:fld>
            <a:endParaRPr lang="en-US" dirty="0"/>
          </a:p>
        </p:txBody>
      </p:sp>
    </p:spTree>
    <p:extLst>
      <p:ext uri="{BB962C8B-B14F-4D97-AF65-F5344CB8AC3E}">
        <p14:creationId xmlns:p14="http://schemas.microsoft.com/office/powerpoint/2010/main" val="794914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64F1D5-C115-4569-A28F-551CE129389F}" type="datetimeFigureOut">
              <a:rPr lang="en-US" smtClean="0"/>
              <a:t>5/16/2019</a:t>
            </a:fld>
            <a:endParaRPr lang="en-US"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E3788-B6A4-4040-AC79-E1DE7816269B}" type="slidenum">
              <a:rPr lang="en-US" smtClean="0"/>
              <a:t>‹#›</a:t>
            </a:fld>
            <a:endParaRPr lang="en-US" dirty="0"/>
          </a:p>
        </p:txBody>
      </p:sp>
    </p:spTree>
    <p:extLst>
      <p:ext uri="{BB962C8B-B14F-4D97-AF65-F5344CB8AC3E}">
        <p14:creationId xmlns:p14="http://schemas.microsoft.com/office/powerpoint/2010/main" val="3918247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9449" y="168855"/>
            <a:ext cx="9144000" cy="2387600"/>
          </a:xfrm>
        </p:spPr>
        <p:style>
          <a:lnRef idx="0">
            <a:schemeClr val="accent6"/>
          </a:lnRef>
          <a:fillRef idx="3">
            <a:schemeClr val="accent6"/>
          </a:fillRef>
          <a:effectRef idx="3">
            <a:schemeClr val="accent6"/>
          </a:effectRef>
          <a:fontRef idx="minor">
            <a:schemeClr val="lt1"/>
          </a:fontRef>
        </p:style>
        <p:txBody>
          <a:bodyPr>
            <a:normAutofit fontScale="90000"/>
          </a:bodyPr>
          <a:lstStyle/>
          <a:p>
            <a:r>
              <a:rPr lang="en-US" dirty="0"/>
              <a:t>													</a:t>
            </a:r>
            <a:r>
              <a:rPr lang="en-US" sz="4000" dirty="0" smtClean="0"/>
              <a:t>თინა </a:t>
            </a:r>
            <a:r>
              <a:rPr lang="en-US" sz="4000" dirty="0"/>
              <a:t>	</a:t>
            </a:r>
            <a:r>
              <a:rPr lang="en-US" sz="4000" dirty="0" smtClean="0"/>
              <a:t>შიოშვილი</a:t>
            </a:r>
            <a:r>
              <a:rPr lang="en-US" dirty="0"/>
              <a:t>  </a:t>
            </a:r>
            <a:br>
              <a:rPr lang="en-US" dirty="0"/>
            </a:br>
            <a:r>
              <a:rPr lang="en-US" sz="4900" b="1" spc="70" dirty="0" smtClean="0">
                <a:solidFill>
                  <a:srgbClr val="FF0000"/>
                </a:solidFill>
              </a:rPr>
              <a:t>მუჰაჯირთა შთამომავლების მითოსი</a:t>
            </a:r>
            <a:r>
              <a:rPr lang="en-US" sz="1800" b="1" spc="70" dirty="0" smtClean="0">
                <a:solidFill>
                  <a:srgbClr val="FF0000"/>
                </a:solidFill>
              </a:rPr>
              <a:t/>
            </a:r>
            <a:br>
              <a:rPr lang="en-US" sz="1800" b="1" spc="70" dirty="0" smtClean="0">
                <a:solidFill>
                  <a:srgbClr val="FF0000"/>
                </a:solidFill>
              </a:rPr>
            </a:br>
            <a:endParaRPr lang="en-US" sz="1800" b="1" spc="70" dirty="0">
              <a:solidFill>
                <a:srgbClr val="FF0000"/>
              </a:solidFill>
            </a:endParaRPr>
          </a:p>
        </p:txBody>
      </p:sp>
      <p:sp>
        <p:nvSpPr>
          <p:cNvPr id="3" name="Подзаголовок 2"/>
          <p:cNvSpPr>
            <a:spLocks noGrp="1"/>
          </p:cNvSpPr>
          <p:nvPr>
            <p:ph type="subTitle" idx="1"/>
          </p:nvPr>
        </p:nvSpPr>
        <p:spPr/>
        <p:txBody>
          <a:bodyPr/>
          <a:lstStyle/>
          <a:p>
            <a:endParaRPr lang="en-US" dirty="0" smtClean="0"/>
          </a:p>
          <a:p>
            <a:endParaRPr lang="en-US" dirty="0"/>
          </a:p>
          <a:p>
            <a:endParaRPr lang="en-US" dirty="0" smtClean="0"/>
          </a:p>
          <a:p>
            <a:endParaRPr lang="en-US"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7640" y="2556455"/>
            <a:ext cx="6452317" cy="4301545"/>
          </a:xfrm>
          <a:prstGeom prst="rect">
            <a:avLst/>
          </a:prstGeom>
        </p:spPr>
      </p:pic>
    </p:spTree>
    <p:extLst>
      <p:ext uri="{BB962C8B-B14F-4D97-AF65-F5344CB8AC3E}">
        <p14:creationId xmlns:p14="http://schemas.microsoft.com/office/powerpoint/2010/main" val="1640052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ÐÐ°ÑÑÐ¸Ð½ÐºÐ¸ Ð¿Ð¾ Ð·Ð°Ð¿ÑÐ¾ÑÑ á¨ááááªáá"/>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10648" y="154548"/>
            <a:ext cx="4542844" cy="589852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ÐÐ¾ÑÐ¾Ð¶ÐµÐµ Ð¸Ð·Ð¾Ð±ÑÐ°Ð¶ÐµÐ½Ð¸Ð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09" y="154547"/>
            <a:ext cx="4622487" cy="5898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395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content.ftbs6-1.fna.fbcdn.net/v/t1.15752-9/60083120_447611899326965_1710077134828994560_n.jpg?_nc_cat=104&amp;_nc_ht=scontent.ftbs6-1.fna&amp;oh=5e1664f25eaa44b1528bc12d81fcc8e6&amp;oe=5D63570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080" y="232209"/>
            <a:ext cx="2896092" cy="31676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content.ftbs6-1.fna.fbcdn.net/v/t1.15752-9/60156627_540523143142555_6313317692774285312_n.jpg?_nc_cat=108&amp;_nc_ht=scontent.ftbs6-1.fna&amp;oh=674d2e0fe90a2497601fed573044e20b&amp;oe=5D58BE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6352" y="232209"/>
            <a:ext cx="5656430" cy="31676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content.ftbs6-1.fna.fbcdn.net/v/t1.15752-9/60361510_580910236017739_1815465998661189632_n.jpg?_nc_cat=105&amp;_nc_ht=scontent.ftbs6-1.fna&amp;oh=c04934e52435ea425dd26aad01b148e6&amp;oe=5D61B9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0969" y="232209"/>
            <a:ext cx="2460357" cy="323863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scontent.ftbs6-1.fna.fbcdn.net/v/t1.15752-9/60333423_654676918336603_8726398940083126272_n.jpg?_nc_cat=107&amp;_nc_ht=scontent.ftbs6-1.fna&amp;oh=ee9aabb5461ccbc2c20e9fb384b460b9&amp;oe=5D5E0B8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70844"/>
            <a:ext cx="3403334" cy="338715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scontent.ftbs6-1.fna.fbcdn.net/v/t1.15752-9/60362808_681003812334567_1402574123728633856_n.jpg?_nc_cat=104&amp;_nc_ht=scontent.ftbs6-1.fna&amp;oh=3542fd6086f1f5570a7e7f0e5ae66585&amp;oe=5D5DE7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6817" y="3593206"/>
            <a:ext cx="4204659" cy="326479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scontent.ftbs6-1.fna.fbcdn.net/v/t1.15752-9/56418234_379528242634563_6479689796515004416_n.jpg?_nc_cat=107&amp;_nc_ht=scontent.ftbs6-1.fna&amp;oh=5fab07333a58d9a36dd4a995af99d77e&amp;oe=5D5A7D8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94959" y="4108361"/>
            <a:ext cx="3956416" cy="2623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493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content.ftbs6-1.fna.fbcdn.net/v/t1.15752-9/60329936_1313470072140307_8809862339466625024_n.jpg?_nc_cat=102&amp;_nc_ht=scontent.ftbs6-1.fna&amp;oh=3ddbd47decc2722b066f9bd059510dc8&amp;oe=5D57B5D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36004" y="-144463"/>
            <a:ext cx="8112662" cy="324506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ÑÐµÑÐ½Ð°Ñ ÐºÐ¾ÑÐºÐ°-áá¡ á¡á£á áááá¡ á¨ááááá"/>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ÑÐµÑÐ½Ð°Ñ ÐºÐ¾ÑÐºÐ°-áá¡ á¡á£á áááá¡ á¨ááááá"/>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2" y="-144463"/>
            <a:ext cx="3953546" cy="3832165"/>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7041" y="3100602"/>
            <a:ext cx="6304383" cy="3544484"/>
          </a:xfrm>
          <a:prstGeom prst="rect">
            <a:avLst/>
          </a:prstGeom>
        </p:spPr>
      </p:pic>
    </p:spTree>
    <p:extLst>
      <p:ext uri="{BB962C8B-B14F-4D97-AF65-F5344CB8AC3E}">
        <p14:creationId xmlns:p14="http://schemas.microsoft.com/office/powerpoint/2010/main" val="1448268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798490"/>
            <a:ext cx="10515600" cy="5378473"/>
          </a:xfrm>
        </p:spPr>
        <p:style>
          <a:lnRef idx="2">
            <a:schemeClr val="accent1">
              <a:shade val="50000"/>
            </a:schemeClr>
          </a:lnRef>
          <a:fillRef idx="1">
            <a:schemeClr val="accent1"/>
          </a:fillRef>
          <a:effectRef idx="0">
            <a:schemeClr val="accent1"/>
          </a:effectRef>
          <a:fontRef idx="minor">
            <a:schemeClr val="lt1"/>
          </a:fontRef>
        </p:style>
        <p:txBody>
          <a:bodyPr/>
          <a:lstStyle/>
          <a:p>
            <a:pPr marL="0" indent="0" algn="just">
              <a:buNone/>
            </a:pPr>
            <a:r>
              <a:rPr lang="ka-GE" dirty="0" smtClean="0"/>
              <a:t>    </a:t>
            </a:r>
            <a:r>
              <a:rPr lang="en-US" dirty="0" smtClean="0">
                <a:solidFill>
                  <a:schemeClr val="tx1"/>
                </a:solidFill>
              </a:rPr>
              <a:t>ქართველ </a:t>
            </a:r>
            <a:r>
              <a:rPr lang="en-US" dirty="0">
                <a:solidFill>
                  <a:schemeClr val="tx1"/>
                </a:solidFill>
              </a:rPr>
              <a:t>მუჰაჯირთა შთამომავლების ზეპირსიტყვიერებაში ბოლო დრომდე ცოცხალ ფოლკლორულ ბრუნვაში დადასტურებული მითოსური ნარატივები ზოგადქართულ ფოლკლორში (განსაკუთრებით კი აჭარაში, კლარჯეთსა და შავშეთში) არსებულ ნიმუშთა ვარიანტებია, რაც იმის დასტურია, რომ ქართველ მუჰაჯირთა პირველმა თაობამ სამშობლოდან წაიღო ეს სიუჟეტები და შთამომავლებს გადასცა, როგორც მათივე იდენტობის ერთ-ერთი თვალსაჩინო გამოხატულება.</a:t>
            </a:r>
          </a:p>
          <a:p>
            <a:pPr marL="0" indent="0" algn="just">
              <a:buNone/>
            </a:pPr>
            <a:r>
              <a:rPr lang="en-US" dirty="0">
                <a:solidFill>
                  <a:schemeClr val="tx1"/>
                </a:solidFill>
              </a:rPr>
              <a:t> </a:t>
            </a:r>
          </a:p>
        </p:txBody>
      </p:sp>
    </p:spTree>
    <p:extLst>
      <p:ext uri="{BB962C8B-B14F-4D97-AF65-F5344CB8AC3E}">
        <p14:creationId xmlns:p14="http://schemas.microsoft.com/office/powerpoint/2010/main" val="148195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9372" y="0"/>
            <a:ext cx="8080523" cy="5403850"/>
          </a:xfrm>
        </p:spPr>
      </p:pic>
      <p:sp>
        <p:nvSpPr>
          <p:cNvPr id="5" name="Прямоугольник 4"/>
          <p:cNvSpPr/>
          <p:nvPr/>
        </p:nvSpPr>
        <p:spPr>
          <a:xfrm>
            <a:off x="3144131" y="5718221"/>
            <a:ext cx="4480161" cy="507831"/>
          </a:xfrm>
          <a:prstGeom prst="rect">
            <a:avLst/>
          </a:prstGeom>
        </p:spPr>
        <p:txBody>
          <a:bodyPr wrap="square">
            <a:spAutoFit/>
          </a:bodyPr>
          <a:lstStyle/>
          <a:p>
            <a:pPr>
              <a:lnSpc>
                <a:spcPct val="150000"/>
              </a:lnSpc>
              <a:spcAft>
                <a:spcPts val="0"/>
              </a:spcAft>
            </a:pPr>
            <a:r>
              <a:rPr lang="en-US" dirty="0">
                <a:latin typeface="Sylfaen" panose="010A0502050306030303" pitchFamily="18" charset="0"/>
                <a:ea typeface="Times New Roman" panose="02020603050405020304" pitchFamily="18" charset="0"/>
                <a:cs typeface="Sylfaen" panose="010A0502050306030303" pitchFamily="18" charset="0"/>
              </a:rPr>
              <a:t>გ</a:t>
            </a:r>
            <a:r>
              <a:rPr lang="en-US" dirty="0">
                <a:latin typeface="Times New Roman" panose="02020603050405020304" pitchFamily="18" charset="0"/>
                <a:ea typeface="Times New Roman" panose="02020603050405020304" pitchFamily="18" charset="0"/>
              </a:rPr>
              <a:t> </a:t>
            </a:r>
            <a:r>
              <a:rPr lang="en-US" dirty="0">
                <a:latin typeface="Sylfaen" panose="010A0502050306030303" pitchFamily="18" charset="0"/>
                <a:ea typeface="Times New Roman" panose="02020603050405020304" pitchFamily="18" charset="0"/>
                <a:cs typeface="Sylfaen" panose="010A0502050306030303" pitchFamily="18" charset="0"/>
              </a:rPr>
              <a:t>მ</a:t>
            </a:r>
            <a:r>
              <a:rPr lang="en-US" dirty="0">
                <a:latin typeface="Times New Roman" panose="02020603050405020304" pitchFamily="18" charset="0"/>
                <a:ea typeface="Times New Roman" panose="02020603050405020304" pitchFamily="18" charset="0"/>
              </a:rPr>
              <a:t> </a:t>
            </a:r>
            <a:r>
              <a:rPr lang="en-US" dirty="0">
                <a:latin typeface="Sylfaen" panose="010A0502050306030303" pitchFamily="18" charset="0"/>
                <a:ea typeface="Times New Roman" panose="02020603050405020304" pitchFamily="18" charset="0"/>
                <a:cs typeface="Sylfaen" panose="010A0502050306030303" pitchFamily="18" charset="0"/>
              </a:rPr>
              <a:t>ა</a:t>
            </a:r>
            <a:r>
              <a:rPr lang="en-US" dirty="0">
                <a:latin typeface="Times New Roman" panose="02020603050405020304" pitchFamily="18" charset="0"/>
                <a:ea typeface="Times New Roman" panose="02020603050405020304" pitchFamily="18" charset="0"/>
              </a:rPr>
              <a:t> </a:t>
            </a:r>
            <a:r>
              <a:rPr lang="en-US" dirty="0">
                <a:latin typeface="Sylfaen" panose="010A0502050306030303" pitchFamily="18" charset="0"/>
                <a:ea typeface="Times New Roman" panose="02020603050405020304" pitchFamily="18" charset="0"/>
                <a:cs typeface="Sylfaen" panose="010A0502050306030303" pitchFamily="18" charset="0"/>
              </a:rPr>
              <a:t>დ</a:t>
            </a:r>
            <a:r>
              <a:rPr lang="en-US" dirty="0">
                <a:latin typeface="Times New Roman" panose="02020603050405020304" pitchFamily="18" charset="0"/>
                <a:ea typeface="Times New Roman" panose="02020603050405020304" pitchFamily="18" charset="0"/>
              </a:rPr>
              <a:t> </a:t>
            </a:r>
            <a:r>
              <a:rPr lang="en-US" dirty="0">
                <a:latin typeface="Sylfaen" panose="010A0502050306030303" pitchFamily="18" charset="0"/>
                <a:ea typeface="Times New Roman" panose="02020603050405020304" pitchFamily="18" charset="0"/>
                <a:cs typeface="Sylfaen" panose="010A0502050306030303" pitchFamily="18" charset="0"/>
              </a:rPr>
              <a:t>ლ</a:t>
            </a:r>
            <a:r>
              <a:rPr lang="en-US" dirty="0">
                <a:latin typeface="Times New Roman" panose="02020603050405020304" pitchFamily="18" charset="0"/>
                <a:ea typeface="Times New Roman" panose="02020603050405020304" pitchFamily="18" charset="0"/>
              </a:rPr>
              <a:t> </a:t>
            </a:r>
            <a:r>
              <a:rPr lang="en-US" dirty="0">
                <a:latin typeface="Sylfaen" panose="010A0502050306030303" pitchFamily="18" charset="0"/>
                <a:ea typeface="Times New Roman" panose="02020603050405020304" pitchFamily="18" charset="0"/>
                <a:cs typeface="Sylfaen" panose="010A0502050306030303" pitchFamily="18" charset="0"/>
              </a:rPr>
              <a:t>ო</a:t>
            </a:r>
            <a:r>
              <a:rPr lang="en-US" dirty="0">
                <a:latin typeface="Times New Roman" panose="02020603050405020304" pitchFamily="18" charset="0"/>
                <a:ea typeface="Times New Roman" panose="02020603050405020304" pitchFamily="18" charset="0"/>
              </a:rPr>
              <a:t> </a:t>
            </a:r>
            <a:r>
              <a:rPr lang="en-US" dirty="0">
                <a:latin typeface="Sylfaen" panose="010A0502050306030303" pitchFamily="18" charset="0"/>
                <a:ea typeface="Times New Roman" panose="02020603050405020304" pitchFamily="18" charset="0"/>
                <a:cs typeface="Sylfaen" panose="010A0502050306030303" pitchFamily="18" charset="0"/>
              </a:rPr>
              <a:t>ბ</a:t>
            </a:r>
            <a:r>
              <a:rPr lang="en-US" dirty="0">
                <a:latin typeface="Times New Roman" panose="02020603050405020304" pitchFamily="18" charset="0"/>
                <a:ea typeface="Times New Roman" panose="02020603050405020304" pitchFamily="18" charset="0"/>
              </a:rPr>
              <a:t> </a:t>
            </a:r>
            <a:r>
              <a:rPr lang="en-US" dirty="0">
                <a:latin typeface="Sylfaen" panose="010A0502050306030303" pitchFamily="18" charset="0"/>
                <a:ea typeface="Times New Roman" panose="02020603050405020304" pitchFamily="18" charset="0"/>
                <a:cs typeface="Sylfaen" panose="010A0502050306030303" pitchFamily="18" charset="0"/>
              </a:rPr>
              <a:t>თ</a:t>
            </a:r>
            <a:r>
              <a:rPr lang="en-US" dirty="0">
                <a:latin typeface="Times New Roman" panose="02020603050405020304" pitchFamily="18" charset="0"/>
                <a:ea typeface="Times New Roman" panose="02020603050405020304" pitchFamily="18" charset="0"/>
              </a:rPr>
              <a:t>    </a:t>
            </a:r>
            <a:r>
              <a:rPr lang="en-US" dirty="0">
                <a:latin typeface="Sylfaen" panose="010A0502050306030303" pitchFamily="18" charset="0"/>
                <a:ea typeface="Times New Roman" panose="02020603050405020304" pitchFamily="18" charset="0"/>
                <a:cs typeface="Sylfaen" panose="010A0502050306030303" pitchFamily="18" charset="0"/>
              </a:rPr>
              <a:t>ყურადღებისათვის</a:t>
            </a:r>
            <a:r>
              <a:rPr lang="en-US" dirty="0">
                <a:latin typeface="Times New Roman" panose="02020603050405020304" pitchFamily="18"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6637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3073534"/>
          </a:xfrm>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indent="720000">
              <a:lnSpc>
                <a:spcPct val="100000"/>
              </a:lnSpc>
              <a:spcBef>
                <a:spcPts val="0"/>
              </a:spcBef>
            </a:pPr>
            <a:r>
              <a:rPr lang="en-US" sz="2400" dirty="0" smtClean="0">
                <a:solidFill>
                  <a:schemeClr val="accent5">
                    <a:lumMod val="50000"/>
                  </a:schemeClr>
                </a:solidFill>
              </a:rPr>
              <a:t> </a:t>
            </a:r>
            <a:br>
              <a:rPr lang="en-US" sz="2400" dirty="0" smtClean="0">
                <a:solidFill>
                  <a:schemeClr val="accent5">
                    <a:lumMod val="50000"/>
                  </a:schemeClr>
                </a:solidFill>
              </a:rPr>
            </a:br>
            <a:r>
              <a:rPr lang="en-US" sz="2400" dirty="0" smtClean="0">
                <a:solidFill>
                  <a:schemeClr val="accent5">
                    <a:lumMod val="50000"/>
                  </a:schemeClr>
                </a:solidFill>
              </a:rPr>
              <a:t>        </a:t>
            </a:r>
            <a:r>
              <a:rPr lang="en-US" sz="2800" dirty="0" smtClean="0">
                <a:solidFill>
                  <a:schemeClr val="accent5">
                    <a:lumMod val="50000"/>
                  </a:schemeClr>
                </a:solidFill>
              </a:rPr>
              <a:t>თურქეთის </a:t>
            </a:r>
            <a:r>
              <a:rPr lang="en-US" sz="2800" dirty="0">
                <a:solidFill>
                  <a:schemeClr val="accent5">
                    <a:lumMod val="50000"/>
                  </a:schemeClr>
                </a:solidFill>
              </a:rPr>
              <a:t>რესპუბლიკის სხვადასხვა პროვინციებში მცხოვრები ქართველი მუჰაჯირების შთამომავლების ისტორიულმა მეხსიერებამ ბოლო დრომდე შემოინახა ქართული </a:t>
            </a:r>
            <a:r>
              <a:rPr lang="en-US" sz="2800" dirty="0" smtClean="0">
                <a:solidFill>
                  <a:schemeClr val="accent5">
                    <a:lumMod val="50000"/>
                  </a:schemeClr>
                </a:solidFill>
              </a:rPr>
              <a:t>ზეპირსირტ</a:t>
            </a:r>
            <a:r>
              <a:rPr lang="ka-GE" sz="2800" dirty="0" smtClean="0">
                <a:solidFill>
                  <a:schemeClr val="accent5">
                    <a:lumMod val="50000"/>
                  </a:schemeClr>
                </a:solidFill>
              </a:rPr>
              <a:t>ყვ</a:t>
            </a:r>
            <a:r>
              <a:rPr lang="en-US" sz="2800" dirty="0" smtClean="0">
                <a:solidFill>
                  <a:schemeClr val="accent5">
                    <a:lumMod val="50000"/>
                  </a:schemeClr>
                </a:solidFill>
              </a:rPr>
              <a:t>იერების </a:t>
            </a:r>
            <a:r>
              <a:rPr lang="en-US" sz="2800" dirty="0">
                <a:solidFill>
                  <a:schemeClr val="accent5">
                    <a:lumMod val="50000"/>
                  </a:schemeClr>
                </a:solidFill>
              </a:rPr>
              <a:t>თითქმის ყველა ჟანრი, მათ შორის </a:t>
            </a:r>
            <a:r>
              <a:rPr lang="en-US" sz="2800" dirty="0" smtClean="0">
                <a:solidFill>
                  <a:schemeClr val="accent5">
                    <a:lumMod val="50000"/>
                  </a:schemeClr>
                </a:solidFill>
              </a:rPr>
              <a:t>- </a:t>
            </a:r>
            <a:r>
              <a:rPr lang="en-US" sz="2800" dirty="0">
                <a:solidFill>
                  <a:schemeClr val="accent5">
                    <a:lumMod val="50000"/>
                  </a:schemeClr>
                </a:solidFill>
              </a:rPr>
              <a:t>მითოსური ნარატივები, რომელთა ძირითადი თემებია:</a:t>
            </a:r>
            <a:br>
              <a:rPr lang="en-US" sz="2800" dirty="0">
                <a:solidFill>
                  <a:schemeClr val="accent5">
                    <a:lumMod val="50000"/>
                  </a:schemeClr>
                </a:solidFill>
              </a:rPr>
            </a:br>
            <a:endParaRPr lang="en-US" sz="2800" dirty="0">
              <a:solidFill>
                <a:schemeClr val="accent5">
                  <a:lumMod val="50000"/>
                </a:schemeClr>
              </a:solidFill>
            </a:endParaRPr>
          </a:p>
        </p:txBody>
      </p:sp>
      <p:sp>
        <p:nvSpPr>
          <p:cNvPr id="3" name="Объект 2"/>
          <p:cNvSpPr>
            <a:spLocks noGrp="1"/>
          </p:cNvSpPr>
          <p:nvPr>
            <p:ph idx="1"/>
          </p:nvPr>
        </p:nvSpPr>
        <p:spPr>
          <a:xfrm>
            <a:off x="838200" y="3438659"/>
            <a:ext cx="10515600" cy="2738304"/>
          </a:xfrm>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tx1"/>
                </a:solidFill>
              </a:rPr>
              <a:t>I.	კ ო ს მ ო გ ო ნ ი ა,</a:t>
            </a:r>
          </a:p>
          <a:p>
            <a:r>
              <a:rPr lang="en-US" dirty="0" smtClean="0">
                <a:solidFill>
                  <a:schemeClr val="tx1"/>
                </a:solidFill>
              </a:rPr>
              <a:t>II.	მ ნ ა თ ო ბ თ ა   კ უ ლ ტ ი,</a:t>
            </a:r>
          </a:p>
          <a:p>
            <a:r>
              <a:rPr lang="en-US" dirty="0" smtClean="0">
                <a:solidFill>
                  <a:schemeClr val="tx1"/>
                </a:solidFill>
              </a:rPr>
              <a:t>III.	დ ე მ ო ნ უ რ ი   პ ე რ ს ო ნ ა ჟ ე ბ ი.</a:t>
            </a:r>
          </a:p>
          <a:p>
            <a:endParaRPr lang="en-US" dirty="0"/>
          </a:p>
        </p:txBody>
      </p:sp>
    </p:spTree>
    <p:extLst>
      <p:ext uri="{BB962C8B-B14F-4D97-AF65-F5344CB8AC3E}">
        <p14:creationId xmlns:p14="http://schemas.microsoft.com/office/powerpoint/2010/main" val="2355860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3150807"/>
          </a:xfrm>
        </p:spPr>
        <p:style>
          <a:lnRef idx="1">
            <a:schemeClr val="accent1"/>
          </a:lnRef>
          <a:fillRef idx="2">
            <a:schemeClr val="accent1"/>
          </a:fillRef>
          <a:effectRef idx="1">
            <a:schemeClr val="accent1"/>
          </a:effectRef>
          <a:fontRef idx="minor">
            <a:schemeClr val="dk1"/>
          </a:fontRef>
        </p:style>
        <p:txBody>
          <a:bodyPr>
            <a:normAutofit/>
          </a:bodyPr>
          <a:lstStyle/>
          <a:p>
            <a:r>
              <a:rPr lang="en-US" sz="2400" b="1" dirty="0">
                <a:solidFill>
                  <a:schemeClr val="tx2">
                    <a:lumMod val="50000"/>
                  </a:schemeClr>
                </a:solidFill>
              </a:rPr>
              <a:t>I.	კ ო ს მ ო გ ო ნ ი ა</a:t>
            </a:r>
            <a:r>
              <a:rPr lang="en-US" sz="2000" dirty="0"/>
              <a:t/>
            </a:r>
            <a:br>
              <a:rPr lang="en-US" sz="2000" dirty="0"/>
            </a:br>
            <a:r>
              <a:rPr lang="en-US" sz="2000" dirty="0"/>
              <a:t> </a:t>
            </a:r>
            <a:br>
              <a:rPr lang="en-US" sz="2000" dirty="0"/>
            </a:br>
            <a:r>
              <a:rPr lang="en-US" sz="2000" dirty="0"/>
              <a:t>	ყოველი ხალხის მითოსურ მსოფლმხედველობაში საუკუნეთა განმავლობაში იხვეწებოდა წარმოდგენები კოსმოსზე, რაც სრულიად ბუნებრივი ადამიანური მისწრაფება იყო გარესამყაროს შეცნობისა და ემპირიული ცოდნის გასაღრმავებლად.</a:t>
            </a:r>
            <a:br>
              <a:rPr lang="en-US" sz="2000" dirty="0"/>
            </a:br>
            <a:r>
              <a:rPr lang="en-US" sz="2000" dirty="0"/>
              <a:t>	სამწუხაროდ, არც ქართული, არც კავკასიური და არც მსოფლიო მითოლოგიის დონეზე არ მოიპოვება კოსმოგონიური მითოსის პირველადი სახე, ანუ ამ ტიპის ნარატივებში ყველაფერი ხდება უკვე შექმნილ სამყაროში, რაც წიგნიერ წყაროს (“ბიბლიას”) ეყრდნობა და მასში მონათხრობთა გახალხურებული ვარიანტებია.</a:t>
            </a:r>
            <a:r>
              <a:rPr lang="en-US" sz="1600" dirty="0"/>
              <a:t/>
            </a:r>
            <a:br>
              <a:rPr lang="en-US" sz="1600" dirty="0"/>
            </a:br>
            <a:endParaRPr lang="en-US" sz="1600" dirty="0"/>
          </a:p>
        </p:txBody>
      </p:sp>
      <p:sp>
        <p:nvSpPr>
          <p:cNvPr id="3" name="Объект 2"/>
          <p:cNvSpPr>
            <a:spLocks noGrp="1"/>
          </p:cNvSpPr>
          <p:nvPr>
            <p:ph idx="1"/>
          </p:nvPr>
        </p:nvSpPr>
        <p:spPr>
          <a:xfrm>
            <a:off x="838200" y="3786389"/>
            <a:ext cx="10515600" cy="2390574"/>
          </a:xfrm>
        </p:spPr>
        <p:txBody>
          <a:bodyPr>
            <a:normAutofit/>
          </a:bodyPr>
          <a:lstStyle/>
          <a:p>
            <a:pPr marL="0" indent="0">
              <a:buNone/>
            </a:pPr>
            <a:r>
              <a:rPr lang="ka-GE" sz="2400" dirty="0" smtClean="0"/>
              <a:t>   </a:t>
            </a:r>
            <a:r>
              <a:rPr lang="en-US" sz="2400" dirty="0" smtClean="0"/>
              <a:t>ამგვარი </a:t>
            </a:r>
            <a:r>
              <a:rPr lang="en-US" sz="2400" dirty="0"/>
              <a:t>ვითარება ქართული მითოსის (და ზოგადკავკასიურისაც) სპეციფიკაა, თუმცა მათში კარგად ჩანს ჩვენი წინაპრების შეხედულებანი:</a:t>
            </a:r>
          </a:p>
          <a:p>
            <a:pPr marL="0" indent="0">
              <a:buNone/>
            </a:pPr>
            <a:r>
              <a:rPr lang="en-US" sz="2400" b="1" dirty="0">
                <a:solidFill>
                  <a:srgbClr val="7030A0"/>
                </a:solidFill>
              </a:rPr>
              <a:t>1.	სამყაროზე და მის აგებულებაზე,</a:t>
            </a:r>
          </a:p>
          <a:p>
            <a:pPr marL="0" indent="0">
              <a:buNone/>
            </a:pPr>
            <a:r>
              <a:rPr lang="en-US" sz="2400" b="1" dirty="0">
                <a:solidFill>
                  <a:srgbClr val="7030A0"/>
                </a:solidFill>
              </a:rPr>
              <a:t>2.	დროსა და სივრცეში ორიენტირებაზე,</a:t>
            </a:r>
          </a:p>
          <a:p>
            <a:pPr marL="0" indent="0">
              <a:buNone/>
            </a:pPr>
            <a:r>
              <a:rPr lang="en-US" sz="2400" b="1" dirty="0">
                <a:solidFill>
                  <a:srgbClr val="7030A0"/>
                </a:solidFill>
              </a:rPr>
              <a:t>3.	სამყაროს წარმოდგენაზე სამგანზომილებიან სისტემად და სხვა.</a:t>
            </a:r>
          </a:p>
          <a:p>
            <a:endParaRPr lang="en-US" b="1" dirty="0">
              <a:solidFill>
                <a:srgbClr val="7030A0"/>
              </a:solidFill>
            </a:endParaRPr>
          </a:p>
        </p:txBody>
      </p:sp>
    </p:spTree>
    <p:extLst>
      <p:ext uri="{BB962C8B-B14F-4D97-AF65-F5344CB8AC3E}">
        <p14:creationId xmlns:p14="http://schemas.microsoft.com/office/powerpoint/2010/main" val="2767759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8186" y="206062"/>
            <a:ext cx="10735614" cy="2456599"/>
          </a:xfrm>
        </p:spPr>
        <p:txBody>
          <a:bodyPr>
            <a:noAutofit/>
          </a:bodyPr>
          <a:lstStyle/>
          <a:p>
            <a:r>
              <a:rPr lang="ka-GE" sz="1800" dirty="0" smtClean="0"/>
              <a:t/>
            </a:r>
            <a:br>
              <a:rPr lang="ka-GE" sz="1800" dirty="0" smtClean="0"/>
            </a:br>
            <a:r>
              <a:rPr lang="ka-GE" sz="1800" dirty="0" smtClean="0"/>
              <a:t>  </a:t>
            </a:r>
            <a:r>
              <a:rPr lang="en-US" sz="2400" b="1" dirty="0" smtClean="0"/>
              <a:t>ქართული </a:t>
            </a:r>
            <a:r>
              <a:rPr lang="en-US" sz="2400" b="1" dirty="0"/>
              <a:t>კოსმოგონიური მითოსი, რომელიც კოსმოგონიის პირვანდელი სახის ვარიაციაა, წარმოადგენს საქართველოს ყველა კუთხეში გავრცელებულ ნარატივს წყლისა და ხმელეთის სტიქიათა დაპირისპირებისა და ბრძოლის შესახებ.</a:t>
            </a:r>
            <a:br>
              <a:rPr lang="en-US" sz="2400" b="1" dirty="0"/>
            </a:br>
            <a:r>
              <a:rPr lang="ka-GE" sz="2400" b="1" dirty="0" smtClean="0"/>
              <a:t>  </a:t>
            </a:r>
            <a:r>
              <a:rPr lang="en-US" sz="2400" b="1" dirty="0" smtClean="0"/>
              <a:t>ქართულ </a:t>
            </a:r>
            <a:r>
              <a:rPr lang="en-US" sz="2400" b="1" dirty="0"/>
              <a:t>კოსმოგონიაში წყალი განასახიერებს ქაოსს, ხოლო ხმელეთი _ კოსმოსს. არქაიკაში ეს არის </a:t>
            </a:r>
            <a:r>
              <a:rPr lang="en-US" sz="2400" b="1" dirty="0">
                <a:solidFill>
                  <a:srgbClr val="C00000"/>
                </a:solidFill>
              </a:rPr>
              <a:t>გველეშაპისა და ხარის </a:t>
            </a:r>
            <a:r>
              <a:rPr lang="en-US" sz="2400" b="1" dirty="0"/>
              <a:t>ბრძოლა, ხოლო </a:t>
            </a:r>
            <a:r>
              <a:rPr lang="en-US" sz="2400" b="1" dirty="0" smtClean="0"/>
              <a:t>მოგვიანებით</a:t>
            </a:r>
            <a:r>
              <a:rPr lang="ka-GE" sz="2400" b="1" dirty="0" smtClean="0"/>
              <a:t> -</a:t>
            </a:r>
            <a:r>
              <a:rPr lang="en-US" sz="2400" b="1" dirty="0" smtClean="0"/>
              <a:t> </a:t>
            </a:r>
            <a:r>
              <a:rPr lang="en-US" sz="2400" b="1" dirty="0">
                <a:solidFill>
                  <a:srgbClr val="C00000"/>
                </a:solidFill>
              </a:rPr>
              <a:t>წყლის ხარისა და ხმელეთის ხარის</a:t>
            </a:r>
            <a:r>
              <a:rPr lang="en-US" sz="2400" b="1" dirty="0"/>
              <a:t> ბრძოლა.</a:t>
            </a:r>
            <a:br>
              <a:rPr lang="en-US" sz="2400" b="1" dirty="0"/>
            </a:br>
            <a:endParaRPr lang="en-US" sz="2400" b="1"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687" y="2662661"/>
            <a:ext cx="6166687" cy="3872246"/>
          </a:xfr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2737015"/>
            <a:ext cx="5447763" cy="3797892"/>
          </a:xfrm>
          <a:prstGeom prst="rect">
            <a:avLst/>
          </a:prstGeom>
        </p:spPr>
      </p:pic>
    </p:spTree>
    <p:extLst>
      <p:ext uri="{BB962C8B-B14F-4D97-AF65-F5344CB8AC3E}">
        <p14:creationId xmlns:p14="http://schemas.microsoft.com/office/powerpoint/2010/main" val="1420033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32138" y="270456"/>
            <a:ext cx="10515600" cy="6176963"/>
          </a:xfrm>
        </p:spPr>
        <p:txBody>
          <a:bodyPr>
            <a:normAutofit fontScale="92500" lnSpcReduction="20000"/>
          </a:bodyPr>
          <a:lstStyle/>
          <a:p>
            <a:pPr marL="0" indent="0">
              <a:lnSpc>
                <a:spcPct val="110000"/>
              </a:lnSpc>
              <a:spcBef>
                <a:spcPts val="0"/>
              </a:spcBef>
              <a:buNone/>
            </a:pPr>
            <a:r>
              <a:rPr lang="ka-GE" dirty="0" smtClean="0"/>
              <a:t>   </a:t>
            </a:r>
            <a:r>
              <a:rPr lang="en-US" dirty="0" smtClean="0"/>
              <a:t>ორივე </a:t>
            </a:r>
            <a:r>
              <a:rPr lang="en-US" dirty="0"/>
              <a:t>ვერსიის თანახმად, იმარჯვებს ხმელეთის განმასახიერებელი პერსონაჟი, რასაც ტბის დაცლა და სოფლისათვის (თემისათვის) ტერიტორიის მოპოვება მოჰყვება.</a:t>
            </a:r>
          </a:p>
          <a:p>
            <a:pPr marL="0" indent="0">
              <a:lnSpc>
                <a:spcPct val="110000"/>
              </a:lnSpc>
              <a:spcBef>
                <a:spcPts val="0"/>
              </a:spcBef>
              <a:buNone/>
            </a:pPr>
            <a:r>
              <a:rPr lang="ka-GE" dirty="0" smtClean="0"/>
              <a:t>   </a:t>
            </a:r>
            <a:r>
              <a:rPr lang="en-US" dirty="0" smtClean="0"/>
              <a:t>ასეთ </a:t>
            </a:r>
            <a:r>
              <a:rPr lang="en-US" dirty="0"/>
              <a:t>ნარატივებში, ბუნებრივია, ერთი რომელიმე სოფელი არ იგულისხმება, აქ   </a:t>
            </a:r>
            <a:r>
              <a:rPr lang="en-US" dirty="0">
                <a:solidFill>
                  <a:srgbClr val="FF0000"/>
                </a:solidFill>
              </a:rPr>
              <a:t>“ს ო ფ ე ლ ი”   “ს ა მ ყ ა რ ო ს</a:t>
            </a:r>
            <a:r>
              <a:rPr lang="en-US" dirty="0"/>
              <a:t>”  ტოლფასი ცნებაა,  ხოლო   სიუჟეტი  კ ლ ა ს ი კ უ რ ი     მ ი ნ ი მ ო დ ე ლ ი ა     </a:t>
            </a:r>
            <a:endParaRPr lang="en-US" dirty="0" smtClean="0"/>
          </a:p>
          <a:p>
            <a:pPr marL="0" indent="0">
              <a:lnSpc>
                <a:spcPct val="110000"/>
              </a:lnSpc>
              <a:spcBef>
                <a:spcPts val="0"/>
              </a:spcBef>
              <a:buNone/>
            </a:pPr>
            <a:r>
              <a:rPr lang="en-US" dirty="0" smtClean="0"/>
              <a:t>კ </a:t>
            </a:r>
            <a:r>
              <a:rPr lang="en-US" dirty="0"/>
              <a:t>ო ს მ ო გ ო </a:t>
            </a:r>
            <a:r>
              <a:rPr lang="en-US" dirty="0" smtClean="0"/>
              <a:t>ნ</a:t>
            </a:r>
            <a:r>
              <a:rPr lang="ka-GE" dirty="0" smtClean="0"/>
              <a:t> ი</a:t>
            </a:r>
            <a:r>
              <a:rPr lang="en-US" dirty="0" smtClean="0"/>
              <a:t> </a:t>
            </a:r>
            <a:r>
              <a:rPr lang="en-US" dirty="0"/>
              <a:t>ი </a:t>
            </a:r>
            <a:r>
              <a:rPr lang="en-US" dirty="0" smtClean="0"/>
              <a:t>ს </a:t>
            </a:r>
            <a:r>
              <a:rPr lang="en-US" dirty="0"/>
              <a:t>ა   წ ყ ლ ი ს  </a:t>
            </a:r>
            <a:r>
              <a:rPr lang="en-US" dirty="0" smtClean="0"/>
              <a:t>ტ </a:t>
            </a:r>
            <a:r>
              <a:rPr lang="en-US" dirty="0"/>
              <a:t>ი </a:t>
            </a:r>
            <a:r>
              <a:rPr lang="en-US" dirty="0" smtClean="0"/>
              <a:t>ქ</a:t>
            </a:r>
            <a:r>
              <a:rPr lang="ka-GE" dirty="0" smtClean="0"/>
              <a:t> ი</a:t>
            </a:r>
            <a:r>
              <a:rPr lang="en-US" dirty="0" smtClean="0"/>
              <a:t> </a:t>
            </a:r>
            <a:r>
              <a:rPr lang="en-US" dirty="0"/>
              <a:t>ი </a:t>
            </a:r>
            <a:r>
              <a:rPr lang="en-US" dirty="0" smtClean="0"/>
              <a:t>ს </a:t>
            </a:r>
            <a:r>
              <a:rPr lang="en-US" dirty="0"/>
              <a:t>ა გ ა ნ   ხ მ ე ლ ე თ ი ს    </a:t>
            </a:r>
            <a:endParaRPr lang="en-US" dirty="0" smtClean="0"/>
          </a:p>
          <a:p>
            <a:pPr marL="0" indent="0">
              <a:lnSpc>
                <a:spcPct val="110000"/>
              </a:lnSpc>
              <a:spcBef>
                <a:spcPts val="0"/>
              </a:spcBef>
              <a:buNone/>
            </a:pPr>
            <a:r>
              <a:rPr lang="en-US" dirty="0" smtClean="0"/>
              <a:t>გ </a:t>
            </a:r>
            <a:r>
              <a:rPr lang="en-US" dirty="0"/>
              <a:t>ა ნ თ ა ვ ი ს უ </a:t>
            </a:r>
            <a:r>
              <a:rPr lang="en-US" dirty="0" smtClean="0"/>
              <a:t>ფ </a:t>
            </a:r>
            <a:r>
              <a:rPr lang="en-US" dirty="0"/>
              <a:t>ლ ე ბ ი ს ა,  ა ნ უ   ს ა ყ მ ო ს ა თ ვ ი ს   </a:t>
            </a:r>
            <a:endParaRPr lang="en-US" dirty="0" smtClean="0"/>
          </a:p>
          <a:p>
            <a:pPr marL="0" indent="0">
              <a:lnSpc>
                <a:spcPct val="110000"/>
              </a:lnSpc>
              <a:spcBef>
                <a:spcPts val="0"/>
              </a:spcBef>
              <a:buNone/>
            </a:pPr>
            <a:r>
              <a:rPr lang="en-US" dirty="0" smtClean="0"/>
              <a:t>ტ </a:t>
            </a:r>
            <a:r>
              <a:rPr lang="en-US" dirty="0"/>
              <a:t>ე რ ი ტ ო რ </a:t>
            </a:r>
            <a:r>
              <a:rPr lang="en-US" dirty="0" smtClean="0"/>
              <a:t>ი</a:t>
            </a:r>
            <a:r>
              <a:rPr lang="ka-GE" dirty="0" smtClean="0"/>
              <a:t> ი</a:t>
            </a:r>
            <a:r>
              <a:rPr lang="en-US" dirty="0" smtClean="0"/>
              <a:t> </a:t>
            </a:r>
            <a:r>
              <a:rPr lang="en-US" dirty="0" smtClean="0"/>
              <a:t>ს  </a:t>
            </a:r>
            <a:r>
              <a:rPr lang="en-US" dirty="0"/>
              <a:t>მ ო პ </a:t>
            </a:r>
            <a:r>
              <a:rPr lang="en-US" dirty="0" smtClean="0"/>
              <a:t>ო </a:t>
            </a:r>
            <a:r>
              <a:rPr lang="en-US" dirty="0"/>
              <a:t>ვ ე ბ ი ს ა, რაც არქაული კოსმოგონიური მოტივია.</a:t>
            </a:r>
          </a:p>
          <a:p>
            <a:pPr marL="0" indent="0">
              <a:lnSpc>
                <a:spcPct val="110000"/>
              </a:lnSpc>
              <a:spcBef>
                <a:spcPts val="0"/>
              </a:spcBef>
              <a:buNone/>
            </a:pPr>
            <a:r>
              <a:rPr lang="en-US" dirty="0" smtClean="0"/>
              <a:t>   წყლისა </a:t>
            </a:r>
            <a:r>
              <a:rPr lang="en-US" dirty="0"/>
              <a:t>და ხმელეთის სტიქიათა დაპირისპირება-ბრძოლის არქაული მითოსური მოდელის ამსახველი სიუჟეტებით მდიდარია არა მარტო საქართველოს სხვადასხვა კუთხეთა თუ ისტორიული ქართული პროვინციების (შავშეთი, კლარჯეთი, ტაო) ზეპირსიტყვიერება, </a:t>
            </a:r>
            <a:r>
              <a:rPr lang="en-US" dirty="0" smtClean="0"/>
              <a:t>არამედ</a:t>
            </a:r>
            <a:r>
              <a:rPr lang="ka-GE" dirty="0" smtClean="0"/>
              <a:t> -</a:t>
            </a:r>
            <a:r>
              <a:rPr lang="en-US" dirty="0" smtClean="0"/>
              <a:t> </a:t>
            </a:r>
            <a:r>
              <a:rPr lang="en-US" dirty="0"/>
              <a:t>ქართველ მუჰაჯირთა ფოლკლორიც, თუმცა, მათი სიუჟეტური ქარგა შედარებით კნინია.</a:t>
            </a:r>
          </a:p>
          <a:p>
            <a:endParaRPr lang="en-US" dirty="0"/>
          </a:p>
        </p:txBody>
      </p:sp>
    </p:spTree>
    <p:extLst>
      <p:ext uri="{BB962C8B-B14F-4D97-AF65-F5344CB8AC3E}">
        <p14:creationId xmlns:p14="http://schemas.microsoft.com/office/powerpoint/2010/main" val="1119645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901557"/>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sz="2700" b="1" dirty="0">
                <a:solidFill>
                  <a:schemeClr val="tx1"/>
                </a:solidFill>
              </a:rPr>
              <a:t>II. მ ნ ა თ ო ბ თ ა   კ უ ლ ტ ი</a:t>
            </a:r>
            <a:r>
              <a:rPr lang="en-US" sz="1800" dirty="0"/>
              <a:t/>
            </a:r>
            <a:br>
              <a:rPr lang="en-US" sz="1800" dirty="0"/>
            </a:br>
            <a:r>
              <a:rPr lang="en-US" sz="1800" dirty="0"/>
              <a:t> </a:t>
            </a:r>
            <a:br>
              <a:rPr lang="en-US" sz="1800" dirty="0"/>
            </a:br>
            <a:r>
              <a:rPr lang="en-US" sz="1800" dirty="0"/>
              <a:t>	</a:t>
            </a:r>
            <a:r>
              <a:rPr lang="en-US" sz="2200" dirty="0">
                <a:solidFill>
                  <a:schemeClr val="tx1"/>
                </a:solidFill>
              </a:rPr>
              <a:t>თურქეთის რესპუბლიკის შიდა რეგიონებში მიგრირებულთა შთამომავლების ზეპირსიტყვიერებამ შემოინახა, აგრეთვე, არქაულ ანიმისტურ მსოფლმხედველობაზე დაფუძნებული მნათობთა კულტის ამსახველი მითოსი, რომლის თანახმადაც ციური სხეულები </a:t>
            </a:r>
            <a:r>
              <a:rPr lang="en-US" sz="2200" b="1" dirty="0">
                <a:solidFill>
                  <a:srgbClr val="C00000"/>
                </a:solidFill>
              </a:rPr>
              <a:t>პერსონიფიცირებულნი</a:t>
            </a:r>
            <a:r>
              <a:rPr lang="en-US" sz="2200" dirty="0">
                <a:solidFill>
                  <a:schemeClr val="tx1"/>
                </a:solidFill>
              </a:rPr>
              <a:t> არიან.</a:t>
            </a:r>
            <a:r>
              <a:rPr lang="en-US" sz="2200" dirty="0"/>
              <a:t/>
            </a:r>
            <a:br>
              <a:rPr lang="en-US" sz="2200" dirty="0"/>
            </a:br>
            <a:endParaRPr lang="en-US" sz="22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2266682"/>
            <a:ext cx="5137239" cy="3983336"/>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5439" y="2266682"/>
            <a:ext cx="5554348" cy="3983336"/>
          </a:xfrm>
          <a:prstGeom prst="rect">
            <a:avLst/>
          </a:prstGeom>
        </p:spPr>
      </p:pic>
    </p:spTree>
    <p:extLst>
      <p:ext uri="{BB962C8B-B14F-4D97-AF65-F5344CB8AC3E}">
        <p14:creationId xmlns:p14="http://schemas.microsoft.com/office/powerpoint/2010/main" val="2273758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93183"/>
            <a:ext cx="10515600" cy="6168980"/>
          </a:xfrm>
        </p:spPr>
        <p:txBody>
          <a:bodyPr>
            <a:normAutofit/>
          </a:bodyPr>
          <a:lstStyle/>
          <a:p>
            <a:pPr marL="0" indent="0">
              <a:buNone/>
            </a:pPr>
            <a:endParaRPr lang="ru-RU" sz="2200" dirty="0" smtClean="0"/>
          </a:p>
          <a:p>
            <a:pPr marL="0" indent="0">
              <a:lnSpc>
                <a:spcPct val="100000"/>
              </a:lnSpc>
              <a:spcBef>
                <a:spcPts val="0"/>
              </a:spcBef>
              <a:buNone/>
            </a:pPr>
            <a:r>
              <a:rPr lang="ru-RU" sz="2200" dirty="0"/>
              <a:t> </a:t>
            </a:r>
            <a:r>
              <a:rPr lang="ru-RU" sz="2200" dirty="0" smtClean="0"/>
              <a:t> </a:t>
            </a:r>
            <a:r>
              <a:rPr lang="en-US" sz="2200" dirty="0" smtClean="0"/>
              <a:t> </a:t>
            </a:r>
            <a:r>
              <a:rPr lang="en-US" sz="2200" dirty="0"/>
              <a:t>ამ თვალსაზრისით ძალზე საინტერესოა ქართულ ფოლკლორში ფართოდ გავრცელებული არქაული მითოპოეტური ნიმუში “... ზეცას ვიყავ...”, რომლის ვარიანტები დავაფიქსირეთ ორდუს პროვინციის ფაცას და უნიეს რაიონის ქართულენოვან სოფლებში.</a:t>
            </a:r>
          </a:p>
          <a:p>
            <a:pPr marL="0" indent="0">
              <a:lnSpc>
                <a:spcPct val="100000"/>
              </a:lnSpc>
              <a:spcBef>
                <a:spcPts val="0"/>
              </a:spcBef>
              <a:buNone/>
            </a:pPr>
            <a:r>
              <a:rPr lang="ru-RU" sz="2200" b="1" dirty="0" smtClean="0">
                <a:solidFill>
                  <a:srgbClr val="FFC000"/>
                </a:solidFill>
              </a:rPr>
              <a:t>   </a:t>
            </a:r>
            <a:r>
              <a:rPr lang="en-US" sz="2200" b="1" dirty="0" smtClean="0">
                <a:solidFill>
                  <a:srgbClr val="FFC000"/>
                </a:solidFill>
              </a:rPr>
              <a:t>მ </a:t>
            </a:r>
            <a:r>
              <a:rPr lang="en-US" sz="2200" b="1" dirty="0">
                <a:solidFill>
                  <a:srgbClr val="FFC000"/>
                </a:solidFill>
              </a:rPr>
              <a:t>თ ვ ა რ ე ზ ე</a:t>
            </a:r>
            <a:r>
              <a:rPr lang="en-US" sz="2200" dirty="0">
                <a:solidFill>
                  <a:srgbClr val="FFC000"/>
                </a:solidFill>
              </a:rPr>
              <a:t>,</a:t>
            </a:r>
            <a:r>
              <a:rPr lang="en-US" sz="2200" dirty="0"/>
              <a:t> როგორც ქართველთა (და ზოგადად </a:t>
            </a:r>
            <a:r>
              <a:rPr lang="ka-GE" sz="2200" dirty="0" smtClean="0"/>
              <a:t>-</a:t>
            </a:r>
            <a:r>
              <a:rPr lang="en-US" sz="2200" dirty="0" smtClean="0"/>
              <a:t> </a:t>
            </a:r>
            <a:r>
              <a:rPr lang="en-US" sz="2200" dirty="0"/>
              <a:t>კავკასიელ ტომთა) წარმართული პამთეონის უზენაეს ღვთაებაზე, ყველაზე ადრინდელი ცნობები სტრაბონთან გვხვდება. ივანე ჯავახიშვილის ვარაუდით, სტრაბონის გეოგრაფიაში ნახსენები იბერიის საზღვარი, სადაც მთვარის ტაძარი მდებარეობდა, შესაძლებელია დღევანდელი კახეთის ტერიტორიაა; ვფიქრობთ, კახეთში არსებული თეთრი გიორგის სალოცავები, რომლებშიც შესასრულებელი რიტუალები ძალზე ახლოა სტრაბონისეულ აღწერილობასთან, მთვარის კულტის გამოძახილია.</a:t>
            </a:r>
          </a:p>
          <a:p>
            <a:pPr marL="0" indent="0">
              <a:lnSpc>
                <a:spcPct val="100000"/>
              </a:lnSpc>
              <a:spcBef>
                <a:spcPts val="0"/>
              </a:spcBef>
              <a:buNone/>
            </a:pPr>
            <a:r>
              <a:rPr lang="ru-RU" sz="2200" dirty="0" smtClean="0"/>
              <a:t>    </a:t>
            </a:r>
            <a:r>
              <a:rPr lang="en-US" sz="2200" dirty="0" smtClean="0"/>
              <a:t>არქაული </a:t>
            </a:r>
            <a:r>
              <a:rPr lang="en-US" sz="2200" dirty="0"/>
              <a:t>მითოპოეტური ნიმუში “... ზეცას ვიყავ...” ქართულ რეალობაში და მუჰაჯირთა შთამომავლების ზეპირსიტყვიერებაში სააკვნო ლექს-სიმღერადაა გამოყენებული და ქალთა რეპერტუარს განეკუთვნება, რაც იმაზეც მიანიშნებს, რომ, ტრადიციულ “იავნანებთან” ერთად, საერთოკავკასიური დიდი დედის </a:t>
            </a:r>
            <a:endParaRPr lang="ru-RU" sz="2200" dirty="0" smtClean="0"/>
          </a:p>
          <a:p>
            <a:pPr marL="0" indent="0">
              <a:lnSpc>
                <a:spcPct val="100000"/>
              </a:lnSpc>
              <a:spcBef>
                <a:spcPts val="0"/>
              </a:spcBef>
              <a:buNone/>
            </a:pPr>
            <a:r>
              <a:rPr lang="en-US" sz="2200" dirty="0" smtClean="0"/>
              <a:t> </a:t>
            </a:r>
            <a:r>
              <a:rPr lang="en-US" sz="2200" dirty="0"/>
              <a:t>ნ ა ნ ა ს  სადიდებელ-სავედრებელია.</a:t>
            </a:r>
          </a:p>
          <a:p>
            <a:endParaRPr lang="en-US" sz="2000" dirty="0"/>
          </a:p>
        </p:txBody>
      </p:sp>
    </p:spTree>
    <p:extLst>
      <p:ext uri="{BB962C8B-B14F-4D97-AF65-F5344CB8AC3E}">
        <p14:creationId xmlns:p14="http://schemas.microsoft.com/office/powerpoint/2010/main" val="3998228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áá ááá§ááá á¡ á¡ááááá ááá-á¡ á¤áá¢á."/>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668" y="0"/>
            <a:ext cx="5885645" cy="479146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15155" y="4688175"/>
            <a:ext cx="10560676" cy="2354491"/>
          </a:xfrm>
          <a:prstGeom prst="rect">
            <a:avLst/>
          </a:prstGeom>
        </p:spPr>
        <p:txBody>
          <a:bodyPr wrap="square">
            <a:spAutoFit/>
          </a:bodyPr>
          <a:lstStyle/>
          <a:p>
            <a:pPr>
              <a:lnSpc>
                <a:spcPct val="150000"/>
              </a:lnSpc>
              <a:spcAft>
                <a:spcPts val="0"/>
              </a:spcAft>
            </a:pPr>
            <a:r>
              <a:rPr lang="ka-GE" dirty="0" smtClean="0">
                <a:latin typeface="Sylfaen" panose="010A0502050306030303" pitchFamily="18" charset="0"/>
                <a:ea typeface="Times New Roman" panose="02020603050405020304" pitchFamily="18" charset="0"/>
                <a:cs typeface="Sylfaen" panose="010A0502050306030303" pitchFamily="18" charset="0"/>
              </a:rPr>
              <a:t>   </a:t>
            </a:r>
          </a:p>
          <a:p>
            <a:pPr algn="just">
              <a:lnSpc>
                <a:spcPct val="150000"/>
              </a:lnSpc>
              <a:spcAft>
                <a:spcPts val="0"/>
              </a:spcAft>
            </a:pPr>
            <a:r>
              <a:rPr lang="ka-GE" sz="2000" dirty="0">
                <a:latin typeface="Sylfaen" panose="010A0502050306030303" pitchFamily="18" charset="0"/>
                <a:ea typeface="Times New Roman" panose="02020603050405020304" pitchFamily="18" charset="0"/>
                <a:cs typeface="Sylfaen" panose="010A0502050306030303" pitchFamily="18" charset="0"/>
              </a:rPr>
              <a:t> </a:t>
            </a:r>
            <a:r>
              <a:rPr lang="ka-GE" sz="2000" dirty="0" smtClean="0">
                <a:latin typeface="Sylfaen" panose="010A0502050306030303" pitchFamily="18" charset="0"/>
                <a:ea typeface="Times New Roman" panose="02020603050405020304" pitchFamily="18" charset="0"/>
                <a:cs typeface="Sylfaen" panose="010A0502050306030303" pitchFamily="18" charset="0"/>
              </a:rPr>
              <a:t>    </a:t>
            </a:r>
            <a:r>
              <a:rPr lang="en-US" sz="2000" dirty="0" smtClean="0">
                <a:latin typeface="Sylfaen" panose="010A0502050306030303" pitchFamily="18" charset="0"/>
                <a:ea typeface="Times New Roman" panose="02020603050405020304" pitchFamily="18" charset="0"/>
                <a:cs typeface="Sylfaen" panose="010A0502050306030303" pitchFamily="18" charset="0"/>
              </a:rPr>
              <a:t>საყურადღებოა</a:t>
            </a:r>
            <a:r>
              <a:rPr lang="en-US" sz="2000" dirty="0">
                <a:latin typeface="Times New Roman" panose="02020603050405020304" pitchFamily="18" charset="0"/>
                <a:ea typeface="Times New Roman" panose="02020603050405020304" pitchFamily="18" charset="0"/>
              </a:rPr>
              <a:t>, </a:t>
            </a:r>
            <a:r>
              <a:rPr lang="en-US" sz="2000" dirty="0">
                <a:latin typeface="Sylfaen" panose="010A0502050306030303" pitchFamily="18" charset="0"/>
                <a:ea typeface="Times New Roman" panose="02020603050405020304" pitchFamily="18" charset="0"/>
                <a:cs typeface="Sylfaen" panose="010A0502050306030303" pitchFamily="18" charset="0"/>
              </a:rPr>
              <a:t>რომ</a:t>
            </a:r>
            <a:r>
              <a:rPr lang="en-US" sz="2000" dirty="0">
                <a:latin typeface="Times New Roman" panose="02020603050405020304" pitchFamily="18" charset="0"/>
                <a:ea typeface="Times New Roman" panose="02020603050405020304" pitchFamily="18" charset="0"/>
              </a:rPr>
              <a:t> </a:t>
            </a:r>
            <a:r>
              <a:rPr lang="en-US" sz="2000" dirty="0">
                <a:latin typeface="Sylfaen" panose="010A0502050306030303" pitchFamily="18" charset="0"/>
                <a:ea typeface="Times New Roman" panose="02020603050405020304" pitchFamily="18" charset="0"/>
                <a:cs typeface="Sylfaen" panose="010A0502050306030303" pitchFamily="18" charset="0"/>
              </a:rPr>
              <a:t>აჭარელ</a:t>
            </a:r>
            <a:r>
              <a:rPr lang="en-US" sz="2000" dirty="0">
                <a:latin typeface="Times New Roman" panose="02020603050405020304" pitchFamily="18" charset="0"/>
                <a:ea typeface="Times New Roman" panose="02020603050405020304" pitchFamily="18" charset="0"/>
              </a:rPr>
              <a:t> </a:t>
            </a:r>
            <a:r>
              <a:rPr lang="en-US" sz="2000" dirty="0">
                <a:latin typeface="Sylfaen" panose="010A0502050306030303" pitchFamily="18" charset="0"/>
                <a:ea typeface="Times New Roman" panose="02020603050405020304" pitchFamily="18" charset="0"/>
                <a:cs typeface="Sylfaen" panose="010A0502050306030303" pitchFamily="18" charset="0"/>
              </a:rPr>
              <a:t>მუჰაჯირთა</a:t>
            </a:r>
            <a:r>
              <a:rPr lang="en-US" sz="2000" dirty="0">
                <a:latin typeface="Times New Roman" panose="02020603050405020304" pitchFamily="18" charset="0"/>
                <a:ea typeface="Times New Roman" panose="02020603050405020304" pitchFamily="18" charset="0"/>
              </a:rPr>
              <a:t> </a:t>
            </a:r>
            <a:r>
              <a:rPr lang="en-US" sz="2000" dirty="0">
                <a:latin typeface="Sylfaen" panose="010A0502050306030303" pitchFamily="18" charset="0"/>
                <a:ea typeface="Times New Roman" panose="02020603050405020304" pitchFamily="18" charset="0"/>
                <a:cs typeface="Sylfaen" panose="010A0502050306030303" pitchFamily="18" charset="0"/>
              </a:rPr>
              <a:t>შთამომავლები</a:t>
            </a:r>
            <a:r>
              <a:rPr lang="en-US" sz="2000" dirty="0">
                <a:latin typeface="Times New Roman" panose="02020603050405020304" pitchFamily="18" charset="0"/>
                <a:ea typeface="Times New Roman" panose="02020603050405020304" pitchFamily="18" charset="0"/>
              </a:rPr>
              <a:t> </a:t>
            </a:r>
            <a:r>
              <a:rPr lang="en-US" sz="2000" dirty="0">
                <a:latin typeface="Sylfaen" panose="010A0502050306030303" pitchFamily="18" charset="0"/>
                <a:ea typeface="Times New Roman" panose="02020603050405020304" pitchFamily="18" charset="0"/>
                <a:cs typeface="Sylfaen" panose="010A0502050306030303" pitchFamily="18" charset="0"/>
              </a:rPr>
              <a:t>ამ</a:t>
            </a:r>
            <a:r>
              <a:rPr lang="en-US" sz="2000" dirty="0">
                <a:latin typeface="Times New Roman" panose="02020603050405020304" pitchFamily="18" charset="0"/>
                <a:ea typeface="Times New Roman" panose="02020603050405020304" pitchFamily="18" charset="0"/>
              </a:rPr>
              <a:t> </a:t>
            </a:r>
            <a:r>
              <a:rPr lang="en-US" sz="2000" dirty="0">
                <a:latin typeface="Sylfaen" panose="010A0502050306030303" pitchFamily="18" charset="0"/>
                <a:ea typeface="Times New Roman" panose="02020603050405020304" pitchFamily="18" charset="0"/>
                <a:cs typeface="Sylfaen" panose="010A0502050306030303" pitchFamily="18" charset="0"/>
              </a:rPr>
              <a:t>ლექს</a:t>
            </a:r>
            <a:r>
              <a:rPr lang="en-US" sz="2000" dirty="0">
                <a:latin typeface="Times New Roman" panose="02020603050405020304" pitchFamily="18" charset="0"/>
                <a:ea typeface="Times New Roman" panose="02020603050405020304" pitchFamily="18" charset="0"/>
              </a:rPr>
              <a:t>-</a:t>
            </a:r>
            <a:r>
              <a:rPr lang="en-US" sz="2000" dirty="0">
                <a:latin typeface="Sylfaen" panose="010A0502050306030303" pitchFamily="18" charset="0"/>
                <a:ea typeface="Times New Roman" panose="02020603050405020304" pitchFamily="18" charset="0"/>
                <a:cs typeface="Sylfaen" panose="010A0502050306030303" pitchFamily="18" charset="0"/>
              </a:rPr>
              <a:t>სიმღერას</a:t>
            </a:r>
            <a:r>
              <a:rPr lang="en-US" sz="2000" dirty="0">
                <a:latin typeface="Times New Roman" panose="02020603050405020304" pitchFamily="18" charset="0"/>
                <a:ea typeface="Times New Roman" panose="02020603050405020304" pitchFamily="18" charset="0"/>
              </a:rPr>
              <a:t>, </a:t>
            </a:r>
            <a:r>
              <a:rPr lang="en-US" sz="2000" dirty="0">
                <a:latin typeface="Sylfaen" panose="010A0502050306030303" pitchFamily="18" charset="0"/>
                <a:ea typeface="Times New Roman" panose="02020603050405020304" pitchFamily="18" charset="0"/>
                <a:cs typeface="Sylfaen" panose="010A0502050306030303" pitchFamily="18" charset="0"/>
              </a:rPr>
              <a:t>მოსავლიანობის</a:t>
            </a:r>
            <a:r>
              <a:rPr lang="en-US" sz="2000" dirty="0">
                <a:latin typeface="Times New Roman" panose="02020603050405020304" pitchFamily="18" charset="0"/>
                <a:ea typeface="Times New Roman" panose="02020603050405020304" pitchFamily="18" charset="0"/>
              </a:rPr>
              <a:t>, </a:t>
            </a:r>
            <a:r>
              <a:rPr lang="en-US" sz="2000" dirty="0">
                <a:latin typeface="Sylfaen" panose="010A0502050306030303" pitchFamily="18" charset="0"/>
                <a:ea typeface="Times New Roman" panose="02020603050405020304" pitchFamily="18" charset="0"/>
                <a:cs typeface="Sylfaen" panose="010A0502050306030303" pitchFamily="18" charset="0"/>
              </a:rPr>
              <a:t>ნაყოფიერების</a:t>
            </a:r>
            <a:r>
              <a:rPr lang="en-US" sz="2000" dirty="0">
                <a:latin typeface="Times New Roman" panose="02020603050405020304" pitchFamily="18" charset="0"/>
                <a:ea typeface="Times New Roman" panose="02020603050405020304" pitchFamily="18" charset="0"/>
              </a:rPr>
              <a:t> </a:t>
            </a:r>
            <a:r>
              <a:rPr lang="en-US" sz="2000" dirty="0">
                <a:latin typeface="Sylfaen" panose="010A0502050306030303" pitchFamily="18" charset="0"/>
                <a:ea typeface="Times New Roman" panose="02020603050405020304" pitchFamily="18" charset="0"/>
                <a:cs typeface="Sylfaen" panose="010A0502050306030303" pitchFamily="18" charset="0"/>
              </a:rPr>
              <a:t>გაზრდის</a:t>
            </a:r>
            <a:r>
              <a:rPr lang="en-US" sz="2000" dirty="0">
                <a:latin typeface="Times New Roman" panose="02020603050405020304" pitchFamily="18" charset="0"/>
                <a:ea typeface="Times New Roman" panose="02020603050405020304" pitchFamily="18" charset="0"/>
              </a:rPr>
              <a:t> </a:t>
            </a:r>
            <a:r>
              <a:rPr lang="en-US" sz="2000" dirty="0">
                <a:latin typeface="Sylfaen" panose="010A0502050306030303" pitchFamily="18" charset="0"/>
                <a:ea typeface="Times New Roman" panose="02020603050405020304" pitchFamily="18" charset="0"/>
                <a:cs typeface="Sylfaen" panose="010A0502050306030303" pitchFamily="18" charset="0"/>
              </a:rPr>
              <a:t>მიზნით</a:t>
            </a:r>
            <a:r>
              <a:rPr lang="en-US" sz="2000" dirty="0">
                <a:latin typeface="Times New Roman" panose="02020603050405020304" pitchFamily="18" charset="0"/>
                <a:ea typeface="Times New Roman" panose="02020603050405020304" pitchFamily="18" charset="0"/>
              </a:rPr>
              <a:t>, </a:t>
            </a:r>
            <a:r>
              <a:rPr lang="en-US" sz="2000" dirty="0">
                <a:latin typeface="Sylfaen" panose="010A0502050306030303" pitchFamily="18" charset="0"/>
                <a:ea typeface="Times New Roman" panose="02020603050405020304" pitchFamily="18" charset="0"/>
                <a:cs typeface="Sylfaen" panose="010A0502050306030303" pitchFamily="18" charset="0"/>
              </a:rPr>
              <a:t>ნადის</a:t>
            </a:r>
            <a:r>
              <a:rPr lang="en-US" sz="2000" dirty="0">
                <a:latin typeface="Times New Roman" panose="02020603050405020304" pitchFamily="18" charset="0"/>
                <a:ea typeface="Times New Roman" panose="02020603050405020304" pitchFamily="18" charset="0"/>
              </a:rPr>
              <a:t> </a:t>
            </a:r>
            <a:r>
              <a:rPr lang="en-US" sz="2000" dirty="0">
                <a:latin typeface="Sylfaen" panose="010A0502050306030303" pitchFamily="18" charset="0"/>
                <a:ea typeface="Times New Roman" panose="02020603050405020304" pitchFamily="18" charset="0"/>
                <a:cs typeface="Sylfaen" panose="010A0502050306030303" pitchFamily="18" charset="0"/>
              </a:rPr>
              <a:t>დროსაც</a:t>
            </a:r>
            <a:r>
              <a:rPr lang="en-US" sz="2000" dirty="0">
                <a:latin typeface="Times New Roman" panose="02020603050405020304" pitchFamily="18" charset="0"/>
                <a:ea typeface="Times New Roman" panose="02020603050405020304" pitchFamily="18" charset="0"/>
              </a:rPr>
              <a:t> </a:t>
            </a:r>
            <a:r>
              <a:rPr lang="en-US" sz="2000" dirty="0">
                <a:latin typeface="Sylfaen" panose="010A0502050306030303" pitchFamily="18" charset="0"/>
                <a:ea typeface="Times New Roman" panose="02020603050405020304" pitchFamily="18" charset="0"/>
                <a:cs typeface="Sylfaen" panose="010A0502050306030303" pitchFamily="18" charset="0"/>
              </a:rPr>
              <a:t>მღეროდნენ</a:t>
            </a:r>
            <a:r>
              <a:rPr lang="en-US" sz="2000" dirty="0">
                <a:latin typeface="Times New Roman" panose="02020603050405020304" pitchFamily="18" charset="0"/>
                <a:ea typeface="Times New Roman" panose="02020603050405020304" pitchFamily="18" charset="0"/>
              </a:rPr>
              <a:t>, </a:t>
            </a:r>
            <a:r>
              <a:rPr lang="en-US" sz="2000" dirty="0">
                <a:latin typeface="Sylfaen" panose="010A0502050306030303" pitchFamily="18" charset="0"/>
                <a:ea typeface="Times New Roman" panose="02020603050405020304" pitchFamily="18" charset="0"/>
                <a:cs typeface="Sylfaen" panose="010A0502050306030303" pitchFamily="18" charset="0"/>
              </a:rPr>
              <a:t>რაც</a:t>
            </a:r>
            <a:r>
              <a:rPr lang="en-US" sz="2000" dirty="0">
                <a:latin typeface="Times New Roman" panose="02020603050405020304" pitchFamily="18" charset="0"/>
                <a:ea typeface="Times New Roman" panose="02020603050405020304" pitchFamily="18" charset="0"/>
              </a:rPr>
              <a:t> </a:t>
            </a:r>
            <a:r>
              <a:rPr lang="en-US" sz="2000" dirty="0">
                <a:latin typeface="Sylfaen" panose="010A0502050306030303" pitchFamily="18" charset="0"/>
                <a:ea typeface="Times New Roman" panose="02020603050405020304" pitchFamily="18" charset="0"/>
                <a:cs typeface="Sylfaen" panose="010A0502050306030303" pitchFamily="18" charset="0"/>
              </a:rPr>
              <a:t>დასტურდება</a:t>
            </a:r>
            <a:r>
              <a:rPr lang="en-US" sz="2000" dirty="0">
                <a:latin typeface="Times New Roman" panose="02020603050405020304" pitchFamily="18" charset="0"/>
                <a:ea typeface="Times New Roman" panose="02020603050405020304" pitchFamily="18" charset="0"/>
              </a:rPr>
              <a:t> </a:t>
            </a:r>
            <a:r>
              <a:rPr lang="en-US" sz="2000" dirty="0">
                <a:latin typeface="Sylfaen" panose="010A0502050306030303" pitchFamily="18" charset="0"/>
                <a:ea typeface="Times New Roman" panose="02020603050405020304" pitchFamily="18" charset="0"/>
                <a:cs typeface="Sylfaen" panose="010A0502050306030303" pitchFamily="18" charset="0"/>
              </a:rPr>
              <a:t>აჭარაშიც</a:t>
            </a:r>
            <a:r>
              <a:rPr lang="en-US" sz="2000" dirty="0">
                <a:latin typeface="Times New Roman" panose="02020603050405020304" pitchFamily="18" charset="0"/>
                <a:ea typeface="Times New Roman" panose="02020603050405020304" pitchFamily="18" charset="0"/>
              </a:rPr>
              <a:t>. </a:t>
            </a:r>
            <a:r>
              <a:rPr lang="en-US" sz="2000" b="1" dirty="0">
                <a:latin typeface="Sylfaen" panose="010A0502050306030303" pitchFamily="18" charset="0"/>
                <a:ea typeface="Times New Roman" panose="02020603050405020304" pitchFamily="18" charset="0"/>
                <a:cs typeface="Sylfaen" panose="010A0502050306030303" pitchFamily="18" charset="0"/>
              </a:rPr>
              <a:t>ეს</a:t>
            </a:r>
            <a:r>
              <a:rPr lang="en-US" sz="2000" b="1" dirty="0">
                <a:latin typeface="Times New Roman" panose="02020603050405020304" pitchFamily="18" charset="0"/>
                <a:ea typeface="Times New Roman" panose="02020603050405020304" pitchFamily="18" charset="0"/>
              </a:rPr>
              <a:t> </a:t>
            </a:r>
            <a:r>
              <a:rPr lang="en-US" sz="2000" b="1" dirty="0">
                <a:latin typeface="Sylfaen" panose="010A0502050306030303" pitchFamily="18" charset="0"/>
                <a:ea typeface="Times New Roman" panose="02020603050405020304" pitchFamily="18" charset="0"/>
                <a:cs typeface="Sylfaen" panose="010A0502050306030303" pitchFamily="18" charset="0"/>
              </a:rPr>
              <a:t>ფუნქციები</a:t>
            </a:r>
            <a:r>
              <a:rPr lang="en-US" sz="2000" b="1" dirty="0">
                <a:latin typeface="Times New Roman" panose="02020603050405020304" pitchFamily="18" charset="0"/>
                <a:ea typeface="Times New Roman" panose="02020603050405020304" pitchFamily="18" charset="0"/>
              </a:rPr>
              <a:t> </a:t>
            </a:r>
            <a:r>
              <a:rPr lang="en-US" sz="2000" b="1" dirty="0">
                <a:latin typeface="Sylfaen" panose="010A0502050306030303" pitchFamily="18" charset="0"/>
                <a:ea typeface="Times New Roman" panose="02020603050405020304" pitchFamily="18" charset="0"/>
                <a:cs typeface="Sylfaen" panose="010A0502050306030303" pitchFamily="18" charset="0"/>
              </a:rPr>
              <a:t>კი</a:t>
            </a:r>
            <a:r>
              <a:rPr lang="en-US" sz="2000" b="1" dirty="0">
                <a:latin typeface="Times New Roman" panose="02020603050405020304" pitchFamily="18" charset="0"/>
                <a:ea typeface="Times New Roman" panose="02020603050405020304" pitchFamily="18" charset="0"/>
              </a:rPr>
              <a:t>, </a:t>
            </a:r>
            <a:r>
              <a:rPr lang="en-US" sz="2000" b="1" dirty="0">
                <a:latin typeface="Sylfaen" panose="010A0502050306030303" pitchFamily="18" charset="0"/>
                <a:ea typeface="Times New Roman" panose="02020603050405020304" pitchFamily="18" charset="0"/>
                <a:cs typeface="Sylfaen" panose="010A0502050306030303" pitchFamily="18" charset="0"/>
              </a:rPr>
              <a:t>როგორც</a:t>
            </a:r>
            <a:r>
              <a:rPr lang="en-US" sz="2000" b="1" dirty="0">
                <a:latin typeface="Times New Roman" panose="02020603050405020304" pitchFamily="18" charset="0"/>
                <a:ea typeface="Times New Roman" panose="02020603050405020304" pitchFamily="18" charset="0"/>
              </a:rPr>
              <a:t> </a:t>
            </a:r>
            <a:r>
              <a:rPr lang="en-US" sz="2000" b="1" dirty="0">
                <a:latin typeface="Sylfaen" panose="010A0502050306030303" pitchFamily="18" charset="0"/>
                <a:ea typeface="Times New Roman" panose="02020603050405020304" pitchFamily="18" charset="0"/>
                <a:cs typeface="Sylfaen" panose="010A0502050306030303" pitchFamily="18" charset="0"/>
              </a:rPr>
              <a:t>ვიცით</a:t>
            </a:r>
            <a:r>
              <a:rPr lang="en-US" sz="2000" b="1" dirty="0">
                <a:latin typeface="Times New Roman" panose="02020603050405020304" pitchFamily="18" charset="0"/>
                <a:ea typeface="Times New Roman" panose="02020603050405020304" pitchFamily="18" charset="0"/>
              </a:rPr>
              <a:t>, </a:t>
            </a:r>
            <a:r>
              <a:rPr lang="en-US" sz="2000" b="1" dirty="0">
                <a:latin typeface="Sylfaen" panose="010A0502050306030303" pitchFamily="18" charset="0"/>
                <a:ea typeface="Times New Roman" panose="02020603050405020304" pitchFamily="18" charset="0"/>
                <a:cs typeface="Sylfaen" panose="010A0502050306030303" pitchFamily="18" charset="0"/>
              </a:rPr>
              <a:t>არქაულ</a:t>
            </a:r>
            <a:r>
              <a:rPr lang="en-US" sz="2000" b="1" dirty="0">
                <a:latin typeface="Times New Roman" panose="02020603050405020304" pitchFamily="18" charset="0"/>
                <a:ea typeface="Times New Roman" panose="02020603050405020304" pitchFamily="18" charset="0"/>
              </a:rPr>
              <a:t> </a:t>
            </a:r>
            <a:r>
              <a:rPr lang="en-US" sz="2000" b="1" dirty="0">
                <a:latin typeface="Sylfaen" panose="010A0502050306030303" pitchFamily="18" charset="0"/>
                <a:ea typeface="Times New Roman" panose="02020603050405020304" pitchFamily="18" charset="0"/>
                <a:cs typeface="Sylfaen" panose="010A0502050306030303" pitchFamily="18" charset="0"/>
              </a:rPr>
              <a:t>ღვთაება</a:t>
            </a:r>
            <a:r>
              <a:rPr lang="en-US" sz="2000" b="1" dirty="0">
                <a:latin typeface="Times New Roman" panose="02020603050405020304" pitchFamily="18" charset="0"/>
                <a:ea typeface="Times New Roman" panose="02020603050405020304" pitchFamily="18" charset="0"/>
              </a:rPr>
              <a:t> </a:t>
            </a:r>
            <a:r>
              <a:rPr lang="en-US" sz="2000" b="1" dirty="0">
                <a:latin typeface="Sylfaen" panose="010A0502050306030303" pitchFamily="18" charset="0"/>
                <a:ea typeface="Times New Roman" panose="02020603050405020304" pitchFamily="18" charset="0"/>
                <a:cs typeface="Sylfaen" panose="010A0502050306030303" pitchFamily="18" charset="0"/>
              </a:rPr>
              <a:t>მთვარესაც</a:t>
            </a:r>
            <a:r>
              <a:rPr lang="en-US" sz="2000" b="1" dirty="0">
                <a:latin typeface="Times New Roman" panose="02020603050405020304" pitchFamily="18" charset="0"/>
                <a:ea typeface="Times New Roman" panose="02020603050405020304" pitchFamily="18" charset="0"/>
              </a:rPr>
              <a:t> </a:t>
            </a:r>
            <a:r>
              <a:rPr lang="en-US" sz="2000" b="1" dirty="0">
                <a:latin typeface="Sylfaen" panose="010A0502050306030303" pitchFamily="18" charset="0"/>
                <a:ea typeface="Times New Roman" panose="02020603050405020304" pitchFamily="18" charset="0"/>
                <a:cs typeface="Sylfaen" panose="010A0502050306030303" pitchFamily="18" charset="0"/>
              </a:rPr>
              <a:t>მიეწერებოდა</a:t>
            </a:r>
            <a:r>
              <a:rPr lang="en-US" sz="2000" b="1" dirty="0">
                <a:latin typeface="Times New Roman" panose="02020603050405020304" pitchFamily="18" charset="0"/>
                <a:ea typeface="Times New Roman" panose="02020603050405020304" pitchFamily="18" charset="0"/>
              </a:rPr>
              <a:t>.</a:t>
            </a:r>
            <a:endParaRPr lang="en-US" sz="2000" b="1" dirty="0">
              <a:effectLst/>
              <a:latin typeface="Times New Roman" panose="02020603050405020304" pitchFamily="18" charset="0"/>
              <a:ea typeface="Times New Roman" panose="02020603050405020304" pitchFamily="18" charset="0"/>
            </a:endParaRPr>
          </a:p>
        </p:txBody>
      </p:sp>
      <p:pic>
        <p:nvPicPr>
          <p:cNvPr id="1028" name="Picture 4" descr="https://scontent.xx.fbcdn.net/v/t1.15752-0/p280x280/60135811_1289385211213735_3996876576879804416_n.jpg?_nc_cat=104&amp;_nc_ad=z-m&amp;_nc_cid=0&amp;_nc_zor=9&amp;_nc_ht=scontent.xx&amp;oh=10703524c16a68090a676d3f05d68893&amp;oe=5D6DC1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621" y="0"/>
            <a:ext cx="4121240" cy="4841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579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56823" y="309093"/>
            <a:ext cx="11062952" cy="5867870"/>
          </a:xfrm>
        </p:spPr>
        <p:style>
          <a:lnRef idx="2">
            <a:schemeClr val="accent1">
              <a:shade val="50000"/>
            </a:schemeClr>
          </a:lnRef>
          <a:fillRef idx="1">
            <a:schemeClr val="accent1"/>
          </a:fillRef>
          <a:effectRef idx="0">
            <a:schemeClr val="accent1"/>
          </a:effectRef>
          <a:fontRef idx="minor">
            <a:schemeClr val="lt1"/>
          </a:fontRef>
        </p:style>
        <p:txBody>
          <a:bodyPr>
            <a:normAutofit fontScale="92500" lnSpcReduction="10000"/>
          </a:bodyPr>
          <a:lstStyle/>
          <a:p>
            <a:pPr marL="0" indent="0">
              <a:buNone/>
            </a:pPr>
            <a:r>
              <a:rPr lang="en-US" sz="2600" b="1" dirty="0">
                <a:solidFill>
                  <a:schemeClr val="tx1"/>
                </a:solidFill>
              </a:rPr>
              <a:t>III. დ ე მ ო ნ უ რ ი   პ ე რ ს ო ნ ა ჟ ე ბ ი</a:t>
            </a:r>
          </a:p>
          <a:p>
            <a:pPr marL="0" indent="0">
              <a:buNone/>
            </a:pPr>
            <a:r>
              <a:rPr lang="en-US" sz="2000" dirty="0">
                <a:solidFill>
                  <a:schemeClr val="tx1"/>
                </a:solidFill>
              </a:rPr>
              <a:t> </a:t>
            </a:r>
          </a:p>
          <a:p>
            <a:pPr marL="0" indent="0">
              <a:buNone/>
            </a:pPr>
            <a:r>
              <a:rPr lang="en-US" sz="2000" dirty="0">
                <a:solidFill>
                  <a:schemeClr val="tx1"/>
                </a:solidFill>
              </a:rPr>
              <a:t>	ქართველ მუჰაჯირთა შთამომავლების ზეპირსიტყვიერებამ ბოლო დრომდე შემოინახა, აგრეთვე, რწმენა-წარმოდგენები და შესაბამისი ნარატივები დემონურ პერსონაჟებზე. ისინი, ხალხური წარმოდგენით, ორივე სქესისანი არიან, თუმცა ძირითადად მაინც ქალის სახით გვევლინებიან.</a:t>
            </a:r>
          </a:p>
          <a:p>
            <a:pPr marL="0" indent="0">
              <a:buNone/>
            </a:pPr>
            <a:r>
              <a:rPr lang="en-US" sz="2000" dirty="0">
                <a:solidFill>
                  <a:schemeClr val="tx1"/>
                </a:solidFill>
              </a:rPr>
              <a:t>	ქართველ მუჰაჯირთა შთამომავლების მითოსში შემორჩენილი დემონური პერსონაჟების გალერეაში შემონახული ავსულებია:</a:t>
            </a:r>
          </a:p>
          <a:p>
            <a:pPr marL="0" indent="0">
              <a:buNone/>
            </a:pPr>
            <a:r>
              <a:rPr lang="en-US" sz="2000" dirty="0">
                <a:solidFill>
                  <a:schemeClr val="tx1"/>
                </a:solidFill>
              </a:rPr>
              <a:t>1.	ფ ე რ ე ბ ი//ფ ე რ ი   ქ ა ლ ე ბ ი,</a:t>
            </a:r>
          </a:p>
          <a:p>
            <a:pPr marL="0" indent="0">
              <a:buNone/>
            </a:pPr>
            <a:r>
              <a:rPr lang="en-US" sz="2000" dirty="0">
                <a:solidFill>
                  <a:schemeClr val="tx1"/>
                </a:solidFill>
              </a:rPr>
              <a:t>2.	ჯ ი ნ ე ბ ი,</a:t>
            </a:r>
          </a:p>
          <a:p>
            <a:pPr marL="0" indent="0">
              <a:buNone/>
            </a:pPr>
            <a:r>
              <a:rPr lang="en-US" sz="2000" dirty="0">
                <a:solidFill>
                  <a:schemeClr val="tx1"/>
                </a:solidFill>
              </a:rPr>
              <a:t>3.	შ ე ი თ ნ ე ბ ი,</a:t>
            </a:r>
          </a:p>
          <a:p>
            <a:pPr marL="0" indent="0">
              <a:buNone/>
            </a:pPr>
            <a:r>
              <a:rPr lang="en-US" sz="2000" dirty="0">
                <a:solidFill>
                  <a:schemeClr val="tx1"/>
                </a:solidFill>
              </a:rPr>
              <a:t>4.	ჯ ა ზ ე ბ ი (კუდიანები),</a:t>
            </a:r>
          </a:p>
          <a:p>
            <a:pPr marL="0" indent="0">
              <a:buNone/>
            </a:pPr>
            <a:r>
              <a:rPr lang="en-US" sz="2000" dirty="0">
                <a:solidFill>
                  <a:schemeClr val="tx1"/>
                </a:solidFill>
              </a:rPr>
              <a:t>5.	ვ ე შ ა პ ე ბ ი // გ ვ ე ლ ე შ ა პ ე ბ ი (ეჟდარი, ანუ მფრინავი გველეშაპი, იგივე დ რ ა კ ო ნ ი),</a:t>
            </a:r>
          </a:p>
          <a:p>
            <a:pPr marL="0" indent="0">
              <a:buNone/>
            </a:pPr>
            <a:r>
              <a:rPr lang="en-US" sz="2000" dirty="0">
                <a:solidFill>
                  <a:schemeClr val="tx1"/>
                </a:solidFill>
              </a:rPr>
              <a:t>6.	</a:t>
            </a:r>
            <a:r>
              <a:rPr lang="ka-GE" sz="2000" dirty="0" smtClean="0">
                <a:solidFill>
                  <a:schemeClr val="tx1"/>
                </a:solidFill>
              </a:rPr>
              <a:t>ხ ო რ თ ლ ა ღ ი</a:t>
            </a:r>
            <a:r>
              <a:rPr lang="en-US" sz="2000" dirty="0" smtClean="0">
                <a:solidFill>
                  <a:schemeClr val="tx1"/>
                </a:solidFill>
              </a:rPr>
              <a:t>, </a:t>
            </a:r>
            <a:r>
              <a:rPr lang="en-US" sz="2000" dirty="0" err="1">
                <a:solidFill>
                  <a:schemeClr val="tx1"/>
                </a:solidFill>
              </a:rPr>
              <a:t>ანუ</a:t>
            </a:r>
            <a:r>
              <a:rPr lang="en-US" sz="2000" dirty="0">
                <a:solidFill>
                  <a:schemeClr val="tx1"/>
                </a:solidFill>
              </a:rPr>
              <a:t> </a:t>
            </a:r>
            <a:r>
              <a:rPr lang="en-US" sz="2000" dirty="0" err="1" smtClean="0">
                <a:solidFill>
                  <a:schemeClr val="tx1"/>
                </a:solidFill>
              </a:rPr>
              <a:t>საფლავიდან</a:t>
            </a:r>
            <a:r>
              <a:rPr lang="en-US" sz="2000" dirty="0" smtClean="0">
                <a:solidFill>
                  <a:schemeClr val="tx1"/>
                </a:solidFill>
              </a:rPr>
              <a:t> </a:t>
            </a:r>
            <a:r>
              <a:rPr lang="en-US" sz="2000" dirty="0">
                <a:solidFill>
                  <a:schemeClr val="tx1"/>
                </a:solidFill>
              </a:rPr>
              <a:t>ამდგარი </a:t>
            </a:r>
            <a:r>
              <a:rPr lang="en-US" sz="2000" dirty="0" err="1">
                <a:solidFill>
                  <a:schemeClr val="tx1"/>
                </a:solidFill>
              </a:rPr>
              <a:t>ცოდვილი</a:t>
            </a:r>
            <a:r>
              <a:rPr lang="en-US" sz="2000" dirty="0">
                <a:solidFill>
                  <a:schemeClr val="tx1"/>
                </a:solidFill>
              </a:rPr>
              <a:t> </a:t>
            </a:r>
            <a:r>
              <a:rPr lang="en-US" sz="2000" dirty="0" err="1" smtClean="0">
                <a:solidFill>
                  <a:schemeClr val="tx1"/>
                </a:solidFill>
              </a:rPr>
              <a:t>მიცვალებული</a:t>
            </a:r>
            <a:r>
              <a:rPr lang="ka-GE" sz="2000" dirty="0" smtClean="0">
                <a:solidFill>
                  <a:schemeClr val="tx1"/>
                </a:solidFill>
              </a:rPr>
              <a:t>.</a:t>
            </a:r>
          </a:p>
          <a:p>
            <a:pPr marL="0" indent="0">
              <a:buNone/>
            </a:pPr>
            <a:r>
              <a:rPr lang="en-US" sz="2000" dirty="0" err="1" smtClean="0">
                <a:solidFill>
                  <a:schemeClr val="tx1"/>
                </a:solidFill>
              </a:rPr>
              <a:t>დემონური</a:t>
            </a:r>
            <a:r>
              <a:rPr lang="en-US" sz="2000" dirty="0" smtClean="0">
                <a:solidFill>
                  <a:schemeClr val="tx1"/>
                </a:solidFill>
              </a:rPr>
              <a:t> </a:t>
            </a:r>
            <a:r>
              <a:rPr lang="en-US" sz="2000" dirty="0">
                <a:solidFill>
                  <a:schemeClr val="tx1"/>
                </a:solidFill>
              </a:rPr>
              <a:t>პერსონაჟებისაგან თავის დასაღწევად ქართველ მუჰაჯირთა შთამომავლებს, საქართველოს სხვადასხვა კუთხეში მცხოვრებთა მსგავსად, შემუშავებული აქვთ პროფილაქტიკური მაგიის შემცველი წეს-ჩვეულებები, რომლებსაც ახლავს, აგრეთვე, სიტყვისა და მოქმედების მაგიაზე დაფუძნებული ნარატივები (შელოცვა, დალოცვა, წყევლა). </a:t>
            </a:r>
          </a:p>
          <a:p>
            <a:pPr marL="0" indent="0">
              <a:buNone/>
            </a:pPr>
            <a:endParaRPr lang="en-US" sz="2000" dirty="0"/>
          </a:p>
        </p:txBody>
      </p:sp>
    </p:spTree>
    <p:extLst>
      <p:ext uri="{BB962C8B-B14F-4D97-AF65-F5344CB8AC3E}">
        <p14:creationId xmlns:p14="http://schemas.microsoft.com/office/powerpoint/2010/main" val="41943890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518</Words>
  <Application>Microsoft Office PowerPoint</Application>
  <PresentationFormat>Широкоэкранный</PresentationFormat>
  <Paragraphs>41</Paragraphs>
  <Slides>14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14</vt:i4>
      </vt:variant>
    </vt:vector>
  </HeadingPairs>
  <TitlesOfParts>
    <vt:vector size="20" baseType="lpstr">
      <vt:lpstr>Arial</vt:lpstr>
      <vt:lpstr>Calibri</vt:lpstr>
      <vt:lpstr>Calibri Light</vt:lpstr>
      <vt:lpstr>Sylfaen</vt:lpstr>
      <vt:lpstr>Times New Roman</vt:lpstr>
      <vt:lpstr>Тема Office</vt:lpstr>
      <vt:lpstr>             თინა  შიოშვილი   მუჰაჯირთა შთამომავლების მითოსი </vt:lpstr>
      <vt:lpstr>          თურქეთის რესპუბლიკის სხვადასხვა პროვინციებში მცხოვრები ქართველი მუჰაჯირების შთამომავლების ისტორიულმა მეხსიერებამ ბოლო დრომდე შემოინახა ქართული ზეპირსირტყვიერების თითქმის ყველა ჟანრი, მათ შორის - მითოსური ნარატივები, რომელთა ძირითადი თემებია: </vt:lpstr>
      <vt:lpstr>I. კ ო ს მ ო გ ო ნ ი ა    ყოველი ხალხის მითოსურ მსოფლმხედველობაში საუკუნეთა განმავლობაში იხვეწებოდა წარმოდგენები კოსმოსზე, რაც სრულიად ბუნებრივი ადამიანური მისწრაფება იყო გარესამყაროს შეცნობისა და ემპირიული ცოდნის გასაღრმავებლად.  სამწუხაროდ, არც ქართული, არც კავკასიური და არც მსოფლიო მითოლოგიის დონეზე არ მოიპოვება კოსმოგონიური მითოსის პირველადი სახე, ანუ ამ ტიპის ნარატივებში ყველაფერი ხდება უკვე შექმნილ სამყაროში, რაც წიგნიერ წყაროს (“ბიბლიას”) ეყრდნობა და მასში მონათხრობთა გახალხურებული ვარიანტებია. </vt:lpstr>
      <vt:lpstr>   ქართული კოსმოგონიური მითოსი, რომელიც კოსმოგონიის პირვანდელი სახის ვარიაციაა, წარმოადგენს საქართველოს ყველა კუთხეში გავრცელებულ ნარატივს წყლისა და ხმელეთის სტიქიათა დაპირისპირებისა და ბრძოლის შესახებ.   ქართულ კოსმოგონიაში წყალი განასახიერებს ქაოსს, ხოლო ხმელეთი _ კოსმოსს. არქაიკაში ეს არის გველეშაპისა და ხარის ბრძოლა, ხოლო მოგვიანებით - წყლის ხარისა და ხმელეთის ხარის ბრძოლა. </vt:lpstr>
      <vt:lpstr>Презентация PowerPoint</vt:lpstr>
      <vt:lpstr>II. მ ნ ა თ ო ბ თ ა   კ უ ლ ტ ი    თურქეთის რესპუბლიკის შიდა რეგიონებში მიგრირებულთა შთამომავლების ზეპირსიტყვიერებამ შემოინახა, აგრეთვე, არქაულ ანიმისტურ მსოფლმხედველობაზე დაფუძნებული მნათობთა კულტის ამსახველი მითოსი, რომლის თანახმადაც ციური სხეულები პერსონიფიცირებულნი არიან.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DG Win&amp;Soft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თინა  შიოშვილი   მუჰაჯირთა შთამომავლების მითოსი </dc:title>
  <dc:creator>QRISTI-pc</dc:creator>
  <cp:lastModifiedBy>QRISTI-pc</cp:lastModifiedBy>
  <cp:revision>30</cp:revision>
  <dcterms:created xsi:type="dcterms:W3CDTF">2019-05-12T12:14:12Z</dcterms:created>
  <dcterms:modified xsi:type="dcterms:W3CDTF">2019-05-16T14:00:29Z</dcterms:modified>
</cp:coreProperties>
</file>