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</p:sldIdLst>
  <p:sldSz cx="12192000" cy="6858000"/>
  <p:notesSz cx="6858000" cy="9144000"/>
  <p:defaultTextStyle>
    <a:defPPr>
      <a:defRPr lang="ka-G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სათაურის სლაიდ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ka-GE"/>
          </a:p>
        </p:txBody>
      </p:sp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a-GE" smtClean="0"/>
              <a:t>დააწკაპუნეთ მთავარი ქვესათაურის სტილის რედაქტირებისთვის</a:t>
            </a:r>
            <a:endParaRPr lang="ka-GE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DF46-2D3D-44B2-8042-3C6A103496D3}" type="datetimeFigureOut">
              <a:rPr lang="ka-GE" smtClean="0"/>
              <a:t>15.05.2019</a:t>
            </a:fld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9E402-AAD0-41A5-B9C7-9890BFF7E58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548065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სათაური და შვეული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ka-GE"/>
          </a:p>
        </p:txBody>
      </p:sp>
      <p:sp>
        <p:nvSpPr>
          <p:cNvPr id="3" name="შვეულ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ka-GE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DF46-2D3D-44B2-8042-3C6A103496D3}" type="datetimeFigureOut">
              <a:rPr lang="ka-GE" smtClean="0"/>
              <a:t>15.05.2019</a:t>
            </a:fld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9E402-AAD0-41A5-B9C7-9890BFF7E58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727048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შვეული სათაური და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შვეული სათაურ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ka-GE"/>
          </a:p>
        </p:txBody>
      </p:sp>
      <p:sp>
        <p:nvSpPr>
          <p:cNvPr id="3" name="შვეულ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ka-GE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DF46-2D3D-44B2-8042-3C6A103496D3}" type="datetimeFigureOut">
              <a:rPr lang="ka-GE" smtClean="0"/>
              <a:t>15.05.2019</a:t>
            </a:fld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9E402-AAD0-41A5-B9C7-9890BFF7E58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312710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სათაური და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ka-GE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ka-GE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DF46-2D3D-44B2-8042-3C6A103496D3}" type="datetimeFigureOut">
              <a:rPr lang="ka-GE" smtClean="0"/>
              <a:t>15.05.2019</a:t>
            </a:fld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9E402-AAD0-41A5-B9C7-9890BFF7E58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39156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სექციის ზედა კოლონტიტუ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ka-GE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DF46-2D3D-44B2-8042-3C6A103496D3}" type="datetimeFigureOut">
              <a:rPr lang="ka-GE" smtClean="0"/>
              <a:t>15.05.2019</a:t>
            </a:fld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9E402-AAD0-41A5-B9C7-9890BFF7E58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43810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ორი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ka-GE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ka-GE"/>
          </a:p>
        </p:txBody>
      </p:sp>
      <p:sp>
        <p:nvSpPr>
          <p:cNvPr id="4" name="შიგთავსის ჩანაცვლების ველი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ka-GE"/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DF46-2D3D-44B2-8042-3C6A103496D3}" type="datetimeFigureOut">
              <a:rPr lang="ka-GE" smtClean="0"/>
              <a:t>15.05.2019</a:t>
            </a:fld>
            <a:endParaRPr lang="ka-GE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9E402-AAD0-41A5-B9C7-9890BFF7E58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201797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შედარებ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ka-GE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შიგთავსის ჩანაცვლების ველი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ka-GE"/>
          </a:p>
        </p:txBody>
      </p:sp>
      <p:sp>
        <p:nvSpPr>
          <p:cNvPr id="5" name="ტექსტის ჩანაცვლების ველ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6" name="შიგთავსის ჩანაცვლების ველი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ka-GE"/>
          </a:p>
        </p:txBody>
      </p:sp>
      <p:sp>
        <p:nvSpPr>
          <p:cNvPr id="7" name="თარიღის ჩანაცვლების ველი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DF46-2D3D-44B2-8042-3C6A103496D3}" type="datetimeFigureOut">
              <a:rPr lang="ka-GE" smtClean="0"/>
              <a:t>15.05.2019</a:t>
            </a:fld>
            <a:endParaRPr lang="ka-GE"/>
          </a:p>
        </p:txBody>
      </p:sp>
      <p:sp>
        <p:nvSpPr>
          <p:cNvPr id="8" name="ქვედა კოლონტიტულის ჩანაცვლების ველი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სლაიდის რიცხვის ჩანაცვლების ველი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9E402-AAD0-41A5-B9C7-9890BFF7E58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51092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მხოლოდ სათაურ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ka-GE"/>
          </a:p>
        </p:txBody>
      </p:sp>
      <p:sp>
        <p:nvSpPr>
          <p:cNvPr id="3" name="თარიღის ჩანაცვლების ველი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DF46-2D3D-44B2-8042-3C6A103496D3}" type="datetimeFigureOut">
              <a:rPr lang="ka-GE" smtClean="0"/>
              <a:t>15.05.2019</a:t>
            </a:fld>
            <a:endParaRPr lang="ka-GE"/>
          </a:p>
        </p:txBody>
      </p:sp>
      <p:sp>
        <p:nvSpPr>
          <p:cNvPr id="4" name="ქვედა კოლონტიტულის ჩანაცვლების ველი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5" name="სლაიდის რიცხვის ჩანაცვლების ველი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9E402-AAD0-41A5-B9C7-9890BFF7E58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4040753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ცარიე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თარიღის ჩანაცვლების ველი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DF46-2D3D-44B2-8042-3C6A103496D3}" type="datetimeFigureOut">
              <a:rPr lang="ka-GE" smtClean="0"/>
              <a:t>15.05.2019</a:t>
            </a:fld>
            <a:endParaRPr lang="ka-GE"/>
          </a:p>
        </p:txBody>
      </p:sp>
      <p:sp>
        <p:nvSpPr>
          <p:cNvPr id="3" name="ქვედა კოლონტიტულის ჩანაცვლების ველი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9E402-AAD0-41A5-B9C7-9890BFF7E58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295587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შიგთავს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ka-GE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ka-GE"/>
          </a:p>
        </p:txBody>
      </p:sp>
      <p:sp>
        <p:nvSpPr>
          <p:cNvPr id="4" name="ტექსტის ჩანაცვლების ველ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DF46-2D3D-44B2-8042-3C6A103496D3}" type="datetimeFigureOut">
              <a:rPr lang="ka-GE" smtClean="0"/>
              <a:t>15.05.2019</a:t>
            </a:fld>
            <a:endParaRPr lang="ka-GE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9E402-AAD0-41A5-B9C7-9890BFF7E58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459691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სურათ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ka-GE"/>
          </a:p>
        </p:txBody>
      </p:sp>
      <p:sp>
        <p:nvSpPr>
          <p:cNvPr id="3" name="სურათის ჩანაცვლების ველი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a-GE"/>
          </a:p>
        </p:txBody>
      </p:sp>
      <p:sp>
        <p:nvSpPr>
          <p:cNvPr id="4" name="ტექსტის ჩანაცვლების ველ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DF46-2D3D-44B2-8042-3C6A103496D3}" type="datetimeFigureOut">
              <a:rPr lang="ka-GE" smtClean="0"/>
              <a:t>15.05.2019</a:t>
            </a:fld>
            <a:endParaRPr lang="ka-GE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9E402-AAD0-41A5-B9C7-9890BFF7E58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50383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2126">
              <a:srgbClr val="C8DEF1"/>
            </a:gs>
            <a:gs pos="38776">
              <a:srgbClr val="D4E5F4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ს ჩანაცვლების ველ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ka-GE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ka-GE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BDF46-2D3D-44B2-8042-3C6A103496D3}" type="datetimeFigureOut">
              <a:rPr lang="ka-GE" smtClean="0"/>
              <a:t>15.05.2019</a:t>
            </a:fld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9E402-AAD0-41A5-B9C7-9890BFF7E58B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4026319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a-G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a-GE" b="1" i="1" dirty="0" smtClean="0"/>
              <a:t>ცოდნა და </a:t>
            </a:r>
            <a:r>
              <a:rPr lang="ka-GE" b="1" i="1" dirty="0" err="1" smtClean="0"/>
              <a:t>ღირებულებითი</a:t>
            </a:r>
            <a:r>
              <a:rPr lang="ka-GE" b="1" i="1" dirty="0" smtClean="0"/>
              <a:t> განათლება</a:t>
            </a:r>
            <a:br>
              <a:rPr lang="ka-GE" b="1" i="1" dirty="0" smtClean="0"/>
            </a:br>
            <a:endParaRPr lang="ka-GE" b="1" i="1" dirty="0"/>
          </a:p>
        </p:txBody>
      </p:sp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a-GE" sz="3200" dirty="0" smtClean="0"/>
              <a:t>პრობლემაზე დაფუძნებული სწავლა</a:t>
            </a:r>
          </a:p>
          <a:p>
            <a:endParaRPr lang="ka-GE" sz="3200" dirty="0"/>
          </a:p>
        </p:txBody>
      </p:sp>
    </p:spTree>
    <p:extLst>
      <p:ext uri="{BB962C8B-B14F-4D97-AF65-F5344CB8AC3E}">
        <p14:creationId xmlns:p14="http://schemas.microsoft.com/office/powerpoint/2010/main" val="87799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ka-GE" dirty="0" smtClean="0"/>
              <a:t>საქართველოში ზოგადი განათლების სისტემა მიზნად ისახავს შექმნას ხელსაყრელი პირობები ეროვნული და ზოგადსაკაცობრიო ღირებულებების მატარებელი, თავისუფალი პიროვნების ჩამოყალიბებისათვის.</a:t>
            </a:r>
          </a:p>
          <a:p>
            <a:pPr algn="just"/>
            <a:r>
              <a:rPr lang="ka-GE" dirty="0" smtClean="0"/>
              <a:t>ამასთან ერთად, განათლების სისტემა უვითარებს მოზარდს გონებრივ და ფიზიკურ უნარ-ჩვევებს, აძლევს საჭირო ცოდნას, ამკვიდრებს ჯანსაღი ცხოვრების წესს, მოსწავლეებს უყალიბებს ლიბერალურ და დემოკრატიულ ღირებულებებზე დამყარებულ სამოქალაქო ცნობიერებას და ეხმარება მათ ოჯახის, საზოგადოებისა და სახელმწიფოს წინაშე საკუთარი უფლება-მოვალეობების გაცნობიერებაში (ზოგადი განათლების ეროვნული მიზნები, 2004).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389666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VaKE</a:t>
            </a:r>
            <a:r>
              <a:rPr lang="en-US" dirty="0"/>
              <a:t> </a:t>
            </a:r>
            <a:r>
              <a:rPr lang="en-US" dirty="0" smtClean="0"/>
              <a:t>(Values and Knowledge Education):</a:t>
            </a:r>
            <a:br>
              <a:rPr lang="en-US" dirty="0" smtClean="0"/>
            </a:br>
            <a:r>
              <a:rPr lang="ka-GE" dirty="0" smtClean="0"/>
              <a:t>ღირებულებებისა და ცოდნის შეძენა</a:t>
            </a:r>
            <a:endParaRPr lang="ka-GE" dirty="0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ka-GE" dirty="0" smtClean="0"/>
          </a:p>
          <a:p>
            <a:pPr marL="0" indent="0" algn="just">
              <a:buNone/>
            </a:pPr>
            <a:endParaRPr lang="ka-GE" dirty="0"/>
          </a:p>
          <a:p>
            <a:pPr marL="0" indent="0" algn="just">
              <a:buNone/>
            </a:pPr>
            <a:r>
              <a:rPr lang="ka-GE" dirty="0" smtClean="0"/>
              <a:t>სწავლა-სწავლების მეთოდი, რომელიც ცოდნის შეძენასთან ერთად მოსწავლეს ღირებულებებს უვითარებს, სასწავლო პროცესს საინტერესოს ხდის და სწავლა-სწავლების მიზნების მიღწევას აიოლებს.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283271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სათაური 5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591478"/>
          </a:xfrm>
        </p:spPr>
        <p:txBody>
          <a:bodyPr>
            <a:normAutofit fontScale="90000"/>
          </a:bodyPr>
          <a:lstStyle/>
          <a:p>
            <a:pPr algn="ctr"/>
            <a:endParaRPr lang="ka-GE" b="1" i="1" dirty="0"/>
          </a:p>
        </p:txBody>
      </p:sp>
      <p:graphicFrame>
        <p:nvGraphicFramePr>
          <p:cNvPr id="4" name="შიგთავსის ჩანაცვლების ველი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69794804"/>
              </p:ext>
            </p:extLst>
          </p:nvPr>
        </p:nvGraphicFramePr>
        <p:xfrm>
          <a:off x="839788" y="2391508"/>
          <a:ext cx="5158098" cy="2897943"/>
        </p:xfrm>
        <a:graphic>
          <a:graphicData uri="http://schemas.openxmlformats.org/drawingml/2006/table">
            <a:tbl>
              <a:tblPr/>
              <a:tblGrid>
                <a:gridCol w="5158098"/>
              </a:tblGrid>
              <a:tr h="2897943">
                <a:tc>
                  <a:txBody>
                    <a:bodyPr/>
                    <a:lstStyle/>
                    <a:p>
                      <a:pPr algn="ctr"/>
                      <a:r>
                        <a:rPr lang="ka-GE" sz="2800" b="1" dirty="0" smtClean="0"/>
                        <a:t>ტრადიციული გაკვეთილი:  </a:t>
                      </a:r>
                      <a:r>
                        <a:rPr lang="ka-GE" sz="2800" dirty="0" smtClean="0"/>
                        <a:t>მოსწავლე იძენს მხოლოდ ცოდნას და მას ,,ასწავლიან“ ღირებულებებს</a:t>
                      </a:r>
                      <a:endParaRPr lang="ka-GE" sz="2800" dirty="0"/>
                    </a:p>
                  </a:txBody>
                  <a:tcPr marL="129450" marR="12945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ცხრილი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850623"/>
              </p:ext>
            </p:extLst>
          </p:nvPr>
        </p:nvGraphicFramePr>
        <p:xfrm>
          <a:off x="6639951" y="2391508"/>
          <a:ext cx="4515729" cy="2897943"/>
        </p:xfrm>
        <a:graphic>
          <a:graphicData uri="http://schemas.openxmlformats.org/drawingml/2006/table">
            <a:tbl>
              <a:tblPr/>
              <a:tblGrid>
                <a:gridCol w="4515729"/>
              </a:tblGrid>
              <a:tr h="2897943">
                <a:tc>
                  <a:txBody>
                    <a:bodyPr/>
                    <a:lstStyle/>
                    <a:p>
                      <a:pPr algn="ctr"/>
                      <a:r>
                        <a:rPr lang="de-DE" sz="2800" b="1" dirty="0" err="1" smtClean="0"/>
                        <a:t>VaKE</a:t>
                      </a:r>
                      <a:r>
                        <a:rPr lang="ka-GE" sz="2800" b="1" dirty="0" smtClean="0"/>
                        <a:t>-</a:t>
                      </a:r>
                      <a:r>
                        <a:rPr lang="de-DE" sz="2800" b="1" dirty="0" smtClean="0"/>
                        <a:t> </a:t>
                      </a:r>
                      <a:r>
                        <a:rPr lang="ka-GE" sz="2800" b="1" dirty="0" smtClean="0"/>
                        <a:t>ს გაკვეთილი: </a:t>
                      </a:r>
                      <a:r>
                        <a:rPr lang="ka-GE" sz="2800" dirty="0" smtClean="0"/>
                        <a:t>მოსწავლე იძენს</a:t>
                      </a:r>
                      <a:r>
                        <a:rPr lang="ka-GE" sz="2800" baseline="0" dirty="0" smtClean="0"/>
                        <a:t> ცოდნას  და მას უვითარდება ეთიკური ფასეულობები და ღირებულებები</a:t>
                      </a:r>
                      <a:endParaRPr lang="ka-GE" sz="28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56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სათაური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a-GE" b="1" i="1" dirty="0" smtClean="0"/>
              <a:t>ტრადიციული გაკვეთილი /</a:t>
            </a:r>
            <a:br>
              <a:rPr lang="ka-GE" b="1" i="1" dirty="0" smtClean="0"/>
            </a:br>
            <a:r>
              <a:rPr lang="ka-GE" b="1" i="1" dirty="0" err="1" smtClean="0"/>
              <a:t>კონსტრუქტივისტური</a:t>
            </a:r>
            <a:r>
              <a:rPr lang="ka-GE" b="1" i="1" dirty="0" smtClean="0"/>
              <a:t> გაკვეთილი/ </a:t>
            </a:r>
            <a:br>
              <a:rPr lang="ka-GE" b="1" i="1" dirty="0" smtClean="0"/>
            </a:br>
            <a:r>
              <a:rPr lang="en-US" b="1" i="1" dirty="0" err="1" smtClean="0"/>
              <a:t>VaKE</a:t>
            </a:r>
            <a:r>
              <a:rPr lang="ka-GE" b="1" i="1" dirty="0" smtClean="0"/>
              <a:t>ს გაკვეთილი</a:t>
            </a:r>
            <a:endParaRPr lang="ka-GE" dirty="0"/>
          </a:p>
        </p:txBody>
      </p:sp>
      <p:pic>
        <p:nvPicPr>
          <p:cNvPr id="9" name="შიგთავსის ჩანაცვლების ველი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9311" y="1814731"/>
            <a:ext cx="9101797" cy="4797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46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სათაურ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VaKE</a:t>
            </a:r>
            <a:r>
              <a:rPr lang="ka-GE" dirty="0" smtClean="0"/>
              <a:t>-ს გაკვეთილის მსვლელობა</a:t>
            </a:r>
            <a:endParaRPr lang="ka-GE" dirty="0"/>
          </a:p>
        </p:txBody>
      </p:sp>
      <p:sp>
        <p:nvSpPr>
          <p:cNvPr id="8" name="შიგთავსის ჩანაცვლების ველი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ka-GE" dirty="0" smtClean="0"/>
              <a:t>დილემა - ბერძნ. იძულებითი მდგომარეობა - შეიცავს ორ ერთმანეთისგან გამომრიცხავ დებულებას, რომელთაგან ერთ-ერთის არჩევა აუცილებელია, რაც ხშირად მორალური ღირებულებების კონფლიქტების საბაბი ხდება.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68455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/>
              <a:t>პრობლემაზე დაფუძნებული სწავლის მიდგომას ახასიათებს სამი ძირითადი ასპექტი:</a:t>
            </a:r>
          </a:p>
          <a:p>
            <a:r>
              <a:rPr lang="ka-GE" dirty="0"/>
              <a:t>სწავლა ეყრდნობა ღიად დასმულ პრობლემურ შეკითხვებს;</a:t>
            </a:r>
          </a:p>
          <a:p>
            <a:r>
              <a:rPr lang="ka-GE" dirty="0"/>
              <a:t>მოსწავლეები მუშაობენ მცირე ჯგუფებში;</a:t>
            </a:r>
          </a:p>
          <a:p>
            <a:r>
              <a:rPr lang="ka-GE" dirty="0"/>
              <a:t>მასწავლებელი არის „</a:t>
            </a:r>
            <a:r>
              <a:rPr lang="ka-GE" dirty="0" err="1"/>
              <a:t>ფასილიტატორის</a:t>
            </a:r>
            <a:r>
              <a:rPr lang="ka-GE" dirty="0"/>
              <a:t>“ როლში, რის შედეგადაც მოსწავლე იღებს მეტ პიროვნულ პასუხისმგებლობას საკუთარ სწავლაზე და ხდება აქტიური შემმეცნებელი.</a:t>
            </a:r>
          </a:p>
          <a:p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358168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ის თემა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207</Words>
  <Application>Microsoft Office PowerPoint</Application>
  <PresentationFormat>ფართოეკრანიანი</PresentationFormat>
  <Paragraphs>17</Paragraphs>
  <Slides>7</Slides>
  <Notes>0</Notes>
  <HiddenSlides>0</HiddenSlides>
  <MMClips>0</MMClips>
  <ScaleCrop>false</ScaleCrop>
  <HeadingPairs>
    <vt:vector size="6" baseType="variant">
      <vt:variant>
        <vt:lpstr>გამოყენებული შრიფტები</vt:lpstr>
      </vt:variant>
      <vt:variant>
        <vt:i4>4</vt:i4>
      </vt:variant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Sylfaen</vt:lpstr>
      <vt:lpstr>Office-ის თემა</vt:lpstr>
      <vt:lpstr>ცოდნა და ღირებულებითი განათლება </vt:lpstr>
      <vt:lpstr>PowerPoint-ის პრეზენტაცია</vt:lpstr>
      <vt:lpstr>VaKE (Values and Knowledge Education): ღირებულებებისა და ცოდნის შეძენა</vt:lpstr>
      <vt:lpstr>PowerPoint-ის პრეზენტაცია</vt:lpstr>
      <vt:lpstr>ტრადიციული გაკვეთილი / კონსტრუქტივისტური გაკვეთილი/  VaKEს გაკვეთილი</vt:lpstr>
      <vt:lpstr>VaKE-ს გაკვეთილის მსვლელობა</vt:lpstr>
      <vt:lpstr>PowerPoint-ის პრეზენტაცია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ცოდნა და ღირებულებითი განათლება </dc:title>
  <dc:creator>USER</dc:creator>
  <cp:lastModifiedBy>USER</cp:lastModifiedBy>
  <cp:revision>10</cp:revision>
  <dcterms:created xsi:type="dcterms:W3CDTF">2019-05-15T18:50:15Z</dcterms:created>
  <dcterms:modified xsi:type="dcterms:W3CDTF">2019-05-15T19:44:14Z</dcterms:modified>
</cp:coreProperties>
</file>