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5" r:id="rId3"/>
    <p:sldId id="266" r:id="rId4"/>
    <p:sldId id="272" r:id="rId5"/>
    <p:sldId id="258" r:id="rId6"/>
    <p:sldId id="259" r:id="rId7"/>
    <p:sldId id="260" r:id="rId8"/>
    <p:sldId id="276" r:id="rId9"/>
    <p:sldId id="277" r:id="rId10"/>
    <p:sldId id="278" r:id="rId11"/>
    <p:sldId id="279" r:id="rId12"/>
    <p:sldId id="280" r:id="rId13"/>
    <p:sldId id="281" r:id="rId14"/>
    <p:sldId id="268" r:id="rId15"/>
    <p:sldId id="282" r:id="rId16"/>
    <p:sldId id="283" r:id="rId17"/>
    <p:sldId id="274"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1" autoAdjust="0"/>
    <p:restoredTop sz="94624" autoAdjust="0"/>
  </p:normalViewPr>
  <p:slideViewPr>
    <p:cSldViewPr>
      <p:cViewPr varScale="1">
        <p:scale>
          <a:sx n="87" d="100"/>
          <a:sy n="87" d="100"/>
        </p:scale>
        <p:origin x="15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2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E33E8-59BB-4783-9B75-DA6DF535A6DC}" type="datetimeFigureOut">
              <a:rPr lang="en-US" smtClean="0"/>
              <a:pPr/>
              <a:t>6/3/2019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EA89FB-4CC2-42E8-BD22-CDAA54D72B29}" type="slidenum">
              <a:rPr lang="en-US" smtClean="0"/>
              <a:pPr/>
              <a:t>‹#›</a:t>
            </a:fld>
            <a:endParaRPr lang="en-US"/>
          </a:p>
        </p:txBody>
      </p:sp>
    </p:spTree>
    <p:extLst>
      <p:ext uri="{BB962C8B-B14F-4D97-AF65-F5344CB8AC3E}">
        <p14:creationId xmlns:p14="http://schemas.microsoft.com/office/powerpoint/2010/main" val="1067426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EA89FB-4CC2-42E8-BD22-CDAA54D72B29}" type="slidenum">
              <a:rPr lang="en-US" smtClean="0"/>
              <a:pPr/>
              <a:t>1</a:t>
            </a:fld>
            <a:endParaRPr lang="en-US"/>
          </a:p>
        </p:txBody>
      </p:sp>
    </p:spTree>
    <p:extLst>
      <p:ext uri="{BB962C8B-B14F-4D97-AF65-F5344CB8AC3E}">
        <p14:creationId xmlns:p14="http://schemas.microsoft.com/office/powerpoint/2010/main" val="316910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ka-GE" dirty="0" smtClean="0"/>
              <a:t>ნორმატიული</a:t>
            </a:r>
            <a:r>
              <a:rPr lang="ka-GE" baseline="0" dirty="0" smtClean="0"/>
              <a:t> აქტი- სამართლებრივი აქტის ნაირსახეობაა.</a:t>
            </a:r>
            <a:endParaRPr lang="en-US" dirty="0"/>
          </a:p>
        </p:txBody>
      </p:sp>
      <p:sp>
        <p:nvSpPr>
          <p:cNvPr id="4" name="Slide Number Placeholder 3"/>
          <p:cNvSpPr>
            <a:spLocks noGrp="1"/>
          </p:cNvSpPr>
          <p:nvPr>
            <p:ph type="sldNum" sz="quarter" idx="10"/>
          </p:nvPr>
        </p:nvSpPr>
        <p:spPr/>
        <p:txBody>
          <a:bodyPr/>
          <a:lstStyle/>
          <a:p>
            <a:fld id="{B6EA89FB-4CC2-42E8-BD22-CDAA54D72B29}" type="slidenum">
              <a:rPr lang="en-US" smtClean="0"/>
              <a:pPr/>
              <a:t>5</a:t>
            </a:fld>
            <a:endParaRPr lang="en-US"/>
          </a:p>
        </p:txBody>
      </p:sp>
    </p:spTree>
    <p:extLst>
      <p:ext uri="{BB962C8B-B14F-4D97-AF65-F5344CB8AC3E}">
        <p14:creationId xmlns:p14="http://schemas.microsoft.com/office/powerpoint/2010/main" val="756641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EA89FB-4CC2-42E8-BD22-CDAA54D72B29}" type="slidenum">
              <a:rPr lang="en-US" smtClean="0"/>
              <a:pPr/>
              <a:t>18</a:t>
            </a:fld>
            <a:endParaRPr lang="en-US"/>
          </a:p>
        </p:txBody>
      </p:sp>
    </p:spTree>
    <p:extLst>
      <p:ext uri="{BB962C8B-B14F-4D97-AF65-F5344CB8AC3E}">
        <p14:creationId xmlns:p14="http://schemas.microsoft.com/office/powerpoint/2010/main" val="3245833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EDEA863-F20F-46E4-96FD-36C9303F7982}" type="datetime1">
              <a:rPr lang="en-US" smtClean="0"/>
              <a:pPr/>
              <a:t>6/3/2019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advTm="41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5411F2-E792-4EF1-B87B-9049F450BA80}" type="datetime1">
              <a:rPr lang="en-US" smtClean="0"/>
              <a:pPr/>
              <a:t>6/3/2019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ED6C44-03B0-4434-9033-CFD23D993319}" type="datetime1">
              <a:rPr lang="en-US" smtClean="0"/>
              <a:pPr/>
              <a:t>6/3/2019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37D21D-660C-42F3-A25E-EEBCD58B80E7}" type="datetime1">
              <a:rPr lang="en-US" smtClean="0"/>
              <a:pPr/>
              <a:t>6/3/2019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DBF15B2-F68E-462F-9DEB-24751ED2C1A8}" type="datetime1">
              <a:rPr lang="en-US" smtClean="0"/>
              <a:pPr/>
              <a:t>6/3/2019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advTm="41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0D4F50-30A7-4342-B9CE-E959C00DE7CA}" type="datetime1">
              <a:rPr lang="en-US" smtClean="0"/>
              <a:pPr/>
              <a:t>6/3/2019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CFC7D2-178F-48EA-A269-2AB2D79DDDBF}" type="datetime1">
              <a:rPr lang="en-US" smtClean="0"/>
              <a:pPr/>
              <a:t>6/3/2019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893A12-5A88-447C-96FC-A6BCB79EA549}" type="datetime1">
              <a:rPr lang="en-US" smtClean="0"/>
              <a:pPr/>
              <a:t>6/3/2019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ED70C5C-98DE-4F17-B473-95006651B12E}" type="datetime1">
              <a:rPr lang="en-US" smtClean="0"/>
              <a:pPr/>
              <a:t>6/3/2019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advTm="4100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A2F2F9-0A62-4C25-BEB7-8F7A10BEC39B}" type="datetime1">
              <a:rPr lang="en-US" smtClean="0"/>
              <a:pPr/>
              <a:t>6/3/2019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advTm="41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ABB7649-0773-4C82-B453-7260AA315B3A}" type="datetime1">
              <a:rPr lang="en-US" smtClean="0"/>
              <a:pPr/>
              <a:t>6/3/2019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advTm="41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A9F8F1A-DED8-459D-9ABE-D2143CA3790C}" type="datetime1">
              <a:rPr lang="en-US" smtClean="0"/>
              <a:pPr/>
              <a:t>6/3/2019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Tm="41000"/>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7848600" cy="2057400"/>
          </a:xfrm>
        </p:spPr>
        <p:txBody>
          <a:bodyPr/>
          <a:lstStyle/>
          <a:p>
            <a:pPr algn="just"/>
            <a:r>
              <a:rPr lang="en-US" dirty="0" smtClean="0"/>
              <a:t>     </a:t>
            </a:r>
            <a:r>
              <a:rPr lang="ka-GE" dirty="0" smtClean="0"/>
              <a:t>                                                     </a:t>
            </a:r>
            <a:endParaRPr lang="en-US" dirty="0"/>
          </a:p>
        </p:txBody>
      </p:sp>
      <p:sp>
        <p:nvSpPr>
          <p:cNvPr id="3" name="Subtitle 2"/>
          <p:cNvSpPr>
            <a:spLocks noGrp="1"/>
          </p:cNvSpPr>
          <p:nvPr>
            <p:ph type="subTitle" idx="1"/>
          </p:nvPr>
        </p:nvSpPr>
        <p:spPr>
          <a:xfrm>
            <a:off x="1143000" y="1524000"/>
            <a:ext cx="8001000" cy="5334000"/>
          </a:xfrm>
        </p:spPr>
        <p:txBody>
          <a:bodyPr>
            <a:normAutofit/>
          </a:bodyPr>
          <a:lstStyle/>
          <a:p>
            <a:pPr algn="ctr"/>
            <a:r>
              <a:rPr lang="ka-GE" sz="2400" b="1" dirty="0" smtClean="0">
                <a:solidFill>
                  <a:srgbClr val="0070C0"/>
                </a:solidFill>
                <a:latin typeface="Sylfaen" pitchFamily="18" charset="0"/>
              </a:rPr>
              <a:t>           </a:t>
            </a:r>
            <a:r>
              <a:rPr lang="en-US" sz="2400" b="1" dirty="0">
                <a:solidFill>
                  <a:schemeClr val="accent1"/>
                </a:solidFill>
              </a:rPr>
              <a:t>„</a:t>
            </a:r>
            <a:r>
              <a:rPr lang="en-US" sz="2400" b="1" dirty="0" err="1">
                <a:solidFill>
                  <a:schemeClr val="accent1"/>
                </a:solidFill>
              </a:rPr>
              <a:t>ქობულეთელ</a:t>
            </a:r>
            <a:r>
              <a:rPr lang="en-US" sz="2400" b="1" dirty="0">
                <a:solidFill>
                  <a:schemeClr val="accent1"/>
                </a:solidFill>
              </a:rPr>
              <a:t> </a:t>
            </a:r>
            <a:r>
              <a:rPr lang="en-US" sz="2400" b="1" dirty="0" err="1">
                <a:solidFill>
                  <a:schemeClr val="accent1"/>
                </a:solidFill>
              </a:rPr>
              <a:t>მუჰაჯირთა</a:t>
            </a:r>
            <a:r>
              <a:rPr lang="en-US" sz="2400" b="1" dirty="0">
                <a:solidFill>
                  <a:schemeClr val="accent1"/>
                </a:solidFill>
              </a:rPr>
              <a:t> </a:t>
            </a:r>
            <a:r>
              <a:rPr lang="en-US" sz="2400" b="1" dirty="0" err="1" smtClean="0">
                <a:solidFill>
                  <a:schemeClr val="accent1"/>
                </a:solidFill>
              </a:rPr>
              <a:t>შთამომავლები</a:t>
            </a:r>
            <a:r>
              <a:rPr lang="ka-GE" sz="2400" b="1" dirty="0" smtClean="0">
                <a:solidFill>
                  <a:schemeClr val="accent1"/>
                </a:solidFill>
              </a:rPr>
              <a:t>  </a:t>
            </a:r>
            <a:r>
              <a:rPr lang="en-US" sz="2400" b="1" dirty="0" smtClean="0">
                <a:solidFill>
                  <a:schemeClr val="accent1"/>
                </a:solidFill>
              </a:rPr>
              <a:t> </a:t>
            </a:r>
            <a:r>
              <a:rPr lang="en-US" sz="2400" b="1" dirty="0" err="1">
                <a:solidFill>
                  <a:schemeClr val="accent1"/>
                </a:solidFill>
              </a:rPr>
              <a:t>ფაზარის</a:t>
            </a:r>
            <a:r>
              <a:rPr lang="en-US" sz="2400" b="1" dirty="0">
                <a:solidFill>
                  <a:schemeClr val="accent1"/>
                </a:solidFill>
              </a:rPr>
              <a:t> </a:t>
            </a:r>
            <a:r>
              <a:rPr lang="en-US" sz="2400" b="1" dirty="0" err="1" smtClean="0">
                <a:solidFill>
                  <a:schemeClr val="accent1"/>
                </a:solidFill>
              </a:rPr>
              <a:t>ჰამიდიეში</a:t>
            </a:r>
            <a:r>
              <a:rPr lang="ka-GE" sz="2400" b="1" dirty="0" smtClean="0">
                <a:solidFill>
                  <a:schemeClr val="accent1"/>
                </a:solidFill>
              </a:rPr>
              <a:t>“</a:t>
            </a:r>
            <a:r>
              <a:rPr lang="en-US" sz="2400" b="1" dirty="0" smtClean="0">
                <a:solidFill>
                  <a:schemeClr val="accent1"/>
                </a:solidFill>
              </a:rPr>
              <a:t> </a:t>
            </a:r>
            <a:r>
              <a:rPr lang="ka-GE" sz="2400" b="1" dirty="0" smtClean="0">
                <a:solidFill>
                  <a:schemeClr val="accent1"/>
                </a:solidFill>
              </a:rPr>
              <a:t> (ყოფა და ენობრივი სიტუაცია)</a:t>
            </a:r>
            <a:endParaRPr lang="ka-GE" sz="2400" b="1" dirty="0" smtClean="0">
              <a:solidFill>
                <a:schemeClr val="accent1"/>
              </a:solidFill>
              <a:latin typeface="Sylfaen" pitchFamily="18" charset="0"/>
            </a:endParaRPr>
          </a:p>
          <a:p>
            <a:pPr algn="just"/>
            <a:r>
              <a:rPr lang="ka-GE" sz="3600" dirty="0" smtClean="0">
                <a:solidFill>
                  <a:schemeClr val="tx1"/>
                </a:solidFill>
              </a:rPr>
              <a:t>                                         </a:t>
            </a:r>
          </a:p>
          <a:p>
            <a:pPr algn="just"/>
            <a:endParaRPr lang="ka-GE" sz="3600" dirty="0">
              <a:solidFill>
                <a:schemeClr val="tx1"/>
              </a:solidFill>
            </a:endParaRPr>
          </a:p>
          <a:p>
            <a:pPr algn="just"/>
            <a:endParaRPr lang="ka-GE" sz="3600" dirty="0" smtClean="0">
              <a:solidFill>
                <a:schemeClr val="tx1"/>
              </a:solidFill>
            </a:endParaRPr>
          </a:p>
          <a:p>
            <a:pPr algn="just"/>
            <a:r>
              <a:rPr lang="ka-GE" sz="3600" dirty="0" smtClean="0">
                <a:solidFill>
                  <a:schemeClr val="tx1"/>
                </a:solidFill>
              </a:rPr>
              <a:t>					</a:t>
            </a:r>
            <a:r>
              <a:rPr lang="ka-GE" sz="2400" b="1" dirty="0" smtClean="0">
                <a:solidFill>
                  <a:schemeClr val="accent1"/>
                </a:solidFill>
              </a:rPr>
              <a:t>მაია კიკვაძე</a:t>
            </a:r>
            <a:endParaRPr lang="ka-GE" sz="2400" b="1" dirty="0">
              <a:solidFill>
                <a:schemeClr val="accent1"/>
              </a:solidFill>
            </a:endParaRPr>
          </a:p>
          <a:p>
            <a:pPr algn="just"/>
            <a:r>
              <a:rPr lang="ka-GE" sz="2400" b="1" dirty="0" smtClean="0">
                <a:solidFill>
                  <a:schemeClr val="accent1"/>
                </a:solidFill>
              </a:rPr>
              <a:t> 					</a:t>
            </a:r>
            <a:r>
              <a:rPr lang="ka-GE" sz="2400" b="1" dirty="0" smtClean="0">
                <a:solidFill>
                  <a:schemeClr val="accent1"/>
                </a:solidFill>
                <a:latin typeface="Sylfaen" pitchFamily="18" charset="0"/>
              </a:rPr>
              <a:t>12.06. 2019</a:t>
            </a:r>
            <a:endParaRPr lang="ka-GE" sz="2400" b="1" dirty="0" smtClean="0">
              <a:solidFill>
                <a:schemeClr val="accent1"/>
              </a:solidFill>
            </a:endParaRPr>
          </a:p>
          <a:p>
            <a:pPr algn="just"/>
            <a:r>
              <a:rPr lang="ka-GE" sz="3900" dirty="0" smtClean="0">
                <a:solidFill>
                  <a:schemeClr val="tx1"/>
                </a:solidFill>
              </a:rPr>
              <a:t>                                       </a:t>
            </a:r>
          </a:p>
        </p:txBody>
      </p:sp>
      <p:pic>
        <p:nvPicPr>
          <p:cNvPr id="4" name="Picture 3" descr="BSU_logo.png"/>
          <p:cNvPicPr>
            <a:picLocks noChangeAspect="1"/>
          </p:cNvPicPr>
          <p:nvPr/>
        </p:nvPicPr>
        <p:blipFill>
          <a:blip r:embed="rId3" cstate="print"/>
          <a:stretch>
            <a:fillRect/>
          </a:stretch>
        </p:blipFill>
        <p:spPr>
          <a:xfrm>
            <a:off x="1066800" y="0"/>
            <a:ext cx="1447800" cy="1447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spd="slow" advTm="41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10</a:t>
            </a:fld>
            <a:endParaRPr lang="en-US"/>
          </a:p>
        </p:txBody>
      </p:sp>
      <p:sp>
        <p:nvSpPr>
          <p:cNvPr id="3" name="Прямоугольник 2"/>
          <p:cNvSpPr/>
          <p:nvPr/>
        </p:nvSpPr>
        <p:spPr>
          <a:xfrm>
            <a:off x="2286000" y="1066800"/>
            <a:ext cx="5943600" cy="4154984"/>
          </a:xfrm>
          <a:prstGeom prst="rect">
            <a:avLst/>
          </a:prstGeom>
        </p:spPr>
        <p:txBody>
          <a:bodyPr wrap="square">
            <a:spAutoFit/>
          </a:bodyPr>
          <a:lstStyle/>
          <a:p>
            <a:pPr algn="ctr"/>
            <a:r>
              <a:rPr lang="ka-GE" sz="2400" b="1" dirty="0">
                <a:solidFill>
                  <a:schemeClr val="accent6">
                    <a:lumMod val="75000"/>
                  </a:schemeClr>
                </a:solidFill>
              </a:rPr>
              <a:t>რიცხვითი სახელი</a:t>
            </a:r>
          </a:p>
          <a:p>
            <a:pPr algn="ctr"/>
            <a:r>
              <a:rPr lang="ka-GE" sz="2400" b="1" dirty="0">
                <a:solidFill>
                  <a:schemeClr val="accent6">
                    <a:lumMod val="75000"/>
                  </a:schemeClr>
                </a:solidFill>
              </a:rPr>
              <a:t>ნაცვალსახელი</a:t>
            </a:r>
          </a:p>
          <a:p>
            <a:r>
              <a:rPr lang="ka-GE" sz="2400" b="1" dirty="0" err="1"/>
              <a:t>მიერნები</a:t>
            </a:r>
            <a:r>
              <a:rPr lang="ka-GE" sz="2400" dirty="0"/>
              <a:t> </a:t>
            </a:r>
            <a:r>
              <a:rPr lang="ka-GE" sz="2400" b="1" dirty="0"/>
              <a:t>= </a:t>
            </a:r>
            <a:r>
              <a:rPr lang="ka-GE" sz="2400" dirty="0"/>
              <a:t>მეორეები: „</a:t>
            </a:r>
            <a:r>
              <a:rPr lang="ka-GE" sz="2400" b="1" dirty="0" err="1"/>
              <a:t>მიერნები</a:t>
            </a:r>
            <a:r>
              <a:rPr lang="ka-GE" sz="2400" dirty="0"/>
              <a:t> </a:t>
            </a:r>
            <a:r>
              <a:rPr lang="ka-GE" sz="2400" dirty="0" err="1"/>
              <a:t>ფახირები</a:t>
            </a:r>
            <a:r>
              <a:rPr lang="ka-GE" sz="2400" b="1" dirty="0"/>
              <a:t> </a:t>
            </a:r>
            <a:r>
              <a:rPr lang="ka-GE" sz="2400" dirty="0"/>
              <a:t>იყო“. </a:t>
            </a:r>
            <a:endParaRPr lang="ru-RU" sz="2400" dirty="0"/>
          </a:p>
          <a:p>
            <a:r>
              <a:rPr lang="ka-GE" sz="2400" b="1" dirty="0" err="1"/>
              <a:t>ვინდან</a:t>
            </a:r>
            <a:r>
              <a:rPr lang="ka-GE" sz="2400" b="1" dirty="0"/>
              <a:t> // ვისიდან ხართ? = ,,</a:t>
            </a:r>
            <a:r>
              <a:rPr lang="ka-GE" sz="2400" dirty="0"/>
              <a:t>ვისი ხარ? რა გვარის ხარ?”; </a:t>
            </a:r>
            <a:r>
              <a:rPr lang="ka-GE" sz="2400" b="1" dirty="0"/>
              <a:t> </a:t>
            </a:r>
            <a:r>
              <a:rPr lang="ka-GE" sz="2400" dirty="0"/>
              <a:t>,,შენ </a:t>
            </a:r>
            <a:r>
              <a:rPr lang="ka-GE" sz="2400" dirty="0" err="1"/>
              <a:t>ვინდან</a:t>
            </a:r>
            <a:r>
              <a:rPr lang="ka-GE" sz="2400" b="1" dirty="0"/>
              <a:t> ბრძანდებით? “</a:t>
            </a:r>
            <a:endParaRPr lang="ru-RU" sz="2400" dirty="0"/>
          </a:p>
          <a:p>
            <a:r>
              <a:rPr lang="ka-GE" sz="2400" b="1" dirty="0" err="1"/>
              <a:t>აგინები</a:t>
            </a:r>
            <a:r>
              <a:rPr lang="ka-GE" sz="2400" b="1" dirty="0"/>
              <a:t> </a:t>
            </a:r>
            <a:r>
              <a:rPr lang="ka-GE" sz="2400" dirty="0"/>
              <a:t>= ესენი</a:t>
            </a:r>
            <a:r>
              <a:rPr lang="ka-GE" sz="2400" b="1" dirty="0"/>
              <a:t>: </a:t>
            </a:r>
            <a:r>
              <a:rPr lang="ka-GE" sz="2400" dirty="0"/>
              <a:t>,,</a:t>
            </a:r>
            <a:r>
              <a:rPr lang="ka-GE" sz="2400" b="1" dirty="0" err="1"/>
              <a:t>აგინები</a:t>
            </a:r>
            <a:r>
              <a:rPr lang="ka-GE" sz="2400" dirty="0"/>
              <a:t> </a:t>
            </a:r>
            <a:r>
              <a:rPr lang="ka-GE" sz="2400" dirty="0" err="1"/>
              <a:t>ტყუილაი</a:t>
            </a:r>
            <a:r>
              <a:rPr lang="ka-GE" sz="2400" dirty="0"/>
              <a:t> საქმიანობენ“.</a:t>
            </a:r>
            <a:endParaRPr lang="ru-RU" sz="2400" dirty="0"/>
          </a:p>
          <a:p>
            <a:r>
              <a:rPr lang="ka-GE" sz="2400" b="1" dirty="0"/>
              <a:t>მაგნები</a:t>
            </a:r>
            <a:r>
              <a:rPr lang="ka-GE" sz="2400" dirty="0"/>
              <a:t> = ეგენი</a:t>
            </a:r>
            <a:r>
              <a:rPr lang="ka-GE" sz="2400" dirty="0" smtClean="0"/>
              <a:t>: ,,</a:t>
            </a:r>
            <a:r>
              <a:rPr lang="ka-GE" sz="2400" dirty="0"/>
              <a:t>სამი სული მუშაობს“ </a:t>
            </a:r>
            <a:endParaRPr lang="ru-RU" sz="2400" dirty="0"/>
          </a:p>
          <a:p>
            <a:r>
              <a:rPr lang="ka-GE" sz="2400" b="1" dirty="0"/>
              <a:t> </a:t>
            </a:r>
            <a:endParaRPr lang="ru-RU" sz="2400" dirty="0"/>
          </a:p>
        </p:txBody>
      </p:sp>
    </p:spTree>
    <p:extLst>
      <p:ext uri="{BB962C8B-B14F-4D97-AF65-F5344CB8AC3E}">
        <p14:creationId xmlns:p14="http://schemas.microsoft.com/office/powerpoint/2010/main" val="3167986050"/>
      </p:ext>
    </p:extLst>
  </p:cSld>
  <p:clrMapOvr>
    <a:masterClrMapping/>
  </p:clrMapOvr>
  <p:transition spd="slow" advTm="41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11</a:t>
            </a:fld>
            <a:endParaRPr lang="en-US"/>
          </a:p>
        </p:txBody>
      </p:sp>
      <p:sp>
        <p:nvSpPr>
          <p:cNvPr id="3" name="Прямоугольник 2"/>
          <p:cNvSpPr/>
          <p:nvPr/>
        </p:nvSpPr>
        <p:spPr>
          <a:xfrm>
            <a:off x="2286000" y="1443841"/>
            <a:ext cx="6096000" cy="4524315"/>
          </a:xfrm>
          <a:prstGeom prst="rect">
            <a:avLst/>
          </a:prstGeom>
        </p:spPr>
        <p:txBody>
          <a:bodyPr wrap="square">
            <a:spAutoFit/>
          </a:bodyPr>
          <a:lstStyle/>
          <a:p>
            <a:pPr algn="ctr"/>
            <a:r>
              <a:rPr lang="ka-GE" sz="2400" b="1" dirty="0">
                <a:solidFill>
                  <a:schemeClr val="accent1"/>
                </a:solidFill>
              </a:rPr>
              <a:t>მიმღეობები</a:t>
            </a:r>
          </a:p>
          <a:p>
            <a:r>
              <a:rPr lang="ka-GE" sz="2400" b="1" dirty="0" err="1" smtClean="0">
                <a:solidFill>
                  <a:schemeClr val="accent1"/>
                </a:solidFill>
              </a:rPr>
              <a:t>შეწუწუნებული</a:t>
            </a:r>
            <a:r>
              <a:rPr lang="ka-GE" sz="2400" b="1" dirty="0" smtClean="0">
                <a:solidFill>
                  <a:schemeClr val="accent1"/>
                </a:solidFill>
              </a:rPr>
              <a:t> -,,</a:t>
            </a:r>
            <a:r>
              <a:rPr lang="ka-GE" sz="2400" dirty="0">
                <a:solidFill>
                  <a:schemeClr val="accent1"/>
                </a:solidFill>
              </a:rPr>
              <a:t>სარმა </a:t>
            </a:r>
            <a:r>
              <a:rPr lang="ka-GE" sz="2400" b="1" dirty="0">
                <a:solidFill>
                  <a:schemeClr val="accent1"/>
                </a:solidFill>
              </a:rPr>
              <a:t> </a:t>
            </a:r>
            <a:r>
              <a:rPr lang="ka-GE" sz="2400" dirty="0">
                <a:solidFill>
                  <a:schemeClr val="accent1"/>
                </a:solidFill>
              </a:rPr>
              <a:t>უნდა </a:t>
            </a:r>
            <a:r>
              <a:rPr lang="ka-GE" sz="2400" dirty="0" smtClean="0">
                <a:solidFill>
                  <a:schemeClr val="accent1"/>
                </a:solidFill>
              </a:rPr>
              <a:t>იყოს </a:t>
            </a:r>
            <a:r>
              <a:rPr lang="ka-GE" sz="2400" dirty="0" err="1" smtClean="0">
                <a:solidFill>
                  <a:schemeClr val="accent1"/>
                </a:solidFill>
              </a:rPr>
              <a:t>შეწუწუნებული</a:t>
            </a:r>
            <a:r>
              <a:rPr lang="ka-GE" sz="2400" dirty="0" smtClean="0">
                <a:solidFill>
                  <a:schemeClr val="accent1"/>
                </a:solidFill>
              </a:rPr>
              <a:t>“. </a:t>
            </a:r>
            <a:r>
              <a:rPr lang="ka-GE" sz="2400" b="1" dirty="0">
                <a:solidFill>
                  <a:schemeClr val="accent1"/>
                </a:solidFill>
              </a:rPr>
              <a:t>? </a:t>
            </a:r>
            <a:r>
              <a:rPr lang="ka-GE" sz="2400" dirty="0" smtClean="0">
                <a:solidFill>
                  <a:schemeClr val="accent1"/>
                </a:solidFill>
              </a:rPr>
              <a:t>ხორცი </a:t>
            </a:r>
            <a:r>
              <a:rPr lang="ka-GE" sz="2400" dirty="0">
                <a:solidFill>
                  <a:schemeClr val="accent1"/>
                </a:solidFill>
              </a:rPr>
              <a:t>მეტი უნდა იყოს</a:t>
            </a:r>
            <a:r>
              <a:rPr lang="ka-GE" sz="2400" dirty="0" smtClean="0">
                <a:solidFill>
                  <a:schemeClr val="accent1"/>
                </a:solidFill>
              </a:rPr>
              <a:t>” თუ კარგად შეზავებული?</a:t>
            </a:r>
            <a:endParaRPr lang="ru-RU" sz="2400" dirty="0">
              <a:solidFill>
                <a:schemeClr val="accent1"/>
              </a:solidFill>
            </a:endParaRPr>
          </a:p>
          <a:p>
            <a:r>
              <a:rPr lang="ka-GE" sz="2400" b="1" dirty="0" err="1">
                <a:solidFill>
                  <a:schemeClr val="accent1"/>
                </a:solidFill>
              </a:rPr>
              <a:t>მოგოზილი</a:t>
            </a:r>
            <a:r>
              <a:rPr lang="ka-GE" sz="2400" b="1" dirty="0">
                <a:solidFill>
                  <a:schemeClr val="accent1"/>
                </a:solidFill>
              </a:rPr>
              <a:t>  = </a:t>
            </a:r>
            <a:r>
              <a:rPr lang="ka-GE" sz="2400" dirty="0">
                <a:solidFill>
                  <a:schemeClr val="accent1"/>
                </a:solidFill>
              </a:rPr>
              <a:t>აზელილი: „ხორციანი სარმა </a:t>
            </a:r>
            <a:r>
              <a:rPr lang="ka-GE" sz="2400" b="1" dirty="0" err="1">
                <a:solidFill>
                  <a:schemeClr val="accent1"/>
                </a:solidFill>
              </a:rPr>
              <a:t>მოგოზილი</a:t>
            </a:r>
            <a:r>
              <a:rPr lang="ka-GE" sz="2400" b="1" dirty="0">
                <a:solidFill>
                  <a:schemeClr val="accent1"/>
                </a:solidFill>
              </a:rPr>
              <a:t> </a:t>
            </a:r>
            <a:r>
              <a:rPr lang="ka-GE" sz="2400" dirty="0">
                <a:solidFill>
                  <a:schemeClr val="accent1"/>
                </a:solidFill>
              </a:rPr>
              <a:t> </a:t>
            </a:r>
            <a:r>
              <a:rPr lang="ka-GE" sz="2400" dirty="0" err="1">
                <a:solidFill>
                  <a:schemeClr val="accent1"/>
                </a:solidFill>
              </a:rPr>
              <a:t>არნა</a:t>
            </a:r>
            <a:r>
              <a:rPr lang="ka-GE" sz="2400" dirty="0">
                <a:solidFill>
                  <a:schemeClr val="accent1"/>
                </a:solidFill>
              </a:rPr>
              <a:t> იყოს“. </a:t>
            </a:r>
            <a:endParaRPr lang="ru-RU" sz="2400" dirty="0">
              <a:solidFill>
                <a:schemeClr val="accent1"/>
              </a:solidFill>
            </a:endParaRPr>
          </a:p>
          <a:p>
            <a:r>
              <a:rPr lang="ka-GE" sz="2400" b="1" dirty="0" err="1">
                <a:solidFill>
                  <a:schemeClr val="accent1"/>
                </a:solidFill>
              </a:rPr>
              <a:t>გუუნდობელი</a:t>
            </a:r>
            <a:r>
              <a:rPr lang="ka-GE" sz="2400" b="1" dirty="0">
                <a:solidFill>
                  <a:schemeClr val="accent1"/>
                </a:solidFill>
              </a:rPr>
              <a:t> = </a:t>
            </a:r>
            <a:r>
              <a:rPr lang="ka-GE" sz="2400" dirty="0">
                <a:solidFill>
                  <a:schemeClr val="accent1"/>
                </a:solidFill>
              </a:rPr>
              <a:t>მატყუარა: „ მატყუარა ადამიანზე იტყვიან </a:t>
            </a:r>
            <a:r>
              <a:rPr lang="ka-GE" sz="2400" b="1" dirty="0" err="1">
                <a:solidFill>
                  <a:schemeClr val="accent1"/>
                </a:solidFill>
              </a:rPr>
              <a:t>გუუნდობელი</a:t>
            </a:r>
            <a:r>
              <a:rPr lang="ka-GE" sz="2400" b="1" dirty="0">
                <a:solidFill>
                  <a:schemeClr val="accent1"/>
                </a:solidFill>
              </a:rPr>
              <a:t> </a:t>
            </a:r>
            <a:r>
              <a:rPr lang="ka-GE" sz="2400" b="1" dirty="0" err="1">
                <a:solidFill>
                  <a:schemeClr val="accent1"/>
                </a:solidFill>
              </a:rPr>
              <a:t>ინსანი</a:t>
            </a:r>
            <a:r>
              <a:rPr lang="ka-GE" sz="2400" b="1" dirty="0">
                <a:solidFill>
                  <a:schemeClr val="accent1"/>
                </a:solidFill>
              </a:rPr>
              <a:t>“.</a:t>
            </a:r>
            <a:endParaRPr lang="ru-RU" sz="2400" dirty="0">
              <a:solidFill>
                <a:schemeClr val="accent1"/>
              </a:solidFill>
            </a:endParaRPr>
          </a:p>
          <a:p>
            <a:r>
              <a:rPr lang="ka-GE" sz="2400" b="1" dirty="0" err="1">
                <a:solidFill>
                  <a:schemeClr val="accent1"/>
                </a:solidFill>
              </a:rPr>
              <a:t>დაგდული</a:t>
            </a:r>
            <a:r>
              <a:rPr lang="ka-GE" sz="2400" b="1" dirty="0">
                <a:solidFill>
                  <a:schemeClr val="accent1"/>
                </a:solidFill>
              </a:rPr>
              <a:t> = ჩაკეტილი: „</a:t>
            </a:r>
            <a:r>
              <a:rPr lang="ka-GE" sz="2400" dirty="0">
                <a:solidFill>
                  <a:schemeClr val="accent1"/>
                </a:solidFill>
              </a:rPr>
              <a:t>კარები (საზღვარი) </a:t>
            </a:r>
            <a:r>
              <a:rPr lang="ka-GE" sz="2400" b="1" dirty="0" err="1">
                <a:solidFill>
                  <a:schemeClr val="accent1"/>
                </a:solidFill>
              </a:rPr>
              <a:t>დაგდული</a:t>
            </a:r>
            <a:r>
              <a:rPr lang="ka-GE" sz="2400" b="1" dirty="0">
                <a:solidFill>
                  <a:schemeClr val="accent1"/>
                </a:solidFill>
              </a:rPr>
              <a:t> </a:t>
            </a:r>
            <a:r>
              <a:rPr lang="ka-GE" sz="2400" dirty="0">
                <a:solidFill>
                  <a:schemeClr val="accent1"/>
                </a:solidFill>
              </a:rPr>
              <a:t>იყო“.</a:t>
            </a:r>
            <a:endParaRPr lang="ru-RU" sz="2400" dirty="0">
              <a:solidFill>
                <a:schemeClr val="accent1"/>
              </a:solidFill>
            </a:endParaRPr>
          </a:p>
          <a:p>
            <a:endParaRPr lang="en-US" sz="2400" dirty="0"/>
          </a:p>
        </p:txBody>
      </p:sp>
    </p:spTree>
    <p:extLst>
      <p:ext uri="{BB962C8B-B14F-4D97-AF65-F5344CB8AC3E}">
        <p14:creationId xmlns:p14="http://schemas.microsoft.com/office/powerpoint/2010/main" val="648038977"/>
      </p:ext>
    </p:extLst>
  </p:cSld>
  <p:clrMapOvr>
    <a:masterClrMapping/>
  </p:clrMapOvr>
  <p:transition spd="slow" advTm="41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12</a:t>
            </a:fld>
            <a:endParaRPr lang="en-US"/>
          </a:p>
        </p:txBody>
      </p:sp>
      <p:sp>
        <p:nvSpPr>
          <p:cNvPr id="3" name="Прямоугольник 2"/>
          <p:cNvSpPr/>
          <p:nvPr/>
        </p:nvSpPr>
        <p:spPr>
          <a:xfrm>
            <a:off x="1524000" y="566678"/>
            <a:ext cx="6934200" cy="5940088"/>
          </a:xfrm>
          <a:prstGeom prst="rect">
            <a:avLst/>
          </a:prstGeom>
        </p:spPr>
        <p:txBody>
          <a:bodyPr wrap="square">
            <a:spAutoFit/>
          </a:bodyPr>
          <a:lstStyle/>
          <a:p>
            <a:pPr algn="ctr"/>
            <a:r>
              <a:rPr lang="ka-GE" sz="2400" b="1" dirty="0">
                <a:solidFill>
                  <a:schemeClr val="accent1"/>
                </a:solidFill>
              </a:rPr>
              <a:t>ზმნური ფორმები:</a:t>
            </a:r>
          </a:p>
          <a:p>
            <a:r>
              <a:rPr lang="ka-GE" sz="2400" b="1" dirty="0">
                <a:solidFill>
                  <a:schemeClr val="accent1"/>
                </a:solidFill>
              </a:rPr>
              <a:t>ვიშვი = </a:t>
            </a:r>
            <a:r>
              <a:rPr lang="ka-GE" sz="2400" dirty="0">
                <a:solidFill>
                  <a:schemeClr val="accent1"/>
                </a:solidFill>
              </a:rPr>
              <a:t>გავაჩინე:  „გოგოი იქ </a:t>
            </a:r>
            <a:r>
              <a:rPr lang="ka-GE" sz="2400" b="1" dirty="0">
                <a:solidFill>
                  <a:schemeClr val="accent1"/>
                </a:solidFill>
              </a:rPr>
              <a:t>ვიშვი</a:t>
            </a:r>
            <a:r>
              <a:rPr lang="ka-GE" sz="2400" dirty="0">
                <a:solidFill>
                  <a:schemeClr val="accent1"/>
                </a:solidFill>
              </a:rPr>
              <a:t>- ედირნეში, ბიჭი-ართვინში</a:t>
            </a:r>
            <a:r>
              <a:rPr lang="ka-GE" sz="2400" b="1" dirty="0">
                <a:solidFill>
                  <a:schemeClr val="accent1"/>
                </a:solidFill>
              </a:rPr>
              <a:t>“.</a:t>
            </a:r>
            <a:endParaRPr lang="ru-RU" sz="2400" dirty="0">
              <a:solidFill>
                <a:schemeClr val="accent1"/>
              </a:solidFill>
            </a:endParaRPr>
          </a:p>
          <a:p>
            <a:r>
              <a:rPr lang="ka-GE" sz="2400" b="1" dirty="0">
                <a:solidFill>
                  <a:schemeClr val="accent1"/>
                </a:solidFill>
              </a:rPr>
              <a:t>გამოარჩევს  = </a:t>
            </a:r>
            <a:r>
              <a:rPr lang="ka-GE" sz="2400" dirty="0">
                <a:solidFill>
                  <a:schemeClr val="accent1"/>
                </a:solidFill>
              </a:rPr>
              <a:t>გამოიყვანს, გამოჩეკს:</a:t>
            </a:r>
            <a:r>
              <a:rPr lang="ka-GE" sz="2400" b="1" dirty="0">
                <a:solidFill>
                  <a:schemeClr val="accent1"/>
                </a:solidFill>
              </a:rPr>
              <a:t> </a:t>
            </a:r>
            <a:r>
              <a:rPr lang="en-US" sz="2400" b="1" dirty="0">
                <a:solidFill>
                  <a:schemeClr val="accent1"/>
                </a:solidFill>
              </a:rPr>
              <a:t>,,</a:t>
            </a:r>
            <a:r>
              <a:rPr lang="ka-GE" sz="2400" dirty="0">
                <a:solidFill>
                  <a:schemeClr val="accent1"/>
                </a:solidFill>
              </a:rPr>
              <a:t> </a:t>
            </a:r>
            <a:r>
              <a:rPr lang="ka-GE" sz="2400" dirty="0" err="1">
                <a:solidFill>
                  <a:schemeClr val="accent1"/>
                </a:solidFill>
              </a:rPr>
              <a:t>მოჭო</a:t>
            </a:r>
            <a:r>
              <a:rPr lang="ka-GE" sz="2400" dirty="0">
                <a:solidFill>
                  <a:schemeClr val="accent1"/>
                </a:solidFill>
              </a:rPr>
              <a:t> 21 დღეში ჭუჭულს </a:t>
            </a:r>
            <a:r>
              <a:rPr lang="ka-GE" sz="2400" b="1" dirty="0">
                <a:solidFill>
                  <a:schemeClr val="accent1"/>
                </a:solidFill>
              </a:rPr>
              <a:t> გამოარჩევს’’.</a:t>
            </a:r>
            <a:endParaRPr lang="ru-RU" sz="2400" dirty="0">
              <a:solidFill>
                <a:schemeClr val="accent1"/>
              </a:solidFill>
            </a:endParaRPr>
          </a:p>
          <a:p>
            <a:r>
              <a:rPr lang="ka-GE" sz="2400" b="1" dirty="0">
                <a:solidFill>
                  <a:schemeClr val="accent1"/>
                </a:solidFill>
              </a:rPr>
              <a:t>გააკეთილშობილეს = </a:t>
            </a:r>
            <a:r>
              <a:rPr lang="ka-GE" sz="2400" dirty="0">
                <a:solidFill>
                  <a:schemeClr val="accent1"/>
                </a:solidFill>
              </a:rPr>
              <a:t>გაალამაზეს, მოაწესრიგეს: „ </a:t>
            </a:r>
            <a:r>
              <a:rPr lang="ka-GE" sz="2400" b="1" dirty="0">
                <a:solidFill>
                  <a:schemeClr val="accent1"/>
                </a:solidFill>
              </a:rPr>
              <a:t>გააკეთილშობილეს </a:t>
            </a:r>
            <a:r>
              <a:rPr lang="ka-GE" sz="2400" dirty="0">
                <a:solidFill>
                  <a:schemeClr val="accent1"/>
                </a:solidFill>
              </a:rPr>
              <a:t>აქაურობა, არხები  </a:t>
            </a:r>
            <a:r>
              <a:rPr lang="ka-GE" sz="2400" dirty="0" err="1">
                <a:solidFill>
                  <a:schemeClr val="accent1"/>
                </a:solidFill>
              </a:rPr>
              <a:t>გეიყვანეს</a:t>
            </a:r>
            <a:r>
              <a:rPr lang="ka-GE" sz="2400" dirty="0">
                <a:solidFill>
                  <a:schemeClr val="accent1"/>
                </a:solidFill>
              </a:rPr>
              <a:t>, ტყეები გაკაფეს“. </a:t>
            </a:r>
          </a:p>
          <a:p>
            <a:r>
              <a:rPr lang="ka-GE" sz="2400" b="1" dirty="0">
                <a:solidFill>
                  <a:schemeClr val="accent1"/>
                </a:solidFill>
              </a:rPr>
              <a:t>გაასწორეს =</a:t>
            </a:r>
            <a:r>
              <a:rPr lang="ka-GE" sz="2400" dirty="0">
                <a:solidFill>
                  <a:schemeClr val="accent1"/>
                </a:solidFill>
              </a:rPr>
              <a:t> ააშენეს, აღადგინეს: „სახლები </a:t>
            </a:r>
            <a:r>
              <a:rPr lang="ka-GE" sz="2400" b="1" dirty="0">
                <a:solidFill>
                  <a:schemeClr val="accent1"/>
                </a:solidFill>
              </a:rPr>
              <a:t>გაასწორეს </a:t>
            </a:r>
            <a:r>
              <a:rPr lang="ka-GE" sz="2400" dirty="0">
                <a:solidFill>
                  <a:schemeClr val="accent1"/>
                </a:solidFill>
              </a:rPr>
              <a:t>და აქ </a:t>
            </a:r>
            <a:r>
              <a:rPr lang="ka-GE" sz="2400" dirty="0" err="1">
                <a:solidFill>
                  <a:schemeClr val="accent1"/>
                </a:solidFill>
              </a:rPr>
              <a:t>დაჟდენ</a:t>
            </a:r>
            <a:r>
              <a:rPr lang="ka-GE" sz="2400" dirty="0">
                <a:solidFill>
                  <a:schemeClr val="accent1"/>
                </a:solidFill>
              </a:rPr>
              <a:t>“.</a:t>
            </a:r>
            <a:endParaRPr lang="ru-RU" sz="2400" dirty="0">
              <a:solidFill>
                <a:schemeClr val="accent1"/>
              </a:solidFill>
            </a:endParaRPr>
          </a:p>
          <a:p>
            <a:r>
              <a:rPr lang="ka-GE" sz="2400" dirty="0" err="1">
                <a:solidFill>
                  <a:schemeClr val="accent1"/>
                </a:solidFill>
              </a:rPr>
              <a:t>გავრუჯეთ</a:t>
            </a:r>
            <a:r>
              <a:rPr lang="ka-GE" sz="2400" b="1" dirty="0">
                <a:solidFill>
                  <a:schemeClr val="accent1"/>
                </a:solidFill>
              </a:rPr>
              <a:t> = </a:t>
            </a:r>
            <a:r>
              <a:rPr lang="ka-GE" sz="2400" dirty="0">
                <a:solidFill>
                  <a:schemeClr val="accent1"/>
                </a:solidFill>
              </a:rPr>
              <a:t>დავწვით: „ აი, რა ვქენით, ცავ, </a:t>
            </a:r>
            <a:r>
              <a:rPr lang="ka-GE" sz="2400" b="1" dirty="0" err="1">
                <a:solidFill>
                  <a:schemeClr val="accent1"/>
                </a:solidFill>
              </a:rPr>
              <a:t>გავრუჯეთ</a:t>
            </a:r>
            <a:r>
              <a:rPr lang="ka-GE" sz="2400" b="1" dirty="0">
                <a:solidFill>
                  <a:schemeClr val="accent1"/>
                </a:solidFill>
              </a:rPr>
              <a:t>“.</a:t>
            </a:r>
            <a:endParaRPr lang="ru-RU" sz="2400" dirty="0">
              <a:solidFill>
                <a:schemeClr val="accent1"/>
              </a:solidFill>
            </a:endParaRPr>
          </a:p>
          <a:p>
            <a:r>
              <a:rPr lang="ka-GE" sz="2400" dirty="0">
                <a:solidFill>
                  <a:schemeClr val="accent1"/>
                </a:solidFill>
              </a:rPr>
              <a:t>დააჭამეთ</a:t>
            </a:r>
            <a:r>
              <a:rPr lang="ka-GE" sz="2400" b="1" dirty="0">
                <a:solidFill>
                  <a:schemeClr val="accent1"/>
                </a:solidFill>
              </a:rPr>
              <a:t> = </a:t>
            </a:r>
            <a:r>
              <a:rPr lang="ka-GE" sz="2400" dirty="0">
                <a:solidFill>
                  <a:schemeClr val="accent1"/>
                </a:solidFill>
              </a:rPr>
              <a:t>დააყოლეთ: „ხურმა  </a:t>
            </a:r>
            <a:r>
              <a:rPr lang="ka-GE" sz="2400" b="1" dirty="0">
                <a:solidFill>
                  <a:schemeClr val="accent1"/>
                </a:solidFill>
              </a:rPr>
              <a:t>დააჭამეთ“.</a:t>
            </a:r>
            <a:endParaRPr lang="ru-RU" sz="2400" dirty="0">
              <a:solidFill>
                <a:schemeClr val="accent1"/>
              </a:solidFill>
            </a:endParaRPr>
          </a:p>
          <a:p>
            <a:r>
              <a:rPr lang="ka-GE" sz="2400" dirty="0" err="1">
                <a:solidFill>
                  <a:schemeClr val="accent1"/>
                </a:solidFill>
              </a:rPr>
              <a:t>ჩააკეტებიებდა</a:t>
            </a:r>
            <a:r>
              <a:rPr lang="ka-GE" sz="2400" b="1" dirty="0">
                <a:solidFill>
                  <a:schemeClr val="accent1"/>
                </a:solidFill>
              </a:rPr>
              <a:t> = </a:t>
            </a:r>
            <a:r>
              <a:rPr lang="ka-GE" sz="2400" dirty="0" err="1">
                <a:solidFill>
                  <a:schemeClr val="accent1"/>
                </a:solidFill>
              </a:rPr>
              <a:t>ააშენებინებდა</a:t>
            </a:r>
            <a:r>
              <a:rPr lang="ka-GE" sz="2400" dirty="0">
                <a:solidFill>
                  <a:schemeClr val="accent1"/>
                </a:solidFill>
              </a:rPr>
              <a:t>: ,,</a:t>
            </a:r>
            <a:r>
              <a:rPr lang="ka-GE" sz="2400" b="1" dirty="0">
                <a:solidFill>
                  <a:schemeClr val="accent1"/>
                </a:solidFill>
              </a:rPr>
              <a:t> </a:t>
            </a:r>
            <a:r>
              <a:rPr lang="ka-GE" sz="2400" dirty="0">
                <a:solidFill>
                  <a:schemeClr val="accent1"/>
                </a:solidFill>
              </a:rPr>
              <a:t>ჩემი შვილი  არ </a:t>
            </a:r>
            <a:r>
              <a:rPr lang="ka-GE" sz="2400" dirty="0" err="1">
                <a:solidFill>
                  <a:schemeClr val="accent1"/>
                </a:solidFill>
              </a:rPr>
              <a:t>ჩააკეტებიებდა</a:t>
            </a:r>
            <a:r>
              <a:rPr lang="ka-GE" sz="2400" dirty="0">
                <a:solidFill>
                  <a:schemeClr val="accent1"/>
                </a:solidFill>
              </a:rPr>
              <a:t> აქ სახლს</a:t>
            </a:r>
            <a:r>
              <a:rPr lang="ka-GE" sz="2400" dirty="0" smtClean="0">
                <a:solidFill>
                  <a:schemeClr val="accent1"/>
                </a:solidFill>
              </a:rPr>
              <a:t>”.</a:t>
            </a:r>
            <a:endParaRPr lang="en-US" sz="2400" b="1" dirty="0">
              <a:solidFill>
                <a:schemeClr val="accent1"/>
              </a:solidFill>
            </a:endParaRPr>
          </a:p>
          <a:p>
            <a:endParaRPr lang="en-US" sz="2000" dirty="0"/>
          </a:p>
        </p:txBody>
      </p:sp>
    </p:spTree>
    <p:extLst>
      <p:ext uri="{BB962C8B-B14F-4D97-AF65-F5344CB8AC3E}">
        <p14:creationId xmlns:p14="http://schemas.microsoft.com/office/powerpoint/2010/main" val="1360761663"/>
      </p:ext>
    </p:extLst>
  </p:cSld>
  <p:clrMapOvr>
    <a:masterClrMapping/>
  </p:clrMapOvr>
  <p:transition spd="slow" advTm="41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13</a:t>
            </a:fld>
            <a:endParaRPr lang="en-US"/>
          </a:p>
        </p:txBody>
      </p:sp>
      <p:sp>
        <p:nvSpPr>
          <p:cNvPr id="3" name="Прямоугольник 2"/>
          <p:cNvSpPr/>
          <p:nvPr/>
        </p:nvSpPr>
        <p:spPr>
          <a:xfrm>
            <a:off x="1752600" y="1066800"/>
            <a:ext cx="5638800" cy="2308324"/>
          </a:xfrm>
          <a:prstGeom prst="rect">
            <a:avLst/>
          </a:prstGeom>
        </p:spPr>
        <p:txBody>
          <a:bodyPr wrap="square">
            <a:spAutoFit/>
          </a:bodyPr>
          <a:lstStyle/>
          <a:p>
            <a:pPr algn="ctr"/>
            <a:r>
              <a:rPr lang="ka-GE" sz="2400" b="1" dirty="0"/>
              <a:t>ზმნიზედები:</a:t>
            </a:r>
          </a:p>
          <a:p>
            <a:r>
              <a:rPr lang="ka-GE" sz="2400" b="1" dirty="0"/>
              <a:t>ბევრი / </a:t>
            </a:r>
            <a:r>
              <a:rPr lang="ka-GE" sz="2400" b="1" dirty="0" err="1"/>
              <a:t>ბოვრლი</a:t>
            </a:r>
            <a:r>
              <a:rPr lang="ka-GE" sz="2400" b="1" dirty="0"/>
              <a:t>/ დიდი = </a:t>
            </a:r>
            <a:r>
              <a:rPr lang="ka-GE" sz="2400" dirty="0"/>
              <a:t>ძალიან: „ ხვალე </a:t>
            </a:r>
            <a:r>
              <a:rPr lang="ka-GE" sz="2400" b="1" dirty="0" err="1"/>
              <a:t>ბოვრლი</a:t>
            </a:r>
            <a:r>
              <a:rPr lang="ka-GE" sz="2400" b="1" dirty="0"/>
              <a:t> </a:t>
            </a:r>
            <a:r>
              <a:rPr lang="ka-GE" sz="2400" dirty="0" err="1"/>
              <a:t>გაწვიმდესნა</a:t>
            </a:r>
            <a:r>
              <a:rPr lang="ka-GE" sz="2400" dirty="0"/>
              <a:t>“; „</a:t>
            </a:r>
            <a:r>
              <a:rPr lang="ka-GE" sz="2400" b="1" dirty="0"/>
              <a:t>დიდ</a:t>
            </a:r>
            <a:r>
              <a:rPr lang="ka-GE" sz="2400" dirty="0"/>
              <a:t>ი კაი კაცები </a:t>
            </a:r>
            <a:r>
              <a:rPr lang="ka-GE" sz="2400" dirty="0" err="1"/>
              <a:t>იყვენ</a:t>
            </a:r>
            <a:r>
              <a:rPr lang="ka-GE" sz="2400" dirty="0"/>
              <a:t>“.</a:t>
            </a:r>
            <a:endParaRPr lang="ru-RU" sz="2400" dirty="0"/>
          </a:p>
          <a:p>
            <a:r>
              <a:rPr lang="ka-GE" sz="2400" b="1" dirty="0" err="1"/>
              <a:t>უჩუმათაი</a:t>
            </a:r>
            <a:r>
              <a:rPr lang="ka-GE" sz="2400" b="1" dirty="0"/>
              <a:t> </a:t>
            </a:r>
            <a:r>
              <a:rPr lang="ka-GE" sz="2400" dirty="0"/>
              <a:t> = ჩუმად : ,,</a:t>
            </a:r>
            <a:r>
              <a:rPr lang="ka-GE" sz="2400" dirty="0" err="1"/>
              <a:t>უჩუმათაი</a:t>
            </a:r>
            <a:r>
              <a:rPr lang="ka-GE" sz="2400" dirty="0"/>
              <a:t> </a:t>
            </a:r>
            <a:r>
              <a:rPr lang="ka-GE" sz="2400" dirty="0" err="1"/>
              <a:t>ვლაპარიკობდით</a:t>
            </a:r>
            <a:r>
              <a:rPr lang="ka-GE" sz="2400" dirty="0"/>
              <a:t> “.</a:t>
            </a:r>
            <a:endParaRPr lang="ka-GE" sz="2400" b="1" dirty="0"/>
          </a:p>
        </p:txBody>
      </p:sp>
    </p:spTree>
    <p:extLst>
      <p:ext uri="{BB962C8B-B14F-4D97-AF65-F5344CB8AC3E}">
        <p14:creationId xmlns:p14="http://schemas.microsoft.com/office/powerpoint/2010/main" val="76773578"/>
      </p:ext>
    </p:extLst>
  </p:cSld>
  <p:clrMapOvr>
    <a:masterClrMapping/>
  </p:clrMapOvr>
  <p:transition spd="slow" advTm="41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52400"/>
            <a:ext cx="8077200" cy="4572000"/>
          </a:xfrm>
        </p:spPr>
        <p:txBody>
          <a:bodyPr/>
          <a:lstStyle/>
          <a:p>
            <a:endParaRPr lang="ka-GE" dirty="0">
              <a:solidFill>
                <a:schemeClr val="tx1"/>
              </a:solidFill>
            </a:endParaRPr>
          </a:p>
          <a:p>
            <a:endParaRPr lang="ka-GE" dirty="0">
              <a:solidFill>
                <a:schemeClr val="tx1"/>
              </a:solidFill>
            </a:endParaRPr>
          </a:p>
        </p:txBody>
      </p:sp>
      <p:pic>
        <p:nvPicPr>
          <p:cNvPr id="4" name="Picture 3" descr="BSU_logo.png"/>
          <p:cNvPicPr>
            <a:picLocks noChangeAspect="1"/>
          </p:cNvPicPr>
          <p:nvPr/>
        </p:nvPicPr>
        <p:blipFill>
          <a:blip r:embed="rId2" cstate="print"/>
          <a:stretch>
            <a:fillRect/>
          </a:stretch>
        </p:blipFill>
        <p:spPr>
          <a:xfrm>
            <a:off x="1471670" y="381000"/>
            <a:ext cx="914400" cy="914400"/>
          </a:xfrm>
          <a:prstGeom prst="rect">
            <a:avLst/>
          </a:prstGeom>
        </p:spPr>
      </p:pic>
      <p:sp>
        <p:nvSpPr>
          <p:cNvPr id="10" name="Slide Number Placeholder 9"/>
          <p:cNvSpPr>
            <a:spLocks noGrp="1"/>
          </p:cNvSpPr>
          <p:nvPr>
            <p:ph type="sldNum" sz="quarter" idx="12"/>
          </p:nvPr>
        </p:nvSpPr>
        <p:spPr/>
        <p:txBody>
          <a:bodyPr/>
          <a:lstStyle/>
          <a:p>
            <a:fld id="{B6F15528-21DE-4FAA-801E-634DDDAF4B2B}" type="slidenum">
              <a:rPr lang="en-US" smtClean="0"/>
              <a:pPr/>
              <a:t>14</a:t>
            </a:fld>
            <a:endParaRPr lang="en-US"/>
          </a:p>
        </p:txBody>
      </p:sp>
      <p:sp>
        <p:nvSpPr>
          <p:cNvPr id="2" name="Прямоугольник 1"/>
          <p:cNvSpPr/>
          <p:nvPr/>
        </p:nvSpPr>
        <p:spPr>
          <a:xfrm>
            <a:off x="2446662" y="839118"/>
            <a:ext cx="4944737" cy="3416320"/>
          </a:xfrm>
          <a:prstGeom prst="rect">
            <a:avLst/>
          </a:prstGeom>
        </p:spPr>
        <p:txBody>
          <a:bodyPr wrap="square">
            <a:spAutoFit/>
          </a:bodyPr>
          <a:lstStyle/>
          <a:p>
            <a:pPr>
              <a:buNone/>
            </a:pPr>
            <a:r>
              <a:rPr lang="ka-GE" sz="2400" b="1" dirty="0" err="1" smtClean="0">
                <a:solidFill>
                  <a:schemeClr val="accent1"/>
                </a:solidFill>
              </a:rPr>
              <a:t>მიკროტოპონიმები</a:t>
            </a:r>
            <a:r>
              <a:rPr lang="ka-GE" sz="2400" b="1" dirty="0" smtClean="0">
                <a:solidFill>
                  <a:schemeClr val="accent1"/>
                </a:solidFill>
              </a:rPr>
              <a:t>: </a:t>
            </a:r>
          </a:p>
          <a:p>
            <a:pPr>
              <a:buNone/>
            </a:pPr>
            <a:r>
              <a:rPr lang="ka-GE" sz="2400" b="1" dirty="0" smtClean="0">
                <a:solidFill>
                  <a:schemeClr val="accent1"/>
                </a:solidFill>
              </a:rPr>
              <a:t>აქაურობა </a:t>
            </a:r>
            <a:r>
              <a:rPr lang="ka-GE" sz="2400" dirty="0">
                <a:solidFill>
                  <a:schemeClr val="accent1"/>
                </a:solidFill>
              </a:rPr>
              <a:t>- იერის </a:t>
            </a:r>
            <a:r>
              <a:rPr lang="ka-GE" sz="2400" dirty="0" smtClean="0">
                <a:solidFill>
                  <a:schemeClr val="accent1"/>
                </a:solidFill>
              </a:rPr>
              <a:t>პირი</a:t>
            </a:r>
            <a:endParaRPr lang="ka-GE" sz="2400" dirty="0">
              <a:solidFill>
                <a:schemeClr val="accent1"/>
              </a:solidFill>
            </a:endParaRPr>
          </a:p>
          <a:p>
            <a:pPr>
              <a:buNone/>
            </a:pPr>
            <a:r>
              <a:rPr lang="ka-GE" sz="2400" b="1" dirty="0" err="1">
                <a:solidFill>
                  <a:schemeClr val="accent1"/>
                </a:solidFill>
              </a:rPr>
              <a:t>იქეთელა</a:t>
            </a:r>
            <a:r>
              <a:rPr lang="ka-GE" sz="2400" dirty="0">
                <a:solidFill>
                  <a:schemeClr val="accent1"/>
                </a:solidFill>
              </a:rPr>
              <a:t>- ორთა </a:t>
            </a:r>
            <a:r>
              <a:rPr lang="ka-GE" sz="2400" dirty="0" err="1">
                <a:solidFill>
                  <a:schemeClr val="accent1"/>
                </a:solidFill>
              </a:rPr>
              <a:t>მაჰალე</a:t>
            </a:r>
            <a:r>
              <a:rPr lang="ka-GE" sz="2400" dirty="0">
                <a:solidFill>
                  <a:schemeClr val="accent1"/>
                </a:solidFill>
              </a:rPr>
              <a:t> </a:t>
            </a:r>
          </a:p>
          <a:p>
            <a:pPr>
              <a:buNone/>
            </a:pPr>
            <a:r>
              <a:rPr lang="ka-GE" sz="2400" b="1" dirty="0" err="1">
                <a:solidFill>
                  <a:schemeClr val="accent1"/>
                </a:solidFill>
              </a:rPr>
              <a:t>ტყისკენაი</a:t>
            </a:r>
            <a:endParaRPr lang="ru-RU" sz="2400" dirty="0">
              <a:solidFill>
                <a:schemeClr val="accent1"/>
              </a:solidFill>
            </a:endParaRPr>
          </a:p>
          <a:p>
            <a:pPr>
              <a:buNone/>
            </a:pPr>
            <a:r>
              <a:rPr lang="ka-GE" sz="2400" b="1" dirty="0" err="1">
                <a:solidFill>
                  <a:schemeClr val="accent1"/>
                </a:solidFill>
              </a:rPr>
              <a:t>პირთაქეთაი</a:t>
            </a:r>
            <a:r>
              <a:rPr lang="ka-GE" sz="2400" b="1" dirty="0">
                <a:solidFill>
                  <a:schemeClr val="accent1"/>
                </a:solidFill>
              </a:rPr>
              <a:t> -</a:t>
            </a:r>
            <a:r>
              <a:rPr lang="ka-GE" sz="2400" dirty="0">
                <a:solidFill>
                  <a:schemeClr val="accent1"/>
                </a:solidFill>
              </a:rPr>
              <a:t> </a:t>
            </a:r>
            <a:r>
              <a:rPr lang="ka-GE" sz="2400" dirty="0" smtClean="0">
                <a:solidFill>
                  <a:schemeClr val="accent1"/>
                </a:solidFill>
              </a:rPr>
              <a:t>ზღვისპირი (ადრე </a:t>
            </a:r>
            <a:r>
              <a:rPr lang="ka-GE" sz="2400" dirty="0">
                <a:solidFill>
                  <a:schemeClr val="accent1"/>
                </a:solidFill>
              </a:rPr>
              <a:t>ჭალას ეძახდნენ</a:t>
            </a:r>
            <a:r>
              <a:rPr lang="ka-GE" sz="2400" dirty="0" smtClean="0">
                <a:solidFill>
                  <a:schemeClr val="accent1"/>
                </a:solidFill>
              </a:rPr>
              <a:t>)</a:t>
            </a:r>
          </a:p>
          <a:p>
            <a:pPr>
              <a:buNone/>
            </a:pPr>
            <a:endParaRPr lang="ka-GE" sz="2400" dirty="0">
              <a:solidFill>
                <a:srgbClr val="00B050"/>
              </a:solidFill>
            </a:endParaRPr>
          </a:p>
          <a:p>
            <a:pPr>
              <a:buNone/>
            </a:pPr>
            <a:endParaRPr lang="ka-GE" sz="2400" dirty="0" smtClean="0">
              <a:solidFill>
                <a:srgbClr val="00B050"/>
              </a:solidFill>
            </a:endParaRPr>
          </a:p>
          <a:p>
            <a:pPr>
              <a:buNone/>
            </a:pPr>
            <a:endParaRPr lang="ru-RU" sz="2400" dirty="0">
              <a:solidFill>
                <a:srgbClr val="00B050"/>
              </a:solidFill>
            </a:endParaRPr>
          </a:p>
        </p:txBody>
      </p:sp>
    </p:spTree>
  </p:cSld>
  <p:clrMapOvr>
    <a:masterClrMapping/>
  </p:clrMapOvr>
  <p:transition spd="slow" advTm="41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15</a:t>
            </a:fld>
            <a:endParaRPr lang="en-US"/>
          </a:p>
        </p:txBody>
      </p:sp>
      <p:sp>
        <p:nvSpPr>
          <p:cNvPr id="3" name="Прямоугольник 2"/>
          <p:cNvSpPr/>
          <p:nvPr/>
        </p:nvSpPr>
        <p:spPr>
          <a:xfrm>
            <a:off x="1524000" y="685800"/>
            <a:ext cx="6327648" cy="4154984"/>
          </a:xfrm>
          <a:prstGeom prst="rect">
            <a:avLst/>
          </a:prstGeom>
        </p:spPr>
        <p:txBody>
          <a:bodyPr wrap="square">
            <a:spAutoFit/>
          </a:bodyPr>
          <a:lstStyle/>
          <a:p>
            <a:pPr lvl="0" algn="ctr"/>
            <a:r>
              <a:rPr lang="ka-GE" sz="2400" b="1" dirty="0">
                <a:solidFill>
                  <a:schemeClr val="accent1"/>
                </a:solidFill>
              </a:rPr>
              <a:t>ფრაზეოლოგიზმები: </a:t>
            </a:r>
            <a:endParaRPr lang="ru-RU" sz="2400" dirty="0">
              <a:solidFill>
                <a:schemeClr val="accent1"/>
              </a:solidFill>
            </a:endParaRPr>
          </a:p>
          <a:p>
            <a:r>
              <a:rPr lang="ka-GE" sz="2400" b="1" dirty="0">
                <a:solidFill>
                  <a:schemeClr val="accent1"/>
                </a:solidFill>
              </a:rPr>
              <a:t>კუჭის მოსწრება</a:t>
            </a:r>
            <a:r>
              <a:rPr lang="ka-GE" sz="2400" dirty="0">
                <a:solidFill>
                  <a:schemeClr val="accent1"/>
                </a:solidFill>
              </a:rPr>
              <a:t>,  </a:t>
            </a:r>
            <a:r>
              <a:rPr lang="ka-GE" sz="2400" b="1" dirty="0">
                <a:solidFill>
                  <a:schemeClr val="accent1"/>
                </a:solidFill>
              </a:rPr>
              <a:t>კუჭზე სკდომა</a:t>
            </a:r>
            <a:r>
              <a:rPr lang="ka-GE" sz="2400" dirty="0">
                <a:solidFill>
                  <a:schemeClr val="accent1"/>
                </a:solidFill>
              </a:rPr>
              <a:t> = გაბრაზება </a:t>
            </a:r>
            <a:endParaRPr lang="ru-RU" sz="2400" dirty="0">
              <a:solidFill>
                <a:schemeClr val="accent1"/>
              </a:solidFill>
            </a:endParaRPr>
          </a:p>
          <a:p>
            <a:r>
              <a:rPr lang="ka-GE" sz="2400" b="1" dirty="0" err="1">
                <a:solidFill>
                  <a:schemeClr val="accent1"/>
                </a:solidFill>
              </a:rPr>
              <a:t>ჭკვაშეფუშული</a:t>
            </a:r>
            <a:r>
              <a:rPr lang="ka-GE" sz="2400" b="1" dirty="0">
                <a:solidFill>
                  <a:schemeClr val="accent1"/>
                </a:solidFill>
              </a:rPr>
              <a:t> </a:t>
            </a:r>
            <a:r>
              <a:rPr lang="ka-GE" sz="2400" dirty="0">
                <a:solidFill>
                  <a:schemeClr val="accent1"/>
                </a:solidFill>
              </a:rPr>
              <a:t>-უჭკუო ქალი</a:t>
            </a:r>
            <a:endParaRPr lang="ru-RU" sz="2400" dirty="0">
              <a:solidFill>
                <a:schemeClr val="accent1"/>
              </a:solidFill>
            </a:endParaRPr>
          </a:p>
          <a:p>
            <a:r>
              <a:rPr lang="ka-GE" sz="2400" b="1" dirty="0">
                <a:solidFill>
                  <a:schemeClr val="accent1"/>
                </a:solidFill>
              </a:rPr>
              <a:t>ხატის </a:t>
            </a:r>
            <a:r>
              <a:rPr lang="ka-GE" sz="2400" b="1" dirty="0" err="1">
                <a:solidFill>
                  <a:schemeClr val="accent1"/>
                </a:solidFill>
              </a:rPr>
              <a:t>მტეხელი</a:t>
            </a:r>
            <a:r>
              <a:rPr lang="ka-GE" sz="2400" b="1" dirty="0">
                <a:solidFill>
                  <a:schemeClr val="accent1"/>
                </a:solidFill>
              </a:rPr>
              <a:t>-</a:t>
            </a:r>
            <a:r>
              <a:rPr lang="ka-GE" sz="2400" dirty="0">
                <a:solidFill>
                  <a:schemeClr val="accent1"/>
                </a:solidFill>
              </a:rPr>
              <a:t>= ცელქი, მოუსვენარი (ცელქ </a:t>
            </a:r>
            <a:r>
              <a:rPr lang="ka-GE" sz="2400" b="1" dirty="0">
                <a:solidFill>
                  <a:schemeClr val="accent1"/>
                </a:solidFill>
              </a:rPr>
              <a:t>ბავშვზე</a:t>
            </a:r>
            <a:r>
              <a:rPr lang="ka-GE" sz="2400" dirty="0">
                <a:solidFill>
                  <a:schemeClr val="accent1"/>
                </a:solidFill>
              </a:rPr>
              <a:t> იტყვიან).</a:t>
            </a:r>
            <a:endParaRPr lang="ru-RU" sz="2400" dirty="0">
              <a:solidFill>
                <a:schemeClr val="accent1"/>
              </a:solidFill>
            </a:endParaRPr>
          </a:p>
          <a:p>
            <a:r>
              <a:rPr lang="ka-GE" sz="2400" b="1" dirty="0">
                <a:solidFill>
                  <a:schemeClr val="accent1"/>
                </a:solidFill>
              </a:rPr>
              <a:t>ქართულის ღეჭვა = </a:t>
            </a:r>
            <a:r>
              <a:rPr lang="ka-GE" sz="2400" dirty="0">
                <a:solidFill>
                  <a:schemeClr val="accent1"/>
                </a:solidFill>
              </a:rPr>
              <a:t>ქართულად </a:t>
            </a:r>
            <a:r>
              <a:rPr lang="ka-GE" sz="2400" dirty="0" err="1">
                <a:solidFill>
                  <a:schemeClr val="accent1"/>
                </a:solidFill>
              </a:rPr>
              <a:t>ძვლივს</a:t>
            </a:r>
            <a:r>
              <a:rPr lang="ka-GE" sz="2400" dirty="0">
                <a:solidFill>
                  <a:schemeClr val="accent1"/>
                </a:solidFill>
              </a:rPr>
              <a:t> ლაპარაკი (</a:t>
            </a:r>
            <a:r>
              <a:rPr lang="ka-GE" sz="2400" dirty="0" err="1">
                <a:solidFill>
                  <a:schemeClr val="accent1"/>
                </a:solidFill>
              </a:rPr>
              <a:t>ჰამიეთ</a:t>
            </a:r>
            <a:r>
              <a:rPr lang="ka-GE" sz="2400" dirty="0">
                <a:solidFill>
                  <a:schemeClr val="accent1"/>
                </a:solidFill>
              </a:rPr>
              <a:t> </a:t>
            </a:r>
            <a:r>
              <a:rPr lang="ka-GE" sz="2400" dirty="0" err="1">
                <a:solidFill>
                  <a:schemeClr val="accent1"/>
                </a:solidFill>
              </a:rPr>
              <a:t>ფასიოღლი</a:t>
            </a:r>
            <a:r>
              <a:rPr lang="ka-GE" sz="2400" dirty="0">
                <a:solidFill>
                  <a:schemeClr val="accent1"/>
                </a:solidFill>
              </a:rPr>
              <a:t>).</a:t>
            </a:r>
            <a:endParaRPr lang="ru-RU" sz="2400" dirty="0">
              <a:solidFill>
                <a:schemeClr val="accent1"/>
              </a:solidFill>
            </a:endParaRPr>
          </a:p>
          <a:p>
            <a:r>
              <a:rPr lang="ka-GE" sz="2400" b="1" dirty="0">
                <a:solidFill>
                  <a:schemeClr val="accent1"/>
                </a:solidFill>
              </a:rPr>
              <a:t>ტვინის გაფრენა </a:t>
            </a:r>
            <a:r>
              <a:rPr lang="en-US" sz="2400" dirty="0">
                <a:solidFill>
                  <a:schemeClr val="accent1"/>
                </a:solidFill>
              </a:rPr>
              <a:t>=</a:t>
            </a:r>
            <a:r>
              <a:rPr lang="ka-GE" sz="2400" dirty="0">
                <a:solidFill>
                  <a:schemeClr val="accent1"/>
                </a:solidFill>
              </a:rPr>
              <a:t>დავიწყება</a:t>
            </a:r>
            <a:r>
              <a:rPr lang="ka-GE" sz="2400" b="1" dirty="0">
                <a:solidFill>
                  <a:schemeClr val="accent1"/>
                </a:solidFill>
              </a:rPr>
              <a:t>: „</a:t>
            </a:r>
            <a:r>
              <a:rPr lang="ka-GE" sz="2400" dirty="0">
                <a:solidFill>
                  <a:schemeClr val="accent1"/>
                </a:solidFill>
              </a:rPr>
              <a:t>დაბერდა და </a:t>
            </a:r>
            <a:r>
              <a:rPr lang="ka-GE" sz="2400" dirty="0" err="1">
                <a:solidFill>
                  <a:schemeClr val="accent1"/>
                </a:solidFill>
              </a:rPr>
              <a:t>ტვინი</a:t>
            </a:r>
            <a:r>
              <a:rPr lang="ka-GE" sz="2400" dirty="0">
                <a:solidFill>
                  <a:schemeClr val="accent1"/>
                </a:solidFill>
              </a:rPr>
              <a:t> გაფრინდა“(მეჰმედ გურჯი, ახმედ მემარნე). </a:t>
            </a:r>
            <a:endParaRPr lang="en-US" sz="2400" dirty="0">
              <a:solidFill>
                <a:schemeClr val="accent1"/>
              </a:solidFill>
            </a:endParaRPr>
          </a:p>
        </p:txBody>
      </p:sp>
    </p:spTree>
    <p:extLst>
      <p:ext uri="{BB962C8B-B14F-4D97-AF65-F5344CB8AC3E}">
        <p14:creationId xmlns:p14="http://schemas.microsoft.com/office/powerpoint/2010/main" val="2279701034"/>
      </p:ext>
    </p:extLst>
  </p:cSld>
  <p:clrMapOvr>
    <a:masterClrMapping/>
  </p:clrMapOvr>
  <p:transition spd="slow" advTm="41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16</a:t>
            </a:fld>
            <a:endParaRPr lang="en-US"/>
          </a:p>
        </p:txBody>
      </p:sp>
      <p:sp>
        <p:nvSpPr>
          <p:cNvPr id="3" name="Прямоугольник 2"/>
          <p:cNvSpPr/>
          <p:nvPr/>
        </p:nvSpPr>
        <p:spPr>
          <a:xfrm>
            <a:off x="1676400" y="685800"/>
            <a:ext cx="6553200" cy="3416320"/>
          </a:xfrm>
          <a:prstGeom prst="rect">
            <a:avLst/>
          </a:prstGeom>
        </p:spPr>
        <p:txBody>
          <a:bodyPr wrap="square">
            <a:spAutoFit/>
          </a:bodyPr>
          <a:lstStyle/>
          <a:p>
            <a:pPr lvl="0" algn="ctr"/>
            <a:r>
              <a:rPr lang="ka-GE" sz="2400" b="1" dirty="0">
                <a:solidFill>
                  <a:schemeClr val="accent1"/>
                </a:solidFill>
              </a:rPr>
              <a:t>დალოცვის ფორმულები: </a:t>
            </a:r>
            <a:endParaRPr lang="ru-RU" sz="2400" b="1" dirty="0">
              <a:solidFill>
                <a:schemeClr val="accent1"/>
              </a:solidFill>
            </a:endParaRPr>
          </a:p>
          <a:p>
            <a:r>
              <a:rPr lang="ka-GE" sz="2400" b="1" dirty="0">
                <a:solidFill>
                  <a:schemeClr val="accent1"/>
                </a:solidFill>
              </a:rPr>
              <a:t>„ქალ-ბაღანა </a:t>
            </a:r>
            <a:r>
              <a:rPr lang="ka-GE" sz="2400" b="1" dirty="0" err="1">
                <a:solidFill>
                  <a:schemeClr val="accent1"/>
                </a:solidFill>
              </a:rPr>
              <a:t>დეისვენე</a:t>
            </a:r>
            <a:r>
              <a:rPr lang="ka-GE" sz="2400" b="1" dirty="0">
                <a:solidFill>
                  <a:schemeClr val="accent1"/>
                </a:solidFill>
              </a:rPr>
              <a:t>!“  „თვალმა არ გაგკრას!“ „კაი გულით </a:t>
            </a:r>
            <a:r>
              <a:rPr lang="ka-GE" sz="2400" b="1" dirty="0" err="1">
                <a:solidFill>
                  <a:schemeClr val="accent1"/>
                </a:solidFill>
              </a:rPr>
              <a:t>დამოსახლდეს</a:t>
            </a:r>
            <a:r>
              <a:rPr lang="ka-GE" sz="2400" b="1" dirty="0">
                <a:solidFill>
                  <a:schemeClr val="accent1"/>
                </a:solidFill>
              </a:rPr>
              <a:t>!“</a:t>
            </a:r>
            <a:r>
              <a:rPr lang="ka-GE" sz="2400" dirty="0">
                <a:solidFill>
                  <a:schemeClr val="accent1"/>
                </a:solidFill>
              </a:rPr>
              <a:t> (იტყვიან ახალდაბადებულ ბავშვზე).</a:t>
            </a:r>
            <a:endParaRPr lang="ru-RU" sz="2400" dirty="0">
              <a:solidFill>
                <a:schemeClr val="accent1"/>
              </a:solidFill>
            </a:endParaRPr>
          </a:p>
          <a:p>
            <a:pPr lvl="0" algn="ctr"/>
            <a:r>
              <a:rPr lang="ka-GE" sz="2400" b="1" dirty="0">
                <a:solidFill>
                  <a:schemeClr val="accent1"/>
                </a:solidFill>
              </a:rPr>
              <a:t>ევფემიზმები:</a:t>
            </a:r>
            <a:endParaRPr lang="ru-RU" sz="2400" dirty="0">
              <a:solidFill>
                <a:schemeClr val="accent1"/>
              </a:solidFill>
            </a:endParaRPr>
          </a:p>
          <a:p>
            <a:r>
              <a:rPr lang="ka-GE" sz="2400" dirty="0">
                <a:solidFill>
                  <a:schemeClr val="accent1"/>
                </a:solidFill>
              </a:rPr>
              <a:t>,,შენ </a:t>
            </a:r>
            <a:r>
              <a:rPr lang="ka-GE" sz="2400" dirty="0" err="1">
                <a:solidFill>
                  <a:schemeClr val="accent1"/>
                </a:solidFill>
              </a:rPr>
              <a:t>ვინდან</a:t>
            </a:r>
            <a:r>
              <a:rPr lang="ka-GE" sz="2400" b="1" dirty="0">
                <a:solidFill>
                  <a:schemeClr val="accent1"/>
                </a:solidFill>
              </a:rPr>
              <a:t> ბრძანდებით?“;  „</a:t>
            </a:r>
            <a:r>
              <a:rPr lang="ka-GE" sz="2400" b="1" dirty="0" err="1">
                <a:solidFill>
                  <a:schemeClr val="accent1"/>
                </a:solidFill>
              </a:rPr>
              <a:t>ბძანე</a:t>
            </a:r>
            <a:r>
              <a:rPr lang="ka-GE" sz="2400" b="1" dirty="0">
                <a:solidFill>
                  <a:schemeClr val="accent1"/>
                </a:solidFill>
              </a:rPr>
              <a:t>, </a:t>
            </a:r>
            <a:r>
              <a:rPr lang="ka-GE" sz="2400" dirty="0">
                <a:solidFill>
                  <a:schemeClr val="accent1"/>
                </a:solidFill>
              </a:rPr>
              <a:t>რა  გინდა!</a:t>
            </a:r>
          </a:p>
          <a:p>
            <a:r>
              <a:rPr lang="ka-GE" sz="2400" b="1" dirty="0">
                <a:solidFill>
                  <a:schemeClr val="accent1"/>
                </a:solidFill>
              </a:rPr>
              <a:t> ” </a:t>
            </a:r>
            <a:r>
              <a:rPr lang="ka-GE" sz="2400" dirty="0" err="1">
                <a:solidFill>
                  <a:schemeClr val="accent1"/>
                </a:solidFill>
              </a:rPr>
              <a:t>ჰამიეთი</a:t>
            </a:r>
            <a:r>
              <a:rPr lang="ka-GE" sz="2400" dirty="0">
                <a:solidFill>
                  <a:schemeClr val="accent1"/>
                </a:solidFill>
              </a:rPr>
              <a:t>  ჩემი </a:t>
            </a:r>
            <a:r>
              <a:rPr lang="ka-GE" sz="2400" b="1" dirty="0">
                <a:solidFill>
                  <a:schemeClr val="accent1"/>
                </a:solidFill>
              </a:rPr>
              <a:t>დისწულია</a:t>
            </a:r>
            <a:r>
              <a:rPr lang="ka-GE" sz="2400" dirty="0">
                <a:solidFill>
                  <a:schemeClr val="accent1"/>
                </a:solidFill>
              </a:rPr>
              <a:t>“(</a:t>
            </a:r>
            <a:r>
              <a:rPr lang="ka-GE" sz="2400" dirty="0" err="1">
                <a:solidFill>
                  <a:schemeClr val="accent1"/>
                </a:solidFill>
              </a:rPr>
              <a:t>ემინე</a:t>
            </a:r>
            <a:r>
              <a:rPr lang="ka-GE" sz="2400" dirty="0">
                <a:solidFill>
                  <a:schemeClr val="accent1"/>
                </a:solidFill>
              </a:rPr>
              <a:t> მჟავანაძე).</a:t>
            </a:r>
            <a:endParaRPr lang="ka-GE" sz="2400" b="1" dirty="0">
              <a:solidFill>
                <a:schemeClr val="accent1"/>
              </a:solidFill>
            </a:endParaRPr>
          </a:p>
        </p:txBody>
      </p:sp>
    </p:spTree>
    <p:extLst>
      <p:ext uri="{BB962C8B-B14F-4D97-AF65-F5344CB8AC3E}">
        <p14:creationId xmlns:p14="http://schemas.microsoft.com/office/powerpoint/2010/main" val="2024851288"/>
      </p:ext>
    </p:extLst>
  </p:cSld>
  <p:clrMapOvr>
    <a:masterClrMapping/>
  </p:clrMapOvr>
  <p:transition spd="slow" advTm="41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81200"/>
            <a:ext cx="7162800" cy="4876800"/>
          </a:xfrm>
        </p:spPr>
        <p:txBody>
          <a:bodyPr>
            <a:normAutofit fontScale="90000"/>
          </a:bodyPr>
          <a:lstStyle/>
          <a:p>
            <a:pPr algn="just"/>
            <a:r>
              <a:rPr lang="ka-GE" sz="2400" dirty="0" err="1">
                <a:effectLst/>
              </a:rPr>
              <a:t>ჰამიდიელ</a:t>
            </a:r>
            <a:r>
              <a:rPr lang="ka-GE" sz="2400" dirty="0">
                <a:effectLst/>
              </a:rPr>
              <a:t> მუჰაჯირთა </a:t>
            </a:r>
            <a:r>
              <a:rPr lang="ka-GE" sz="2400" dirty="0" smtClean="0">
                <a:effectLst/>
              </a:rPr>
              <a:t>მეტყველება მოქცეულია</a:t>
            </a:r>
            <a:r>
              <a:rPr lang="ka-GE" sz="2400" dirty="0">
                <a:effectLst/>
              </a:rPr>
              <a:t>, ერთი მხრივ, </a:t>
            </a:r>
            <a:r>
              <a:rPr lang="ka-GE" sz="2400" dirty="0" smtClean="0">
                <a:effectLst/>
              </a:rPr>
              <a:t>თურქულის </a:t>
            </a:r>
            <a:r>
              <a:rPr lang="ka-GE" sz="2400" dirty="0">
                <a:effectLst/>
              </a:rPr>
              <a:t>და, მეორე მხრივ, ლაზურის გავლენის </a:t>
            </a:r>
            <a:r>
              <a:rPr lang="ka-GE" sz="2400" dirty="0" smtClean="0">
                <a:effectLst/>
              </a:rPr>
              <a:t>ქვეშ, რაც აისახება კიდეც </a:t>
            </a:r>
            <a:r>
              <a:rPr lang="ka-GE" sz="2400" dirty="0" err="1" smtClean="0">
                <a:effectLst/>
              </a:rPr>
              <a:t>კიდეც</a:t>
            </a:r>
            <a:r>
              <a:rPr lang="ka-GE" sz="2400" dirty="0" smtClean="0">
                <a:effectLst/>
              </a:rPr>
              <a:t> მათს ყოფაზე. ეს </a:t>
            </a:r>
            <a:r>
              <a:rPr lang="ka-GE" sz="2400" dirty="0">
                <a:effectLst/>
              </a:rPr>
              <a:t>დღეისათვის შედარებით ახალი მოვლენაა, მაგრამ  მომავალში უთუოდ შექმნის </a:t>
            </a:r>
            <a:r>
              <a:rPr lang="ka-GE" sz="2400" dirty="0" err="1">
                <a:effectLst/>
              </a:rPr>
              <a:t>ჰამიდიელ</a:t>
            </a:r>
            <a:r>
              <a:rPr lang="ka-GE" sz="2400" dirty="0">
                <a:effectLst/>
              </a:rPr>
              <a:t> მუჰაჯირთა ქართულის დაკარგვის საფრთხეს. </a:t>
            </a:r>
            <a:r>
              <a:rPr lang="ka-GE" sz="2400" dirty="0" smtClean="0">
                <a:effectLst/>
              </a:rPr>
              <a:t/>
            </a:r>
            <a:br>
              <a:rPr lang="ka-GE" sz="2400" dirty="0" smtClean="0">
                <a:effectLst/>
              </a:rPr>
            </a:br>
            <a:r>
              <a:rPr lang="ka-GE" sz="2400" dirty="0">
                <a:effectLst/>
              </a:rPr>
              <a:t/>
            </a:r>
            <a:br>
              <a:rPr lang="ka-GE" sz="2400" dirty="0">
                <a:effectLst/>
              </a:rPr>
            </a:br>
            <a:r>
              <a:rPr lang="ka-GE" sz="2400" dirty="0" smtClean="0">
                <a:effectLst/>
              </a:rPr>
              <a:t/>
            </a:r>
            <a:br>
              <a:rPr lang="ka-GE" sz="2400" dirty="0" smtClean="0">
                <a:effectLst/>
              </a:rPr>
            </a:br>
            <a:r>
              <a:rPr lang="ka-GE" sz="2400" dirty="0">
                <a:effectLst/>
              </a:rPr>
              <a:t/>
            </a:r>
            <a:br>
              <a:rPr lang="ka-GE" sz="2400" dirty="0">
                <a:effectLst/>
              </a:rPr>
            </a:br>
            <a:r>
              <a:rPr lang="ka-GE" sz="2400" dirty="0" smtClean="0">
                <a:effectLst/>
              </a:rPr>
              <a:t/>
            </a:r>
            <a:br>
              <a:rPr lang="ka-GE" sz="2400" dirty="0" smtClean="0">
                <a:effectLst/>
              </a:rPr>
            </a:br>
            <a:r>
              <a:rPr lang="ka-GE" sz="2400" dirty="0">
                <a:effectLst/>
              </a:rPr>
              <a:t/>
            </a:r>
            <a:br>
              <a:rPr lang="ka-GE" sz="2400" dirty="0">
                <a:effectLst/>
              </a:rPr>
            </a:br>
            <a:r>
              <a:rPr lang="ka-GE" sz="2400" dirty="0" smtClean="0">
                <a:effectLst/>
              </a:rPr>
              <a:t/>
            </a:r>
            <a:br>
              <a:rPr lang="ka-GE" sz="2400" dirty="0" smtClean="0">
                <a:effectLst/>
              </a:rPr>
            </a:br>
            <a:r>
              <a:rPr lang="ka-GE" sz="2400" dirty="0">
                <a:effectLst/>
              </a:rPr>
              <a:t/>
            </a:r>
            <a:br>
              <a:rPr lang="ka-GE" sz="2400" dirty="0">
                <a:effectLst/>
              </a:rPr>
            </a:br>
            <a:r>
              <a:rPr lang="ka-GE" sz="2400" dirty="0" smtClean="0">
                <a:effectLst/>
              </a:rPr>
              <a:t/>
            </a:r>
            <a:br>
              <a:rPr lang="ka-GE" sz="2400" dirty="0" smtClean="0">
                <a:effectLst/>
              </a:rPr>
            </a:br>
            <a:r>
              <a:rPr lang="ka-GE" sz="2400" dirty="0">
                <a:effectLst/>
              </a:rPr>
              <a:t/>
            </a:r>
            <a:br>
              <a:rPr lang="ka-GE" sz="2400" dirty="0">
                <a:effectLst/>
              </a:rPr>
            </a:br>
            <a:r>
              <a:rPr lang="ka-GE" sz="2400" dirty="0" smtClean="0">
                <a:effectLst/>
              </a:rPr>
              <a:t/>
            </a:r>
            <a:br>
              <a:rPr lang="ka-GE" sz="2400" dirty="0" smtClean="0">
                <a:effectLst/>
              </a:rPr>
            </a:br>
            <a:endParaRPr lang="en-US" sz="2400" dirty="0">
              <a:solidFill>
                <a:schemeClr val="tx1"/>
              </a:solidFill>
              <a:latin typeface="Sylfaen" pitchFamily="18" charset="0"/>
            </a:endParaRPr>
          </a:p>
        </p:txBody>
      </p:sp>
      <p:pic>
        <p:nvPicPr>
          <p:cNvPr id="4" name="Picture 3" descr="BSU_logo.png"/>
          <p:cNvPicPr>
            <a:picLocks noChangeAspect="1"/>
          </p:cNvPicPr>
          <p:nvPr/>
        </p:nvPicPr>
        <p:blipFill>
          <a:blip r:embed="rId2" cstate="print"/>
          <a:stretch>
            <a:fillRect/>
          </a:stretch>
        </p:blipFill>
        <p:spPr>
          <a:xfrm>
            <a:off x="1066800" y="0"/>
            <a:ext cx="1188720" cy="1066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484240491"/>
      </p:ext>
    </p:extLst>
  </p:cSld>
  <p:clrMapOvr>
    <a:masterClrMapping/>
  </p:clrMapOvr>
  <p:transition advTm="41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676400"/>
            <a:ext cx="8077200" cy="1752600"/>
          </a:xfrm>
        </p:spPr>
        <p:txBody>
          <a:bodyPr>
            <a:normAutofit/>
          </a:bodyPr>
          <a:lstStyle/>
          <a:p>
            <a:pPr algn="ctr"/>
            <a:r>
              <a:rPr lang="ka-GE" sz="4800" b="1" dirty="0" smtClean="0">
                <a:solidFill>
                  <a:schemeClr val="tx1"/>
                </a:solidFill>
                <a:latin typeface="Sylfaen" pitchFamily="18" charset="0"/>
              </a:rPr>
              <a:t>გმადლობთ ყურადღებისთვის!</a:t>
            </a:r>
            <a:endParaRPr lang="en-US" sz="4800" b="1" dirty="0">
              <a:solidFill>
                <a:schemeClr val="tx1"/>
              </a:solidFill>
              <a:latin typeface="Sylfaen" pitchFamily="18" charset="0"/>
            </a:endParaRPr>
          </a:p>
        </p:txBody>
      </p:sp>
      <p:sp>
        <p:nvSpPr>
          <p:cNvPr id="3" name="Subtitle 2"/>
          <p:cNvSpPr>
            <a:spLocks noGrp="1"/>
          </p:cNvSpPr>
          <p:nvPr>
            <p:ph type="subTitle" idx="1"/>
          </p:nvPr>
        </p:nvSpPr>
        <p:spPr>
          <a:xfrm>
            <a:off x="1432560" y="5410200"/>
            <a:ext cx="7406640" cy="1143000"/>
          </a:xfrm>
        </p:spPr>
        <p:txBody>
          <a:bodyPr>
            <a:normAutofit/>
          </a:bodyPr>
          <a:lstStyle/>
          <a:p>
            <a:r>
              <a:rPr lang="ka-GE" sz="3600" dirty="0" smtClean="0">
                <a:solidFill>
                  <a:schemeClr val="tx1"/>
                </a:solidFill>
                <a:latin typeface="Sylfaen" pitchFamily="18" charset="0"/>
              </a:rPr>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spd="slow" advTm="4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რიცხვის ჩანაცვლების ველი 1"/>
          <p:cNvSpPr>
            <a:spLocks noGrp="1"/>
          </p:cNvSpPr>
          <p:nvPr>
            <p:ph type="sldNum" sz="quarter" idx="12"/>
          </p:nvPr>
        </p:nvSpPr>
        <p:spPr/>
        <p:txBody>
          <a:bodyPr/>
          <a:lstStyle/>
          <a:p>
            <a:fld id="{B6F15528-21DE-4FAA-801E-634DDDAF4B2B}" type="slidenum">
              <a:rPr lang="en-US" smtClean="0"/>
              <a:pPr/>
              <a:t>2</a:t>
            </a:fld>
            <a:endParaRPr lang="en-US"/>
          </a:p>
        </p:txBody>
      </p:sp>
      <p:sp>
        <p:nvSpPr>
          <p:cNvPr id="3" name="მართკუთხედი 2"/>
          <p:cNvSpPr/>
          <p:nvPr/>
        </p:nvSpPr>
        <p:spPr>
          <a:xfrm>
            <a:off x="1603248" y="634365"/>
            <a:ext cx="7239000" cy="5909310"/>
          </a:xfrm>
          <a:prstGeom prst="rect">
            <a:avLst/>
          </a:prstGeom>
        </p:spPr>
        <p:txBody>
          <a:bodyPr wrap="square">
            <a:spAutoFit/>
          </a:bodyPr>
          <a:lstStyle/>
          <a:p>
            <a:pPr marL="457200" algn="just">
              <a:lnSpc>
                <a:spcPct val="115000"/>
              </a:lnSpc>
              <a:spcAft>
                <a:spcPts val="0"/>
              </a:spcAft>
            </a:pPr>
            <a:r>
              <a:rPr lang="ka-GE" sz="2400" dirty="0" smtClean="0">
                <a:latin typeface="Sylfaen" panose="010A0502050306030303" pitchFamily="18" charset="0"/>
                <a:ea typeface="Times New Roman" panose="02020603050405020304" pitchFamily="18" charset="0"/>
                <a:cs typeface="Times New Roman" panose="02020603050405020304" pitchFamily="18" charset="0"/>
              </a:rPr>
              <a:t>გეგმა</a:t>
            </a:r>
            <a:r>
              <a:rPr lang="ka-GE" sz="2400" dirty="0" smtClean="0">
                <a:latin typeface="Sylfaen" panose="010A0502050306030303" pitchFamily="18" charset="0"/>
                <a:ea typeface="Times New Roman" panose="02020603050405020304" pitchFamily="18" charset="0"/>
                <a:cs typeface="Times New Roman" panose="02020603050405020304" pitchFamily="18" charset="0"/>
              </a:rPr>
              <a:t>:</a:t>
            </a:r>
            <a:endParaRPr lang="ka-GE"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5000"/>
              </a:lnSpc>
              <a:spcAft>
                <a:spcPts val="0"/>
              </a:spcAft>
              <a:buFont typeface="Symbol" panose="05050102010706020507" pitchFamily="18" charset="2"/>
              <a:buChar char=""/>
            </a:pPr>
            <a:r>
              <a:rPr lang="ka-GE" sz="2400" dirty="0">
                <a:latin typeface="Sylfaen" panose="010A0502050306030303" pitchFamily="18" charset="0"/>
                <a:ea typeface="Times New Roman" panose="02020603050405020304" pitchFamily="18" charset="0"/>
                <a:cs typeface="Times New Roman" panose="02020603050405020304" pitchFamily="18" charset="0"/>
              </a:rPr>
              <a:t>ქობულეთელ მუჰაჯირთა </a:t>
            </a:r>
            <a:r>
              <a:rPr lang="ka-GE" sz="2400" dirty="0" err="1">
                <a:latin typeface="Sylfaen" panose="010A0502050306030303" pitchFamily="18" charset="0"/>
                <a:ea typeface="Times New Roman" panose="02020603050405020304" pitchFamily="18" charset="0"/>
                <a:cs typeface="Times New Roman" panose="02020603050405020304" pitchFamily="18" charset="0"/>
              </a:rPr>
              <a:t>ჰამიდიეში</a:t>
            </a:r>
            <a:r>
              <a:rPr lang="ka-GE" sz="2400" dirty="0">
                <a:latin typeface="Sylfaen" panose="010A0502050306030303" pitchFamily="18" charset="0"/>
                <a:ea typeface="Times New Roman" panose="02020603050405020304" pitchFamily="18" charset="0"/>
                <a:cs typeface="Times New Roman" panose="02020603050405020304" pitchFamily="18" charset="0"/>
              </a:rPr>
              <a:t> დასახლება (დრო და პირობები)</a:t>
            </a:r>
            <a:endParaRPr lang="ka-GE"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5000"/>
              </a:lnSpc>
              <a:spcAft>
                <a:spcPts val="0"/>
              </a:spcAft>
              <a:buFont typeface="Symbol" panose="05050102010706020507" pitchFamily="18" charset="2"/>
              <a:buChar char=""/>
            </a:pPr>
            <a:r>
              <a:rPr lang="ka-GE" sz="2400" dirty="0" err="1">
                <a:latin typeface="Sylfaen" panose="010A0502050306030303" pitchFamily="18" charset="0"/>
                <a:ea typeface="Times New Roman" panose="02020603050405020304" pitchFamily="18" charset="0"/>
                <a:cs typeface="Times New Roman" panose="02020603050405020304" pitchFamily="18" charset="0"/>
              </a:rPr>
              <a:t>ჰამიდიეს</a:t>
            </a:r>
            <a:r>
              <a:rPr lang="ka-GE" sz="2400" dirty="0">
                <a:latin typeface="Sylfaen" panose="010A0502050306030303" pitchFamily="18" charset="0"/>
                <a:ea typeface="Times New Roman" panose="02020603050405020304" pitchFamily="18" charset="0"/>
                <a:cs typeface="Times New Roman" panose="02020603050405020304" pitchFamily="18" charset="0"/>
              </a:rPr>
              <a:t> გეოგრაფიული არეალი </a:t>
            </a:r>
            <a:endParaRPr lang="ka-GE"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ka-GE" sz="2400" dirty="0" err="1">
                <a:latin typeface="Sylfaen" panose="010A0502050306030303" pitchFamily="18" charset="0"/>
                <a:ea typeface="Times New Roman" panose="02020603050405020304" pitchFamily="18" charset="0"/>
                <a:cs typeface="Times New Roman" panose="02020603050405020304" pitchFamily="18" charset="0"/>
              </a:rPr>
              <a:t>ჰამიდიელ</a:t>
            </a:r>
            <a:r>
              <a:rPr lang="ka-GE" sz="2400" dirty="0">
                <a:latin typeface="Sylfaen" panose="010A0502050306030303" pitchFamily="18" charset="0"/>
                <a:ea typeface="Times New Roman" panose="02020603050405020304" pitchFamily="18" charset="0"/>
                <a:cs typeface="Times New Roman" panose="02020603050405020304" pitchFamily="18" charset="0"/>
              </a:rPr>
              <a:t> მუჰაჯირთა ნათესაური კავშირები  ქობულეთში მცხოვრებ წინაპრებთან და მათ შთამომავლებთან</a:t>
            </a:r>
            <a:endParaRPr lang="ka-GE" sz="2400" dirty="0">
              <a:latin typeface="Calibri" panose="020F0502020204030204" pitchFamily="34" charset="0"/>
              <a:ea typeface="Times New Roman" panose="02020603050405020304" pitchFamily="18" charset="0"/>
              <a:cs typeface="Times New Roman" panose="02020603050405020304" pitchFamily="18" charset="0"/>
            </a:endParaRPr>
          </a:p>
          <a:p>
            <a:pPr lvl="0"/>
            <a:r>
              <a:rPr lang="ka-GE" sz="2400" b="1" dirty="0" smtClean="0"/>
              <a:t>ენობრივი </a:t>
            </a:r>
            <a:r>
              <a:rPr lang="ka-GE" sz="2400" b="1" dirty="0"/>
              <a:t>სინამდვილე:</a:t>
            </a:r>
          </a:p>
          <a:p>
            <a:r>
              <a:rPr lang="ka-GE" sz="2400" dirty="0"/>
              <a:t>ა) ფონეტიკა-ფონოლოგიის დონე</a:t>
            </a:r>
          </a:p>
          <a:p>
            <a:r>
              <a:rPr lang="ka-GE" sz="2400" dirty="0"/>
              <a:t>ბ)  მორფო-სინტაქსური დონე </a:t>
            </a:r>
            <a:r>
              <a:rPr lang="ka-GE" sz="2400" dirty="0" smtClean="0"/>
              <a:t>(</a:t>
            </a:r>
            <a:r>
              <a:rPr lang="ka-GE" sz="2400" dirty="0" err="1" smtClean="0"/>
              <a:t>მრავლობითობის</a:t>
            </a:r>
            <a:r>
              <a:rPr lang="ka-GE" sz="2400" dirty="0" smtClean="0"/>
              <a:t> </a:t>
            </a:r>
            <a:r>
              <a:rPr lang="ka-GE" sz="2400" dirty="0"/>
              <a:t>გამოხატვა, ზმნის </a:t>
            </a:r>
            <a:r>
              <a:rPr lang="ka-GE" sz="2400" dirty="0" err="1"/>
              <a:t>ფორმაწარმოება</a:t>
            </a:r>
            <a:r>
              <a:rPr lang="ka-GE" sz="2400" dirty="0"/>
              <a:t>, მორფოლოგიური ინვენტარი, სინტაგმა და სინტაქსური კონსტრუქციები, კალკები).</a:t>
            </a:r>
          </a:p>
          <a:p>
            <a:r>
              <a:rPr lang="ka-GE" sz="2400" dirty="0"/>
              <a:t>გ) ლექსიკის დონე (სიტყვაწარმოების ყალიბები, კომპოზიტები, ხატოვანი სიტყვა-თქმანი</a:t>
            </a:r>
            <a:r>
              <a:rPr lang="ka-GE" sz="2400" dirty="0" smtClean="0"/>
              <a:t>,).</a:t>
            </a:r>
            <a:r>
              <a:rPr lang="ka-GE" sz="2400" dirty="0" smtClean="0">
                <a:latin typeface="Sylfaen" panose="010A0502050306030303" pitchFamily="18" charset="0"/>
                <a:ea typeface="Times New Roman" panose="02020603050405020304" pitchFamily="18" charset="0"/>
                <a:cs typeface="Times New Roman" panose="02020603050405020304" pitchFamily="18" charset="0"/>
              </a:rPr>
              <a:t> </a:t>
            </a:r>
            <a:endParaRPr lang="ka-GE"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1058091"/>
      </p:ext>
    </p:extLst>
  </p:cSld>
  <p:clrMapOvr>
    <a:masterClrMapping/>
  </p:clrMapOvr>
  <p:transition spd="slow" advTm="41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0"/>
            <a:ext cx="7406640" cy="1700784"/>
          </a:xfrm>
        </p:spPr>
        <p:txBody>
          <a:bodyPr/>
          <a:lstStyle/>
          <a:p>
            <a:r>
              <a:rPr lang="ka-GE" dirty="0" smtClean="0"/>
              <a:t>               </a:t>
            </a:r>
            <a:endParaRPr lang="en-US" dirty="0"/>
          </a:p>
        </p:txBody>
      </p:sp>
      <p:sp>
        <p:nvSpPr>
          <p:cNvPr id="3" name="Subtitle 2"/>
          <p:cNvSpPr>
            <a:spLocks noGrp="1"/>
          </p:cNvSpPr>
          <p:nvPr>
            <p:ph type="subTitle" idx="1"/>
          </p:nvPr>
        </p:nvSpPr>
        <p:spPr>
          <a:xfrm>
            <a:off x="1219200" y="1752600"/>
            <a:ext cx="7924800" cy="5257800"/>
          </a:xfrm>
        </p:spPr>
        <p:txBody>
          <a:bodyPr>
            <a:normAutofit/>
          </a:bodyPr>
          <a:lstStyle/>
          <a:p>
            <a:r>
              <a:rPr lang="ka-GE" sz="3200" dirty="0"/>
              <a:t>საქართველოს საზღვრებს გარეთ არსებული დიალექტების  კვლევაში, მუჰაჯირთა მეტყველების შესწავლაში გადამწყვეტი მნიშვნელობა სწორედ თურქეთს ენიჭება. ამ მხრივ დღეს საკმაოდ მდიდარი გამოცდილება არსებობს.</a:t>
            </a:r>
          </a:p>
        </p:txBody>
      </p:sp>
      <p:pic>
        <p:nvPicPr>
          <p:cNvPr id="4" name="Picture 3" descr="BSU_logo.png"/>
          <p:cNvPicPr>
            <a:picLocks noChangeAspect="1"/>
          </p:cNvPicPr>
          <p:nvPr/>
        </p:nvPicPr>
        <p:blipFill>
          <a:blip r:embed="rId2" cstate="print"/>
          <a:stretch>
            <a:fillRect/>
          </a:stretch>
        </p:blipFill>
        <p:spPr>
          <a:xfrm>
            <a:off x="1066800" y="0"/>
            <a:ext cx="1447800" cy="13716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spd="slow" advTm="4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0"/>
            <a:ext cx="7543800" cy="1621464"/>
          </a:xfrm>
        </p:spPr>
        <p:txBody>
          <a:bodyPr>
            <a:normAutofit/>
          </a:bodyPr>
          <a:lstStyle/>
          <a:p>
            <a:pPr algn="ctr"/>
            <a:r>
              <a:rPr lang="ka-GE" sz="2400" b="1" dirty="0" smtClean="0">
                <a:solidFill>
                  <a:schemeClr val="tx1"/>
                </a:solidFill>
                <a:latin typeface="Sylfaen" pitchFamily="18" charset="0"/>
              </a:rPr>
              <a:t>კვლევის მიზანია</a:t>
            </a:r>
            <a:endParaRPr lang="en-US" sz="2400" b="1" dirty="0">
              <a:solidFill>
                <a:schemeClr val="tx1"/>
              </a:solidFill>
              <a:latin typeface="Sylfaen" pitchFamily="18" charset="0"/>
            </a:endParaRPr>
          </a:p>
        </p:txBody>
      </p:sp>
      <p:sp>
        <p:nvSpPr>
          <p:cNvPr id="3" name="Subtitle 2"/>
          <p:cNvSpPr>
            <a:spLocks noGrp="1"/>
          </p:cNvSpPr>
          <p:nvPr>
            <p:ph type="subTitle" idx="1"/>
          </p:nvPr>
        </p:nvSpPr>
        <p:spPr>
          <a:xfrm>
            <a:off x="1143000" y="1850064"/>
            <a:ext cx="8001000" cy="4703136"/>
          </a:xfrm>
        </p:spPr>
        <p:txBody>
          <a:bodyPr>
            <a:normAutofit/>
          </a:bodyPr>
          <a:lstStyle/>
          <a:p>
            <a:pPr algn="just">
              <a:buFont typeface="Wingdings" pitchFamily="2" charset="2"/>
              <a:buChar char="§"/>
            </a:pPr>
            <a:r>
              <a:rPr lang="ka-GE" sz="2400" dirty="0" smtClean="0"/>
              <a:t>რიზეს </a:t>
            </a:r>
            <a:r>
              <a:rPr lang="en-US" sz="2400" dirty="0" err="1"/>
              <a:t>რეგიონ</a:t>
            </a:r>
            <a:r>
              <a:rPr lang="ka-GE" sz="2400" dirty="0"/>
              <a:t>ის </a:t>
            </a:r>
            <a:r>
              <a:rPr lang="ka-GE" sz="2400" dirty="0" err="1"/>
              <a:t>ფაზარის</a:t>
            </a:r>
            <a:r>
              <a:rPr lang="ka-GE" sz="2400" dirty="0"/>
              <a:t> რაიონის სოფელ </a:t>
            </a:r>
            <a:r>
              <a:rPr lang="ka-GE" sz="2400" dirty="0" err="1"/>
              <a:t>ჰამიდიეში</a:t>
            </a:r>
            <a:r>
              <a:rPr lang="ka-GE" sz="2400" dirty="0"/>
              <a:t> მცხოვრებ ქობულეთელ მუჰაჯირთა შთამომავლების მეტყველების, ფოლკლორის, კოლექტიურ მეხსიერებაში ასახული ყოფითი დეტალების, ისტორიის, მატერიალური კულტურისა და ონომასტიკის მასალების მოძიება და მეცნიერული </a:t>
            </a:r>
            <a:r>
              <a:rPr lang="ka-GE" sz="2400" dirty="0" smtClean="0"/>
              <a:t>კვლევა.</a:t>
            </a:r>
          </a:p>
          <a:p>
            <a:pPr algn="just">
              <a:buFont typeface="Wingdings" pitchFamily="2" charset="2"/>
              <a:buChar char="§"/>
            </a:pPr>
            <a:r>
              <a:rPr lang="ka-GE" sz="2400" dirty="0" smtClean="0"/>
              <a:t>ქობულეთელ </a:t>
            </a:r>
            <a:r>
              <a:rPr lang="ka-GE" sz="2400" dirty="0"/>
              <a:t>მუჰაჯირთა ყოფისა და ენობრივი სინამდვილის </a:t>
            </a:r>
            <a:r>
              <a:rPr lang="ka-GE" sz="2400" dirty="0" smtClean="0"/>
              <a:t>კვლევა </a:t>
            </a:r>
            <a:r>
              <a:rPr lang="ka-GE" sz="2400" dirty="0"/>
              <a:t>არა მარტო </a:t>
            </a:r>
            <a:r>
              <a:rPr lang="ka-GE" sz="2400" dirty="0" err="1"/>
              <a:t>ფაზარის</a:t>
            </a:r>
            <a:r>
              <a:rPr lang="ka-GE" sz="2400" dirty="0"/>
              <a:t> </a:t>
            </a:r>
            <a:r>
              <a:rPr lang="ka-GE" sz="2400" dirty="0" err="1"/>
              <a:t>ჰამიდიეში</a:t>
            </a:r>
            <a:r>
              <a:rPr lang="ka-GE" sz="2400" dirty="0"/>
              <a:t>, არამედ იმ ქალაქებსა და რაიონებში, სადაც ამჟამად არაკომპაქტურად ცხოვრობენ </a:t>
            </a:r>
            <a:r>
              <a:rPr lang="ka-GE" sz="2400" dirty="0" err="1"/>
              <a:t>ჰამიდიედან</a:t>
            </a:r>
            <a:r>
              <a:rPr lang="ka-GE" sz="2400" dirty="0"/>
              <a:t> </a:t>
            </a:r>
            <a:r>
              <a:rPr lang="ka-GE" sz="2400" dirty="0" err="1"/>
              <a:t>მიგრირებულები</a:t>
            </a:r>
            <a:r>
              <a:rPr lang="ka-GE" sz="2400" dirty="0"/>
              <a:t>. </a:t>
            </a:r>
            <a:endParaRPr lang="en-US" sz="2400" dirty="0">
              <a:solidFill>
                <a:schemeClr val="tx1"/>
              </a:solidFill>
              <a:latin typeface="Sylfaen" pitchFamily="18" charset="0"/>
            </a:endParaRPr>
          </a:p>
        </p:txBody>
      </p:sp>
      <p:pic>
        <p:nvPicPr>
          <p:cNvPr id="4" name="Picture 3" descr="BSU_logo.png"/>
          <p:cNvPicPr>
            <a:picLocks noChangeAspect="1"/>
          </p:cNvPicPr>
          <p:nvPr/>
        </p:nvPicPr>
        <p:blipFill>
          <a:blip r:embed="rId2" cstate="print"/>
          <a:stretch>
            <a:fillRect/>
          </a:stretch>
        </p:blipFill>
        <p:spPr>
          <a:xfrm>
            <a:off x="1066800" y="0"/>
            <a:ext cx="1066800" cy="1066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8001000" cy="1600200"/>
          </a:xfrm>
        </p:spPr>
        <p:txBody>
          <a:bodyPr>
            <a:normAutofit/>
          </a:bodyPr>
          <a:lstStyle/>
          <a:p>
            <a:r>
              <a:rPr lang="ka-GE" sz="4800" dirty="0" smtClean="0">
                <a:solidFill>
                  <a:schemeClr val="tx1"/>
                </a:solidFill>
                <a:latin typeface="Sylfaen" pitchFamily="18" charset="0"/>
              </a:rPr>
              <a:t>?</a:t>
            </a:r>
            <a:endParaRPr lang="en-US" sz="4800" dirty="0">
              <a:solidFill>
                <a:schemeClr val="tx1"/>
              </a:solidFill>
              <a:latin typeface="Sylfaen" pitchFamily="18" charset="0"/>
            </a:endParaRPr>
          </a:p>
        </p:txBody>
      </p:sp>
      <p:sp>
        <p:nvSpPr>
          <p:cNvPr id="3" name="Subtitle 2"/>
          <p:cNvSpPr>
            <a:spLocks noGrp="1"/>
          </p:cNvSpPr>
          <p:nvPr>
            <p:ph type="subTitle" idx="1"/>
          </p:nvPr>
        </p:nvSpPr>
        <p:spPr>
          <a:xfrm>
            <a:off x="990600" y="1850064"/>
            <a:ext cx="8153400" cy="5007936"/>
          </a:xfrm>
        </p:spPr>
        <p:txBody>
          <a:bodyPr>
            <a:normAutofit/>
          </a:bodyPr>
          <a:lstStyle/>
          <a:p>
            <a:pPr>
              <a:buFont typeface="Arial" pitchFamily="34" charset="0"/>
              <a:buChar char="•"/>
            </a:pPr>
            <a:r>
              <a:rPr lang="ka-GE" sz="3600" dirty="0" smtClean="0">
                <a:solidFill>
                  <a:schemeClr val="tx1"/>
                </a:solidFill>
                <a:latin typeface="Sylfaen" pitchFamily="18" charset="0"/>
              </a:rPr>
              <a:t>.</a:t>
            </a:r>
            <a:endParaRPr lang="ka-GE" sz="4400" b="1" dirty="0" smtClean="0">
              <a:solidFill>
                <a:schemeClr val="tx1"/>
              </a:solidFill>
              <a:latin typeface="Sylfaen" pitchFamily="18" charset="0"/>
            </a:endParaRPr>
          </a:p>
          <a:p>
            <a:endParaRPr lang="en-US" sz="4400" b="1" dirty="0">
              <a:solidFill>
                <a:schemeClr val="tx1"/>
              </a:solidFill>
              <a:latin typeface="Sylfaen" pitchFamily="18" charset="0"/>
            </a:endParaRPr>
          </a:p>
        </p:txBody>
      </p:sp>
      <p:pic>
        <p:nvPicPr>
          <p:cNvPr id="4" name="Picture 3" descr="BSU_logo.png"/>
          <p:cNvPicPr>
            <a:picLocks noChangeAspect="1"/>
          </p:cNvPicPr>
          <p:nvPr/>
        </p:nvPicPr>
        <p:blipFill>
          <a:blip r:embed="rId3" cstate="print"/>
          <a:stretch>
            <a:fillRect/>
          </a:stretch>
        </p:blipFill>
        <p:spPr>
          <a:xfrm>
            <a:off x="1066800" y="0"/>
            <a:ext cx="1371600" cy="12954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მართკუთხედი 5"/>
          <p:cNvSpPr/>
          <p:nvPr/>
        </p:nvSpPr>
        <p:spPr>
          <a:xfrm>
            <a:off x="2514600" y="24222"/>
            <a:ext cx="6477000" cy="7091172"/>
          </a:xfrm>
          <a:prstGeom prst="rect">
            <a:avLst/>
          </a:prstGeom>
        </p:spPr>
        <p:txBody>
          <a:bodyPr wrap="square">
            <a:spAutoFit/>
          </a:bodyPr>
          <a:lstStyle/>
          <a:p>
            <a:pPr indent="180340" algn="just">
              <a:lnSpc>
                <a:spcPct val="115000"/>
              </a:lnSpc>
              <a:spcAft>
                <a:spcPts val="0"/>
              </a:spcAft>
            </a:pPr>
            <a:r>
              <a:rPr lang="ka-GE" sz="2400" dirty="0" err="1" smtClean="0">
                <a:latin typeface="Sylfaen" panose="010A0502050306030303" pitchFamily="18" charset="0"/>
                <a:ea typeface="Times New Roman" panose="02020603050405020304" pitchFamily="18" charset="0"/>
                <a:cs typeface="Sylfaen" panose="010A0502050306030303" pitchFamily="18" charset="0"/>
              </a:rPr>
              <a:t>ჰამიდიელებს</a:t>
            </a:r>
            <a:r>
              <a:rPr lang="ka-GE" sz="2400" dirty="0">
                <a:latin typeface="Sylfaen" panose="010A0502050306030303" pitchFamily="18" charset="0"/>
                <a:ea typeface="Times New Roman" panose="02020603050405020304" pitchFamily="18" charset="0"/>
                <a:cs typeface="Sylfaen" panose="010A0502050306030303" pitchFamily="18" charset="0"/>
              </a:rPr>
              <a:t>, განსხვავებით სხვა ქობულეთელი მუჰაჯირებისაგან, საცხოვრებლად ისტორიულ სამშობლოსთან ახლოს მდებარე ტერიტორია აურჩევიათ. </a:t>
            </a:r>
            <a:r>
              <a:rPr lang="ka-GE" sz="2400" dirty="0">
                <a:latin typeface="Sylfaen" panose="010A0502050306030303" pitchFamily="18" charset="0"/>
                <a:ea typeface="Times New Roman" panose="02020603050405020304" pitchFamily="18" charset="0"/>
                <a:cs typeface="Arial" panose="020B0604020202020204" pitchFamily="34" charset="0"/>
              </a:rPr>
              <a:t>სოფელი შავი ზღვის მახლობლად არის გაშენებული. </a:t>
            </a:r>
            <a:r>
              <a:rPr lang="ka-GE" sz="2400" dirty="0" err="1">
                <a:latin typeface="Sylfaen" panose="010A0502050306030303" pitchFamily="18" charset="0"/>
                <a:ea typeface="Times New Roman" panose="02020603050405020304" pitchFamily="18" charset="0"/>
                <a:cs typeface="Arial" panose="020B0604020202020204" pitchFamily="34" charset="0"/>
              </a:rPr>
              <a:t>ჰამიდიეში</a:t>
            </a:r>
            <a:r>
              <a:rPr lang="ka-GE" sz="2400" dirty="0">
                <a:latin typeface="Sylfaen" panose="010A0502050306030303" pitchFamily="18" charset="0"/>
                <a:ea typeface="Times New Roman" panose="02020603050405020304" pitchFamily="18" charset="0"/>
                <a:cs typeface="Arial" panose="020B0604020202020204" pitchFamily="34" charset="0"/>
              </a:rPr>
              <a:t> ქობულეთის რაიონის სოფლებიდან (კვირიკე, </a:t>
            </a:r>
            <a:r>
              <a:rPr lang="ka-GE" sz="2400" dirty="0" err="1">
                <a:latin typeface="Sylfaen" panose="010A0502050306030303" pitchFamily="18" charset="0"/>
                <a:ea typeface="Times New Roman" panose="02020603050405020304" pitchFamily="18" charset="0"/>
                <a:cs typeface="Arial" panose="020B0604020202020204" pitchFamily="34" charset="0"/>
              </a:rPr>
              <a:t>სოფ</a:t>
            </a:r>
            <a:r>
              <a:rPr lang="ka-GE" sz="2400" dirty="0">
                <a:latin typeface="Sylfaen" panose="010A0502050306030303" pitchFamily="18" charset="0"/>
                <a:ea typeface="Times New Roman" panose="02020603050405020304" pitchFamily="18" charset="0"/>
                <a:cs typeface="Arial" panose="020B0604020202020204" pitchFamily="34" charset="0"/>
              </a:rPr>
              <a:t>. ქობულეთი და სხვ.) გადასახლებული 40-მდე ქართული კომლი </a:t>
            </a:r>
            <a:r>
              <a:rPr lang="ka-GE" sz="2400" dirty="0" smtClean="0">
                <a:latin typeface="Sylfaen" panose="010A0502050306030303" pitchFamily="18" charset="0"/>
                <a:ea typeface="Times New Roman" panose="02020603050405020304" pitchFamily="18" charset="0"/>
                <a:cs typeface="Arial" panose="020B0604020202020204" pitchFamily="34" charset="0"/>
              </a:rPr>
              <a:t>ცხოვრობდა. ქართული </a:t>
            </a:r>
            <a:r>
              <a:rPr lang="ka-GE" sz="2400" dirty="0">
                <a:latin typeface="Sylfaen" panose="010A0502050306030303" pitchFamily="18" charset="0"/>
                <a:ea typeface="Times New Roman" panose="02020603050405020304" pitchFamily="18" charset="0"/>
                <a:cs typeface="Arial" panose="020B0604020202020204" pitchFamily="34" charset="0"/>
              </a:rPr>
              <a:t>გვარები: ხარაზი, მჟავანაძე, მემარნე, კაკალაძე, გოგიტიძე, ქათამაძე, ჯაში, გუგუნავა, ცენტერაძე, </a:t>
            </a:r>
            <a:r>
              <a:rPr lang="ka-GE" sz="2400" dirty="0" err="1">
                <a:latin typeface="Sylfaen" panose="010A0502050306030303" pitchFamily="18" charset="0"/>
                <a:ea typeface="Times New Roman" panose="02020603050405020304" pitchFamily="18" charset="0"/>
                <a:cs typeface="Arial" panose="020B0604020202020204" pitchFamily="34" charset="0"/>
              </a:rPr>
              <a:t>ართმელაძე</a:t>
            </a:r>
            <a:r>
              <a:rPr lang="ka-GE" sz="2400" dirty="0">
                <a:latin typeface="Sylfaen" panose="010A0502050306030303" pitchFamily="18" charset="0"/>
                <a:ea typeface="Times New Roman" panose="02020603050405020304" pitchFamily="18" charset="0"/>
                <a:cs typeface="Arial" panose="020B0604020202020204" pitchFamily="34" charset="0"/>
              </a:rPr>
              <a:t>, ყენია, </a:t>
            </a:r>
            <a:r>
              <a:rPr lang="ka-GE" sz="2400" dirty="0" err="1">
                <a:latin typeface="Sylfaen" panose="010A0502050306030303" pitchFamily="18" charset="0"/>
                <a:ea typeface="Times New Roman" panose="02020603050405020304" pitchFamily="18" charset="0"/>
                <a:cs typeface="Arial" panose="020B0604020202020204" pitchFamily="34" charset="0"/>
              </a:rPr>
              <a:t>ლაზიშვილი</a:t>
            </a:r>
            <a:r>
              <a:rPr lang="ka-GE" sz="2400" dirty="0">
                <a:latin typeface="Sylfaen" panose="010A0502050306030303" pitchFamily="18" charset="0"/>
                <a:ea typeface="Times New Roman" panose="02020603050405020304" pitchFamily="18" charset="0"/>
                <a:cs typeface="Arial" panose="020B0604020202020204" pitchFamily="34" charset="0"/>
              </a:rPr>
              <a:t>... </a:t>
            </a:r>
            <a:endParaRPr lang="ka-GE" sz="2400"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ka-GE" sz="2400" dirty="0">
                <a:latin typeface="Sylfaen" panose="010A0502050306030303" pitchFamily="18" charset="0"/>
                <a:ea typeface="Times New Roman" panose="02020603050405020304" pitchFamily="18" charset="0"/>
                <a:cs typeface="Sylfaen" panose="010A0502050306030303" pitchFamily="18" charset="0"/>
              </a:rPr>
              <a:t>ამჟამად მოსახლეობა შემცირებულია შიდა მიგრაციის შედეგად.</a:t>
            </a:r>
            <a:r>
              <a:rPr lang="ka-GE" sz="2400" dirty="0">
                <a:latin typeface="Sylfaen" panose="010A0502050306030303" pitchFamily="18" charset="0"/>
                <a:ea typeface="Times New Roman" panose="02020603050405020304" pitchFamily="18" charset="0"/>
                <a:cs typeface="Times New Roman" panose="02020603050405020304" pitchFamily="18" charset="0"/>
              </a:rPr>
              <a:t> </a:t>
            </a:r>
            <a:r>
              <a:rPr lang="ka-GE" sz="2400" dirty="0" err="1" smtClean="0">
                <a:latin typeface="Sylfaen" panose="010A0502050306030303" pitchFamily="18" charset="0"/>
                <a:ea typeface="Times New Roman" panose="02020603050405020304" pitchFamily="18" charset="0"/>
                <a:cs typeface="Times New Roman" panose="02020603050405020304" pitchFamily="18" charset="0"/>
              </a:rPr>
              <a:t>ჰამიდიელთა</a:t>
            </a:r>
            <a:r>
              <a:rPr lang="ka-GE" sz="2400" dirty="0" smtClean="0">
                <a:latin typeface="Sylfaen" panose="010A0502050306030303" pitchFamily="18" charset="0"/>
                <a:ea typeface="Times New Roman" panose="02020603050405020304" pitchFamily="18" charset="0"/>
                <a:cs typeface="Times New Roman" panose="02020603050405020304" pitchFamily="18" charset="0"/>
              </a:rPr>
              <a:t> შთამომავლები თურქეთის  დიდ ქალაქებში ცხოვრობენ. </a:t>
            </a:r>
            <a:endParaRPr lang="ka-GE" sz="2400" dirty="0"/>
          </a:p>
        </p:txBody>
      </p:sp>
    </p:spTree>
  </p:cSld>
  <p:clrMapOvr>
    <a:masterClrMapping/>
  </p:clrMapOvr>
  <p:transition spd="slow" advTm="4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0"/>
            <a:ext cx="8077200" cy="1832082"/>
          </a:xfrm>
        </p:spPr>
        <p:txBody>
          <a:bodyPr>
            <a:normAutofit/>
          </a:bodyPr>
          <a:lstStyle/>
          <a:p>
            <a:pPr algn="just"/>
            <a:r>
              <a:rPr lang="ka-GE" sz="4000" dirty="0" smtClean="0">
                <a:latin typeface="Sylfaen" pitchFamily="18" charset="0"/>
              </a:rPr>
              <a:t>         </a:t>
            </a:r>
            <a:endParaRPr lang="en-US" sz="4000" dirty="0">
              <a:latin typeface="Sylfaen" pitchFamily="18" charset="0"/>
            </a:endParaRPr>
          </a:p>
        </p:txBody>
      </p:sp>
      <p:sp>
        <p:nvSpPr>
          <p:cNvPr id="3" name="Subtitle 2"/>
          <p:cNvSpPr>
            <a:spLocks noGrp="1"/>
          </p:cNvSpPr>
          <p:nvPr>
            <p:ph type="subTitle" idx="1"/>
          </p:nvPr>
        </p:nvSpPr>
        <p:spPr>
          <a:xfrm>
            <a:off x="990600" y="1850064"/>
            <a:ext cx="8153400" cy="5007936"/>
          </a:xfrm>
        </p:spPr>
        <p:txBody>
          <a:bodyPr>
            <a:normAutofit/>
          </a:bodyPr>
          <a:lstStyle/>
          <a:p>
            <a:pPr>
              <a:buFont typeface="Arial" pitchFamily="34" charset="0"/>
              <a:buChar char="•"/>
            </a:pPr>
            <a:r>
              <a:rPr lang="ka-GE" sz="3600" dirty="0" smtClean="0">
                <a:solidFill>
                  <a:schemeClr val="tx1"/>
                </a:solidFill>
                <a:latin typeface="Sylfaen" pitchFamily="18" charset="0"/>
              </a:rPr>
              <a:t>.</a:t>
            </a:r>
            <a:endParaRPr lang="en-US" sz="3600" b="1" dirty="0">
              <a:solidFill>
                <a:schemeClr val="tx1"/>
              </a:solidFill>
              <a:latin typeface="Sylfaen" pitchFamily="18" charset="0"/>
            </a:endParaRPr>
          </a:p>
        </p:txBody>
      </p:sp>
      <p:pic>
        <p:nvPicPr>
          <p:cNvPr id="4" name="Picture 3" descr="BSU_logo.png"/>
          <p:cNvPicPr>
            <a:picLocks noChangeAspect="1"/>
          </p:cNvPicPr>
          <p:nvPr/>
        </p:nvPicPr>
        <p:blipFill>
          <a:blip r:embed="rId2" cstate="print"/>
          <a:stretch>
            <a:fillRect/>
          </a:stretch>
        </p:blipFill>
        <p:spPr>
          <a:xfrm>
            <a:off x="1143000" y="0"/>
            <a:ext cx="1295400" cy="12192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მართკუთხედი 5"/>
          <p:cNvSpPr/>
          <p:nvPr/>
        </p:nvSpPr>
        <p:spPr>
          <a:xfrm>
            <a:off x="2438400" y="928551"/>
            <a:ext cx="6172200" cy="4893647"/>
          </a:xfrm>
          <a:prstGeom prst="rect">
            <a:avLst/>
          </a:prstGeom>
        </p:spPr>
        <p:txBody>
          <a:bodyPr wrap="square">
            <a:spAutoFit/>
          </a:bodyPr>
          <a:lstStyle/>
          <a:p>
            <a:r>
              <a:rPr lang="ka-GE" sz="2400" dirty="0">
                <a:latin typeface="Sylfaen" panose="010A0502050306030303" pitchFamily="18" charset="0"/>
                <a:ea typeface="Times New Roman" panose="02020603050405020304" pitchFamily="18" charset="0"/>
                <a:cs typeface="Arial" panose="020B0604020202020204" pitchFamily="34" charset="0"/>
              </a:rPr>
              <a:t>დღეს </a:t>
            </a:r>
            <a:r>
              <a:rPr lang="ka-GE" sz="2400" dirty="0" err="1">
                <a:latin typeface="Sylfaen" panose="010A0502050306030303" pitchFamily="18" charset="0"/>
                <a:ea typeface="Times New Roman" panose="02020603050405020304" pitchFamily="18" charset="0"/>
                <a:cs typeface="Arial" panose="020B0604020202020204" pitchFamily="34" charset="0"/>
              </a:rPr>
              <a:t>ჰამიდიეში</a:t>
            </a:r>
            <a:r>
              <a:rPr lang="ka-GE" sz="2400" dirty="0">
                <a:latin typeface="Sylfaen" panose="010A0502050306030303" pitchFamily="18" charset="0"/>
                <a:ea typeface="Times New Roman" panose="02020603050405020304" pitchFamily="18" charset="0"/>
                <a:cs typeface="Arial" panose="020B0604020202020204" pitchFamily="34" charset="0"/>
              </a:rPr>
              <a:t> ორმოცი ქართული ოჯახიდან თხუთმეტიოდეღა შემორჩა. </a:t>
            </a:r>
            <a:r>
              <a:rPr lang="ka-GE" sz="2400" dirty="0"/>
              <a:t>სოფელი </a:t>
            </a:r>
            <a:r>
              <a:rPr lang="ka-GE" sz="2400" dirty="0" smtClean="0"/>
              <a:t>შერეულია</a:t>
            </a:r>
            <a:r>
              <a:rPr lang="ka-GE" sz="2400" dirty="0"/>
              <a:t>: იქ, ქობულეთელ მუჰაჯირებთან ერთად ცხოვრობენ ადგილობრივი ლაზები, ასევე, თურქები, რომლებმაც შეისყიდეს </a:t>
            </a:r>
            <a:r>
              <a:rPr lang="ka-GE" sz="2400" dirty="0" err="1"/>
              <a:t>ჰამიდიედან</a:t>
            </a:r>
            <a:r>
              <a:rPr lang="ka-GE" sz="2400" dirty="0"/>
              <a:t> წასულთა სახლები. </a:t>
            </a:r>
            <a:r>
              <a:rPr lang="ka-GE" sz="2400" dirty="0" smtClean="0"/>
              <a:t> </a:t>
            </a:r>
          </a:p>
          <a:p>
            <a:r>
              <a:rPr lang="ka-GE" sz="2400" dirty="0" smtClean="0"/>
              <a:t>ამდენად საინტერესოა: </a:t>
            </a:r>
            <a:endParaRPr lang="ka-GE" sz="2400" dirty="0" smtClean="0"/>
          </a:p>
          <a:p>
            <a:pPr marL="342900" indent="-342900">
              <a:buFont typeface="Arial" panose="020B0604020202020204" pitchFamily="34" charset="0"/>
              <a:buChar char="•"/>
            </a:pPr>
            <a:r>
              <a:rPr lang="ka-GE" sz="2400" dirty="0"/>
              <a:t>სამეტყველო კოდთა  შერევის ხარისხი; </a:t>
            </a:r>
            <a:endParaRPr lang="ka-GE" sz="2400" dirty="0" smtClean="0"/>
          </a:p>
          <a:p>
            <a:pPr marL="342900" indent="-342900">
              <a:buFont typeface="Arial" panose="020B0604020202020204" pitchFamily="34" charset="0"/>
              <a:buChar char="•"/>
            </a:pPr>
            <a:r>
              <a:rPr lang="ka-GE" sz="2400" dirty="0" smtClean="0"/>
              <a:t>სამეტყველო  </a:t>
            </a:r>
            <a:r>
              <a:rPr lang="ka-GE" sz="2400" dirty="0"/>
              <a:t>კოდთა </a:t>
            </a:r>
            <a:r>
              <a:rPr lang="tr-TR" sz="2400" dirty="0"/>
              <a:t>  </a:t>
            </a:r>
            <a:r>
              <a:rPr lang="ka-GE" sz="2400" dirty="0"/>
              <a:t>შერევის </a:t>
            </a:r>
            <a:r>
              <a:rPr lang="tr-TR" sz="2400" dirty="0"/>
              <a:t>  </a:t>
            </a:r>
            <a:r>
              <a:rPr lang="ka-GE" sz="2400" dirty="0"/>
              <a:t>შემთხვევები; </a:t>
            </a:r>
            <a:endParaRPr lang="ka-GE" sz="2400" dirty="0" smtClean="0"/>
          </a:p>
          <a:p>
            <a:pPr marL="342900" indent="-342900">
              <a:buFont typeface="Arial" panose="020B0604020202020204" pitchFamily="34" charset="0"/>
              <a:buChar char="•"/>
            </a:pPr>
            <a:r>
              <a:rPr lang="ka-GE" sz="2400" dirty="0" smtClean="0"/>
              <a:t>სამეტყველო </a:t>
            </a:r>
            <a:r>
              <a:rPr lang="ka-GE" sz="2400" dirty="0"/>
              <a:t>კოდთა შერევის დონეები</a:t>
            </a:r>
            <a:r>
              <a:rPr lang="ka-GE" sz="2400" dirty="0" smtClean="0"/>
              <a:t>:</a:t>
            </a:r>
            <a:endParaRPr lang="ka-GE" sz="2400" dirty="0"/>
          </a:p>
          <a:p>
            <a:endParaRPr lang="ka-GE" sz="2400" dirty="0"/>
          </a:p>
        </p:txBody>
      </p:sp>
    </p:spTree>
  </p:cSld>
  <p:clrMapOvr>
    <a:masterClrMapping/>
  </p:clrMapOvr>
  <p:transition spd="slow" advTm="41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0"/>
            <a:ext cx="8077200" cy="2895600"/>
          </a:xfrm>
        </p:spPr>
        <p:txBody>
          <a:bodyPr>
            <a:normAutofit/>
          </a:bodyPr>
          <a:lstStyle/>
          <a:p>
            <a:pPr algn="just"/>
            <a:r>
              <a:rPr lang="ka-GE" sz="4400" b="1" dirty="0" smtClean="0">
                <a:solidFill>
                  <a:schemeClr val="tx1"/>
                </a:solidFill>
                <a:latin typeface="Sylfaen" pitchFamily="18" charset="0"/>
              </a:rPr>
              <a:t>            </a:t>
            </a:r>
            <a:endParaRPr lang="en-US" sz="4000" b="1" dirty="0">
              <a:latin typeface="Sylfaen" pitchFamily="18" charset="0"/>
            </a:endParaRPr>
          </a:p>
        </p:txBody>
      </p:sp>
      <p:sp>
        <p:nvSpPr>
          <p:cNvPr id="3" name="Subtitle 2"/>
          <p:cNvSpPr>
            <a:spLocks noGrp="1"/>
          </p:cNvSpPr>
          <p:nvPr>
            <p:ph type="subTitle" idx="1"/>
          </p:nvPr>
        </p:nvSpPr>
        <p:spPr>
          <a:xfrm>
            <a:off x="990600" y="762000"/>
            <a:ext cx="8153400" cy="6096000"/>
          </a:xfrm>
        </p:spPr>
        <p:txBody>
          <a:bodyPr>
            <a:normAutofit lnSpcReduction="10000"/>
          </a:bodyPr>
          <a:lstStyle/>
          <a:p>
            <a:endParaRPr lang="ka-GE" sz="3600" dirty="0" smtClean="0"/>
          </a:p>
          <a:p>
            <a:r>
              <a:rPr lang="ka-GE" sz="3600" dirty="0" smtClean="0"/>
              <a:t>	</a:t>
            </a:r>
            <a:r>
              <a:rPr lang="ka-GE" dirty="0" err="1" smtClean="0"/>
              <a:t>ჰამიდიეს</a:t>
            </a:r>
            <a:r>
              <a:rPr lang="ka-GE" dirty="0" smtClean="0"/>
              <a:t> </a:t>
            </a:r>
            <a:r>
              <a:rPr lang="ka-GE" dirty="0"/>
              <a:t>ქობულეთელ </a:t>
            </a:r>
            <a:r>
              <a:rPr lang="ka-GE" dirty="0" err="1"/>
              <a:t>მუაჯირთა</a:t>
            </a:r>
            <a:r>
              <a:rPr lang="ka-GE" dirty="0"/>
              <a:t> </a:t>
            </a:r>
            <a:r>
              <a:rPr lang="ka-GE" dirty="0" smtClean="0"/>
              <a:t>შთამომავლებში </a:t>
            </a:r>
            <a:r>
              <a:rPr lang="ka-GE" dirty="0"/>
              <a:t>გამოიყოფა სამი კატეგორია: </a:t>
            </a:r>
            <a:endParaRPr lang="ka-GE" dirty="0" smtClean="0"/>
          </a:p>
          <a:p>
            <a:pPr marL="770382" indent="-742950">
              <a:buAutoNum type="arabicPeriod"/>
            </a:pPr>
            <a:r>
              <a:rPr lang="ka-GE" dirty="0" smtClean="0"/>
              <a:t>ქობულეთელი </a:t>
            </a:r>
            <a:r>
              <a:rPr lang="ka-GE" dirty="0"/>
              <a:t>„მოქართულე“ მუჰაჯირები, რომლებიც დღემდე მკვიდრად ცხოვრობენ </a:t>
            </a:r>
            <a:r>
              <a:rPr lang="ka-GE" dirty="0" err="1" smtClean="0"/>
              <a:t>ჰამიდიეში</a:t>
            </a:r>
            <a:r>
              <a:rPr lang="ka-GE" dirty="0" smtClean="0"/>
              <a:t>.</a:t>
            </a:r>
          </a:p>
          <a:p>
            <a:pPr marL="770382" indent="-742950">
              <a:buAutoNum type="arabicPeriod"/>
            </a:pPr>
            <a:r>
              <a:rPr lang="ka-GE" dirty="0" smtClean="0"/>
              <a:t> </a:t>
            </a:r>
            <a:r>
              <a:rPr lang="ka-GE" dirty="0"/>
              <a:t>2. </a:t>
            </a:r>
            <a:r>
              <a:rPr lang="ka-GE" dirty="0" err="1"/>
              <a:t>ჰამიდიედან</a:t>
            </a:r>
            <a:r>
              <a:rPr lang="ka-GE" dirty="0"/>
              <a:t> სხვაგან საცხოვრებლად გადასულები რომლებიც ახერხებენ სოფელში პერიოდულად </a:t>
            </a:r>
            <a:r>
              <a:rPr lang="ka-GE" dirty="0" smtClean="0"/>
              <a:t>ჩამოსვლას.</a:t>
            </a:r>
          </a:p>
          <a:p>
            <a:pPr marL="770382" indent="-742950">
              <a:buAutoNum type="arabicPeriod"/>
            </a:pPr>
            <a:r>
              <a:rPr lang="ka-GE" dirty="0" smtClean="0"/>
              <a:t>3</a:t>
            </a:r>
            <a:r>
              <a:rPr lang="ka-GE" dirty="0"/>
              <a:t>. </a:t>
            </a:r>
            <a:r>
              <a:rPr lang="ka-GE" dirty="0" err="1"/>
              <a:t>ჰამიდიედან</a:t>
            </a:r>
            <a:r>
              <a:rPr lang="ka-GE" dirty="0"/>
              <a:t> სხვაგან საცხოვრებლად  გადასულები, რომლებიც ვერ ახერხებენ სოფელში ჩამოსვლას. მათ შორის, ბუნებრივია, მოსალოდნელია განსხვავება როგორც ყოფის, ისე ენობრივი თვალსაზრისით.</a:t>
            </a:r>
            <a:endParaRPr lang="en-US" dirty="0">
              <a:solidFill>
                <a:schemeClr val="tx1"/>
              </a:solidFill>
              <a:latin typeface="Sylfaen" pitchFamily="18" charset="0"/>
            </a:endParaRPr>
          </a:p>
        </p:txBody>
      </p:sp>
      <p:pic>
        <p:nvPicPr>
          <p:cNvPr id="4" name="Picture 3" descr="BSU_logo.png"/>
          <p:cNvPicPr>
            <a:picLocks noChangeAspect="1"/>
          </p:cNvPicPr>
          <p:nvPr/>
        </p:nvPicPr>
        <p:blipFill>
          <a:blip r:embed="rId2" cstate="print"/>
          <a:stretch>
            <a:fillRect/>
          </a:stretch>
        </p:blipFill>
        <p:spPr>
          <a:xfrm>
            <a:off x="1219200" y="0"/>
            <a:ext cx="1066800" cy="12192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ransition spd="slow" advTm="41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a-GE" sz="2400" b="1" dirty="0" smtClean="0">
                <a:solidFill>
                  <a:schemeClr val="accent1"/>
                </a:solidFill>
              </a:rPr>
              <a:t>სახელები:</a:t>
            </a:r>
            <a:endParaRPr lang="ru-RU" sz="2400" b="1" dirty="0">
              <a:solidFill>
                <a:schemeClr val="accent1"/>
              </a:solidFill>
            </a:endParaRPr>
          </a:p>
        </p:txBody>
      </p:sp>
      <p:sp>
        <p:nvSpPr>
          <p:cNvPr id="3" name="Номер слайда 2"/>
          <p:cNvSpPr>
            <a:spLocks noGrp="1"/>
          </p:cNvSpPr>
          <p:nvPr>
            <p:ph type="sldNum" sz="quarter" idx="12"/>
          </p:nvPr>
        </p:nvSpPr>
        <p:spPr/>
        <p:txBody>
          <a:bodyPr/>
          <a:lstStyle/>
          <a:p>
            <a:fld id="{B6F15528-21DE-4FAA-801E-634DDDAF4B2B}" type="slidenum">
              <a:rPr lang="en-US" smtClean="0"/>
              <a:pPr/>
              <a:t>8</a:t>
            </a:fld>
            <a:endParaRPr lang="en-US"/>
          </a:p>
        </p:txBody>
      </p:sp>
      <p:sp>
        <p:nvSpPr>
          <p:cNvPr id="4" name="Прямоугольник 3"/>
          <p:cNvSpPr/>
          <p:nvPr/>
        </p:nvSpPr>
        <p:spPr>
          <a:xfrm>
            <a:off x="1462232" y="1066800"/>
            <a:ext cx="7072168" cy="3416320"/>
          </a:xfrm>
          <a:prstGeom prst="rect">
            <a:avLst/>
          </a:prstGeom>
        </p:spPr>
        <p:txBody>
          <a:bodyPr wrap="square">
            <a:spAutoFit/>
          </a:bodyPr>
          <a:lstStyle/>
          <a:p>
            <a:pPr algn="ctr">
              <a:buNone/>
            </a:pPr>
            <a:r>
              <a:rPr lang="ka-GE" sz="2400" b="1" dirty="0">
                <a:solidFill>
                  <a:srgbClr val="0070C0"/>
                </a:solidFill>
              </a:rPr>
              <a:t>არსებითი სახელები:</a:t>
            </a:r>
          </a:p>
          <a:p>
            <a:pPr>
              <a:buNone/>
            </a:pPr>
            <a:r>
              <a:rPr lang="ka-GE" sz="2400" b="1" dirty="0">
                <a:solidFill>
                  <a:srgbClr val="0070C0"/>
                </a:solidFill>
              </a:rPr>
              <a:t>ოზო - </a:t>
            </a:r>
            <a:r>
              <a:rPr lang="ka-GE" sz="2400" b="1" dirty="0" err="1">
                <a:solidFill>
                  <a:srgbClr val="0070C0"/>
                </a:solidFill>
              </a:rPr>
              <a:t>ოზვები</a:t>
            </a:r>
            <a:r>
              <a:rPr lang="ka-GE" sz="2400" dirty="0">
                <a:solidFill>
                  <a:srgbClr val="0070C0"/>
                </a:solidFill>
              </a:rPr>
              <a:t> = ეზო - ეზოები: „</a:t>
            </a:r>
            <a:r>
              <a:rPr lang="ka-GE" sz="2400" b="1" dirty="0" err="1">
                <a:solidFill>
                  <a:srgbClr val="0070C0"/>
                </a:solidFill>
              </a:rPr>
              <a:t>ოზვები</a:t>
            </a:r>
            <a:r>
              <a:rPr lang="ka-GE" sz="2400" b="1" dirty="0">
                <a:solidFill>
                  <a:srgbClr val="0070C0"/>
                </a:solidFill>
              </a:rPr>
              <a:t> </a:t>
            </a:r>
            <a:r>
              <a:rPr lang="ka-GE" sz="2400" dirty="0">
                <a:solidFill>
                  <a:srgbClr val="0070C0"/>
                </a:solidFill>
              </a:rPr>
              <a:t>(ეზოები) მიხვეტილ-მოხვეტილი იყო, ისე რავა იქნებოდა“.  </a:t>
            </a:r>
            <a:endParaRPr lang="ru-RU" sz="2400" dirty="0">
              <a:solidFill>
                <a:srgbClr val="0070C0"/>
              </a:solidFill>
            </a:endParaRPr>
          </a:p>
          <a:p>
            <a:pPr>
              <a:buNone/>
            </a:pPr>
            <a:r>
              <a:rPr lang="ka-GE" sz="2400" b="1" dirty="0" err="1">
                <a:solidFill>
                  <a:srgbClr val="0070C0"/>
                </a:solidFill>
              </a:rPr>
              <a:t>ბახჩიები</a:t>
            </a:r>
            <a:r>
              <a:rPr lang="ka-GE" sz="2400" b="1" dirty="0">
                <a:solidFill>
                  <a:srgbClr val="0070C0"/>
                </a:solidFill>
              </a:rPr>
              <a:t> </a:t>
            </a:r>
            <a:r>
              <a:rPr lang="ka-GE" sz="2400" dirty="0">
                <a:solidFill>
                  <a:srgbClr val="0070C0"/>
                </a:solidFill>
              </a:rPr>
              <a:t> = ბაღჩები</a:t>
            </a:r>
            <a:endParaRPr lang="ru-RU" sz="2400" dirty="0">
              <a:solidFill>
                <a:srgbClr val="0070C0"/>
              </a:solidFill>
            </a:endParaRPr>
          </a:p>
          <a:p>
            <a:pPr>
              <a:buNone/>
            </a:pPr>
            <a:r>
              <a:rPr lang="ka-GE" sz="2400" b="1" dirty="0">
                <a:solidFill>
                  <a:srgbClr val="0070C0"/>
                </a:solidFill>
              </a:rPr>
              <a:t>თა = </a:t>
            </a:r>
            <a:r>
              <a:rPr lang="ka-GE" sz="2400" dirty="0">
                <a:solidFill>
                  <a:srgbClr val="0070C0"/>
                </a:solidFill>
              </a:rPr>
              <a:t>მთა :</a:t>
            </a:r>
            <a:r>
              <a:rPr lang="ka-GE" sz="2400" b="1" dirty="0">
                <a:solidFill>
                  <a:srgbClr val="0070C0"/>
                </a:solidFill>
              </a:rPr>
              <a:t> </a:t>
            </a:r>
            <a:r>
              <a:rPr lang="ka-GE" sz="2400" dirty="0">
                <a:solidFill>
                  <a:srgbClr val="0070C0"/>
                </a:solidFill>
              </a:rPr>
              <a:t>„</a:t>
            </a:r>
            <a:r>
              <a:rPr lang="ka-GE" sz="2400" b="1" dirty="0" err="1">
                <a:solidFill>
                  <a:srgbClr val="0070C0"/>
                </a:solidFill>
              </a:rPr>
              <a:t>თაიდან</a:t>
            </a:r>
            <a:r>
              <a:rPr lang="ka-GE" sz="2400" b="1" dirty="0">
                <a:solidFill>
                  <a:srgbClr val="0070C0"/>
                </a:solidFill>
              </a:rPr>
              <a:t> </a:t>
            </a:r>
            <a:r>
              <a:rPr lang="ka-GE" sz="2400" dirty="0">
                <a:solidFill>
                  <a:srgbClr val="0070C0"/>
                </a:solidFill>
              </a:rPr>
              <a:t>მოვიდა კაცი, სულერთია </a:t>
            </a:r>
            <a:r>
              <a:rPr lang="ka-GE" sz="2400" dirty="0" err="1">
                <a:solidFill>
                  <a:srgbClr val="0070C0"/>
                </a:solidFill>
              </a:rPr>
              <a:t>ხულოიდან</a:t>
            </a:r>
            <a:r>
              <a:rPr lang="ka-GE" sz="2400" dirty="0">
                <a:solidFill>
                  <a:srgbClr val="0070C0"/>
                </a:solidFill>
              </a:rPr>
              <a:t>,  </a:t>
            </a:r>
            <a:r>
              <a:rPr lang="ka-GE" sz="2400" dirty="0" err="1">
                <a:solidFill>
                  <a:srgbClr val="0070C0"/>
                </a:solidFill>
              </a:rPr>
              <a:t>ეუროფიდან</a:t>
            </a:r>
            <a:r>
              <a:rPr lang="ka-GE" sz="2400" dirty="0">
                <a:solidFill>
                  <a:srgbClr val="0070C0"/>
                </a:solidFill>
              </a:rPr>
              <a:t> “. </a:t>
            </a:r>
            <a:endParaRPr lang="ru-RU" sz="2400" dirty="0">
              <a:solidFill>
                <a:srgbClr val="0070C0"/>
              </a:solidFill>
            </a:endParaRPr>
          </a:p>
          <a:p>
            <a:pPr>
              <a:buNone/>
            </a:pPr>
            <a:r>
              <a:rPr lang="en-US" sz="2400" b="1" dirty="0" err="1">
                <a:solidFill>
                  <a:srgbClr val="0070C0"/>
                </a:solidFill>
              </a:rPr>
              <a:t>კა</a:t>
            </a:r>
            <a:r>
              <a:rPr lang="ka-GE" sz="2400" b="1" dirty="0">
                <a:solidFill>
                  <a:srgbClr val="0070C0"/>
                </a:solidFill>
              </a:rPr>
              <a:t>ნა </a:t>
            </a:r>
            <a:r>
              <a:rPr lang="ka-GE" sz="2400" dirty="0">
                <a:solidFill>
                  <a:srgbClr val="0070C0"/>
                </a:solidFill>
              </a:rPr>
              <a:t>= ყანა:,,</a:t>
            </a:r>
            <a:r>
              <a:rPr lang="ka-GE" sz="2400" dirty="0" err="1">
                <a:solidFill>
                  <a:srgbClr val="0070C0"/>
                </a:solidFill>
              </a:rPr>
              <a:t>ჰამიდიეში</a:t>
            </a:r>
            <a:r>
              <a:rPr lang="ka-GE" sz="2400" dirty="0">
                <a:solidFill>
                  <a:srgbClr val="0070C0"/>
                </a:solidFill>
              </a:rPr>
              <a:t> </a:t>
            </a:r>
            <a:r>
              <a:rPr lang="ka-GE" sz="2400" dirty="0" err="1">
                <a:solidFill>
                  <a:srgbClr val="0070C0"/>
                </a:solidFill>
              </a:rPr>
              <a:t>კახაბერივით</a:t>
            </a:r>
            <a:r>
              <a:rPr lang="ka-GE" sz="2400" dirty="0">
                <a:solidFill>
                  <a:srgbClr val="0070C0"/>
                </a:solidFill>
              </a:rPr>
              <a:t> კანა იყო”.</a:t>
            </a:r>
            <a:endParaRPr lang="ru-RU" sz="2400" dirty="0">
              <a:solidFill>
                <a:srgbClr val="0070C0"/>
              </a:solidFill>
            </a:endParaRPr>
          </a:p>
          <a:p>
            <a:pPr>
              <a:buNone/>
            </a:pPr>
            <a:r>
              <a:rPr lang="ka-GE" sz="2400" b="1" dirty="0" err="1">
                <a:solidFill>
                  <a:srgbClr val="0070C0"/>
                </a:solidFill>
              </a:rPr>
              <a:t>ჩახლახი</a:t>
            </a:r>
            <a:r>
              <a:rPr lang="ka-GE" sz="2400" b="1" dirty="0">
                <a:solidFill>
                  <a:srgbClr val="0070C0"/>
                </a:solidFill>
              </a:rPr>
              <a:t> </a:t>
            </a:r>
            <a:r>
              <a:rPr lang="ka-GE" sz="2400" dirty="0">
                <a:solidFill>
                  <a:srgbClr val="0070C0"/>
                </a:solidFill>
              </a:rPr>
              <a:t>=</a:t>
            </a:r>
            <a:r>
              <a:rPr lang="ka-GE" sz="2400" b="1" dirty="0">
                <a:solidFill>
                  <a:srgbClr val="0070C0"/>
                </a:solidFill>
              </a:rPr>
              <a:t> </a:t>
            </a:r>
            <a:r>
              <a:rPr lang="ka-GE" sz="2400" dirty="0">
                <a:solidFill>
                  <a:srgbClr val="0070C0"/>
                </a:solidFill>
              </a:rPr>
              <a:t>ჭახრაკი: „ქვევიდან წყალს </a:t>
            </a:r>
            <a:r>
              <a:rPr lang="ka-GE" sz="2400" b="1" dirty="0" err="1">
                <a:solidFill>
                  <a:srgbClr val="0070C0"/>
                </a:solidFill>
              </a:rPr>
              <a:t>ჩახლახით</a:t>
            </a:r>
            <a:r>
              <a:rPr lang="ka-GE" sz="2400" b="1" dirty="0">
                <a:solidFill>
                  <a:srgbClr val="0070C0"/>
                </a:solidFill>
              </a:rPr>
              <a:t> </a:t>
            </a:r>
            <a:r>
              <a:rPr lang="ka-GE" sz="2400" dirty="0">
                <a:solidFill>
                  <a:srgbClr val="0070C0"/>
                </a:solidFill>
              </a:rPr>
              <a:t> </a:t>
            </a:r>
            <a:r>
              <a:rPr lang="ka-GE" sz="2400" dirty="0" err="1">
                <a:solidFill>
                  <a:srgbClr val="0070C0"/>
                </a:solidFill>
              </a:rPr>
              <a:t>ეზიდვებოდნენ</a:t>
            </a:r>
            <a:r>
              <a:rPr lang="ka-GE" sz="2400" dirty="0">
                <a:solidFill>
                  <a:srgbClr val="0070C0"/>
                </a:solidFill>
              </a:rPr>
              <a:t>“. </a:t>
            </a:r>
            <a:endParaRPr lang="ru-RU" sz="2400" dirty="0">
              <a:solidFill>
                <a:srgbClr val="0070C0"/>
              </a:solidFill>
            </a:endParaRPr>
          </a:p>
        </p:txBody>
      </p:sp>
    </p:spTree>
    <p:extLst>
      <p:ext uri="{BB962C8B-B14F-4D97-AF65-F5344CB8AC3E}">
        <p14:creationId xmlns:p14="http://schemas.microsoft.com/office/powerpoint/2010/main" val="4243838935"/>
      </p:ext>
    </p:extLst>
  </p:cSld>
  <p:clrMapOvr>
    <a:masterClrMapping/>
  </p:clrMapOvr>
  <p:transition spd="slow" advTm="41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B6F15528-21DE-4FAA-801E-634DDDAF4B2B}" type="slidenum">
              <a:rPr lang="en-US" smtClean="0"/>
              <a:pPr/>
              <a:t>9</a:t>
            </a:fld>
            <a:endParaRPr lang="en-US"/>
          </a:p>
        </p:txBody>
      </p:sp>
      <p:sp>
        <p:nvSpPr>
          <p:cNvPr id="3" name="Прямоугольник 2"/>
          <p:cNvSpPr/>
          <p:nvPr/>
        </p:nvSpPr>
        <p:spPr>
          <a:xfrm>
            <a:off x="2286000" y="1720840"/>
            <a:ext cx="6629400" cy="4801314"/>
          </a:xfrm>
          <a:prstGeom prst="rect">
            <a:avLst/>
          </a:prstGeom>
        </p:spPr>
        <p:txBody>
          <a:bodyPr wrap="square">
            <a:spAutoFit/>
          </a:bodyPr>
          <a:lstStyle/>
          <a:p>
            <a:pPr lvl="0" indent="285750" algn="ctr" eaLnBrk="0" fontAlgn="base" hangingPunct="0">
              <a:spcBef>
                <a:spcPct val="0"/>
              </a:spcBef>
              <a:spcAft>
                <a:spcPct val="0"/>
              </a:spcAft>
              <a:tabLst>
                <a:tab pos="0" algn="l"/>
              </a:tabLst>
            </a:pPr>
            <a:r>
              <a:rPr lang="ka-GE" b="1" dirty="0">
                <a:solidFill>
                  <a:schemeClr val="accent1"/>
                </a:solidFill>
              </a:rPr>
              <a:t>ზედსართავი სახელები:</a:t>
            </a:r>
          </a:p>
          <a:p>
            <a:r>
              <a:rPr lang="ka-GE" b="1" dirty="0" err="1"/>
              <a:t>პაწაი</a:t>
            </a:r>
            <a:r>
              <a:rPr lang="ka-GE" b="1" dirty="0"/>
              <a:t> </a:t>
            </a:r>
            <a:r>
              <a:rPr lang="ka-GE" dirty="0"/>
              <a:t>-პატარა</a:t>
            </a:r>
            <a:endParaRPr lang="ru-RU" dirty="0"/>
          </a:p>
          <a:p>
            <a:r>
              <a:rPr lang="ka-GE" b="1" dirty="0" err="1"/>
              <a:t>ლუტი</a:t>
            </a:r>
            <a:r>
              <a:rPr lang="ka-GE" b="1" dirty="0"/>
              <a:t> = </a:t>
            </a:r>
            <a:r>
              <a:rPr lang="ka-GE" dirty="0"/>
              <a:t>უგემური: „უპილპილო საჭმელი </a:t>
            </a:r>
            <a:r>
              <a:rPr lang="ka-GE" b="1" dirty="0" err="1"/>
              <a:t>ლუტია</a:t>
            </a:r>
            <a:r>
              <a:rPr lang="ka-GE" b="1" dirty="0" smtClean="0"/>
              <a:t>“.</a:t>
            </a:r>
            <a:r>
              <a:rPr lang="ka-GE" dirty="0" smtClean="0"/>
              <a:t> „</a:t>
            </a:r>
            <a:r>
              <a:rPr lang="ka-GE" dirty="0"/>
              <a:t>საჭმელი </a:t>
            </a:r>
            <a:r>
              <a:rPr lang="ka-GE" b="1" dirty="0" err="1"/>
              <a:t>ლუტი</a:t>
            </a:r>
            <a:r>
              <a:rPr lang="ka-GE" b="1" dirty="0"/>
              <a:t>  </a:t>
            </a:r>
            <a:r>
              <a:rPr lang="ka-GE" dirty="0"/>
              <a:t>გამოსულა“</a:t>
            </a:r>
            <a:r>
              <a:rPr lang="ka-GE" b="1" dirty="0"/>
              <a:t> </a:t>
            </a:r>
            <a:r>
              <a:rPr lang="ka-GE" dirty="0"/>
              <a:t>(</a:t>
            </a:r>
            <a:r>
              <a:rPr lang="ka-GE" dirty="0" err="1"/>
              <a:t>ფუტკ</a:t>
            </a:r>
            <a:r>
              <a:rPr lang="ka-GE" dirty="0"/>
              <a:t>. ); საბა (</a:t>
            </a:r>
            <a:r>
              <a:rPr lang="ka-GE" dirty="0" err="1"/>
              <a:t>ლუტი</a:t>
            </a:r>
            <a:r>
              <a:rPr lang="ka-GE" dirty="0"/>
              <a:t> - კაცი უსახლკარო, უქონელი).</a:t>
            </a:r>
            <a:r>
              <a:rPr lang="ka-GE" b="1" dirty="0"/>
              <a:t> </a:t>
            </a:r>
            <a:r>
              <a:rPr lang="ka-GE" b="1" dirty="0" err="1"/>
              <a:t>ლუტი</a:t>
            </a:r>
            <a:r>
              <a:rPr lang="ka-GE" b="1" dirty="0"/>
              <a:t> </a:t>
            </a:r>
            <a:r>
              <a:rPr lang="ka-GE" dirty="0"/>
              <a:t>უგემური </a:t>
            </a:r>
            <a:r>
              <a:rPr lang="ka-GE" dirty="0" err="1"/>
              <a:t>საჭმელის</a:t>
            </a:r>
            <a:r>
              <a:rPr lang="ka-GE" dirty="0"/>
              <a:t> აღსანიშნავად მხოლოდ შ. ფუტკარაძის ,,ჩვენებურების ქართულში“ და </a:t>
            </a:r>
            <a:r>
              <a:rPr lang="ka-GE" dirty="0" err="1"/>
              <a:t>ჰამიდიეს</a:t>
            </a:r>
            <a:r>
              <a:rPr lang="ka-GE" dirty="0"/>
              <a:t> ქართულში დადასტურდა. </a:t>
            </a:r>
            <a:endParaRPr lang="ka-GE" dirty="0" smtClean="0"/>
          </a:p>
          <a:p>
            <a:r>
              <a:rPr lang="ka-GE" b="1" dirty="0" smtClean="0"/>
              <a:t>სწორი /</a:t>
            </a:r>
            <a:r>
              <a:rPr lang="ka-GE" b="1" dirty="0"/>
              <a:t>ტოლი:</a:t>
            </a:r>
            <a:r>
              <a:rPr lang="ka-GE" dirty="0"/>
              <a:t> 1. გათანაბრება, გატოლება: „ქართველები და ჭანები </a:t>
            </a:r>
            <a:r>
              <a:rPr lang="ka-GE" dirty="0" err="1"/>
              <a:t>გასწორდენ</a:t>
            </a:r>
            <a:r>
              <a:rPr lang="ka-GE" dirty="0"/>
              <a:t>“; „ემინემ </a:t>
            </a:r>
            <a:r>
              <a:rPr lang="ka-GE" dirty="0" err="1"/>
              <a:t>ჩემტოლი</a:t>
            </a:r>
            <a:r>
              <a:rPr lang="ka-GE" dirty="0"/>
              <a:t>  ქართული  არ იცის“; 2. გასწორება/აშენება, აღდგენა: „სახლები გაასწორეს და აქ </a:t>
            </a:r>
            <a:r>
              <a:rPr lang="ka-GE" dirty="0" err="1"/>
              <a:t>დაჟდენ</a:t>
            </a:r>
            <a:r>
              <a:rPr lang="ka-GE" dirty="0"/>
              <a:t>“; 3. სწორი/კვირა: „გემი სტამბულში ერთი სწორი მიდიოდა (= ერთი კვირა მიდიოდა)“. </a:t>
            </a:r>
            <a:endParaRPr lang="ka-GE" dirty="0" smtClean="0"/>
          </a:p>
          <a:p>
            <a:r>
              <a:rPr lang="ka-GE" b="1" dirty="0" smtClean="0"/>
              <a:t>ხმელი</a:t>
            </a:r>
            <a:r>
              <a:rPr lang="ka-GE" dirty="0" smtClean="0"/>
              <a:t> </a:t>
            </a:r>
            <a:r>
              <a:rPr lang="ka-GE" dirty="0"/>
              <a:t>= ტკბილეული: „მიაჭამეთ </a:t>
            </a:r>
            <a:r>
              <a:rPr lang="ka-GE" b="1" dirty="0"/>
              <a:t>ხმელი</a:t>
            </a:r>
            <a:r>
              <a:rPr lang="ka-GE" dirty="0"/>
              <a:t> რაცხა“ ( ქიშმიში, კაკალი შოკოლადები, ხმელი ჩირი). </a:t>
            </a:r>
            <a:endParaRPr lang="ru-RU" dirty="0"/>
          </a:p>
          <a:p>
            <a:r>
              <a:rPr lang="ka-GE" b="1" dirty="0"/>
              <a:t>სქელი - თხელი -</a:t>
            </a:r>
            <a:r>
              <a:rPr lang="ka-GE" b="1" dirty="0" err="1"/>
              <a:t>წუთხე</a:t>
            </a:r>
            <a:r>
              <a:rPr lang="ka-GE" b="1" dirty="0"/>
              <a:t> = </a:t>
            </a:r>
            <a:r>
              <a:rPr lang="ka-GE" dirty="0"/>
              <a:t>მუქი - ღია: „ჩაი  </a:t>
            </a:r>
            <a:r>
              <a:rPr lang="ka-GE" b="1" dirty="0"/>
              <a:t>სქელი </a:t>
            </a:r>
            <a:r>
              <a:rPr lang="ka-GE" dirty="0"/>
              <a:t>გინდა, </a:t>
            </a:r>
            <a:r>
              <a:rPr lang="ka-GE" b="1" dirty="0"/>
              <a:t>თხელი</a:t>
            </a:r>
            <a:r>
              <a:rPr lang="ka-GE" dirty="0"/>
              <a:t> გინდა? </a:t>
            </a:r>
            <a:endParaRPr lang="ru-RU" dirty="0"/>
          </a:p>
          <a:p>
            <a:endParaRPr lang="ru-RU" dirty="0"/>
          </a:p>
        </p:txBody>
      </p:sp>
    </p:spTree>
    <p:extLst>
      <p:ext uri="{BB962C8B-B14F-4D97-AF65-F5344CB8AC3E}">
        <p14:creationId xmlns:p14="http://schemas.microsoft.com/office/powerpoint/2010/main" val="4193022846"/>
      </p:ext>
    </p:extLst>
  </p:cSld>
  <p:clrMapOvr>
    <a:masterClrMapping/>
  </p:clrMapOvr>
  <p:transition spd="slow" advTm="41000"/>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422</TotalTime>
  <Words>907</Words>
  <Application>Microsoft Office PowerPoint</Application>
  <PresentationFormat>Экран (4:3)</PresentationFormat>
  <Paragraphs>116</Paragraphs>
  <Slides>18</Slides>
  <Notes>3</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18</vt:i4>
      </vt:variant>
    </vt:vector>
  </HeadingPairs>
  <TitlesOfParts>
    <vt:vector size="29" baseType="lpstr">
      <vt:lpstr>Arial</vt:lpstr>
      <vt:lpstr>Calibri</vt:lpstr>
      <vt:lpstr>Corbel</vt:lpstr>
      <vt:lpstr>Gill Sans MT</vt:lpstr>
      <vt:lpstr>Sylfaen</vt:lpstr>
      <vt:lpstr>Symbol</vt:lpstr>
      <vt:lpstr>Times New Roman</vt:lpstr>
      <vt:lpstr>Verdana</vt:lpstr>
      <vt:lpstr>Wingdings</vt:lpstr>
      <vt:lpstr>Wingdings 2</vt:lpstr>
      <vt:lpstr>Solstice</vt:lpstr>
      <vt:lpstr>                                                          </vt:lpstr>
      <vt:lpstr>Презентация PowerPoint</vt:lpstr>
      <vt:lpstr>               </vt:lpstr>
      <vt:lpstr>კვლევის მიზანია</vt:lpstr>
      <vt:lpstr>?</vt:lpstr>
      <vt:lpstr>         </vt:lpstr>
      <vt:lpstr>            </vt:lpstr>
      <vt:lpstr>სახელები:</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ჰამიდიელ მუჰაჯირთა მეტყველება მოქცეულია, ერთი მხრივ, თურქულის და, მეორე მხრივ, ლაზურის გავლენის ქვეშ, რაც აისახება კიდეც კიდეც მათს ყოფაზე. ეს დღეისათვის შედარებით ახალი მოვლენაა, მაგრამ  მომავალში უთუოდ შექმნის ჰამიდიელ მუჰაჯირთა ქართულის დაკარგვის საფრთხეს.            </vt:lpstr>
      <vt:lpstr>გმადლობთ ყურადღებისთვის!</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MAIKO</cp:lastModifiedBy>
  <cp:revision>58</cp:revision>
  <dcterms:created xsi:type="dcterms:W3CDTF">2006-08-16T00:00:00Z</dcterms:created>
  <dcterms:modified xsi:type="dcterms:W3CDTF">2019-06-03T07:35:46Z</dcterms:modified>
</cp:coreProperties>
</file>