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22"/>
  </p:notesMasterIdLst>
  <p:sldIdLst>
    <p:sldId id="283" r:id="rId3"/>
    <p:sldId id="261" r:id="rId4"/>
    <p:sldId id="262" r:id="rId5"/>
    <p:sldId id="263" r:id="rId6"/>
    <p:sldId id="264" r:id="rId7"/>
    <p:sldId id="265" r:id="rId8"/>
    <p:sldId id="268" r:id="rId9"/>
    <p:sldId id="279" r:id="rId10"/>
    <p:sldId id="270" r:id="rId11"/>
    <p:sldId id="278" r:id="rId12"/>
    <p:sldId id="277" r:id="rId13"/>
    <p:sldId id="280" r:id="rId14"/>
    <p:sldId id="273" r:id="rId15"/>
    <p:sldId id="281" r:id="rId16"/>
    <p:sldId id="282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ზედა კოლონტიტულის ჩანაცვლების ველი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3FF2-54F4-48CA-9F0D-68E39ECB9C5C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სლაიდის გამოსახულების ჩანაცვლების ველი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ჩანაწერებ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6C009-3028-4EF2-A7FC-A83BD154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6C009-3028-4EF2-A7FC-A83BD1540F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5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0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86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0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2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3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80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5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646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4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9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999A5-05F9-49FF-8CC5-9181CDDE0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912" y="297517"/>
            <a:ext cx="4814175" cy="1096899"/>
          </a:xfrm>
        </p:spPr>
        <p:txBody>
          <a:bodyPr/>
          <a:lstStyle/>
          <a:p>
            <a:pPr algn="l"/>
            <a:r>
              <a:rPr lang="ka-GE" sz="1800" b="1" dirty="0">
                <a:solidFill>
                  <a:schemeClr val="tx1"/>
                </a:solidFill>
              </a:rPr>
              <a:t>ტექნოლოგიური ფაკულტეტი.</a:t>
            </a:r>
            <a:br>
              <a:rPr lang="ka-GE" sz="1800" b="1" dirty="0">
                <a:solidFill>
                  <a:schemeClr val="tx1"/>
                </a:solidFill>
              </a:rPr>
            </a:br>
            <a:r>
              <a:rPr lang="ka-GE" sz="1800" b="1" dirty="0">
                <a:solidFill>
                  <a:schemeClr val="tx1"/>
                </a:solidFill>
              </a:rPr>
              <a:t>ტექნოლოგიებისა და საინჟინრო </a:t>
            </a:r>
            <a:br>
              <a:rPr lang="ka-GE" sz="1800" b="1" dirty="0">
                <a:solidFill>
                  <a:schemeClr val="tx1"/>
                </a:solidFill>
              </a:rPr>
            </a:br>
            <a:r>
              <a:rPr lang="ka-GE" sz="1800" b="1" dirty="0">
                <a:solidFill>
                  <a:schemeClr val="tx1"/>
                </a:solidFill>
              </a:rPr>
              <a:t>მენეჯმენტის  დეპარტამენტი.</a:t>
            </a:r>
            <a:br>
              <a:rPr lang="ka-GE" sz="1800" b="1" dirty="0">
                <a:solidFill>
                  <a:schemeClr val="tx1">
                    <a:lumMod val="95000"/>
                  </a:schemeClr>
                </a:solidFill>
              </a:rPr>
            </a:br>
            <a:endParaRPr lang="en-US" sz="1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D25041-9E2A-45D1-8BCB-8B0F66DA7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162" y="2780928"/>
            <a:ext cx="5826719" cy="3456384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solidFill>
                  <a:schemeClr val="tx1">
                    <a:lumMod val="95000"/>
                  </a:schemeClr>
                </a:solidFill>
              </a:rPr>
              <a:t>რეზერვუარული ნავთობშლამის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ka-GE" sz="2800" b="1" dirty="0">
                <a:solidFill>
                  <a:schemeClr val="tx1">
                    <a:lumMod val="95000"/>
                  </a:schemeClr>
                </a:solidFill>
              </a:rPr>
              <a:t> ორგანული ექსტრაქტის გამოყენება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ka-GE" sz="2800" b="1" dirty="0">
                <a:solidFill>
                  <a:schemeClr val="tx1">
                    <a:lumMod val="95000"/>
                  </a:schemeClr>
                </a:solidFill>
              </a:rPr>
              <a:t> ანტიკოროზიულ საღებავებში 	</a:t>
            </a:r>
            <a:endParaRPr lang="ka-GE" sz="2800" b="1" dirty="0"/>
          </a:p>
          <a:p>
            <a:pPr algn="ctr"/>
            <a:r>
              <a:rPr lang="ka-GE" sz="1400" b="1" dirty="0">
                <a:solidFill>
                  <a:schemeClr val="bg1"/>
                </a:solidFill>
              </a:rPr>
              <a:t>           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ka-GE" b="1" dirty="0"/>
              <a:t> </a:t>
            </a:r>
            <a:r>
              <a:rPr lang="ka-GE" sz="2000" b="1" dirty="0">
                <a:solidFill>
                  <a:schemeClr val="tx1"/>
                </a:solidFill>
              </a:rPr>
              <a:t>დავით ჩხაიძე 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r>
              <a:rPr lang="ka-GE" sz="2000" b="1" dirty="0">
                <a:solidFill>
                  <a:schemeClr val="tx1"/>
                </a:solidFill>
              </a:rPr>
              <a:t>  ასოცირებული 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ka-GE" sz="2000" b="1" dirty="0">
                <a:solidFill>
                  <a:schemeClr val="tx1"/>
                </a:solidFill>
              </a:rPr>
              <a:t>პროფესორი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ka-GE" sz="2000" b="1" dirty="0">
                <a:solidFill>
                  <a:schemeClr val="tx1"/>
                </a:solidFill>
              </a:rPr>
              <a:t>   ბათუმი. 2019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9" descr="10414619_620904634671395_1733949266089645370_n.jpg">
            <a:extLst>
              <a:ext uri="{FF2B5EF4-FFF2-40B4-BE49-F238E27FC236}">
                <a16:creationId xmlns:a16="http://schemas.microsoft.com/office/drawing/2014/main" id="{7704B730-BC50-437F-AA8F-636EDB305F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40" cy="169193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29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orgi\Desktop\konferencia\13152770_1171582602876130_1078948124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214810" cy="3643314"/>
          </a:xfrm>
          <a:prstGeom prst="rect">
            <a:avLst/>
          </a:prstGeom>
          <a:noFill/>
        </p:spPr>
      </p:pic>
      <p:pic>
        <p:nvPicPr>
          <p:cNvPr id="1028" name="Picture 4" descr="C:\Users\giorgi\Desktop\konferencia\13180919_1171582566209467_87266423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4214810" cy="3214686"/>
          </a:xfrm>
          <a:prstGeom prst="rect">
            <a:avLst/>
          </a:prstGeom>
          <a:noFill/>
        </p:spPr>
      </p:pic>
      <p:pic>
        <p:nvPicPr>
          <p:cNvPr id="1029" name="Picture 5" descr="C:\Users\giorgi\Desktop\konferencia\13219971_1171581742876216_48703319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1"/>
            <a:ext cx="3786214" cy="3786190"/>
          </a:xfrm>
          <a:prstGeom prst="rect">
            <a:avLst/>
          </a:prstGeom>
          <a:noFill/>
        </p:spPr>
      </p:pic>
      <p:pic>
        <p:nvPicPr>
          <p:cNvPr id="2" name="Picture 2" descr="C:\Users\giorgi\Desktop\konferencia\13181189_1171582489542808_165720607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  <a:r>
              <a:rPr lang="ka-GE" dirty="0"/>
              <a:t>      </a:t>
            </a:r>
            <a:r>
              <a:rPr lang="en-US" dirty="0"/>
              <a:t> </a:t>
            </a:r>
            <a:r>
              <a:rPr lang="ka-GE" dirty="0"/>
              <a:t>მიღებული ექსტრაქციის გამოსაკვლევად გამოყენებული იყო აირსითხოვანი ქრომატოგრაფია, მარკა(„</a:t>
            </a:r>
            <a:r>
              <a:rPr lang="en-US" dirty="0">
                <a:solidFill>
                  <a:srgbClr val="FF0000"/>
                </a:solidFill>
              </a:rPr>
              <a:t>TRACE</a:t>
            </a:r>
            <a:r>
              <a:rPr lang="ru-RU" dirty="0">
                <a:solidFill>
                  <a:srgbClr val="FF0000"/>
                </a:solidFill>
              </a:rPr>
              <a:t> 1310</a:t>
            </a:r>
            <a:r>
              <a:rPr lang="ka-GE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GazChromatogr-aph</a:t>
            </a:r>
            <a:r>
              <a:rPr lang="ru-RU" dirty="0">
                <a:solidFill>
                  <a:srgbClr val="FF0000"/>
                </a:solidFill>
              </a:rPr>
              <a:t>), фирмы</a:t>
            </a:r>
            <a:r>
              <a:rPr lang="ka-GE" dirty="0">
                <a:solidFill>
                  <a:srgbClr val="FF0000"/>
                </a:solidFill>
              </a:rPr>
              <a:t> „</a:t>
            </a:r>
            <a:r>
              <a:rPr lang="en-US" dirty="0" err="1">
                <a:solidFill>
                  <a:srgbClr val="FF0000"/>
                </a:solidFill>
              </a:rPr>
              <a:t>ThermoScientific</a:t>
            </a:r>
            <a:r>
              <a:rPr lang="ka-GE" dirty="0"/>
              <a:t>)</a:t>
            </a:r>
          </a:p>
          <a:p>
            <a:pPr>
              <a:buNone/>
            </a:pPr>
            <a:r>
              <a:rPr lang="ka-GE" dirty="0"/>
              <a:t>    ანალიზებმა გვიჩვენა (ნახ.1), რომ ექსტრაქციის დროს წყალში გადადის მაღალი რიგის ნახშირწყალბადების ნაერთები </a:t>
            </a:r>
            <a:r>
              <a:rPr lang="en-US" dirty="0"/>
              <a:t>c23 </a:t>
            </a:r>
            <a:r>
              <a:rPr lang="ka-GE" dirty="0"/>
              <a:t>და ზემოთ, რაოდენობით(</a:t>
            </a:r>
            <a:r>
              <a:rPr lang="ru-RU" dirty="0"/>
              <a:t>0,113 - 0,15 %</a:t>
            </a:r>
            <a:r>
              <a:rPr lang="ka-GE" dirty="0"/>
              <a:t>).  </a:t>
            </a:r>
          </a:p>
          <a:p>
            <a:pPr>
              <a:buNone/>
            </a:pPr>
            <a:r>
              <a:rPr lang="ka-GE" dirty="0"/>
              <a:t>        ინჰიბიტორული თვისებების დასადგენად დავამზადეთ </a:t>
            </a:r>
            <a:r>
              <a:rPr lang="ka-GE" sz="3200" dirty="0"/>
              <a:t>30</a:t>
            </a:r>
            <a:r>
              <a:rPr lang="ka-GE" dirty="0"/>
              <a:t>X</a:t>
            </a:r>
            <a:r>
              <a:rPr lang="ka-GE" sz="3200" dirty="0"/>
              <a:t>50 </a:t>
            </a:r>
            <a:r>
              <a:rPr lang="ka-GE" dirty="0"/>
              <a:t>მმ ზომის ფოლადის ფირფიტები (ფოლადის მარკა Ст</a:t>
            </a:r>
            <a:r>
              <a:rPr lang="en-US" dirty="0"/>
              <a:t> </a:t>
            </a:r>
            <a:r>
              <a:rPr lang="en-US" sz="3200" dirty="0"/>
              <a:t>0</a:t>
            </a:r>
            <a:r>
              <a:rPr lang="ka-GE" dirty="0"/>
              <a:t>8), რომლებიც მოვათავსეთ </a:t>
            </a:r>
            <a:r>
              <a:rPr lang="ka-GE" dirty="0">
                <a:solidFill>
                  <a:schemeClr val="bg1"/>
                </a:solidFill>
              </a:rPr>
              <a:t>«Малкор</a:t>
            </a:r>
            <a:r>
              <a:rPr lang="ka-GE" dirty="0"/>
              <a:t>»-ში, გამოხდილ წყლში და რნშ-ის წყლოვან ექსტრაქტში, 60 დღის განმავლობაში. ფირფიტ-ების კოროზიას ვაფასებდით ვიზუალურად, ფირფიტის კოროდირებული ზედაპირის სიდიდის მიხედვით.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Сн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ნახ.2. 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Ст08</a:t>
            </a:r>
            <a:r>
              <a:rPr lang="ka-GE" sz="2800" dirty="0">
                <a:solidFill>
                  <a:schemeClr val="bg1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მარკის ფოლადის კოროზიამედეგობა დისტილირებულ წყალში (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),</a:t>
            </a:r>
            <a:r>
              <a:rPr kumimoji="0" lang="ka-GE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რეზერვუარული შლამის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a-GE" sz="2800" dirty="0">
                <a:solidFill>
                  <a:schemeClr val="bg1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ორგანულ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ექსტრაქტში 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(B) 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და ინჰიბიტორ 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Малкор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-ში</a:t>
            </a:r>
            <a:r>
              <a:rPr kumimoji="0" lang="ka-GE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(С)</a:t>
            </a:r>
            <a:endParaRPr kumimoji="0" lang="ka-GE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Сн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7760"/>
          </a:xfrm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6419872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/>
              <a:t>დანაფარების ნიმუშები</a:t>
            </a:r>
            <a:br>
              <a:rPr lang="ka-GE" sz="2800" b="1" dirty="0"/>
            </a:br>
            <a:r>
              <a:rPr lang="ka-GE" sz="2800" b="1" dirty="0"/>
              <a:t> ცდების ჩატარებამდე</a:t>
            </a:r>
            <a:endParaRPr lang="en-US" sz="28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24000"/>
            <a:ext cx="7715304" cy="469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b="1" dirty="0"/>
              <a:t>დანაფარების ნიმუშები</a:t>
            </a:r>
            <a:br>
              <a:rPr lang="ka-GE" sz="2800" b="1" dirty="0"/>
            </a:br>
            <a:r>
              <a:rPr lang="ka-GE" sz="2800" b="1" dirty="0"/>
              <a:t> ცდების ჩატარების შემდეგ</a:t>
            </a:r>
            <a:endParaRPr lang="en-US" sz="2800" b="1" dirty="0"/>
          </a:p>
        </p:txBody>
      </p:sp>
      <p:pic>
        <p:nvPicPr>
          <p:cNvPr id="1026" name="Picture 2" descr="D:\Documents\Desktop\ნიმუშების სურათები\IMG_8856-19 apri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8001056" cy="45005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ka-GE" dirty="0"/>
              <a:t>     </a:t>
            </a:r>
          </a:p>
          <a:p>
            <a:pPr>
              <a:buNone/>
            </a:pPr>
            <a:r>
              <a:rPr lang="ka-GE" dirty="0"/>
              <a:t>     </a:t>
            </a:r>
            <a:r>
              <a:rPr lang="ka-GE" b="1" dirty="0">
                <a:solidFill>
                  <a:schemeClr val="bg1"/>
                </a:solidFill>
              </a:rPr>
              <a:t>შედეგები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ka-GE" dirty="0"/>
          </a:p>
          <a:p>
            <a:pPr>
              <a:buNone/>
            </a:pPr>
            <a:r>
              <a:rPr lang="ka-GE" dirty="0"/>
              <a:t>         როგორც მიღებული მონაცემები გვიჩვენებს (ნახ. </a:t>
            </a:r>
            <a:r>
              <a:rPr lang="en-US" dirty="0"/>
              <a:t>2</a:t>
            </a:r>
            <a:r>
              <a:rPr lang="ka-GE" dirty="0"/>
              <a:t>)  რნშ-ს ორგანულ  ექსტრაქტს აქვს ნათლად გამოვლენილი კოროზიის საწინააღმდეგო ინჰიბიტორული თვისებები. 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ka-GE" b="1" dirty="0"/>
              <a:t>    </a:t>
            </a:r>
          </a:p>
          <a:p>
            <a:pPr>
              <a:buNone/>
            </a:pPr>
            <a:r>
              <a:rPr lang="ka-GE" b="1" dirty="0"/>
              <a:t>     დასკვნა </a:t>
            </a:r>
            <a:endParaRPr lang="ru-RU" dirty="0"/>
          </a:p>
          <a:p>
            <a:pPr>
              <a:buNone/>
            </a:pPr>
            <a:r>
              <a:rPr lang="ka-GE" dirty="0"/>
              <a:t>   </a:t>
            </a:r>
            <a:r>
              <a:rPr lang="en-US" dirty="0"/>
              <a:t>       </a:t>
            </a:r>
            <a:r>
              <a:rPr lang="ka-GE" dirty="0">
                <a:latin typeface="Acad Nusx Geo" pitchFamily="34" charset="0"/>
              </a:rPr>
              <a:t>რეზერ</a:t>
            </a:r>
            <a:r>
              <a:rPr lang="ka-GE" dirty="0"/>
              <a:t>ვუარული ნავთობური შლამის </a:t>
            </a:r>
            <a:r>
              <a:rPr lang="ka-GE"/>
              <a:t>ორგანული  ექსტრაქტის  </a:t>
            </a:r>
            <a:r>
              <a:rPr lang="ka-GE" dirty="0"/>
              <a:t>გამოვლენილი ინჰიბიტორული თვისებები </a:t>
            </a:r>
          </a:p>
          <a:p>
            <a:pPr>
              <a:buNone/>
            </a:pPr>
            <a:r>
              <a:rPr lang="ka-GE" dirty="0"/>
              <a:t>    საშუალებას იძლევა ის გამოყენებული იქნეს ანტიკორ</a:t>
            </a:r>
            <a:r>
              <a:rPr lang="en-US" dirty="0"/>
              <a:t>-</a:t>
            </a:r>
            <a:r>
              <a:rPr lang="ka-GE" dirty="0"/>
              <a:t>ოზიულ </a:t>
            </a:r>
            <a:r>
              <a:rPr lang="ka-GE" dirty="0" err="1"/>
              <a:t>ლაქსაღებავების</a:t>
            </a:r>
            <a:r>
              <a:rPr lang="ka-GE" dirty="0"/>
              <a:t>  დასამზადებლად, რაც  ემსახ</a:t>
            </a:r>
            <a:r>
              <a:rPr lang="en-US" dirty="0"/>
              <a:t>-</a:t>
            </a:r>
            <a:r>
              <a:rPr lang="ka-GE" dirty="0"/>
              <a:t>ურება არა მარტო გარემოს დაცვას, არამედ ლაქსაღება</a:t>
            </a:r>
            <a:r>
              <a:rPr lang="en-US" dirty="0"/>
              <a:t>-</a:t>
            </a:r>
            <a:r>
              <a:rPr lang="ka-GE" dirty="0"/>
              <a:t>ვების ნაკეთობათა წარმოების მატერიალური ბაზის გაფართოებას.</a:t>
            </a:r>
            <a:endParaRPr lang="ru-RU" dirty="0"/>
          </a:p>
          <a:p>
            <a:pPr>
              <a:buNone/>
            </a:pPr>
            <a:r>
              <a:rPr lang="ka-GE" dirty="0"/>
              <a:t>  </a:t>
            </a:r>
            <a:r>
              <a:rPr lang="en-US" dirty="0"/>
              <a:t>      </a:t>
            </a:r>
            <a:r>
              <a:rPr lang="ka-GE" dirty="0"/>
              <a:t> მიღებული ნაჟურის საფუძველზე დადგენილია რეცეპტურა და დამზადებულია საღებავი.</a:t>
            </a:r>
            <a:endParaRPr lang="ru-RU" dirty="0"/>
          </a:p>
          <a:p>
            <a:pPr>
              <a:buNone/>
            </a:pPr>
            <a:r>
              <a:rPr lang="ka-GE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a-GE" dirty="0"/>
              <a:t>    </a:t>
            </a:r>
          </a:p>
          <a:p>
            <a:pPr>
              <a:buNone/>
            </a:pPr>
            <a:r>
              <a:rPr lang="ka-GE" sz="3600" b="1" dirty="0">
                <a:solidFill>
                  <a:schemeClr val="bg1"/>
                </a:solidFill>
              </a:rPr>
              <a:t>    გამოყენებული ლიტერატურა</a:t>
            </a:r>
            <a:r>
              <a:rPr lang="ka-GE" sz="3600" dirty="0">
                <a:solidFill>
                  <a:schemeClr val="bg1"/>
                </a:solidFill>
              </a:rPr>
              <a:t>:</a:t>
            </a:r>
            <a:endParaRPr lang="ru-RU" sz="3600" dirty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ka-GE" sz="3200" dirty="0"/>
              <a:t>    1. </a:t>
            </a:r>
            <a:r>
              <a:rPr lang="ru-RU" dirty="0"/>
              <a:t>Что</a:t>
            </a:r>
            <a:r>
              <a:rPr lang="ka-GE" dirty="0"/>
              <a:t> </a:t>
            </a:r>
            <a:r>
              <a:rPr lang="ru-RU" dirty="0"/>
              <a:t>такое</a:t>
            </a:r>
            <a:r>
              <a:rPr lang="ka-GE" dirty="0"/>
              <a:t> </a:t>
            </a:r>
            <a:r>
              <a:rPr lang="ru-RU" dirty="0"/>
              <a:t>нефтешламы./26.09.2010. </a:t>
            </a:r>
            <a:r>
              <a:rPr lang="en-US" dirty="0"/>
              <a:t>http</a:t>
            </a:r>
            <a:r>
              <a:rPr lang="ru-RU" dirty="0"/>
              <a:t>//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piligrim</a:t>
            </a:r>
            <a:r>
              <a:rPr lang="ru-RU" dirty="0"/>
              <a:t>.</a:t>
            </a:r>
            <a:r>
              <a:rPr lang="en-US" dirty="0" err="1"/>
              <a:t>selec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/</a:t>
            </a:r>
            <a:r>
              <a:rPr lang="en-US" dirty="0"/>
              <a:t>news</a:t>
            </a:r>
            <a:r>
              <a:rPr lang="ru-RU" dirty="0"/>
              <a:t>.</a:t>
            </a:r>
            <a:r>
              <a:rPr lang="en-US" dirty="0" err="1"/>
              <a:t>php</a:t>
            </a:r>
            <a:r>
              <a:rPr lang="ru-RU" dirty="0"/>
              <a:t>?</a:t>
            </a:r>
            <a:r>
              <a:rPr lang="en-US" dirty="0"/>
              <a:t>act</a:t>
            </a:r>
            <a:r>
              <a:rPr lang="ru-RU" dirty="0"/>
              <a:t>=</a:t>
            </a:r>
            <a:r>
              <a:rPr lang="en-US" dirty="0"/>
              <a:t>news</a:t>
            </a:r>
            <a:r>
              <a:rPr lang="ru-RU" dirty="0"/>
              <a:t>_</a:t>
            </a:r>
            <a:r>
              <a:rPr lang="en-US" dirty="0"/>
              <a:t>by</a:t>
            </a:r>
            <a:r>
              <a:rPr lang="ru-RU" dirty="0"/>
              <a:t>_</a:t>
            </a:r>
            <a:r>
              <a:rPr lang="en-US" dirty="0"/>
              <a:t>id</a:t>
            </a:r>
            <a:r>
              <a:rPr lang="ru-RU" dirty="0"/>
              <a:t>&amp;</a:t>
            </a:r>
            <a:r>
              <a:rPr lang="en-US" dirty="0"/>
              <a:t>news</a:t>
            </a:r>
            <a:r>
              <a:rPr lang="ru-RU" dirty="0"/>
              <a:t>_</a:t>
            </a:r>
            <a:r>
              <a:rPr lang="en-US" dirty="0"/>
              <a:t>id</a:t>
            </a:r>
            <a:r>
              <a:rPr lang="ru-RU" dirty="0"/>
              <a:t>=6</a:t>
            </a:r>
          </a:p>
          <a:p>
            <a:pPr lvl="0">
              <a:buNone/>
            </a:pPr>
            <a:r>
              <a:rPr lang="ka-GE" sz="3200" dirty="0"/>
              <a:t>    2. </a:t>
            </a:r>
            <a:r>
              <a:rPr lang="ru-RU" dirty="0"/>
              <a:t>Е.М. Анчугова, М.Ю. </a:t>
            </a:r>
            <a:r>
              <a:rPr lang="ru-RU" dirty="0" err="1"/>
              <a:t>Маркарова</a:t>
            </a:r>
            <a:r>
              <a:rPr lang="ru-RU" dirty="0"/>
              <a:t>, Т.Н. </a:t>
            </a:r>
            <a:r>
              <a:rPr lang="ru-RU" dirty="0" err="1"/>
              <a:t>Щемелинина</a:t>
            </a:r>
            <a:r>
              <a:rPr lang="ru-RU" dirty="0"/>
              <a:t>. Эффективность и экологические аспекты применения растворов поверхностно-активных веществ для разделения фаз механических примесей и нефти из </a:t>
            </a:r>
            <a:r>
              <a:rPr lang="ru-RU" dirty="0" err="1"/>
              <a:t>нефтешламов</a:t>
            </a:r>
            <a:r>
              <a:rPr lang="ru-RU" dirty="0"/>
              <a:t>. В кн. Известия Самарского научного центра Российской академии наук, т. 11 № 1(2), 2009 – с. 2002 – 207.</a:t>
            </a:r>
          </a:p>
          <a:p>
            <a:pPr lvl="0">
              <a:buNone/>
            </a:pPr>
            <a:r>
              <a:rPr lang="ka-GE" sz="3200" dirty="0"/>
              <a:t>    3. </a:t>
            </a:r>
            <a:r>
              <a:rPr lang="ru-RU" dirty="0"/>
              <a:t>Проблемы размещения и утилизации отходов в газовой промышленности. Материалы научно-технического совета ОАО «Газпром», Оренбург, 6-9 июня 2001г. Тома 1 и 2.</a:t>
            </a:r>
          </a:p>
          <a:p>
            <a:pPr lvl="0">
              <a:buNone/>
            </a:pPr>
            <a:r>
              <a:rPr lang="ka-GE" sz="3200" dirty="0"/>
              <a:t>    4. </a:t>
            </a:r>
            <a:r>
              <a:rPr lang="ru-RU" dirty="0"/>
              <a:t>Патент РФ </a:t>
            </a:r>
            <a:r>
              <a:rPr lang="en-US" dirty="0"/>
              <a:t>RU</a:t>
            </a:r>
            <a:r>
              <a:rPr lang="ru-RU" dirty="0"/>
              <a:t> 2150546 </a:t>
            </a:r>
            <a:r>
              <a:rPr lang="en-US" dirty="0"/>
              <a:t>C</a:t>
            </a:r>
            <a:r>
              <a:rPr lang="ru-RU" dirty="0"/>
              <a:t>1. </a:t>
            </a:r>
            <a:r>
              <a:rPr lang="ru-RU" dirty="0" err="1"/>
              <a:t>Шламобетон</a:t>
            </a:r>
            <a:r>
              <a:rPr lang="ru-RU" dirty="0"/>
              <a:t>./ Шеина Т.В., </a:t>
            </a:r>
            <a:r>
              <a:rPr lang="ru-RU" dirty="0" err="1"/>
              <a:t>Коренькова</a:t>
            </a:r>
            <a:r>
              <a:rPr lang="ru-RU" dirty="0"/>
              <a:t> С.Ф., </a:t>
            </a:r>
            <a:r>
              <a:rPr lang="ru-RU" dirty="0" err="1"/>
              <a:t>Клименков</a:t>
            </a:r>
            <a:r>
              <a:rPr lang="ru-RU" dirty="0"/>
              <a:t> О.М. </a:t>
            </a:r>
            <a:r>
              <a:rPr lang="ru-RU" dirty="0" err="1"/>
              <a:t>опубл</a:t>
            </a:r>
            <a:r>
              <a:rPr lang="ru-RU" dirty="0"/>
              <a:t>. 06.10.2000. </a:t>
            </a:r>
          </a:p>
          <a:p>
            <a:pPr lvl="0">
              <a:buNone/>
            </a:pPr>
            <a:r>
              <a:rPr lang="ka-GE" sz="3200" dirty="0"/>
              <a:t>    5.  </a:t>
            </a:r>
            <a:r>
              <a:rPr lang="en-US" dirty="0"/>
              <a:t>ASTM: D5002, D4928,  D4807, D5853, D4294</a:t>
            </a:r>
            <a:r>
              <a:rPr lang="ru-RU" dirty="0"/>
              <a:t>.</a:t>
            </a:r>
          </a:p>
          <a:p>
            <a:pPr lvl="0">
              <a:buNone/>
            </a:pPr>
            <a:r>
              <a:rPr lang="ka-GE" sz="3200" dirty="0"/>
              <a:t>    6. </a:t>
            </a:r>
            <a:r>
              <a:rPr lang="ru-RU" dirty="0"/>
              <a:t>И</a:t>
            </a:r>
            <a:r>
              <a:rPr lang="en-US" dirty="0"/>
              <a:t>.</a:t>
            </a:r>
            <a:r>
              <a:rPr lang="ru-RU" dirty="0"/>
              <a:t>Л</a:t>
            </a:r>
            <a:r>
              <a:rPr lang="en-US" dirty="0"/>
              <a:t>. </a:t>
            </a:r>
            <a:r>
              <a:rPr lang="ru-RU" dirty="0"/>
              <a:t>Розенфельд</a:t>
            </a:r>
            <a:r>
              <a:rPr lang="en-US" dirty="0"/>
              <a:t>, </a:t>
            </a:r>
            <a:r>
              <a:rPr lang="ru-RU" dirty="0"/>
              <a:t>Ф</a:t>
            </a:r>
            <a:r>
              <a:rPr lang="en-US" dirty="0"/>
              <a:t>.</a:t>
            </a:r>
            <a:r>
              <a:rPr lang="ru-RU" dirty="0"/>
              <a:t>И</a:t>
            </a:r>
            <a:r>
              <a:rPr lang="en-US" dirty="0"/>
              <a:t>. </a:t>
            </a:r>
            <a:r>
              <a:rPr lang="ru-RU" dirty="0"/>
              <a:t>Рубинштейн</a:t>
            </a:r>
            <a:r>
              <a:rPr lang="en-US" dirty="0"/>
              <a:t>, </a:t>
            </a:r>
            <a:r>
              <a:rPr lang="ru-RU" dirty="0"/>
              <a:t>К</a:t>
            </a:r>
            <a:r>
              <a:rPr lang="en-US" dirty="0"/>
              <a:t>.</a:t>
            </a:r>
            <a:r>
              <a:rPr lang="ru-RU" dirty="0"/>
              <a:t>А</a:t>
            </a:r>
            <a:r>
              <a:rPr lang="en-US" dirty="0"/>
              <a:t>. </a:t>
            </a:r>
            <a:r>
              <a:rPr lang="ru-RU" dirty="0"/>
              <a:t>Жигалова</a:t>
            </a:r>
            <a:r>
              <a:rPr lang="en-US" dirty="0"/>
              <a:t>. </a:t>
            </a:r>
            <a:r>
              <a:rPr lang="ru-RU" dirty="0"/>
              <a:t>Защита металлов от коррозии лакокрасочными покрытиями. – М., «Химия», 1986 - 222 с.</a:t>
            </a:r>
          </a:p>
          <a:p>
            <a:pPr lvl="0">
              <a:buNone/>
            </a:pPr>
            <a:r>
              <a:rPr lang="ka-GE" sz="3200" dirty="0"/>
              <a:t>    7. </a:t>
            </a:r>
            <a:r>
              <a:rPr lang="ru-RU" dirty="0"/>
              <a:t>Чхаидзе Д.Т., </a:t>
            </a:r>
            <a:r>
              <a:rPr lang="ru-RU" dirty="0" err="1"/>
              <a:t>Мегрелишвили</a:t>
            </a:r>
            <a:r>
              <a:rPr lang="ru-RU" dirty="0"/>
              <a:t> З.Н., </a:t>
            </a:r>
            <a:r>
              <a:rPr lang="ru-RU" dirty="0" err="1"/>
              <a:t>Лория</a:t>
            </a:r>
            <a:r>
              <a:rPr lang="ru-RU" dirty="0"/>
              <a:t> М.Д. Изучение ингибирующих свойств резервуарного нефтяного шлама для разработки антикоррозионных покрытий. В сб. Материалы 9-ой международной конференции «Сотрудничество для решения проблемы отходов» 28-29 марта 2012, Харьков, Украина, </a:t>
            </a: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/>
              <a:t>waste</a:t>
            </a:r>
            <a:r>
              <a:rPr lang="ru-RU" dirty="0"/>
              <a:t>.</a:t>
            </a:r>
            <a:r>
              <a:rPr lang="en-US" dirty="0" err="1"/>
              <a:t>ua</a:t>
            </a:r>
            <a:endParaRPr lang="en-US" dirty="0"/>
          </a:p>
          <a:p>
            <a:r>
              <a:rPr lang="en-CA" dirty="0"/>
              <a:t>8.Чхаидзе  Д.Т.,   </a:t>
            </a:r>
            <a:r>
              <a:rPr lang="en-CA" dirty="0" err="1"/>
              <a:t>Мегрелишвили</a:t>
            </a:r>
            <a:r>
              <a:rPr lang="en-CA" dirty="0"/>
              <a:t>  З.Н.,  </a:t>
            </a:r>
            <a:r>
              <a:rPr lang="en-CA" dirty="0" err="1"/>
              <a:t>Лория</a:t>
            </a:r>
            <a:r>
              <a:rPr lang="en-CA" dirty="0"/>
              <a:t> М.Д. „</a:t>
            </a:r>
            <a:r>
              <a:rPr lang="en-CA" dirty="0" err="1"/>
              <a:t>Исследование</a:t>
            </a:r>
            <a:r>
              <a:rPr lang="en-CA" dirty="0"/>
              <a:t>  </a:t>
            </a:r>
            <a:r>
              <a:rPr lang="en-CA" dirty="0" err="1"/>
              <a:t>антикоррозионных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 err="1"/>
              <a:t>свойств</a:t>
            </a:r>
            <a:r>
              <a:rPr lang="en-CA" dirty="0"/>
              <a:t> </a:t>
            </a:r>
            <a:r>
              <a:rPr lang="en-CA" dirty="0" err="1"/>
              <a:t>лакокрасочных</a:t>
            </a:r>
            <a:r>
              <a:rPr lang="en-CA" dirty="0"/>
              <a:t> </a:t>
            </a:r>
            <a:r>
              <a:rPr lang="en-CA" dirty="0" err="1"/>
              <a:t>покрытий</a:t>
            </a:r>
            <a:r>
              <a:rPr lang="en-CA" dirty="0"/>
              <a:t> </a:t>
            </a:r>
            <a:r>
              <a:rPr lang="en-CA" dirty="0" err="1"/>
              <a:t>приготовленных</a:t>
            </a:r>
            <a:r>
              <a:rPr lang="en-CA" dirty="0"/>
              <a:t> с </a:t>
            </a:r>
            <a:r>
              <a:rPr lang="en-CA" dirty="0" err="1"/>
              <a:t>использованием</a:t>
            </a:r>
            <a:r>
              <a:rPr lang="en-CA" dirty="0"/>
              <a:t> </a:t>
            </a:r>
            <a:r>
              <a:rPr lang="en-CA" dirty="0" err="1"/>
              <a:t>водной</a:t>
            </a:r>
            <a:r>
              <a:rPr lang="en-CA" dirty="0"/>
              <a:t> </a:t>
            </a:r>
            <a:r>
              <a:rPr lang="en-CA" dirty="0" err="1"/>
              <a:t>вытяжки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 err="1"/>
              <a:t>нефтешлама</a:t>
            </a:r>
            <a:r>
              <a:rPr lang="en-CA" dirty="0"/>
              <a:t>“.  </a:t>
            </a:r>
            <a:r>
              <a:rPr lang="en-CA" dirty="0" err="1"/>
              <a:t>საერთაშორისო</a:t>
            </a:r>
            <a:r>
              <a:rPr lang="en-CA" dirty="0"/>
              <a:t>  </a:t>
            </a:r>
            <a:r>
              <a:rPr lang="en-CA" dirty="0" err="1"/>
              <a:t>სამეცნიერო-პრაქტიკული</a:t>
            </a:r>
            <a:r>
              <a:rPr lang="en-CA" dirty="0"/>
              <a:t>    </a:t>
            </a:r>
            <a:r>
              <a:rPr lang="en-CA" dirty="0" err="1"/>
              <a:t>კონფერენცია</a:t>
            </a:r>
            <a:r>
              <a:rPr lang="en-CA" dirty="0"/>
              <a:t>  </a:t>
            </a:r>
            <a:r>
              <a:rPr lang="en-CA" dirty="0" err="1"/>
              <a:t>თემაზე</a:t>
            </a:r>
            <a:r>
              <a:rPr lang="en-CA" dirty="0"/>
              <a:t>:  </a:t>
            </a:r>
            <a:endParaRPr lang="en-US" dirty="0"/>
          </a:p>
          <a:p>
            <a:r>
              <a:rPr lang="en-CA" dirty="0"/>
              <a:t>„</a:t>
            </a:r>
            <a:r>
              <a:rPr lang="en-CA" dirty="0" err="1"/>
              <a:t>თანამედროვეობის</a:t>
            </a:r>
            <a:r>
              <a:rPr lang="en-CA" dirty="0"/>
              <a:t>  </a:t>
            </a:r>
            <a:r>
              <a:rPr lang="en-CA" dirty="0" err="1"/>
              <a:t>აქტუალური</a:t>
            </a:r>
            <a:r>
              <a:rPr lang="en-CA" dirty="0"/>
              <a:t>  </a:t>
            </a:r>
            <a:r>
              <a:rPr lang="en-CA" dirty="0" err="1"/>
              <a:t>მეცნიერული</a:t>
            </a:r>
            <a:r>
              <a:rPr lang="en-CA" dirty="0"/>
              <a:t>  </a:t>
            </a:r>
            <a:r>
              <a:rPr lang="en-CA" dirty="0" err="1"/>
              <a:t>საკითხები</a:t>
            </a:r>
            <a:r>
              <a:rPr lang="en-CA" dirty="0"/>
              <a:t>“.  გვ.207-2011.  ISBN </a:t>
            </a:r>
            <a:br>
              <a:rPr lang="en-CA" dirty="0"/>
            </a:br>
            <a:r>
              <a:rPr lang="en-CA" dirty="0"/>
              <a:t>978-9941-465-96-3. ISSN 1987-5711. </a:t>
            </a:r>
            <a:r>
              <a:rPr lang="en-CA" dirty="0" err="1"/>
              <a:t>ევრორეგიონული</a:t>
            </a:r>
            <a:r>
              <a:rPr lang="en-CA" dirty="0"/>
              <a:t> </a:t>
            </a:r>
            <a:r>
              <a:rPr lang="en-CA" dirty="0" err="1"/>
              <a:t>სასწავლო</a:t>
            </a:r>
            <a:r>
              <a:rPr lang="en-CA" dirty="0"/>
              <a:t> </a:t>
            </a:r>
            <a:r>
              <a:rPr lang="en-CA" dirty="0" err="1"/>
              <a:t>უნივერსიტეტი</a:t>
            </a:r>
            <a:r>
              <a:rPr lang="en-CA" dirty="0"/>
              <a:t>. </a:t>
            </a:r>
            <a:r>
              <a:rPr lang="en-CA" dirty="0" err="1"/>
              <a:t>გორი</a:t>
            </a:r>
            <a:r>
              <a:rPr lang="en-CA" dirty="0"/>
              <a:t>. 2-4 </a:t>
            </a:r>
            <a:br>
              <a:rPr lang="en-CA" dirty="0"/>
            </a:br>
            <a:r>
              <a:rPr lang="en-CA" dirty="0" err="1"/>
              <a:t>ივნისი</a:t>
            </a:r>
            <a:r>
              <a:rPr lang="en-CA" dirty="0"/>
              <a:t> 2017;</a:t>
            </a:r>
            <a:endParaRPr lang="en-US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a-GE" sz="3200" b="1" dirty="0"/>
              <a:t>        </a:t>
            </a:r>
          </a:p>
          <a:p>
            <a:pPr>
              <a:buNone/>
            </a:pPr>
            <a:endParaRPr lang="ka-GE" sz="3200" b="1" dirty="0"/>
          </a:p>
          <a:p>
            <a:pPr>
              <a:buNone/>
            </a:pPr>
            <a:r>
              <a:rPr lang="ka-GE" sz="3200" b="1" dirty="0">
                <a:solidFill>
                  <a:schemeClr val="bg1"/>
                </a:solidFill>
              </a:rPr>
              <a:t>          გმადლობთ ყურადღებისთვის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თ</a:t>
            </a:r>
            <a:r>
              <a:rPr lang="ka-GE" b="1" dirty="0">
                <a:solidFill>
                  <a:schemeClr val="bg1"/>
                </a:solidFill>
              </a:rPr>
              <a:t>ემის  აქტუალობა 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/>
              <a:t>         </a:t>
            </a:r>
            <a:r>
              <a:rPr lang="ka-GE" dirty="0"/>
              <a:t>ნავთობისა და გაზის მრეწველობის საწარმოებში ნავთობური შლამი წარმოადგენს წარმოების მრავა</a:t>
            </a:r>
            <a:r>
              <a:rPr lang="en-US" dirty="0"/>
              <a:t>- </a:t>
            </a:r>
            <a:r>
              <a:rPr lang="ka-GE" dirty="0"/>
              <a:t>ლტონიან ნარჩენს. ნავთობისა და გაზის მოპოვებ</a:t>
            </a:r>
            <a:r>
              <a:rPr lang="en-US" dirty="0"/>
              <a:t>-</a:t>
            </a:r>
            <a:r>
              <a:rPr lang="ka-GE" dirty="0"/>
              <a:t>ის,</a:t>
            </a:r>
            <a:r>
              <a:rPr lang="en-US" dirty="0"/>
              <a:t> </a:t>
            </a:r>
            <a:r>
              <a:rPr lang="ka-GE" dirty="0"/>
              <a:t> ტრანსპორტირების და გადამუშავების შედეგ</a:t>
            </a:r>
            <a:r>
              <a:rPr lang="en-US" dirty="0"/>
              <a:t>-</a:t>
            </a:r>
            <a:r>
              <a:rPr lang="ka-GE" dirty="0"/>
              <a:t>ად წარმოიქმნება სხვადასხვა ტიპისა და შემადგენ</a:t>
            </a:r>
            <a:r>
              <a:rPr lang="en-US" dirty="0"/>
              <a:t>-</a:t>
            </a:r>
            <a:r>
              <a:rPr lang="ka-GE" dirty="0"/>
              <a:t>ლობის დიდი რაოდენობის ნავთობშემცველი ნარჩ</a:t>
            </a:r>
            <a:r>
              <a:rPr lang="en-US" dirty="0"/>
              <a:t>-</a:t>
            </a:r>
            <a:r>
              <a:rPr lang="ka-GE" dirty="0"/>
              <a:t>ენები.</a:t>
            </a:r>
            <a:r>
              <a:rPr lang="en-US" dirty="0"/>
              <a:t> </a:t>
            </a:r>
          </a:p>
          <a:p>
            <a:pPr algn="just">
              <a:buNone/>
            </a:pPr>
            <a:r>
              <a:rPr lang="ka-GE" b="1" dirty="0">
                <a:solidFill>
                  <a:schemeClr val="bg1"/>
                </a:solidFill>
              </a:rPr>
              <a:t>       </a:t>
            </a:r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ka-GE" b="1" dirty="0">
                <a:solidFill>
                  <a:schemeClr val="bg1"/>
                </a:solidFill>
              </a:rPr>
              <a:t>გაზპრომის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  <a:r>
              <a:rPr lang="ka-GE" b="1" dirty="0">
                <a:solidFill>
                  <a:schemeClr val="bg1"/>
                </a:solidFill>
              </a:rPr>
              <a:t> მონაცემების მიხედვით </a:t>
            </a:r>
            <a:r>
              <a:rPr lang="ka-GE" sz="3200" dirty="0"/>
              <a:t>1</a:t>
            </a:r>
            <a:r>
              <a:rPr lang="ka-GE" dirty="0"/>
              <a:t> წლის განმავლობაში ნარჩენები შეადგენს 10000 ტონას, აქედან თხევადი - 70%, პასტისებრი და მყარი - 30%. ცალკ-ეულ წარმოებებში ნავთობური ნარჩენების რაოდენობა მერყეობს 578 ტონიდან - 2510 ტონამდე წელიწადში.</a:t>
            </a:r>
          </a:p>
          <a:p>
            <a:pPr>
              <a:buFont typeface="Wingdings 2" pitchFamily="18" charset="2"/>
              <a:buNone/>
            </a:pPr>
            <a:r>
              <a:rPr lang="ka-GE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AcadNusx" pitchFamily="2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ftsl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62" cy="3214686"/>
          </a:xfrm>
        </p:spPr>
      </p:pic>
      <p:pic>
        <p:nvPicPr>
          <p:cNvPr id="1027" name="Picture 3" descr="C:\Users\giorgi\Desktop\konferencia\pererabotka_nefteshlamov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643438" cy="3643314"/>
          </a:xfrm>
          <a:prstGeom prst="rect">
            <a:avLst/>
          </a:prstGeom>
          <a:noFill/>
        </p:spPr>
      </p:pic>
      <p:pic>
        <p:nvPicPr>
          <p:cNvPr id="1028" name="Picture 4" descr="C:\Users\giorgi\Desktop\konferencia\pererabotka_nefteshlamov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214686"/>
          </a:xfrm>
          <a:prstGeom prst="rect">
            <a:avLst/>
          </a:prstGeom>
          <a:noFill/>
        </p:spPr>
      </p:pic>
      <p:pic>
        <p:nvPicPr>
          <p:cNvPr id="1029" name="Picture 5" descr="C:\Users\giorgi\Desktop\konferencia\насосы-для-откачки-переливов-мазута-нефти-нефтешлам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14687"/>
            <a:ext cx="4500562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en-US" dirty="0"/>
              <a:t>    </a:t>
            </a:r>
            <a:r>
              <a:rPr lang="ka-GE" dirty="0"/>
              <a:t>  </a:t>
            </a:r>
            <a:r>
              <a:rPr lang="en-US" dirty="0"/>
              <a:t> </a:t>
            </a:r>
            <a:r>
              <a:rPr lang="ka-GE" dirty="0"/>
              <a:t>მიუხედავად</a:t>
            </a:r>
            <a:r>
              <a:rPr lang="en-US" dirty="0"/>
              <a:t> </a:t>
            </a:r>
            <a:r>
              <a:rPr lang="ka-GE" dirty="0"/>
              <a:t>არსებული ნავთობშლამების მრა-ვალფეროვნებისა, ისინი</a:t>
            </a:r>
            <a:r>
              <a:rPr lang="en-US" dirty="0"/>
              <a:t>,</a:t>
            </a:r>
            <a:r>
              <a:rPr lang="ka-GE" dirty="0"/>
              <a:t> წარმოქმნის პირობების შესაბამისად</a:t>
            </a:r>
            <a:r>
              <a:rPr lang="en-US" dirty="0"/>
              <a:t>,</a:t>
            </a:r>
            <a:r>
              <a:rPr lang="ka-GE" dirty="0"/>
              <a:t>  იყოფიან სამ ძირითად ჯგუფად </a:t>
            </a:r>
          </a:p>
          <a:p>
            <a:pPr lvl="0"/>
            <a:r>
              <a:rPr lang="ka-GE" b="1" dirty="0">
                <a:solidFill>
                  <a:schemeClr val="bg1"/>
                </a:solidFill>
              </a:rPr>
              <a:t>    გრუნტოვანი</a:t>
            </a:r>
            <a:r>
              <a:rPr lang="ka-GE" dirty="0">
                <a:solidFill>
                  <a:schemeClr val="bg1"/>
                </a:solidFill>
              </a:rPr>
              <a:t> </a:t>
            </a:r>
            <a:r>
              <a:rPr lang="ka-GE" dirty="0"/>
              <a:t>(საწარმოო პროცესში ნავთობპრო-დუქტის დაღვრის ან ავარიული სიტუაციის შედ-ეგად წარმოქმნილი);</a:t>
            </a:r>
            <a:endParaRPr lang="ru-RU" dirty="0"/>
          </a:p>
          <a:p>
            <a:pPr lvl="0"/>
            <a:r>
              <a:rPr lang="ka-GE" b="1" dirty="0">
                <a:solidFill>
                  <a:schemeClr val="bg1"/>
                </a:solidFill>
              </a:rPr>
              <a:t>    ფსკერული</a:t>
            </a:r>
            <a:r>
              <a:rPr lang="ka-GE" dirty="0">
                <a:solidFill>
                  <a:schemeClr val="bg1"/>
                </a:solidFill>
              </a:rPr>
              <a:t> </a:t>
            </a:r>
            <a:r>
              <a:rPr lang="ka-GE" dirty="0"/>
              <a:t>(წყალსაცავების ფსკერზე ნავთობის ჩაღვრისას, დალექვის შედეგად წარმოქმნილი);</a:t>
            </a:r>
            <a:endParaRPr lang="ru-RU" dirty="0"/>
          </a:p>
          <a:p>
            <a:pPr lvl="0"/>
            <a:r>
              <a:rPr lang="ka-GE" b="1" dirty="0">
                <a:solidFill>
                  <a:schemeClr val="bg1"/>
                </a:solidFill>
              </a:rPr>
              <a:t>    რეზერვუარული</a:t>
            </a:r>
            <a:r>
              <a:rPr lang="ka-GE" dirty="0">
                <a:solidFill>
                  <a:schemeClr val="bg1"/>
                </a:solidFill>
              </a:rPr>
              <a:t> </a:t>
            </a:r>
            <a:r>
              <a:rPr lang="ka-GE" b="1" dirty="0">
                <a:solidFill>
                  <a:schemeClr val="bg1"/>
                </a:solidFill>
              </a:rPr>
              <a:t>ტიპის</a:t>
            </a:r>
            <a:r>
              <a:rPr lang="ka-GE" dirty="0">
                <a:solidFill>
                  <a:schemeClr val="bg1"/>
                </a:solidFill>
              </a:rPr>
              <a:t> </a:t>
            </a:r>
            <a:r>
              <a:rPr lang="ka-GE" dirty="0"/>
              <a:t>(წარმოქმნილი სხვადა-სხვა კონსტრუქციის რეზერვუარების მოცულობაში ნავთობპროდუ-ქტის გადაზიდვისა და შენახვისას);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ka-GE" dirty="0"/>
              <a:t>      ასეთი შლამების დამუშავება მათი უტილიზაციის მიზნით გულისხმობს ნავთობშლამიდან ნავთობუ-რი ფრაქციების გამოყოფას ან საგზაო მშენებლობი-სათვის  შლამბეტონის წარმოებას. ყველა სახის ნავ-თობური ნარჩენი შეიცავს ნივთიერებებს, რომელსაც გააჩნია ანტიკოროზიული ინჰიბიტორ</a:t>
            </a:r>
            <a:r>
              <a:rPr lang="en-US" dirty="0"/>
              <a:t>-</a:t>
            </a:r>
            <a:r>
              <a:rPr lang="ka-GE" dirty="0"/>
              <a:t>ული თვისებები. შლამების გამოყენება ანტიკორო</a:t>
            </a:r>
            <a:r>
              <a:rPr lang="en-US" dirty="0"/>
              <a:t>-</a:t>
            </a:r>
            <a:r>
              <a:rPr lang="ka-GE" dirty="0"/>
              <a:t>ზიული ლაქსაღებავების წარმოებაში ან მათი თვის</a:t>
            </a:r>
            <a:r>
              <a:rPr lang="en-US" dirty="0"/>
              <a:t>-</a:t>
            </a:r>
            <a:r>
              <a:rPr lang="ka-GE" dirty="0"/>
              <a:t>ებების გაუმჯობესება საშუალებას მოგვცემს  გავაფ</a:t>
            </a:r>
            <a:r>
              <a:rPr lang="en-US" dirty="0"/>
              <a:t>-</a:t>
            </a:r>
            <a:r>
              <a:rPr lang="ka-GE" dirty="0"/>
              <a:t>ართოვოთ ლაქსარებავების წარმოების მატერიალუ</a:t>
            </a:r>
            <a:r>
              <a:rPr lang="en-US" dirty="0"/>
              <a:t>-</a:t>
            </a:r>
            <a:r>
              <a:rPr lang="ka-GE" dirty="0"/>
              <a:t>რი ბაზა და  თავის მხრივ წვლილი შევიტანოთ  გა</a:t>
            </a:r>
            <a:r>
              <a:rPr lang="en-US" dirty="0"/>
              <a:t>-</a:t>
            </a:r>
            <a:r>
              <a:rPr lang="ka-GE" dirty="0"/>
              <a:t>რემოს დაცვის საქმეში.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ka-GE" dirty="0"/>
              <a:t>  </a:t>
            </a:r>
          </a:p>
          <a:p>
            <a:pPr>
              <a:buNone/>
            </a:pPr>
            <a:r>
              <a:rPr lang="ka-GE" dirty="0"/>
              <a:t> </a:t>
            </a:r>
            <a:r>
              <a:rPr lang="ka-GE" b="1" dirty="0">
                <a:solidFill>
                  <a:schemeClr val="bg1"/>
                </a:solidFill>
              </a:rPr>
              <a:t>კვლევის მიზანი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ka-GE" dirty="0"/>
              <a:t>          </a:t>
            </a:r>
          </a:p>
          <a:p>
            <a:pPr>
              <a:buNone/>
            </a:pPr>
            <a:r>
              <a:rPr lang="ka-GE" dirty="0"/>
              <a:t>        ჩატარდეს ქ.ბათუმის ტერმინალის რეზერვუარ-ული ნავთობური შლამის ფიზიკურ-ქიმიური თვი-სებების განსაზღვრა და დადგინდეს ორგანული ექსტრაქციის შედეგად მიღებული ექსტრაქტის ინჰიბიტორული თვისებები, ანტიკოროზიული ლაქსაღებავების ხარისხის გაუმჯობესების და წარმოებაში მათი გამოყენების მიზნით.</a:t>
            </a:r>
            <a:endParaRPr lang="ru-RU" dirty="0"/>
          </a:p>
          <a:p>
            <a:pPr>
              <a:buNone/>
            </a:pPr>
            <a:r>
              <a:rPr lang="ka-GE" dirty="0"/>
              <a:t>      </a:t>
            </a:r>
            <a:endParaRPr lang="ru-RU" dirty="0"/>
          </a:p>
        </p:txBody>
      </p:sp>
    </p:spTree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ka-GE" dirty="0"/>
              <a:t>     </a:t>
            </a:r>
          </a:p>
          <a:p>
            <a:pPr algn="just">
              <a:buNone/>
            </a:pPr>
            <a:r>
              <a:rPr lang="ka-GE" dirty="0"/>
              <a:t>      შპს ”</a:t>
            </a:r>
            <a:r>
              <a:rPr lang="en-US" dirty="0"/>
              <a:t>Batumi Oil Terminal</a:t>
            </a:r>
            <a:r>
              <a:rPr lang="ka-GE" dirty="0"/>
              <a:t>”-ი დღეისათვის ახორციელებს სამი სახის ნავთობისა და ნავთობპროდუქტების გადატვირთვას </a:t>
            </a:r>
            <a:r>
              <a:rPr lang="ka-GE" dirty="0">
                <a:solidFill>
                  <a:schemeClr val="bg1"/>
                </a:solidFill>
              </a:rPr>
              <a:t>AzerilightCrudeOil</a:t>
            </a:r>
            <a:r>
              <a:rPr lang="ka-GE" dirty="0"/>
              <a:t> (აზერბაიჯანიდან),  </a:t>
            </a:r>
            <a:r>
              <a:rPr lang="ka-GE" dirty="0">
                <a:solidFill>
                  <a:schemeClr val="bg1"/>
                </a:solidFill>
              </a:rPr>
              <a:t>KumkolCrudeOil</a:t>
            </a:r>
            <a:r>
              <a:rPr lang="ka-GE" dirty="0"/>
              <a:t> და </a:t>
            </a:r>
            <a:r>
              <a:rPr lang="ka-GE" dirty="0">
                <a:solidFill>
                  <a:schemeClr val="bg1"/>
                </a:solidFill>
              </a:rPr>
              <a:t>TengizCrudeOil</a:t>
            </a:r>
            <a:r>
              <a:rPr lang="ka-GE" dirty="0"/>
              <a:t> (ყაზახეთიდან).</a:t>
            </a:r>
          </a:p>
          <a:p>
            <a:pPr algn="just">
              <a:buNone/>
            </a:pPr>
            <a:r>
              <a:rPr lang="ka-GE" dirty="0"/>
              <a:t>    რომელთა საერთო მოცულობამ ბოლო 2 წლის განმავლო-ბაში შეადგინა  1 476 802 ტონა.</a:t>
            </a:r>
          </a:p>
          <a:p>
            <a:pPr algn="just">
              <a:buNone/>
            </a:pPr>
            <a:r>
              <a:rPr lang="ka-GE" dirty="0"/>
              <a:t>      ტერმინალის ტერიტორიაზე ნავთობშლამის შემკრებში განლაგებული რეზერვუარული ნავთობური შლამის მო-ცულობა შეადგენს 1000...1500 ტონას.</a:t>
            </a:r>
          </a:p>
          <a:p>
            <a:pPr algn="just">
              <a:buNone/>
            </a:pPr>
            <a:r>
              <a:rPr lang="ka-GE" dirty="0"/>
              <a:t>      დაგროვებული ნავთობშლამი წარმოადგენს მუქი ყავი-სფერი ფერის ბლანტ მასას, სიმკვრივით 933,1კგ</a:t>
            </a:r>
            <a:r>
              <a:rPr lang="ru-RU" dirty="0"/>
              <a:t>/</a:t>
            </a:r>
            <a:r>
              <a:rPr lang="ka-GE" dirty="0"/>
              <a:t>მ</a:t>
            </a:r>
            <a:r>
              <a:rPr lang="ru-RU" baseline="30000" dirty="0"/>
              <a:t>3 </a:t>
            </a:r>
            <a:r>
              <a:rPr lang="ka-GE" dirty="0"/>
              <a:t>80</a:t>
            </a:r>
            <a:r>
              <a:rPr lang="ru-RU" baseline="30000" dirty="0"/>
              <a:t>0</a:t>
            </a:r>
            <a:r>
              <a:rPr lang="ru-RU" dirty="0"/>
              <a:t>С </a:t>
            </a:r>
            <a:r>
              <a:rPr lang="ka-GE" dirty="0"/>
              <a:t>ტემპერატურაზე,  წყლის შემცველობით 13,3%, გამყარების ტემპერატურა +3</a:t>
            </a:r>
            <a:r>
              <a:rPr lang="ru-RU" baseline="30000" dirty="0"/>
              <a:t>0</a:t>
            </a:r>
            <a:r>
              <a:rPr lang="ru-RU" dirty="0"/>
              <a:t>С</a:t>
            </a:r>
            <a:r>
              <a:rPr lang="ka-GE" dirty="0"/>
              <a:t>, მექანიკური მინარევებით 0,443% და გოგირდის შემცველობით 0,257%.</a:t>
            </a: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92870_1180166015351122_187411769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ka-GE" dirty="0"/>
              <a:t>     </a:t>
            </a:r>
          </a:p>
          <a:p>
            <a:pPr>
              <a:buNone/>
            </a:pPr>
            <a:r>
              <a:rPr lang="ka-GE" dirty="0"/>
              <a:t>      ზემოთ ხსენებული ნავთობ შლამების ნარჩენის ანტიკო-როზიულ ლაქსაღებავის წარმოებაში გამოყენების შესაძ-ლებლობის განსაზღვრისათვის ჩავატარეთ მოცემული რეზერვუარული ნავთობური შლამის (რნშ) ინჰიბიტორ-ული თვისებების  გამოკვლევები. ამისათვის დავამზად-ეთ რეზერვუარული ნავთობ შლამის ორგანული ექსტრა-ქტი.</a:t>
            </a:r>
          </a:p>
          <a:p>
            <a:pPr>
              <a:buNone/>
            </a:pPr>
            <a:r>
              <a:rPr lang="ka-GE" dirty="0"/>
              <a:t>        100 გრ ნავთობშლამს დავამატეთ 1ლ ორგანული გამხსნელი( 20% ქსილოლი და 80% ტოლუოლი), დავაყოვნეთ 24 საათის განმავლობაში საათ-ის განმავლობაში გავფილტრეთ და გამოვიყენეთ ანტიკოროზიული ცდების ჩასატარებლად. შედარებისათვის გამოვიყენეთ კოროზიის ინჰიბიტორი </a:t>
            </a:r>
            <a:r>
              <a:rPr lang="ka-GE" dirty="0">
                <a:solidFill>
                  <a:schemeClr val="bg1"/>
                </a:solidFill>
              </a:rPr>
              <a:t>«Малкор» </a:t>
            </a:r>
            <a:r>
              <a:rPr lang="ka-GE" dirty="0"/>
              <a:t>(ტექნიკური პირობ</a:t>
            </a:r>
            <a:r>
              <a:rPr lang="en-US" dirty="0"/>
              <a:t>-</a:t>
            </a:r>
            <a:r>
              <a:rPr lang="ka-GE" dirty="0"/>
              <a:t>ები 2415-004-56478541-06) და დისტილირებული წყალი.</a:t>
            </a:r>
            <a:endParaRPr lang="ru-RU" dirty="0"/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ოფისის თემა">
  <a:themeElements>
    <a:clrScheme name="ოფისი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ოფისი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829</Words>
  <Application>Microsoft Office PowerPoint</Application>
  <PresentationFormat>Экран (4:3)</PresentationFormat>
  <Paragraphs>87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Acad Nusx Geo</vt:lpstr>
      <vt:lpstr>AcadNusx</vt:lpstr>
      <vt:lpstr>Arial</vt:lpstr>
      <vt:lpstr>Calibri</vt:lpstr>
      <vt:lpstr>Constantia</vt:lpstr>
      <vt:lpstr>Sylfaen</vt:lpstr>
      <vt:lpstr>Times New Roman</vt:lpstr>
      <vt:lpstr>Trebuchet MS</vt:lpstr>
      <vt:lpstr>Wingdings 2</vt:lpstr>
      <vt:lpstr>Wingdings 3</vt:lpstr>
      <vt:lpstr>Бумажная</vt:lpstr>
      <vt:lpstr>Аспект</vt:lpstr>
      <vt:lpstr>ტექნოლოგიური ფაკულტეტი. ტექნოლოგიებისა და საინჟინრო  მენეჯმენტის  დეპარტამენტი.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დანაფარების ნიმუშები  ცდების ჩატარებამდე</vt:lpstr>
      <vt:lpstr>დანაფარების ნიმუშები  ცდების ჩატარების შემდეგ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tuki</dc:creator>
  <cp:lastModifiedBy>Windows</cp:lastModifiedBy>
  <cp:revision>173</cp:revision>
  <dcterms:created xsi:type="dcterms:W3CDTF">2006-08-16T00:00:00Z</dcterms:created>
  <dcterms:modified xsi:type="dcterms:W3CDTF">2019-05-27T05:41:23Z</dcterms:modified>
</cp:coreProperties>
</file>