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6" r:id="rId3"/>
    <p:sldId id="257" r:id="rId4"/>
    <p:sldId id="258" r:id="rId5"/>
    <p:sldId id="259" r:id="rId6"/>
    <p:sldId id="260" r:id="rId7"/>
    <p:sldId id="287" r:id="rId8"/>
    <p:sldId id="337" r:id="rId9"/>
    <p:sldId id="288" r:id="rId10"/>
    <p:sldId id="289" r:id="rId11"/>
    <p:sldId id="261" r:id="rId12"/>
    <p:sldId id="262" r:id="rId13"/>
    <p:sldId id="263" r:id="rId14"/>
    <p:sldId id="264" r:id="rId15"/>
    <p:sldId id="344" r:id="rId16"/>
    <p:sldId id="290" r:id="rId17"/>
    <p:sldId id="291" r:id="rId18"/>
    <p:sldId id="294" r:id="rId19"/>
    <p:sldId id="345" r:id="rId20"/>
    <p:sldId id="297" r:id="rId21"/>
    <p:sldId id="350" r:id="rId22"/>
    <p:sldId id="298" r:id="rId23"/>
    <p:sldId id="299" r:id="rId24"/>
    <p:sldId id="301" r:id="rId25"/>
    <p:sldId id="300" r:id="rId26"/>
    <p:sldId id="296" r:id="rId27"/>
    <p:sldId id="293" r:id="rId28"/>
    <p:sldId id="302" r:id="rId29"/>
    <p:sldId id="303" r:id="rId30"/>
    <p:sldId id="304" r:id="rId31"/>
    <p:sldId id="305" r:id="rId32"/>
    <p:sldId id="306" r:id="rId33"/>
    <p:sldId id="307" r:id="rId34"/>
    <p:sldId id="346" r:id="rId35"/>
    <p:sldId id="308" r:id="rId36"/>
    <p:sldId id="309" r:id="rId37"/>
    <p:sldId id="351" r:id="rId38"/>
    <p:sldId id="310" r:id="rId39"/>
    <p:sldId id="311" r:id="rId40"/>
    <p:sldId id="265" r:id="rId41"/>
    <p:sldId id="292" r:id="rId42"/>
    <p:sldId id="313" r:id="rId43"/>
    <p:sldId id="266" r:id="rId44"/>
    <p:sldId id="312" r:id="rId45"/>
    <p:sldId id="267" r:id="rId46"/>
    <p:sldId id="268" r:id="rId47"/>
    <p:sldId id="269" r:id="rId48"/>
    <p:sldId id="271" r:id="rId49"/>
    <p:sldId id="314" r:id="rId50"/>
    <p:sldId id="353" r:id="rId51"/>
    <p:sldId id="338" r:id="rId52"/>
    <p:sldId id="272" r:id="rId53"/>
    <p:sldId id="273" r:id="rId54"/>
    <p:sldId id="274" r:id="rId55"/>
    <p:sldId id="275" r:id="rId56"/>
    <p:sldId id="276" r:id="rId57"/>
    <p:sldId id="277" r:id="rId58"/>
    <p:sldId id="278" r:id="rId59"/>
    <p:sldId id="279" r:id="rId60"/>
    <p:sldId id="280" r:id="rId61"/>
    <p:sldId id="281" r:id="rId62"/>
    <p:sldId id="339" r:id="rId63"/>
    <p:sldId id="282" r:id="rId64"/>
    <p:sldId id="315" r:id="rId65"/>
    <p:sldId id="316" r:id="rId66"/>
    <p:sldId id="283" r:id="rId67"/>
    <p:sldId id="284" r:id="rId68"/>
    <p:sldId id="285" r:id="rId69"/>
    <p:sldId id="286" r:id="rId70"/>
    <p:sldId id="318" r:id="rId71"/>
    <p:sldId id="340" r:id="rId72"/>
    <p:sldId id="319" r:id="rId73"/>
    <p:sldId id="320" r:id="rId74"/>
    <p:sldId id="321" r:id="rId75"/>
    <p:sldId id="329" r:id="rId76"/>
    <p:sldId id="341" r:id="rId77"/>
    <p:sldId id="322" r:id="rId78"/>
    <p:sldId id="347" r:id="rId79"/>
    <p:sldId id="348" r:id="rId80"/>
    <p:sldId id="323" r:id="rId81"/>
    <p:sldId id="324" r:id="rId82"/>
    <p:sldId id="334" r:id="rId83"/>
    <p:sldId id="325" r:id="rId84"/>
    <p:sldId id="342" r:id="rId85"/>
    <p:sldId id="333" r:id="rId86"/>
    <p:sldId id="326" r:id="rId87"/>
    <p:sldId id="335" r:id="rId88"/>
    <p:sldId id="327" r:id="rId89"/>
    <p:sldId id="332" r:id="rId90"/>
    <p:sldId id="328" r:id="rId91"/>
    <p:sldId id="331" r:id="rId92"/>
    <p:sldId id="330" r:id="rId93"/>
    <p:sldId id="343" r:id="rId94"/>
    <p:sldId id="349" r:id="rId9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43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b="1" dirty="0" smtClean="0"/>
              <a:t> </a:t>
            </a:r>
            <a:r>
              <a:rPr lang="ka-GE" b="1" dirty="0" smtClean="0"/>
              <a:t>პიროვნების  განვითარების  ასაკობრივი   ასპექტები</a:t>
            </a:r>
            <a:r>
              <a:rPr lang="ru-RU" dirty="0" smtClean="0"/>
              <a:t/>
            </a:r>
            <a:br>
              <a:rPr lang="ru-RU" dirty="0" smtClean="0"/>
            </a:br>
            <a:r>
              <a:rPr lang="en-US" b="1" dirty="0" smtClean="0"/>
              <a:t> </a:t>
            </a:r>
            <a:endParaRPr lang="ru-RU" dirty="0"/>
          </a:p>
        </p:txBody>
      </p:sp>
      <p:sp>
        <p:nvSpPr>
          <p:cNvPr id="3" name="Подзаголовок 2"/>
          <p:cNvSpPr>
            <a:spLocks noGrp="1"/>
          </p:cNvSpPr>
          <p:nvPr>
            <p:ph type="subTitle" idx="1"/>
          </p:nvPr>
        </p:nvSpPr>
        <p:spPr/>
        <p:txBody>
          <a:bodyPr/>
          <a:lstStyle/>
          <a:p>
            <a:r>
              <a:rPr lang="ka-GE" b="1" dirty="0" smtClean="0">
                <a:solidFill>
                  <a:srgbClr val="FF0000"/>
                </a:solidFill>
              </a:rPr>
              <a:t>შორენა  ვაშაძე</a:t>
            </a:r>
            <a:endParaRPr lang="ru-RU"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ადამიანის ცხოვრებაში ერიქსონი </a:t>
            </a:r>
            <a:endParaRPr lang="ru-RU" dirty="0"/>
          </a:p>
        </p:txBody>
      </p:sp>
      <p:sp>
        <p:nvSpPr>
          <p:cNvPr id="3" name="Содержимое 2"/>
          <p:cNvSpPr>
            <a:spLocks noGrp="1"/>
          </p:cNvSpPr>
          <p:nvPr>
            <p:ph idx="1"/>
          </p:nvPr>
        </p:nvSpPr>
        <p:spPr/>
        <p:txBody>
          <a:bodyPr>
            <a:normAutofit/>
          </a:bodyPr>
          <a:lstStyle/>
          <a:p>
            <a:r>
              <a:rPr lang="ka-GE" dirty="0" smtClean="0"/>
              <a:t>რვა პერიოდს და ამდენივე კრიზისს გამოყოფს. ექვსი მათგანი დაბადებიდან სრულწლოვანებამდე გრძელდება.</a:t>
            </a:r>
            <a:endParaRPr lang="en-US" dirty="0" smtClean="0"/>
          </a:p>
          <a:p>
            <a:r>
              <a:rPr lang="ka-GE" b="1" dirty="0" smtClean="0">
                <a:solidFill>
                  <a:srgbClr val="FF0000"/>
                </a:solidFill>
              </a:rPr>
              <a:t>კრიზისები</a:t>
            </a:r>
            <a:r>
              <a:rPr lang="ka-GE" dirty="0" smtClean="0"/>
              <a:t> ემთხვევა ბავშვობისა და ადრეული სიყმაწვილის წლებს. </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სამიდან ექვს წლამდე ასაკობრივი პერიოდი </a:t>
            </a:r>
            <a:endParaRPr lang="ru-RU" dirty="0"/>
          </a:p>
        </p:txBody>
      </p:sp>
      <p:sp>
        <p:nvSpPr>
          <p:cNvPr id="3" name="Содержимое 2"/>
          <p:cNvSpPr>
            <a:spLocks noGrp="1"/>
          </p:cNvSpPr>
          <p:nvPr>
            <p:ph idx="1"/>
          </p:nvPr>
        </p:nvSpPr>
        <p:spPr/>
        <p:txBody>
          <a:bodyPr>
            <a:normAutofit fontScale="92500" lnSpcReduction="20000"/>
          </a:bodyPr>
          <a:lstStyle/>
          <a:p>
            <a:r>
              <a:rPr lang="ka-GE" dirty="0" smtClean="0"/>
              <a:t>თითქოს საგანგებოდ არის გამოყოფილი პიროვნების ამ უნარის განსავითარებლად. შემდგომ ბავშვი სკოლაში მიდის, სადაც მას მაშინვე ასწავლიან სხვადასხვა ამოცანის სტანდარტული მეთოდით ამოხსნას (ორჯერ ორი ყოველთვის ოთხის ტოლია და ა.შ.).</a:t>
            </a:r>
            <a:endParaRPr lang="en-US" dirty="0" smtClean="0"/>
          </a:p>
          <a:p>
            <a:r>
              <a:rPr lang="ka-GE" dirty="0" smtClean="0"/>
              <a:t> ასეთ პირობებში კრეატიულობა მაშინვე ჩაქრობას იწყებს, ხოლო თუ მან სკოლამდელ ასაკში მოასწრო განვითარება, აუცილებლად წამოყოფს თავს საშუალო სკოლაში ან სკოლის დამთავრების შემდეგ. </a:t>
            </a:r>
            <a:endParaRPr lang="ru-RU" dirty="0" smtClean="0"/>
          </a:p>
          <a:p>
            <a:pPr marL="0" indent="0">
              <a:buNone/>
            </a:pPr>
            <a:endParaRPr lang="ru-RU" dirty="0" smtClean="0"/>
          </a:p>
          <a:p>
            <a:endParaRPr lang="ru-RU" dirty="0"/>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ბავშვის  განვითარება   ჩასახვიდან  იწყება</a:t>
            </a:r>
            <a:endParaRPr lang="ru-RU" dirty="0"/>
          </a:p>
        </p:txBody>
      </p:sp>
      <p:sp>
        <p:nvSpPr>
          <p:cNvPr id="3" name="Содержимое 2"/>
          <p:cNvSpPr>
            <a:spLocks noGrp="1"/>
          </p:cNvSpPr>
          <p:nvPr>
            <p:ph idx="1"/>
          </p:nvPr>
        </p:nvSpPr>
        <p:spPr>
          <a:xfrm>
            <a:off x="457200" y="1700808"/>
            <a:ext cx="8229600" cy="4425355"/>
          </a:xfrm>
        </p:spPr>
        <p:txBody>
          <a:bodyPr>
            <a:normAutofit fontScale="92500" lnSpcReduction="10000"/>
          </a:bodyPr>
          <a:lstStyle/>
          <a:p>
            <a:r>
              <a:rPr lang="ka-GE" dirty="0" smtClean="0"/>
              <a:t>ბევრ   ქვეყანაში  ორსულობა წინასწარაა   დაგეგმილი.  </a:t>
            </a:r>
            <a:endParaRPr lang="en-US" dirty="0" smtClean="0"/>
          </a:p>
          <a:p>
            <a:r>
              <a:rPr lang="ka-GE" dirty="0" smtClean="0"/>
              <a:t>ურთულესს  სოციალურ პრობლემას   წარმოადგენს  მოზარდთა  ორსულობა  მელოგინეთა  დეპრესია   შესაძლოა  განვითარდეს  30–50%–ში.</a:t>
            </a:r>
            <a:endParaRPr lang="en-US" dirty="0" smtClean="0"/>
          </a:p>
          <a:p>
            <a:r>
              <a:rPr lang="ka-GE" dirty="0" smtClean="0"/>
              <a:t> მიზეზი   შესაძლოა  იყოს  ჰორმონალური  ცვლილებები,   მშობიარობის   სტრესი,  პასუხისმგებლობის   გაუთვიცნობიერება  გახდეს. </a:t>
            </a:r>
            <a:endParaRPr lang="ru-RU" dirty="0" smtClean="0"/>
          </a:p>
          <a:p>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ჩვილობის   ასაკი   დაბადებიდან  15   თვემდე  გრძელდება.</a:t>
            </a:r>
            <a:endParaRPr lang="ru-RU" dirty="0"/>
          </a:p>
        </p:txBody>
      </p:sp>
      <p:sp>
        <p:nvSpPr>
          <p:cNvPr id="3" name="Содержимое 2"/>
          <p:cNvSpPr>
            <a:spLocks noGrp="1"/>
          </p:cNvSpPr>
          <p:nvPr>
            <p:ph idx="1"/>
          </p:nvPr>
        </p:nvSpPr>
        <p:spPr/>
        <p:txBody>
          <a:bodyPr>
            <a:normAutofit lnSpcReduction="10000"/>
          </a:bodyPr>
          <a:lstStyle/>
          <a:p>
            <a:r>
              <a:rPr lang="ka-GE" dirty="0" smtClean="0"/>
              <a:t>  6–12  თვემდე   ჩვილი   რეაგირებს  დედასთან  ან  მეურვესთან   დაშორებაზე.  </a:t>
            </a:r>
            <a:endParaRPr lang="en-US" dirty="0" smtClean="0"/>
          </a:p>
          <a:p>
            <a:r>
              <a:rPr lang="ka-GE" dirty="0" smtClean="0"/>
              <a:t>დედასთან   ხანგრძლივი   დაშორება   შესაძლოა   გახდეს   ანაკლიტური   დეპრესიის  მიზეზი.  </a:t>
            </a:r>
            <a:endParaRPr lang="en-US" dirty="0" smtClean="0"/>
          </a:p>
          <a:p>
            <a:r>
              <a:rPr lang="ka-GE" dirty="0" smtClean="0"/>
              <a:t>ამ   დროს   ჩვილი   ანელებს  განვითარებას  და  გარემოსთან  კონტაქტს  კარგავს.  </a:t>
            </a:r>
            <a:endParaRPr lang="en-US" dirty="0" smtClean="0"/>
          </a:p>
        </p:txBody>
      </p:sp>
      <p:pic>
        <p:nvPicPr>
          <p:cNvPr id="4" name="Рисунок 3" descr="Картинки по запросу ჩვილი"/>
          <p:cNvPicPr/>
          <p:nvPr/>
        </p:nvPicPr>
        <p:blipFill>
          <a:blip r:embed="rId2">
            <a:extLst>
              <a:ext uri="{28A0092B-C50C-407E-A947-70E740481C1C}">
                <a14:useLocalDpi xmlns:a14="http://schemas.microsoft.com/office/drawing/2010/main" val="0"/>
              </a:ext>
            </a:extLst>
          </a:blip>
          <a:srcRect/>
          <a:stretch>
            <a:fillRect/>
          </a:stretch>
        </p:blipFill>
        <p:spPr bwMode="auto">
          <a:xfrm>
            <a:off x="4788024" y="5229200"/>
            <a:ext cx="4355976" cy="1628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ჯ.  ბოულბიმ  აკვირდებოდა  რა </a:t>
            </a:r>
            <a:endParaRPr lang="ru-RU" dirty="0"/>
          </a:p>
        </p:txBody>
      </p:sp>
      <p:sp>
        <p:nvSpPr>
          <p:cNvPr id="3" name="Содержимое 2"/>
          <p:cNvSpPr>
            <a:spLocks noGrp="1"/>
          </p:cNvSpPr>
          <p:nvPr>
            <p:ph idx="1"/>
          </p:nvPr>
        </p:nvSpPr>
        <p:spPr/>
        <p:txBody>
          <a:bodyPr>
            <a:normAutofit fontScale="92500" lnSpcReduction="10000"/>
          </a:bodyPr>
          <a:lstStyle/>
          <a:p>
            <a:r>
              <a:rPr lang="ka-GE" dirty="0" smtClean="0"/>
              <a:t>დედისაგან  ნაადრევად  მოწყვეტილი   ჩვილის  განვითარებას,   აღწერა  მიჯაჭვულობის  ქცევა,  რომელიც  სიცოცხლის  პირველ  წელს  ყალიბდება  ჩვილთან  მუდმივი  ფიზიკური  კონტაქტის   საფუძველზე. </a:t>
            </a:r>
            <a:endParaRPr lang="en-US" dirty="0" smtClean="0"/>
          </a:p>
          <a:p>
            <a:r>
              <a:rPr lang="ka-GE" dirty="0" smtClean="0"/>
              <a:t> დედისაგან  მიტოვებულ  ბავშვებში ,  რომლების   ბავშვთა   სახლებში  იზრდებიან, </a:t>
            </a:r>
            <a:r>
              <a:rPr lang="ka-GE" sz="3000" dirty="0">
                <a:solidFill>
                  <a:prstClr val="black"/>
                </a:solidFill>
              </a:rPr>
              <a:t>ასაკთან ერთად  ვითარდება მოტორიკა. </a:t>
            </a:r>
            <a:endParaRPr lang="ka-GE"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რ.   სპიტცმა  აღწერა </a:t>
            </a:r>
            <a:endParaRPr lang="ru-RU" dirty="0"/>
          </a:p>
        </p:txBody>
      </p:sp>
      <p:sp>
        <p:nvSpPr>
          <p:cNvPr id="3" name="Содержимое 2"/>
          <p:cNvSpPr>
            <a:spLocks noGrp="1"/>
          </p:cNvSpPr>
          <p:nvPr>
            <p:ph idx="1"/>
          </p:nvPr>
        </p:nvSpPr>
        <p:spPr/>
        <p:txBody>
          <a:bodyPr>
            <a:normAutofit/>
          </a:bodyPr>
          <a:lstStyle/>
          <a:p>
            <a:r>
              <a:rPr lang="ka-GE" dirty="0" smtClean="0"/>
              <a:t>ფსიქიკური  განვითარების  სერიოზული  პრობლემები,   სუსტი  ჯანმრთელობა,  მაღალი   სიკვდილიანობა.  </a:t>
            </a:r>
            <a:endParaRPr lang="en-US" dirty="0" smtClean="0"/>
          </a:p>
          <a:p>
            <a:r>
              <a:rPr lang="ka-GE" dirty="0" smtClean="0"/>
              <a:t>ბავშვთა   სახლიდან  ოჯახში  გაშვილებული   ბავშვი  განვითარებას   მალევე  იწყებს  და   ასაკის   შესაფერის   მახასიათებლებსაც  მალევე   აღწევს. </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b="1" dirty="0" smtClean="0"/>
              <a:t>ახალშობილის   დახასიათება.</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ka-GE" dirty="0" smtClean="0"/>
              <a:t>დაბადებიდან   ჩვილს    აქვს  ტაცების   რეფლექსი(   ქრება   ორი  თვის    ასაკში)</a:t>
            </a:r>
            <a:endParaRPr lang="ru-RU" dirty="0" smtClean="0"/>
          </a:p>
          <a:p>
            <a:r>
              <a:rPr lang="en-US" dirty="0" smtClean="0"/>
              <a:t> </a:t>
            </a:r>
            <a:r>
              <a:rPr lang="ka-GE" dirty="0" smtClean="0"/>
              <a:t>კრთომის   ანუ  მოროს  რეფლექსი(  არსებობს   3–6   თვე) ბაბინსკის   რეფლექსი  ,რომელიც   12 თვემდე  გვხდება.  </a:t>
            </a:r>
            <a:endParaRPr lang="en-US" dirty="0" smtClean="0"/>
          </a:p>
          <a:p>
            <a:r>
              <a:rPr lang="ka-GE" dirty="0" smtClean="0"/>
              <a:t>6  თვის   ასაკში   ჩვილი   დამოუკიდებლად   ჯდება,   დამოუკიდებლად  იწყებს  სიარულს   12   თვის    ასაკში. </a:t>
            </a:r>
            <a:endParaRPr lang="en-US" dirty="0" smtClean="0"/>
          </a:p>
          <a:p>
            <a:r>
              <a:rPr lang="ka-GE" dirty="0" smtClean="0"/>
              <a:t>ბავშვის ფიზიკური განვითარება მოიცავს ბავშვის ზრდას, მოტორულ განვითარებას, ტვინისა და ნერვული სისტემის განვითარებას, ჰორმონალურ ცვლილებებს. </a:t>
            </a:r>
            <a:endParaRPr lang="ru-RU" dirty="0" smtClean="0"/>
          </a:p>
          <a:p>
            <a:pPr>
              <a:buNone/>
            </a:pPr>
            <a:r>
              <a:rPr lang="ka-GE" dirty="0" smtClean="0"/>
              <a:t> </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ფიზიკური განვითარების რამდენიმე ეტაპი გამოიყოფა:</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ka-GE" dirty="0" smtClean="0"/>
              <a:t>ადრეული ბავშვობა (1–6 წელი),</a:t>
            </a:r>
            <a:endParaRPr lang="ru-RU" dirty="0" smtClean="0"/>
          </a:p>
          <a:p>
            <a:r>
              <a:rPr lang="ka-GE" dirty="0" smtClean="0"/>
              <a:t>შუა და გვიანი ბავშვობა (6–11 წელი) და</a:t>
            </a:r>
            <a:endParaRPr lang="ru-RU" dirty="0" smtClean="0"/>
          </a:p>
          <a:p>
            <a:r>
              <a:rPr lang="ka-GE" dirty="0" smtClean="0"/>
              <a:t>სიმწიფის ანუ პუბერტაციის ხანა (11–16 წელი). </a:t>
            </a:r>
            <a:endParaRPr lang="ru-RU" dirty="0" smtClean="0"/>
          </a:p>
          <a:p>
            <a:endParaRPr lang="ru-RU" dirty="0"/>
          </a:p>
        </p:txBody>
      </p:sp>
    </p:spTree>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ფიზიკური განვითარების     გარკვეული მახასიათებელი გააჩნია</a:t>
            </a:r>
            <a:endParaRPr lang="ru-RU" dirty="0"/>
          </a:p>
        </p:txBody>
      </p:sp>
      <p:sp>
        <p:nvSpPr>
          <p:cNvPr id="3" name="Содержимое 2"/>
          <p:cNvSpPr>
            <a:spLocks noGrp="1"/>
          </p:cNvSpPr>
          <p:nvPr>
            <p:ph idx="1"/>
          </p:nvPr>
        </p:nvSpPr>
        <p:spPr/>
        <p:txBody>
          <a:bodyPr>
            <a:normAutofit fontScale="92500" lnSpcReduction="20000"/>
          </a:bodyPr>
          <a:lstStyle/>
          <a:p>
            <a:r>
              <a:rPr lang="ka-GE" dirty="0" smtClean="0"/>
              <a:t>მოტორული განვითარება გულისხმობს მოძრაობის განვითარებას და სწავლას. მოტორულ განვითარებაში გამოიყოფა მსხვილი მოტორული უნარები  და ნატიფი (წვრილი) მოტორული უნარები. </a:t>
            </a:r>
            <a:endParaRPr lang="en-US" dirty="0" smtClean="0"/>
          </a:p>
          <a:p>
            <a:r>
              <a:rPr lang="ka-GE" dirty="0" smtClean="0"/>
              <a:t>მსხვილი მოტორული უნარები დიდი კუნთების კონტროლის მოპოვებასთან ერთად ჩნდება, სამი–ოთხი წლის ბავშვს შეუძლია ხტუნვა, სირბილი, სიმაღლეების  დაპყრობა, ყოველივე ეს კი მათ სიამაყის გრძნობასა და თავდაჯერებულობას იწვევს</a:t>
            </a:r>
            <a:endParaRPr lang="ru-RU" dirty="0" smtClean="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ასაკთან ერთად იმატებს კოორდინაციის უნარი, </a:t>
            </a:r>
            <a:endParaRPr lang="ru-RU" dirty="0"/>
          </a:p>
        </p:txBody>
      </p:sp>
      <p:sp>
        <p:nvSpPr>
          <p:cNvPr id="3" name="Содержимое 2"/>
          <p:cNvSpPr>
            <a:spLocks noGrp="1"/>
          </p:cNvSpPr>
          <p:nvPr>
            <p:ph idx="1"/>
          </p:nvPr>
        </p:nvSpPr>
        <p:spPr/>
        <p:txBody>
          <a:bodyPr>
            <a:normAutofit fontScale="92500" lnSpcReduction="10000"/>
          </a:bodyPr>
          <a:lstStyle/>
          <a:p>
            <a:r>
              <a:rPr lang="ka-GE" dirty="0" smtClean="0"/>
              <a:t>მატულობს ერთ ადგილზე ჯდომისა და ყურადღების კონცენტრაცია.</a:t>
            </a:r>
            <a:endParaRPr lang="en-US" dirty="0" smtClean="0"/>
          </a:p>
          <a:p>
            <a:r>
              <a:rPr lang="ka-GE" dirty="0" smtClean="0"/>
              <a:t> მასწავლებელს ყოველთვის უნდა ახსოვდეს, რომ უმცროსი სასკოლო ასაკის ბავშვი ერთ ადგილზე ჯდომით უფრო იღლება , ვიდრე ნებისმიერი ფიზიკური აქტივობით. </a:t>
            </a:r>
            <a:endParaRPr lang="en-US" dirty="0" smtClean="0"/>
          </a:p>
          <a:p>
            <a:r>
              <a:rPr lang="ka-GE" dirty="0" smtClean="0"/>
              <a:t>ნატიფი (წვრილი) მოტორული უნარები სამი წლის ასაკის ბავშვსაც გააჩნია, თუმცა ჩანასახის სახით</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miley\Desktop\386139_328825687148093_131012270262770_1156868_1176932208_n_large.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მოსწავლეს შეუძლია გადაბმით და გათანაბრებული ასოებით წერა. </a:t>
            </a:r>
            <a:endParaRPr lang="ru-RU" dirty="0"/>
          </a:p>
        </p:txBody>
      </p:sp>
      <p:sp>
        <p:nvSpPr>
          <p:cNvPr id="3" name="Содержимое 2"/>
          <p:cNvSpPr>
            <a:spLocks noGrp="1"/>
          </p:cNvSpPr>
          <p:nvPr>
            <p:ph idx="1"/>
          </p:nvPr>
        </p:nvSpPr>
        <p:spPr/>
        <p:txBody>
          <a:bodyPr>
            <a:normAutofit fontScale="92500"/>
          </a:bodyPr>
          <a:lstStyle/>
          <a:p>
            <a:r>
              <a:rPr lang="ka-GE" dirty="0" smtClean="0"/>
              <a:t>ბიჭები გოგონებზე უკეთესად ასრულებენ ისეთ  მოქმედებებს, რომელთაც მსხვილი მოტორული უნარები ესაჭიროება.  </a:t>
            </a:r>
            <a:endParaRPr lang="en-US" dirty="0" smtClean="0"/>
          </a:p>
          <a:p>
            <a:r>
              <a:rPr lang="ka-GE" dirty="0" smtClean="0"/>
              <a:t> გოგონები კი ბიჭებზე უკეთ ასრულებენ ისეთ მოქმედებებს, რომლებიც ნატიფ (წვრილ ) მოტორულ უნარებს მოითხოვენ.    ფიზიკური განვითარების ერთ–ერთი მნიშვნელოვანი ასპექტია ტვინისა და ნერვული სისტემის განვითარება.  </a:t>
            </a:r>
            <a:endParaRPr lang="ru-RU" dirty="0"/>
          </a:p>
        </p:txBody>
      </p:sp>
      <p:pic>
        <p:nvPicPr>
          <p:cNvPr id="4" name="Рисунок 3" descr="Картинки по запросу ტვინი"/>
          <p:cNvPicPr/>
          <p:nvPr/>
        </p:nvPicPr>
        <p:blipFill>
          <a:blip r:embed="rId2">
            <a:extLst>
              <a:ext uri="{28A0092B-C50C-407E-A947-70E740481C1C}">
                <a14:useLocalDpi xmlns:a14="http://schemas.microsoft.com/office/drawing/2010/main" val="0"/>
              </a:ext>
            </a:extLst>
          </a:blip>
          <a:srcRect/>
          <a:stretch>
            <a:fillRect/>
          </a:stretch>
        </p:blipFill>
        <p:spPr bwMode="auto">
          <a:xfrm>
            <a:off x="7092280" y="5301208"/>
            <a:ext cx="2051720" cy="1534162"/>
          </a:xfrm>
          <a:prstGeom prst="rect">
            <a:avLst/>
          </a:prstGeom>
          <a:noFill/>
          <a:ln>
            <a:noFill/>
          </a:ln>
        </p:spPr>
      </p:pic>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Картинки по запросу კაცუნები"/>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741368"/>
          </a:xfrm>
          <a:prstGeom prst="rect">
            <a:avLst/>
          </a:prstGeom>
          <a:noFill/>
          <a:ln>
            <a:noFill/>
          </a:ln>
        </p:spPr>
      </p:pic>
    </p:spTree>
    <p:extLst>
      <p:ext uri="{BB962C8B-B14F-4D97-AF65-F5344CB8AC3E}">
        <p14:creationId xmlns:p14="http://schemas.microsoft.com/office/powerpoint/2010/main" val="2494497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ტვინი ყველაზე სწრაფად იზრდება ჩვილობის ასაკში</a:t>
            </a:r>
            <a:endParaRPr lang="ru-RU" dirty="0"/>
          </a:p>
        </p:txBody>
      </p:sp>
      <p:sp>
        <p:nvSpPr>
          <p:cNvPr id="3" name="Содержимое 2"/>
          <p:cNvSpPr>
            <a:spLocks noGrp="1"/>
          </p:cNvSpPr>
          <p:nvPr>
            <p:ph idx="1"/>
          </p:nvPr>
        </p:nvSpPr>
        <p:spPr/>
        <p:txBody>
          <a:bodyPr>
            <a:normAutofit fontScale="92500"/>
          </a:bodyPr>
          <a:lstStyle/>
          <a:p>
            <a:r>
              <a:rPr lang="ka-GE" dirty="0" smtClean="0"/>
              <a:t>3–დან 15 წლამდე ტვინის მთლიანი მოცულობა არ იზრდება, თუმცა ძალიან მნიშვნელოვანი ცვლილებები ხდება სხვადასხვა ნაწილში. </a:t>
            </a:r>
            <a:endParaRPr lang="en-US" dirty="0" smtClean="0"/>
          </a:p>
          <a:p>
            <a:r>
              <a:rPr lang="ka-GE" dirty="0" smtClean="0"/>
              <a:t>სკოლამდელი ასაკის ბავშვის ტვინის წინა (ფრონტალური) ნაწილი იზრდება.  ეს ნაწილი ახდენს მოქმედებების დაგეგმვას, ახალი დავალებების ორგანიზებას და ყურადღების კონცენტრაციას. </a:t>
            </a:r>
            <a:endParaRPr lang="ru-RU" dirty="0"/>
          </a:p>
        </p:txBody>
      </p:sp>
      <p:pic>
        <p:nvPicPr>
          <p:cNvPr id="4" name="Рисунок 3" descr="Картинки по запросу ტვინი"/>
          <p:cNvPicPr/>
          <p:nvPr/>
        </p:nvPicPr>
        <p:blipFill>
          <a:blip r:embed="rId2">
            <a:extLst>
              <a:ext uri="{28A0092B-C50C-407E-A947-70E740481C1C}">
                <a14:useLocalDpi xmlns:a14="http://schemas.microsoft.com/office/drawing/2010/main" val="0"/>
              </a:ext>
            </a:extLst>
          </a:blip>
          <a:srcRect/>
          <a:stretch>
            <a:fillRect/>
          </a:stretch>
        </p:blipFill>
        <p:spPr bwMode="auto">
          <a:xfrm>
            <a:off x="7319565" y="5204072"/>
            <a:ext cx="1595438" cy="1343025"/>
          </a:xfrm>
          <a:prstGeom prst="rect">
            <a:avLst/>
          </a:prstGeom>
          <a:noFill/>
          <a:ln>
            <a:noFill/>
          </a:ln>
        </p:spPr>
      </p:pic>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სკოლამდელი ასაკის შემდეგ </a:t>
            </a:r>
            <a:endParaRPr lang="ru-RU" dirty="0"/>
          </a:p>
        </p:txBody>
      </p:sp>
      <p:sp>
        <p:nvSpPr>
          <p:cNvPr id="3" name="Содержимое 2"/>
          <p:cNvSpPr>
            <a:spLocks noGrp="1"/>
          </p:cNvSpPr>
          <p:nvPr>
            <p:ph idx="1"/>
          </p:nvPr>
        </p:nvSpPr>
        <p:spPr/>
        <p:txBody>
          <a:bodyPr>
            <a:normAutofit/>
          </a:bodyPr>
          <a:lstStyle/>
          <a:p>
            <a:r>
              <a:rPr lang="ka-GE" dirty="0" smtClean="0"/>
              <a:t>გარდამავალ ასაკამდე სწრაფად იზრდება ტვინის ის ნაწილები, რომლებიც არეგულირებენ ენისა და სივრცითი მიმართებების განვითარებას.</a:t>
            </a:r>
            <a:endParaRPr lang="en-US" dirty="0" smtClean="0"/>
          </a:p>
          <a:p>
            <a:endParaRPr lang="en-US" dirty="0"/>
          </a:p>
          <a:p>
            <a:r>
              <a:rPr lang="ka-GE" dirty="0" smtClean="0"/>
              <a:t> </a:t>
            </a:r>
            <a:endParaRPr lang="ru-RU" dirty="0"/>
          </a:p>
        </p:txBody>
      </p:sp>
      <p:pic>
        <p:nvPicPr>
          <p:cNvPr id="4" name="Рисунок 3" descr="Картинки по запросу ტვინი"/>
          <p:cNvPicPr/>
          <p:nvPr/>
        </p:nvPicPr>
        <p:blipFill>
          <a:blip r:embed="rId2">
            <a:extLst>
              <a:ext uri="{28A0092B-C50C-407E-A947-70E740481C1C}">
                <a14:useLocalDpi xmlns:a14="http://schemas.microsoft.com/office/drawing/2010/main" val="0"/>
              </a:ext>
            </a:extLst>
          </a:blip>
          <a:srcRect/>
          <a:stretch>
            <a:fillRect/>
          </a:stretch>
        </p:blipFill>
        <p:spPr bwMode="auto">
          <a:xfrm>
            <a:off x="107504" y="3645024"/>
            <a:ext cx="8784976" cy="3212976"/>
          </a:xfrm>
          <a:prstGeom prst="rect">
            <a:avLst/>
          </a:prstGeom>
          <a:noFill/>
          <a:ln>
            <a:noFill/>
          </a:ln>
        </p:spPr>
      </p:pic>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ტვინის თანდათან მომწიფება</a:t>
            </a:r>
            <a:endParaRPr lang="ru-RU" dirty="0"/>
          </a:p>
        </p:txBody>
      </p:sp>
      <p:sp>
        <p:nvSpPr>
          <p:cNvPr id="3" name="Содержимое 2"/>
          <p:cNvSpPr>
            <a:spLocks noGrp="1"/>
          </p:cNvSpPr>
          <p:nvPr>
            <p:ph idx="1"/>
          </p:nvPr>
        </p:nvSpPr>
        <p:spPr/>
        <p:txBody>
          <a:bodyPr/>
          <a:lstStyle/>
          <a:p>
            <a:r>
              <a:rPr lang="ka-GE" dirty="0" smtClean="0"/>
              <a:t> ფიზიკურ განვითარებასთან ერთად, ბავშვს საშუალებას აძლევს შეიმეცნოს და გამოსცადოს</a:t>
            </a:r>
            <a:r>
              <a:rPr lang="en-US" dirty="0"/>
              <a:t> </a:t>
            </a:r>
            <a:r>
              <a:rPr lang="ka-GE" dirty="0" smtClean="0"/>
              <a:t> სამყარო.</a:t>
            </a:r>
            <a:endParaRPr lang="en-US" dirty="0" smtClean="0"/>
          </a:p>
          <a:p>
            <a:endParaRPr lang="ru-RU" dirty="0"/>
          </a:p>
        </p:txBody>
      </p:sp>
      <p:pic>
        <p:nvPicPr>
          <p:cNvPr id="4" name="Рисунок 3" descr="Картинки по запросу ტვინი"/>
          <p:cNvPicPr/>
          <p:nvPr/>
        </p:nvPicPr>
        <p:blipFill>
          <a:blip r:embed="rId2">
            <a:extLst>
              <a:ext uri="{28A0092B-C50C-407E-A947-70E740481C1C}">
                <a14:useLocalDpi xmlns:a14="http://schemas.microsoft.com/office/drawing/2010/main" val="0"/>
              </a:ext>
            </a:extLst>
          </a:blip>
          <a:srcRect/>
          <a:stretch>
            <a:fillRect/>
          </a:stretch>
        </p:blipFill>
        <p:spPr bwMode="auto">
          <a:xfrm>
            <a:off x="0" y="3140968"/>
            <a:ext cx="9144000" cy="37170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ბავშვის ფიზიკურ განვითარებაზე </a:t>
            </a:r>
            <a:endParaRPr lang="ru-RU" dirty="0"/>
          </a:p>
        </p:txBody>
      </p:sp>
      <p:sp>
        <p:nvSpPr>
          <p:cNvPr id="3" name="Содержимое 2"/>
          <p:cNvSpPr>
            <a:spLocks noGrp="1"/>
          </p:cNvSpPr>
          <p:nvPr>
            <p:ph idx="1"/>
          </p:nvPr>
        </p:nvSpPr>
        <p:spPr/>
        <p:txBody>
          <a:bodyPr/>
          <a:lstStyle/>
          <a:p>
            <a:r>
              <a:rPr lang="ka-GE" dirty="0" smtClean="0"/>
              <a:t>საუბრისას ხშირად აიგივებენ სიმწიფის ხანასა და მოზარდობის ასაკს.  </a:t>
            </a:r>
            <a:endParaRPr lang="en-US" dirty="0" smtClean="0"/>
          </a:p>
          <a:p>
            <a:r>
              <a:rPr lang="ka-GE" dirty="0" smtClean="0"/>
              <a:t>სიმწიფის ხანა და მოზარდობის ასაკი განსხვავებული ცნებებია.</a:t>
            </a:r>
            <a:endParaRPr lang="en-US" dirty="0" smtClean="0"/>
          </a:p>
          <a:p>
            <a:r>
              <a:rPr lang="ka-GE" dirty="0" smtClean="0"/>
              <a:t> სიმწიფის ხანა წინ უძღვის მოზარდობის პერიოდს და მომწიფება მოზარდობის დაწყების ყველაზე მნიშვნელოვანი ნიშანია.</a:t>
            </a:r>
            <a:endParaRPr lang="ru-RU" dirty="0"/>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სიმწიფის ხანა განისაზღვრება, </a:t>
            </a:r>
            <a:endParaRPr lang="ru-RU" dirty="0"/>
          </a:p>
        </p:txBody>
      </p:sp>
      <p:sp>
        <p:nvSpPr>
          <p:cNvPr id="3" name="Содержимое 2"/>
          <p:cNvSpPr>
            <a:spLocks noGrp="1"/>
          </p:cNvSpPr>
          <p:nvPr>
            <p:ph idx="1"/>
          </p:nvPr>
        </p:nvSpPr>
        <p:spPr/>
        <p:txBody>
          <a:bodyPr>
            <a:normAutofit/>
          </a:bodyPr>
          <a:lstStyle/>
          <a:p>
            <a:r>
              <a:rPr lang="ka-GE" dirty="0" smtClean="0"/>
              <a:t>როგორც სწრაფი ფიზიკური მომწიფების პერიოდი, რომელიც მოიცავს ჰორმონალურ და სხეულის ცვლილებებს. </a:t>
            </a:r>
            <a:endParaRPr lang="en-US" dirty="0" smtClean="0"/>
          </a:p>
          <a:p>
            <a:r>
              <a:rPr lang="ka-GE" dirty="0" smtClean="0"/>
              <a:t>ეს ხანა ხასიათდება ჰორმონების მოზღვავებით. </a:t>
            </a:r>
            <a:endParaRPr lang="en-US" dirty="0" smtClean="0"/>
          </a:p>
          <a:p>
            <a:r>
              <a:rPr lang="ka-GE" dirty="0" smtClean="0"/>
              <a:t>ბიჭებში გამოიყოფა ჰორმონი ტესტესტერონი, გოგონებში კი– ესტრადიოლი.</a:t>
            </a:r>
            <a:endParaRPr lang="en-US" dirty="0" smtClean="0"/>
          </a:p>
          <a:p>
            <a:pPr>
              <a:buNone/>
            </a:pP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საინტერესო  დაკვირვება ჩაატარეს მეცნიერებმა </a:t>
            </a:r>
            <a:endParaRPr lang="ru-RU" dirty="0"/>
          </a:p>
        </p:txBody>
      </p:sp>
      <p:sp>
        <p:nvSpPr>
          <p:cNvPr id="3" name="Содержимое 2"/>
          <p:cNvSpPr>
            <a:spLocks noGrp="1"/>
          </p:cNvSpPr>
          <p:nvPr>
            <p:ph idx="1"/>
          </p:nvPr>
        </p:nvSpPr>
        <p:spPr/>
        <p:txBody>
          <a:bodyPr>
            <a:normAutofit fontScale="92500" lnSpcReduction="10000"/>
          </a:bodyPr>
          <a:lstStyle/>
          <a:p>
            <a:endParaRPr lang="ru-RU" dirty="0" smtClean="0"/>
          </a:p>
          <a:p>
            <a:r>
              <a:rPr lang="ka-GE" dirty="0" smtClean="0"/>
              <a:t>და დაამტკიცეს, რომ ბიჭებს, რომლებსაც უფრო მაღალი წარმოდგენა აქვთ საკუთარ კომპეტენტურობაზე, ტესტესტერონის უფრო მაღალი კონცენტრაცია აქვთ ორგანიზმში. </a:t>
            </a:r>
            <a:endParaRPr lang="en-US" dirty="0" smtClean="0"/>
          </a:p>
          <a:p>
            <a:r>
              <a:rPr lang="ka-GE" dirty="0" smtClean="0"/>
              <a:t>   ხოლო გოგონები, რომლებიც უფრო მეტ აგრესიასა და გაბრაზებას გამოხატავენ , ესტრადიოლის უფრო მეტ რაოდენობას შეიცავენ სისხლში.  </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 ფროიდის   მიხედვით </a:t>
            </a:r>
            <a:endParaRPr lang="ru-RU" dirty="0"/>
          </a:p>
        </p:txBody>
      </p:sp>
      <p:sp>
        <p:nvSpPr>
          <p:cNvPr id="3" name="Содержимое 2"/>
          <p:cNvSpPr>
            <a:spLocks noGrp="1"/>
          </p:cNvSpPr>
          <p:nvPr>
            <p:ph idx="1"/>
          </p:nvPr>
        </p:nvSpPr>
        <p:spPr/>
        <p:txBody>
          <a:bodyPr>
            <a:normAutofit lnSpcReduction="10000"/>
          </a:bodyPr>
          <a:lstStyle/>
          <a:p>
            <a:r>
              <a:rPr lang="ka-GE" dirty="0" smtClean="0"/>
              <a:t>პირველი   წლის  მანძილზე ახალშობილის  სიამოვნები</a:t>
            </a:r>
            <a:endParaRPr lang="ru-RU" dirty="0" smtClean="0"/>
          </a:p>
          <a:p>
            <a:r>
              <a:rPr lang="ka-GE" dirty="0" smtClean="0"/>
              <a:t>უპირველესი   ადგილი  პირია.(ორალური   ფაზა) </a:t>
            </a:r>
            <a:endParaRPr lang="en-US" dirty="0" smtClean="0"/>
          </a:p>
          <a:p>
            <a:r>
              <a:rPr lang="ka-GE" dirty="0" smtClean="0"/>
              <a:t> ერიკ   ერიქსონი    აღნიშნავდა,   რომ</a:t>
            </a:r>
            <a:endParaRPr lang="ru-RU" dirty="0" smtClean="0"/>
          </a:p>
          <a:p>
            <a:r>
              <a:rPr lang="ka-GE" dirty="0" smtClean="0"/>
              <a:t>პირველი   წლის  ბოლოს  ჩვილს   უვითარდება  გარემოსადმი  ბაზისური   ნდობა </a:t>
            </a:r>
            <a:r>
              <a:rPr lang="ka-GE" dirty="0"/>
              <a:t> </a:t>
            </a:r>
            <a:r>
              <a:rPr lang="ka-GE" dirty="0" smtClean="0"/>
              <a:t>უნდობლობის   გრძნობის   საწინაარმდეგოდ.</a:t>
            </a:r>
            <a:endParaRPr lang="ru-RU" dirty="0" smtClean="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მ. მალერი </a:t>
            </a:r>
            <a:endParaRPr lang="ru-RU" dirty="0"/>
          </a:p>
        </p:txBody>
      </p:sp>
      <p:sp>
        <p:nvSpPr>
          <p:cNvPr id="3" name="Содержимое 2"/>
          <p:cNvSpPr>
            <a:spLocks noGrp="1"/>
          </p:cNvSpPr>
          <p:nvPr>
            <p:ph idx="1"/>
          </p:nvPr>
        </p:nvSpPr>
        <p:spPr/>
        <p:txBody>
          <a:bodyPr/>
          <a:lstStyle/>
          <a:p>
            <a:r>
              <a:rPr lang="ka-GE" dirty="0" smtClean="0"/>
              <a:t>ბავშვის  ადრეულ  განვითარებას  აღწერს  ,   როგორც   დედასთან  დაშორების </a:t>
            </a:r>
            <a:endParaRPr lang="ru-RU" dirty="0" smtClean="0"/>
          </a:p>
          <a:p>
            <a:pPr>
              <a:buNone/>
            </a:pPr>
            <a:r>
              <a:rPr lang="ka-GE" dirty="0" smtClean="0"/>
              <a:t>თანმიმდვრულ  პროცესს  და   შემდეგ   ფაზებს   გამოყოფს,</a:t>
            </a:r>
            <a:endParaRPr lang="ru-RU" dirty="0" smtClean="0"/>
          </a:p>
          <a:p>
            <a:r>
              <a:rPr lang="ka-GE" dirty="0" smtClean="0"/>
              <a:t>ნორმალური   აუტიზმის   ფაზა(0–1  თვე)   ამ  პერიოდში  ჩვილს    აქვს  სუსტი</a:t>
            </a:r>
            <a:r>
              <a:rPr lang="en-US" dirty="0" smtClean="0"/>
              <a:t> </a:t>
            </a:r>
            <a:r>
              <a:rPr lang="ka-GE" dirty="0" smtClean="0"/>
              <a:t>ურთიერთობა  გარემოსთან.</a:t>
            </a:r>
            <a:endParaRPr lang="ru-RU" dirty="0" smtClean="0"/>
          </a:p>
          <a:p>
            <a:endParaRPr lang="ru-RU"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b="1" dirty="0" smtClean="0"/>
              <a:t>ცხოვრების   ციკლი–</a:t>
            </a:r>
            <a:r>
              <a:rPr lang="ka-GE" dirty="0" smtClean="0"/>
              <a:t> </a:t>
            </a:r>
            <a:endParaRPr lang="ru-RU" dirty="0"/>
          </a:p>
        </p:txBody>
      </p:sp>
      <p:sp>
        <p:nvSpPr>
          <p:cNvPr id="3" name="Содержимое 2"/>
          <p:cNvSpPr>
            <a:spLocks noGrp="1"/>
          </p:cNvSpPr>
          <p:nvPr>
            <p:ph idx="1"/>
          </p:nvPr>
        </p:nvSpPr>
        <p:spPr/>
        <p:txBody>
          <a:bodyPr>
            <a:normAutofit/>
          </a:bodyPr>
          <a:lstStyle/>
          <a:p>
            <a:pPr>
              <a:buNone/>
            </a:pPr>
            <a:endParaRPr lang="ru-RU" dirty="0" smtClean="0"/>
          </a:p>
          <a:p>
            <a:r>
              <a:rPr lang="ka-GE" dirty="0" smtClean="0"/>
              <a:t>ასახავს  ადამიანის   როგორც  ბიოლოგიური,  ფსიქოლოგიური , </a:t>
            </a:r>
            <a:endParaRPr lang="ru-RU" dirty="0" smtClean="0"/>
          </a:p>
          <a:p>
            <a:r>
              <a:rPr lang="ka-GE" dirty="0" smtClean="0"/>
              <a:t>სოციალური   არსების  განვითარებას,  მის  </a:t>
            </a:r>
            <a:r>
              <a:rPr lang="ka-GE" b="1" dirty="0" smtClean="0">
                <a:solidFill>
                  <a:srgbClr val="FF0000"/>
                </a:solidFill>
              </a:rPr>
              <a:t>პროგრესს  </a:t>
            </a:r>
            <a:r>
              <a:rPr lang="ka-GE" dirty="0" smtClean="0"/>
              <a:t>– დაბადებიდან–    სიკვდილამდე</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  </a:t>
            </a:r>
            <a:r>
              <a:rPr lang="ka-GE" b="1" dirty="0" smtClean="0"/>
              <a:t>განვითარების   თეორიები.</a:t>
            </a:r>
            <a:r>
              <a:rPr lang="ka-GE" dirty="0" smtClean="0"/>
              <a:t> </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10000"/>
          </a:bodyPr>
          <a:lstStyle/>
          <a:p>
            <a:r>
              <a:rPr lang="ka-GE" dirty="0" smtClean="0"/>
              <a:t>სიმბიოზის   ფაზა(1–5   თვე)–ჩვილს  აქვს  დედასთან იდენტობის განცდა.</a:t>
            </a:r>
            <a:endParaRPr lang="ru-RU" dirty="0" smtClean="0"/>
          </a:p>
          <a:p>
            <a:r>
              <a:rPr lang="ka-GE" dirty="0" smtClean="0"/>
              <a:t>განშორება–ინდივიდუალიზმის  ფაზა(  5–16   თვე)  პიველად   ხდება   დიფერენციაცია </a:t>
            </a:r>
            <a:endParaRPr lang="ru-RU" dirty="0" smtClean="0"/>
          </a:p>
          <a:p>
            <a:r>
              <a:rPr lang="ka-GE" dirty="0" smtClean="0"/>
              <a:t>(5–9   თვე)  როცა   დედა  პირველად   აღიქმება ,   როგორც   ცალკე  პიროვნება , </a:t>
            </a:r>
            <a:endParaRPr lang="ru-RU" dirty="0" smtClean="0"/>
          </a:p>
          <a:p>
            <a:r>
              <a:rPr lang="ka-GE" dirty="0" smtClean="0"/>
              <a:t>მოგვიანებით  ე.წ.  კრიტიკულ  ფაზაში  (10–16   თვე)   ჩვილი  შორდება  დედას,  მაგრამ  </a:t>
            </a:r>
            <a:endParaRPr lang="ru-RU" dirty="0" smtClean="0"/>
          </a:p>
          <a:p>
            <a:r>
              <a:rPr lang="ka-GE" dirty="0" smtClean="0"/>
              <a:t>დროდადრო  კვლავ   უბრუნდება.</a:t>
            </a:r>
            <a:endParaRPr lang="ru-RU"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0–24   თვის  პერიოდ  ჟ.  პიაჟე </a:t>
            </a:r>
            <a:endParaRPr lang="ru-RU" dirty="0"/>
          </a:p>
        </p:txBody>
      </p:sp>
      <p:sp>
        <p:nvSpPr>
          <p:cNvPr id="3" name="Содержимое 2"/>
          <p:cNvSpPr>
            <a:spLocks noGrp="1"/>
          </p:cNvSpPr>
          <p:nvPr>
            <p:ph idx="1"/>
          </p:nvPr>
        </p:nvSpPr>
        <p:spPr/>
        <p:txBody>
          <a:bodyPr>
            <a:normAutofit fontScale="92500" lnSpcReduction="10000"/>
          </a:bodyPr>
          <a:lstStyle/>
          <a:p>
            <a:r>
              <a:rPr lang="ka-GE" dirty="0" smtClean="0"/>
              <a:t>სენსომოტორულ  სტადიას   უწოდებს.  ამ   ფაზაში   ბავშვიახდენს   გარემოს  ასიმილაციას,  გარემოს   ახალი   სტიმულების  აღქმას .  ახალი</a:t>
            </a:r>
            <a:r>
              <a:rPr lang="en-US" dirty="0" smtClean="0"/>
              <a:t> </a:t>
            </a:r>
            <a:r>
              <a:rPr lang="ka-GE" dirty="0" smtClean="0"/>
              <a:t>გამღიზიანებლის   შესაფერისად   ბავშვს  შეუძლია  შეიცვალოს   ქცევა.  12–24  თვის  </a:t>
            </a:r>
            <a:endParaRPr lang="ru-RU" dirty="0" smtClean="0"/>
          </a:p>
          <a:p>
            <a:r>
              <a:rPr lang="ka-GE" dirty="0" smtClean="0"/>
              <a:t>ასაკში  ყალიბდება  საგნის  მუდმივობა,  რაც  გულისხმობს  წარმოდგენაში  შეინახოს  იმ  </a:t>
            </a:r>
            <a:endParaRPr lang="ru-RU" dirty="0" smtClean="0"/>
          </a:p>
          <a:p>
            <a:r>
              <a:rPr lang="ka-GE" dirty="0" smtClean="0"/>
              <a:t>საგნის  გამოსახულება,  რომელიც  მხედველობის   არეში   არ  იმყოფება.</a:t>
            </a:r>
            <a:endParaRPr lang="ru-RU"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ბალღობის   ასაკი(15თვე –2,5   წელი) </a:t>
            </a:r>
            <a:endParaRPr lang="ru-RU" dirty="0"/>
          </a:p>
        </p:txBody>
      </p:sp>
      <p:sp>
        <p:nvSpPr>
          <p:cNvPr id="3" name="Содержимое 2"/>
          <p:cNvSpPr>
            <a:spLocks noGrp="1"/>
          </p:cNvSpPr>
          <p:nvPr>
            <p:ph idx="1"/>
          </p:nvPr>
        </p:nvSpPr>
        <p:spPr/>
        <p:txBody>
          <a:bodyPr>
            <a:normAutofit fontScale="85000" lnSpcReduction="20000"/>
          </a:bodyPr>
          <a:lstStyle/>
          <a:p>
            <a:r>
              <a:rPr lang="ka-GE" dirty="0" smtClean="0"/>
              <a:t>უმთავრესია   დედასთან   დაშორება.  ბავშვს </a:t>
            </a:r>
            <a:endParaRPr lang="ru-RU" dirty="0" smtClean="0"/>
          </a:p>
          <a:p>
            <a:r>
              <a:rPr lang="ka-GE" dirty="0" smtClean="0"/>
              <a:t>უყალიბდება   გარკვეული   დისტანცია,  როგორც   ფიზიკური,   ასევე   ემოციური </a:t>
            </a:r>
            <a:endParaRPr lang="ru-RU" dirty="0" smtClean="0"/>
          </a:p>
          <a:p>
            <a:r>
              <a:rPr lang="ka-GE" dirty="0" smtClean="0"/>
              <a:t>დედასაგან  და   18   თვის  ასაკისათვის  იქცევა,   როგორც   დამოუკიდებელი  ინდივიდი, </a:t>
            </a:r>
            <a:endParaRPr lang="ru-RU" dirty="0" smtClean="0"/>
          </a:p>
          <a:p>
            <a:r>
              <a:rPr lang="ka-GE" dirty="0" smtClean="0"/>
              <a:t>თუმცა  განცალკავების  პროცესი   სრულდება  3   წლის   ასაკისატვის. </a:t>
            </a:r>
            <a:r>
              <a:rPr lang="en-US" dirty="0" smtClean="0"/>
              <a:t/>
            </a:r>
            <a:br>
              <a:rPr lang="en-US" dirty="0" smtClean="0"/>
            </a:br>
            <a:r>
              <a:rPr lang="ka-GE" dirty="0" smtClean="0"/>
              <a:t> მ.მალერი  ამ პერიოდს  მოშორების  პერიოდს  უწოდებს,  ხოლო   16–24  თვის  ასაკს  –უკანდაბრუნებას </a:t>
            </a:r>
            <a:endParaRPr lang="ru-RU" dirty="0" smtClean="0"/>
          </a:p>
          <a:p>
            <a:r>
              <a:rPr lang="ka-GE" dirty="0" smtClean="0"/>
              <a:t>კომფორტისა   და  მეგობრული  უთიერთობის  განახლების  პერიოდს.</a:t>
            </a:r>
            <a:endParaRPr lang="ru-RU" dirty="0" smtClean="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ბალღობა   ხასიათდება  მოზარდის  ფიზიკური  და  ინტელექტუალური  ინტენსიური</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a:bodyPr>
          <a:lstStyle/>
          <a:p>
            <a:r>
              <a:rPr lang="ka-GE" dirty="0" smtClean="0"/>
              <a:t>განვითარებით.  ბავშვს  უნვითარდება   საკუთარ   ქცევაზე  კონტროლი(   24  თვე).  იგი </a:t>
            </a:r>
            <a:endParaRPr lang="ru-RU" dirty="0" smtClean="0"/>
          </a:p>
          <a:p>
            <a:r>
              <a:rPr lang="ka-GE" dirty="0" smtClean="0"/>
              <a:t>დამოუკიდებლად   იქცევა,  მისი    საყვარელი   სიტყვაა   –არა.  24   თვის   ასაკში  ბავშვმა </a:t>
            </a:r>
            <a:endParaRPr lang="ru-RU" dirty="0" smtClean="0"/>
          </a:p>
          <a:p>
            <a:r>
              <a:rPr lang="ka-GE" dirty="0" smtClean="0"/>
              <a:t>უნდა  მოაწესრიგოს  ტუალეტის  მოთხოვნა.  18–30   თვის   ასაკში   ხდება   სქესობრივი </a:t>
            </a:r>
            <a:endParaRPr lang="ru-RU" dirty="0" smtClean="0"/>
          </a:p>
          <a:p>
            <a:r>
              <a:rPr lang="ka-GE" dirty="0" smtClean="0"/>
              <a:t>იდენტიფიკაცია.  </a:t>
            </a:r>
          </a:p>
          <a:p>
            <a:endParaRPr lang="ru-RU" dirty="0" smtClean="0"/>
          </a:p>
          <a:p>
            <a:endParaRPr lang="ru-RU" dirty="0"/>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ერიქსონის   მიხედვით, </a:t>
            </a:r>
            <a:endParaRPr lang="ru-RU" dirty="0"/>
          </a:p>
        </p:txBody>
      </p:sp>
      <p:sp>
        <p:nvSpPr>
          <p:cNvPr id="3" name="Содержимое 2"/>
          <p:cNvSpPr>
            <a:spLocks noGrp="1"/>
          </p:cNvSpPr>
          <p:nvPr>
            <p:ph idx="1"/>
          </p:nvPr>
        </p:nvSpPr>
        <p:spPr/>
        <p:txBody>
          <a:bodyPr>
            <a:normAutofit fontScale="92500" lnSpcReduction="20000"/>
          </a:bodyPr>
          <a:lstStyle/>
          <a:p>
            <a:r>
              <a:rPr lang="ka-GE" dirty="0" smtClean="0"/>
              <a:t>15–30   თვე   არის  ბავშვისათვის ავტონომიის </a:t>
            </a:r>
            <a:endParaRPr lang="ru-RU" dirty="0" smtClean="0"/>
          </a:p>
          <a:p>
            <a:r>
              <a:rPr lang="ka-GE" dirty="0" smtClean="0"/>
              <a:t>სტადია. ამ   დროს   ბავშვი  დამოუკიდებლად   წყვეტს  და   აღარ  ემორჩილება  </a:t>
            </a:r>
            <a:endParaRPr lang="ru-RU" dirty="0" smtClean="0"/>
          </a:p>
          <a:p>
            <a:r>
              <a:rPr lang="ka-GE" dirty="0" smtClean="0"/>
              <a:t>მშობლების  კონტროლს.  თუ   ამ   დროს  ბავშვმა   ავტონომიას   ვერ   მიაღწია,  მას  </a:t>
            </a:r>
            <a:endParaRPr lang="ru-RU" dirty="0" smtClean="0"/>
          </a:p>
          <a:p>
            <a:r>
              <a:rPr lang="ka-GE" dirty="0" smtClean="0"/>
              <a:t>უჩნდება   განცდა,   რომ  გარე  სამყარო მას ზემოდან   დასცქერის  და   სირცხვილი</a:t>
            </a:r>
            <a:endParaRPr lang="ru-RU" dirty="0" smtClean="0"/>
          </a:p>
          <a:p>
            <a:r>
              <a:rPr lang="ka-GE" dirty="0" smtClean="0"/>
              <a:t>იპყრობს  .  ამ  პერიოდს   ზ.  ფროიდი  ანალურ   სტადიას  უწოდებს.</a:t>
            </a:r>
            <a:endParaRPr lang="ru-RU" dirty="0" smtClean="0"/>
          </a:p>
          <a:p>
            <a:endParaRPr lang="ru-RU" dirty="0" smtClean="0"/>
          </a:p>
          <a:p>
            <a:endParaRPr lang="ru-RU" dirty="0" smtClean="0"/>
          </a:p>
        </p:txBody>
      </p:sp>
    </p:spTree>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სკოლამდელი   ასაკი  (  2,5–6   წელი). </a:t>
            </a:r>
            <a:endParaRPr lang="ru-RU" dirty="0"/>
          </a:p>
        </p:txBody>
      </p:sp>
      <p:sp>
        <p:nvSpPr>
          <p:cNvPr id="3" name="Содержимое 2"/>
          <p:cNvSpPr>
            <a:spLocks noGrp="1"/>
          </p:cNvSpPr>
          <p:nvPr>
            <p:ph idx="1"/>
          </p:nvPr>
        </p:nvSpPr>
        <p:spPr/>
        <p:txBody>
          <a:bodyPr>
            <a:normAutofit fontScale="77500" lnSpcReduction="20000"/>
          </a:bodyPr>
          <a:lstStyle/>
          <a:p>
            <a:r>
              <a:rPr lang="ka-GE" dirty="0" smtClean="0"/>
              <a:t>3   წლის  ბავშვი   სიმაღლე  მოზრდილის </a:t>
            </a:r>
            <a:r>
              <a:rPr lang="en-US" dirty="0" smtClean="0"/>
              <a:t> </a:t>
            </a:r>
            <a:r>
              <a:rPr lang="ka-GE" dirty="0" smtClean="0"/>
              <a:t>ნახევარია.  </a:t>
            </a:r>
            <a:endParaRPr lang="en-US" dirty="0" smtClean="0"/>
          </a:p>
          <a:p>
            <a:r>
              <a:rPr lang="ka-GE" dirty="0" smtClean="0"/>
              <a:t>ამ   დროს   სწრაფად  იზრდება  სიტყვების  მარაგი.  ბავშვი   თამაშობს,  უნაწილებს   სხვას  სათამაშოებს,  თუმცა   შესაძლოა   გამოავლინოს  მეტოქეობაც. </a:t>
            </a:r>
            <a:endParaRPr lang="en-US" dirty="0" smtClean="0"/>
          </a:p>
          <a:p>
            <a:r>
              <a:rPr lang="ka-GE" dirty="0" smtClean="0"/>
              <a:t> ბავშვს   შესაძლოა   გაარჩიოს  ფანტაზია   და  რეალობა,  თუმცა   გამიჯვნის   საზღვარი  ყოველთვის   არაა მკვეთრი. </a:t>
            </a:r>
            <a:endParaRPr lang="en-US" dirty="0" smtClean="0"/>
          </a:p>
          <a:p>
            <a:r>
              <a:rPr lang="ka-GE" dirty="0" smtClean="0"/>
              <a:t> ამ   დროს   შესაძლოა  თავი  იჩინოს  ძილის  პრობლებამაც,   სხვადასხვა   სახის  ფობიებმა.</a:t>
            </a:r>
            <a:endParaRPr lang="en-US" dirty="0" smtClean="0"/>
          </a:p>
          <a:p>
            <a:r>
              <a:rPr lang="ka-GE" dirty="0" smtClean="0"/>
              <a:t> მოზარდმა შესაძლოა  გააზვიადოს   სხეულის  დაზიანების   შემთხვევებიც.  </a:t>
            </a:r>
            <a:endParaRPr lang="ru-RU" dirty="0" smtClean="0"/>
          </a:p>
          <a:p>
            <a:endParaRPr lang="ru-RU" dirty="0"/>
          </a:p>
        </p:txBody>
      </p:sp>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ka-GE" dirty="0" smtClean="0"/>
              <a:t>2  წლის   ასაკის   ბავშვების  მხოლოდ  პარალელურ   თამაშებში  მონაწილეობენ.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Похожее изображение"/>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2880320" cy="5445224"/>
          </a:xfrm>
          <a:prstGeom prst="rect">
            <a:avLst/>
          </a:prstGeom>
          <a:noFill/>
          <a:ln>
            <a:noFill/>
          </a:ln>
        </p:spPr>
      </p:pic>
      <p:sp>
        <p:nvSpPr>
          <p:cNvPr id="3" name="Прямоугольник 2"/>
          <p:cNvSpPr/>
          <p:nvPr/>
        </p:nvSpPr>
        <p:spPr>
          <a:xfrm>
            <a:off x="2286000" y="1905506"/>
            <a:ext cx="6318448" cy="2062103"/>
          </a:xfrm>
          <a:prstGeom prst="rect">
            <a:avLst/>
          </a:prstGeom>
        </p:spPr>
        <p:txBody>
          <a:bodyPr wrap="square">
            <a:spAutoFit/>
          </a:bodyPr>
          <a:lstStyle/>
          <a:p>
            <a:pPr marL="342900" lvl="0" indent="-342900">
              <a:spcBef>
                <a:spcPct val="20000"/>
              </a:spcBef>
              <a:buFont typeface="Arial" pitchFamily="34" charset="0"/>
              <a:buChar char="•"/>
            </a:pPr>
            <a:r>
              <a:rPr lang="ka-GE" sz="3200" dirty="0">
                <a:solidFill>
                  <a:prstClr val="black"/>
                </a:solidFill>
              </a:rPr>
              <a:t>3–10 წლის   ასაკში  კი  თითქმის  ყველას   ჰყავს   წარმოსახვითი   ამხანაგი,  რომელთანაც მეგობრობს.</a:t>
            </a:r>
            <a:endParaRPr lang="ru-RU" sz="3200" dirty="0">
              <a:solidFill>
                <a:prstClr val="black"/>
              </a:solidFill>
            </a:endParaRPr>
          </a:p>
        </p:txBody>
      </p:sp>
    </p:spTree>
    <p:extLst>
      <p:ext uri="{BB962C8B-B14F-4D97-AF65-F5344CB8AC3E}">
        <p14:creationId xmlns:p14="http://schemas.microsoft.com/office/powerpoint/2010/main" val="15270246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ადრეული   ბავშვობის  პერიოდს   ფროიდი  ფალოსურ   ანუ  ოიდიპოსის   ფაზას </a:t>
            </a:r>
            <a:r>
              <a:rPr lang="ru-RU" dirty="0" smtClean="0"/>
              <a:t/>
            </a:r>
            <a:br>
              <a:rPr lang="ru-RU" dirty="0" smtClean="0"/>
            </a:br>
            <a:r>
              <a:rPr lang="ka-GE" dirty="0" smtClean="0"/>
              <a:t>უწოდებს</a:t>
            </a:r>
            <a:endParaRPr lang="ru-RU" dirty="0"/>
          </a:p>
        </p:txBody>
      </p:sp>
      <p:sp>
        <p:nvSpPr>
          <p:cNvPr id="3" name="Содержимое 2"/>
          <p:cNvSpPr>
            <a:spLocks noGrp="1"/>
          </p:cNvSpPr>
          <p:nvPr>
            <p:ph idx="1"/>
          </p:nvPr>
        </p:nvSpPr>
        <p:spPr/>
        <p:txBody>
          <a:bodyPr>
            <a:normAutofit fontScale="55000" lnSpcReduction="20000"/>
          </a:bodyPr>
          <a:lstStyle/>
          <a:p>
            <a:r>
              <a:rPr lang="ka-GE" dirty="0" smtClean="0"/>
              <a:t>.  ამ   დროს   სიამოვნების   ფოკუსირება  გენიტალიებში  ხდება.  ამ   დროს  </a:t>
            </a:r>
            <a:endParaRPr lang="ru-RU" dirty="0" smtClean="0"/>
          </a:p>
          <a:p>
            <a:r>
              <a:rPr lang="ka-GE" dirty="0" smtClean="0"/>
              <a:t>თავს   იჩენს  მოპირდაპირე  სქესის  მშობლის  უპირატესი  სიყვარული,   რაც   აისახება </a:t>
            </a:r>
            <a:endParaRPr lang="ru-RU" dirty="0" smtClean="0"/>
          </a:p>
          <a:p>
            <a:pPr>
              <a:buNone/>
            </a:pPr>
            <a:r>
              <a:rPr lang="en-US" dirty="0" smtClean="0"/>
              <a:t> </a:t>
            </a:r>
            <a:r>
              <a:rPr lang="ka-GE" dirty="0" smtClean="0"/>
              <a:t>კიდეც  ქცევაში,  მეტყველებაში.  როგორც  კი  ბავშვი   იმავე   სქესის  მსობელთან </a:t>
            </a:r>
            <a:endParaRPr lang="ru-RU" dirty="0" smtClean="0"/>
          </a:p>
          <a:p>
            <a:r>
              <a:rPr lang="ka-GE" dirty="0" smtClean="0"/>
              <a:t>იდენტიფიკაციას    ახდენს,  ფალოსურ–ოიდიპოსის   ეტაპი   წყდება.  ადრეულ  ასაკში  </a:t>
            </a:r>
            <a:endParaRPr lang="ru-RU" dirty="0" smtClean="0"/>
          </a:p>
          <a:p>
            <a:r>
              <a:rPr lang="ka-GE" dirty="0" smtClean="0"/>
              <a:t>ფროიდის   მიხედვით   ხდება  ცნობიერების   ფორმირება(სუპერ–ეგო).  ბავშვი  </a:t>
            </a:r>
            <a:endParaRPr lang="ru-RU" dirty="0" smtClean="0"/>
          </a:p>
          <a:p>
            <a:r>
              <a:rPr lang="ka-GE" dirty="0" smtClean="0"/>
              <a:t>სწავლობს,   თუ   როგორ  მოიქცეს   გარკვეულ   სიტუაციებში  აგრესიული  იმპულსები </a:t>
            </a:r>
            <a:endParaRPr lang="ru-RU" dirty="0" smtClean="0"/>
          </a:p>
          <a:p>
            <a:r>
              <a:rPr lang="ka-GE" dirty="0" smtClean="0"/>
              <a:t>შესაძლოა   გამოიყენოს  შეჯიბრებაში,  ერიქსონის   მიხედვით  ამ   დროს   ვლინდება </a:t>
            </a:r>
            <a:endParaRPr lang="ru-RU" dirty="0" smtClean="0"/>
          </a:p>
          <a:p>
            <a:r>
              <a:rPr lang="ka-GE" dirty="0" smtClean="0"/>
              <a:t>ინიციატივის    სტადია,   ხშირად  მიდის   რისკზე.თუ   ეს   სტადის   წარმატებით  </a:t>
            </a:r>
            <a:endParaRPr lang="ru-RU" dirty="0" smtClean="0"/>
          </a:p>
          <a:p>
            <a:r>
              <a:rPr lang="ka-GE" dirty="0" smtClean="0"/>
              <a:t>გადალახა,   ბავშვი   იზრდება   დამჯერი  და   თვინიერი</a:t>
            </a:r>
            <a:endParaRPr lang="en-US" dirty="0" smtClean="0"/>
          </a:p>
          <a:p>
            <a:pPr marL="0" indent="0">
              <a:buNone/>
            </a:pP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პიაჟეს  მიხედვით  2–7   წლის</a:t>
            </a:r>
            <a:endParaRPr lang="ru-RU" dirty="0"/>
          </a:p>
        </p:txBody>
      </p:sp>
      <p:sp>
        <p:nvSpPr>
          <p:cNvPr id="3" name="Содержимое 2"/>
          <p:cNvSpPr>
            <a:spLocks noGrp="1"/>
          </p:cNvSpPr>
          <p:nvPr>
            <p:ph idx="1"/>
          </p:nvPr>
        </p:nvSpPr>
        <p:spPr/>
        <p:txBody>
          <a:bodyPr>
            <a:normAutofit fontScale="85000" lnSpcReduction="20000"/>
          </a:bodyPr>
          <a:lstStyle/>
          <a:p>
            <a:r>
              <a:rPr lang="ka-GE" dirty="0" smtClean="0"/>
              <a:t>ასაკი პრეოპერაციული   ფაზაა.</a:t>
            </a:r>
            <a:endParaRPr lang="ru-RU" dirty="0" smtClean="0"/>
          </a:p>
          <a:p>
            <a:r>
              <a:rPr lang="ka-GE" dirty="0" smtClean="0"/>
              <a:t>სკოლის  ასაკში   ანუ  პუბერტალურ  პერიოდში  7–11  წლის   ბავშვს  უვითარდება </a:t>
            </a:r>
            <a:endParaRPr lang="ru-RU" dirty="0" smtClean="0"/>
          </a:p>
          <a:p>
            <a:r>
              <a:rPr lang="ka-GE" dirty="0" smtClean="0"/>
              <a:t>კონკრეტული,  ლოგიკური   აზროვნება.  ერიქსონის   მიხედვით   ამ   დროს  დგება </a:t>
            </a:r>
            <a:endParaRPr lang="ru-RU" dirty="0" smtClean="0"/>
          </a:p>
          <a:p>
            <a:r>
              <a:rPr lang="ka-GE" dirty="0" smtClean="0"/>
              <a:t>მუყაითობისა   და  ბეჯითობის   სტადია. ოჯახი   თანდათან   კარგავს  მნიშვნელობას  და </a:t>
            </a:r>
            <a:endParaRPr lang="ru-RU" dirty="0" smtClean="0"/>
          </a:p>
          <a:p>
            <a:r>
              <a:rPr lang="ka-GE" dirty="0" smtClean="0"/>
              <a:t>გარე   სამყარო  უფრო  მნიშვნელოვანი   ხდება.  მეგობრობს   თავისავე   სქესის </a:t>
            </a:r>
            <a:endParaRPr lang="ru-RU" dirty="0" smtClean="0"/>
          </a:p>
          <a:p>
            <a:r>
              <a:rPr lang="ka-GE" dirty="0" smtClean="0"/>
              <a:t>თანატოლებთან   და  ცდილობს  გამოცდილების   გამოყენებას  თამაშის   დროს.</a:t>
            </a:r>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b="1" dirty="0" smtClean="0"/>
              <a:t>სიცოცხლის  პერიოდი</a:t>
            </a:r>
            <a:r>
              <a:rPr lang="ka-GE" dirty="0" smtClean="0"/>
              <a:t> </a:t>
            </a:r>
            <a:endParaRPr lang="ru-RU" dirty="0"/>
          </a:p>
        </p:txBody>
      </p:sp>
      <p:sp>
        <p:nvSpPr>
          <p:cNvPr id="3" name="Содержимое 2"/>
          <p:cNvSpPr>
            <a:spLocks noGrp="1"/>
          </p:cNvSpPr>
          <p:nvPr>
            <p:ph idx="1"/>
          </p:nvPr>
        </p:nvSpPr>
        <p:spPr/>
        <p:txBody>
          <a:bodyPr>
            <a:normAutofit/>
          </a:bodyPr>
          <a:lstStyle/>
          <a:p>
            <a:r>
              <a:rPr lang="ka-GE" b="1" dirty="0" smtClean="0"/>
              <a:t> </a:t>
            </a:r>
            <a:r>
              <a:rPr lang="ka-GE" dirty="0" smtClean="0"/>
              <a:t>წარმოადგენს  დროის  პერიოდს ადამიანის   დაბადებიდან </a:t>
            </a:r>
            <a:r>
              <a:rPr lang="en-US" dirty="0"/>
              <a:t> </a:t>
            </a:r>
            <a:r>
              <a:rPr lang="en-US" dirty="0" smtClean="0"/>
              <a:t> </a:t>
            </a:r>
            <a:r>
              <a:rPr lang="ka-GE" dirty="0" smtClean="0"/>
              <a:t>სიკვდილამდე  და   არ   ასახავს  ამ  პერიოდის   შინაარს.</a:t>
            </a:r>
            <a:endParaRPr lang="ru-RU" dirty="0" smtClean="0"/>
          </a:p>
          <a:p>
            <a:endParaRPr lang="ru-RU" dirty="0" smtClean="0"/>
          </a:p>
          <a:p>
            <a:endParaRPr lang="ru-RU" dirty="0"/>
          </a:p>
        </p:txBody>
      </p:sp>
      <p:pic>
        <p:nvPicPr>
          <p:cNvPr id="4" name="Рисунок 3" descr="Картинки по запросу კაცუნები"/>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73016"/>
            <a:ext cx="8892480" cy="31683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ka-GE" dirty="0" smtClean="0"/>
              <a:t>მოზარდობა</a:t>
            </a:r>
            <a:r>
              <a:rPr lang="ka-GE" dirty="0"/>
              <a:t>(  </a:t>
            </a:r>
            <a:r>
              <a:rPr lang="ka-GE" dirty="0" smtClean="0"/>
              <a:t>1</a:t>
            </a:r>
            <a:r>
              <a:rPr lang="en-US" dirty="0" smtClean="0"/>
              <a:t>1</a:t>
            </a:r>
            <a:r>
              <a:rPr lang="ka-GE" dirty="0" smtClean="0"/>
              <a:t>–20წ.წ</a:t>
            </a:r>
            <a:r>
              <a:rPr lang="ka-GE" dirty="0"/>
              <a:t>.) ხასიათდება   ბიოლოგიური,  ფსიქოლოგიური   და   სოციალური </a:t>
            </a:r>
            <a:endParaRPr lang="ru-RU" dirty="0"/>
          </a:p>
          <a:p>
            <a:r>
              <a:rPr lang="ka-GE" dirty="0"/>
              <a:t>განვითარების   თავისებურებებით.  ამ   დროს  ყალიბდება   ძვალ–სახსროვანი   სისტემა, </a:t>
            </a:r>
            <a:endParaRPr lang="ru-RU" dirty="0"/>
          </a:p>
          <a:p>
            <a:r>
              <a:rPr lang="ka-GE" dirty="0"/>
              <a:t>სქესობრივი  განვითარების  სრულყოფა,  მეორადი  სასქესო  ნიშნების   გამოვლენა) </a:t>
            </a:r>
            <a:endParaRPr lang="ru-RU" dirty="0"/>
          </a:p>
          <a:p>
            <a:r>
              <a:rPr lang="ka-GE" dirty="0"/>
              <a:t>იზრდება  გონებრივი   შესაძლებლობები.  ერიქსონის  მიხედვით  მოზარდობა   არის </a:t>
            </a:r>
            <a:endParaRPr lang="ru-RU" dirty="0"/>
          </a:p>
          <a:p>
            <a:r>
              <a:rPr lang="ka-GE" dirty="0"/>
              <a:t>სრული  ინდივიდუალობის  იდენტობის  ფორმირების   სტადია,  როცა   ადამიანს </a:t>
            </a:r>
            <a:endParaRPr lang="ru-RU" dirty="0"/>
          </a:p>
          <a:p>
            <a:r>
              <a:rPr lang="ka-GE" dirty="0"/>
              <a:t>უყალიბდება  დამოუკიდებელობის  უნარ–ჩვევები</a:t>
            </a:r>
            <a:r>
              <a:rPr lang="ka-GE" dirty="0" smtClean="0"/>
              <a:t>.</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მოზარდობის   ადრეული  პერიოდი(   11–  14  წ.წ.) </a:t>
            </a:r>
            <a:endParaRPr lang="ru-RU" dirty="0"/>
          </a:p>
        </p:txBody>
      </p:sp>
      <p:sp>
        <p:nvSpPr>
          <p:cNvPr id="3" name="Содержимое 2"/>
          <p:cNvSpPr>
            <a:spLocks noGrp="1"/>
          </p:cNvSpPr>
          <p:nvPr>
            <p:ph idx="1"/>
          </p:nvPr>
        </p:nvSpPr>
        <p:spPr/>
        <p:txBody>
          <a:bodyPr>
            <a:normAutofit fontScale="92500"/>
          </a:bodyPr>
          <a:lstStyle/>
          <a:p>
            <a:r>
              <a:rPr lang="ka-GE" dirty="0" smtClean="0"/>
              <a:t>ხასიათდება  გამოხატული </a:t>
            </a:r>
            <a:endParaRPr lang="ru-RU" dirty="0" smtClean="0"/>
          </a:p>
          <a:p>
            <a:r>
              <a:rPr lang="ka-GE" dirty="0" smtClean="0"/>
              <a:t>ენდოკრინული  ცვლილებებით.  მოზარდს   აღენიშნება   თანატოლთა   გამონათქვამის </a:t>
            </a:r>
            <a:endParaRPr lang="ru-RU" dirty="0" smtClean="0"/>
          </a:p>
          <a:p>
            <a:r>
              <a:rPr lang="ka-GE" dirty="0" smtClean="0"/>
              <a:t>მიმართ   მგრძნობიარობა.  პიაჟეს  მიხედვით  მოზარდის   აზროვნებაში   თავს   იჩენს </a:t>
            </a:r>
            <a:endParaRPr lang="ru-RU" dirty="0" smtClean="0"/>
          </a:p>
          <a:p>
            <a:r>
              <a:rPr lang="ka-GE" dirty="0" smtClean="0"/>
              <a:t>აბსტრაქტული  მსჯელობა,  ლოგიკური  და  მომავალზე  ორიენტირებული  ფიქრები.</a:t>
            </a:r>
            <a:endParaRPr lang="ru-RU"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მოზარდობის   შუა  პერიოდში  (14–</a:t>
            </a:r>
            <a:r>
              <a:rPr lang="en-US" dirty="0" smtClean="0"/>
              <a:t>1</a:t>
            </a:r>
            <a:r>
              <a:rPr lang="ka-GE" dirty="0" smtClean="0"/>
              <a:t>7  წ.წ.</a:t>
            </a:r>
            <a:r>
              <a:rPr lang="en-US" dirty="0" smtClean="0"/>
              <a:t>)</a:t>
            </a:r>
            <a:r>
              <a:rPr lang="ka-GE" dirty="0" smtClean="0"/>
              <a:t> </a:t>
            </a:r>
            <a:endParaRPr lang="ru-RU" dirty="0"/>
          </a:p>
        </p:txBody>
      </p:sp>
      <p:sp>
        <p:nvSpPr>
          <p:cNvPr id="3" name="Содержимое 2"/>
          <p:cNvSpPr>
            <a:spLocks noGrp="1"/>
          </p:cNvSpPr>
          <p:nvPr>
            <p:ph idx="1"/>
          </p:nvPr>
        </p:nvSpPr>
        <p:spPr/>
        <p:txBody>
          <a:bodyPr>
            <a:normAutofit fontScale="92500" lnSpcReduction="20000"/>
          </a:bodyPr>
          <a:lstStyle/>
          <a:p>
            <a:r>
              <a:rPr lang="ka-GE" dirty="0" smtClean="0"/>
              <a:t>ვა</a:t>
            </a:r>
            <a:r>
              <a:rPr lang="ka-GE" dirty="0"/>
              <a:t>ჟ</a:t>
            </a:r>
            <a:r>
              <a:rPr lang="ka-GE" dirty="0" smtClean="0"/>
              <a:t>ები  გოგონებს  უსწრებენ  ფიზიკური</a:t>
            </a:r>
            <a:endParaRPr lang="ru-RU" dirty="0" smtClean="0"/>
          </a:p>
          <a:p>
            <a:pPr marL="0" indent="0">
              <a:buNone/>
            </a:pPr>
            <a:r>
              <a:rPr lang="ka-GE" dirty="0" smtClean="0"/>
              <a:t>განვითარებით .  </a:t>
            </a:r>
            <a:endParaRPr lang="en-US" dirty="0" smtClean="0"/>
          </a:p>
          <a:p>
            <a:pPr marL="0" indent="0">
              <a:buNone/>
            </a:pPr>
            <a:r>
              <a:rPr lang="ka-GE" dirty="0" smtClean="0"/>
              <a:t>ძლიერდება  ინტერესი  სხულის   ხატის  მიმართ,  მნიშვნელოვანი  </a:t>
            </a:r>
            <a:endParaRPr lang="ru-RU" dirty="0" smtClean="0"/>
          </a:p>
          <a:p>
            <a:r>
              <a:rPr lang="ka-GE" dirty="0" smtClean="0"/>
              <a:t>ხდება   თანატოლთა   შორის  პოპულარობის  მოხვეჭა.  </a:t>
            </a:r>
            <a:endParaRPr lang="en-US" dirty="0"/>
          </a:p>
          <a:p>
            <a:r>
              <a:rPr lang="ka-GE" dirty="0" smtClean="0"/>
              <a:t>მოზარდები  უშიშრად  </a:t>
            </a:r>
            <a:endParaRPr lang="ru-RU" dirty="0" smtClean="0"/>
          </a:p>
          <a:p>
            <a:r>
              <a:rPr lang="ka-GE" dirty="0" smtClean="0"/>
              <a:t>ამყარებენ  კავშირს  უცნობ   ადამიანებთან.  ერთიანდებიან   სხვადასხვა  მხარდამჭერ  </a:t>
            </a:r>
            <a:endParaRPr lang="ru-RU" dirty="0" smtClean="0"/>
          </a:p>
          <a:p>
            <a:r>
              <a:rPr lang="ka-GE" dirty="0" smtClean="0"/>
              <a:t>გაერთიანებებსა   და  კავშირებში.</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მოზრდობის  გვიანი  პერიოდი(   17–20 წ.წ.)  გრძელდება   სამი   წელი</a:t>
            </a:r>
            <a:endParaRPr lang="ru-RU" dirty="0"/>
          </a:p>
        </p:txBody>
      </p:sp>
      <p:sp>
        <p:nvSpPr>
          <p:cNvPr id="3" name="Содержимое 2"/>
          <p:cNvSpPr>
            <a:spLocks noGrp="1"/>
          </p:cNvSpPr>
          <p:nvPr>
            <p:ph idx="1"/>
          </p:nvPr>
        </p:nvSpPr>
        <p:spPr/>
        <p:txBody>
          <a:bodyPr>
            <a:normAutofit fontScale="70000" lnSpcReduction="20000"/>
          </a:bodyPr>
          <a:lstStyle/>
          <a:p>
            <a:r>
              <a:rPr lang="ka-GE" dirty="0" smtClean="0"/>
              <a:t>.  ამ   დროს </a:t>
            </a:r>
            <a:endParaRPr lang="ru-RU" dirty="0" smtClean="0"/>
          </a:p>
          <a:p>
            <a:r>
              <a:rPr lang="ka-GE" dirty="0" smtClean="0"/>
              <a:t>ყალიბდება   მორალური   და   ეთიკური  გრძნობები   და  ქცევის  კონტროლი.  ამ </a:t>
            </a:r>
            <a:endParaRPr lang="ru-RU" dirty="0" smtClean="0"/>
          </a:p>
          <a:p>
            <a:r>
              <a:rPr lang="ka-GE" dirty="0" smtClean="0"/>
              <a:t>პერიოდში  მოზარდი  ცდილობს  მიაღწიოს  სრულ   დამოუკიდებლობას,  მეობის </a:t>
            </a:r>
            <a:endParaRPr lang="ru-RU" dirty="0" smtClean="0"/>
          </a:p>
          <a:p>
            <a:r>
              <a:rPr lang="ka-GE" dirty="0" smtClean="0"/>
              <a:t>იდენტიფიკაციას, ნეგატივიმის  განცდა  ყალიბდება. მოზარდი  მშობლებთან </a:t>
            </a:r>
            <a:endParaRPr lang="ru-RU" dirty="0" smtClean="0"/>
          </a:p>
          <a:p>
            <a:r>
              <a:rPr lang="ka-GE" dirty="0" smtClean="0"/>
              <a:t>დაპირისპირების  გზით   ცდილობს  მოიპოვოს   დამოუკიდებლობა.  ერიქსონი  11–20 </a:t>
            </a:r>
            <a:endParaRPr lang="ru-RU" dirty="0" smtClean="0"/>
          </a:p>
          <a:p>
            <a:r>
              <a:rPr lang="ka-GE" dirty="0" smtClean="0"/>
              <a:t>წლის   ასაკს  იდენტობის  სტადიას  უწოდებს .იდენტობა  განისაზღვრება </a:t>
            </a:r>
            <a:endParaRPr lang="ru-RU" dirty="0" smtClean="0"/>
          </a:p>
          <a:p>
            <a:r>
              <a:rPr lang="ka-GE" dirty="0" smtClean="0"/>
              <a:t>მახასიათებლთა   ერთობლიობა,  რომელიც  პასუხობს  კითხვებზე  ვინ  არის  ეს </a:t>
            </a:r>
            <a:endParaRPr lang="ru-RU" dirty="0" smtClean="0"/>
          </a:p>
          <a:p>
            <a:r>
              <a:rPr lang="ka-GE" dirty="0" smtClean="0"/>
              <a:t>პიროვნება   და  რის  გაკეთებას   აპირებს?</a:t>
            </a:r>
            <a:endParaRPr lang="en-US" dirty="0" smtClean="0"/>
          </a:p>
          <a:p>
            <a:endParaRPr lang="ru-RU"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იდენტობა   არის </a:t>
            </a:r>
            <a:endParaRPr lang="ru-RU" dirty="0"/>
          </a:p>
        </p:txBody>
      </p:sp>
      <p:sp>
        <p:nvSpPr>
          <p:cNvPr id="3" name="Содержимое 2"/>
          <p:cNvSpPr>
            <a:spLocks noGrp="1"/>
          </p:cNvSpPr>
          <p:nvPr>
            <p:ph idx="1"/>
          </p:nvPr>
        </p:nvSpPr>
        <p:spPr/>
        <p:txBody>
          <a:bodyPr>
            <a:normAutofit fontScale="55000" lnSpcReduction="20000"/>
          </a:bodyPr>
          <a:lstStyle/>
          <a:p>
            <a:r>
              <a:rPr lang="ka-GE" dirty="0" smtClean="0"/>
              <a:t>მე–ს  როორც  უნიკალური </a:t>
            </a:r>
            <a:endParaRPr lang="ru-RU" dirty="0" smtClean="0"/>
          </a:p>
          <a:p>
            <a:r>
              <a:rPr lang="ka-GE" dirty="0" smtClean="0"/>
              <a:t>და   შეკავშირებული  ორგანიზმის  განცდა,  რომელიც  სტაბილურია  გარემოს </a:t>
            </a:r>
            <a:endParaRPr lang="ru-RU" dirty="0" smtClean="0"/>
          </a:p>
          <a:p>
            <a:r>
              <a:rPr lang="ka-GE" dirty="0" smtClean="0"/>
              <a:t>ცვლილებების  მიუხდავად.  გვიანდელი  მოზარდობის  პერიოდში   ადგილი   აქვს </a:t>
            </a:r>
            <a:endParaRPr lang="ru-RU" dirty="0" smtClean="0"/>
          </a:p>
          <a:p>
            <a:r>
              <a:rPr lang="ka-GE" dirty="0" smtClean="0"/>
              <a:t>იდენტობის  კრიზისს  და   თუ  იგი   არ   გადაილახა  ,  მოზარდი  პიროვნულად  </a:t>
            </a:r>
            <a:endParaRPr lang="ru-RU" dirty="0" smtClean="0"/>
          </a:p>
          <a:p>
            <a:r>
              <a:rPr lang="ka-GE" dirty="0" smtClean="0"/>
              <a:t> ძლიერი   ვერ   გახდება.  დაკარგავს  ინდივიდუალობას   და  გახდება   დაბნეული.  ამ  </a:t>
            </a:r>
            <a:endParaRPr lang="ru-RU" dirty="0" smtClean="0"/>
          </a:p>
          <a:p>
            <a:r>
              <a:rPr lang="ka-GE" dirty="0" smtClean="0"/>
              <a:t>დროს   ხშირად   ხდება,  რომ  მოზარდი  იდენტიფიკაციას  ახდენს  შემთხვევით </a:t>
            </a:r>
            <a:endParaRPr lang="ru-RU" dirty="0" smtClean="0"/>
          </a:p>
          <a:p>
            <a:r>
              <a:rPr lang="ka-GE" dirty="0" smtClean="0"/>
              <a:t>პირებთან  ან  კრიმინალურ   სამყაროსთან,  ხშირად  ამ   დროს  ყალიბდება  მავნე  </a:t>
            </a:r>
            <a:endParaRPr lang="ru-RU" dirty="0" smtClean="0"/>
          </a:p>
          <a:p>
            <a:r>
              <a:rPr lang="ka-GE" dirty="0" smtClean="0"/>
              <a:t>ჩვევები, ნარკომანია  , მოზარდების  რელიგიურ   სექტებსა  და  კულტმსახურებაში </a:t>
            </a:r>
            <a:endParaRPr lang="ru-RU" dirty="0" smtClean="0"/>
          </a:p>
          <a:p>
            <a:r>
              <a:rPr lang="ka-GE" dirty="0" smtClean="0"/>
              <a:t>გაერთიანება,</a:t>
            </a:r>
            <a:endParaRPr lang="ru-RU" dirty="0" smtClean="0"/>
          </a:p>
          <a:p>
            <a:r>
              <a:rPr lang="ka-GE" b="1" dirty="0" smtClean="0"/>
              <a:t> </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b="1" dirty="0" smtClean="0"/>
              <a:t>ავადობა  და   სიკვდილიანობა  ბავშვთა   და   მოზარდთა  ასაკში.  </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ka-GE" dirty="0" smtClean="0"/>
              <a:t>ბავშვის  რეაქცია    დაავადებაზე  უკავშირდება  მისი  განვითარების  ასაკობრივ  </a:t>
            </a:r>
            <a:endParaRPr lang="ru-RU" dirty="0" smtClean="0"/>
          </a:p>
          <a:p>
            <a:r>
              <a:rPr lang="ka-GE" dirty="0" smtClean="0"/>
              <a:t>თავისებურებებს.  3  წლამდე  ასაკის  ბავშვებში   სჭარბობს  მშობელთან  განშორების  </a:t>
            </a:r>
            <a:endParaRPr lang="ru-RU" dirty="0" smtClean="0"/>
          </a:p>
          <a:p>
            <a:r>
              <a:rPr lang="ka-GE" dirty="0" smtClean="0"/>
              <a:t>შიში.  სკოლის   ასაკში  შესაძლოა  გეგმიური  ოპერაციის   ჩატარება.  ამ   დროს  ისინი </a:t>
            </a:r>
            <a:endParaRPr lang="ru-RU" dirty="0" smtClean="0"/>
          </a:p>
          <a:p>
            <a:r>
              <a:rPr lang="ka-GE" dirty="0" smtClean="0"/>
              <a:t>კარგად  იტანენ  ჰოსპიტალიზაციას.თუმცა  ამ   დროს მოზარდებმა   შესაძლოა   არ </a:t>
            </a:r>
            <a:endParaRPr lang="ru-RU" dirty="0" smtClean="0"/>
          </a:p>
          <a:p>
            <a:r>
              <a:rPr lang="ka-GE" dirty="0" smtClean="0"/>
              <a:t>უგდონ  ყური  სამედიცინო  რჩევებს.  ისინი   შესაძლოა   დაკავდნენ  სახიფათო  </a:t>
            </a:r>
            <a:endParaRPr lang="ru-RU" dirty="0" smtClean="0"/>
          </a:p>
          <a:p>
            <a:r>
              <a:rPr lang="ka-GE" dirty="0" smtClean="0"/>
              <a:t>თამაშებით,  რაც   ზრდის  სიკვდილიანობის   რაოდენობას ამ   ასაკობრივ  ჯგუფში.</a:t>
            </a:r>
            <a:endParaRPr lang="ru-RU" dirty="0" smtClean="0"/>
          </a:p>
          <a:p>
            <a:r>
              <a:rPr lang="ka-GE" dirty="0" smtClean="0"/>
              <a:t> </a:t>
            </a:r>
            <a:endParaRPr lang="ru-RU" dirty="0" smtClean="0"/>
          </a:p>
          <a:p>
            <a:endParaRPr lang="ru-RU" dirty="0" smtClean="0"/>
          </a:p>
          <a:p>
            <a:endParaRPr lang="ru-RU" dirty="0" smtClean="0"/>
          </a:p>
          <a:p>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არისტოტელემ (384-322  ძვ.წ.) </a:t>
            </a:r>
            <a:endParaRPr lang="ru-RU" dirty="0"/>
          </a:p>
        </p:txBody>
      </p:sp>
      <p:sp>
        <p:nvSpPr>
          <p:cNvPr id="3" name="Содержимое 2"/>
          <p:cNvSpPr>
            <a:spLocks noGrp="1"/>
          </p:cNvSpPr>
          <p:nvPr>
            <p:ph idx="1"/>
          </p:nvPr>
        </p:nvSpPr>
        <p:spPr/>
        <p:txBody>
          <a:bodyPr>
            <a:normAutofit/>
          </a:bodyPr>
          <a:lstStyle/>
          <a:p>
            <a:r>
              <a:rPr lang="ka-GE" dirty="0" smtClean="0"/>
              <a:t>ბავშვობისა  და  აღზრდის პერიოდი სამ საფეხურად დაყო: 1) დაბადებიდან 7 წლამდე;</a:t>
            </a:r>
            <a:endParaRPr lang="en-US" dirty="0" smtClean="0"/>
          </a:p>
          <a:p>
            <a:r>
              <a:rPr lang="ka-GE" dirty="0" smtClean="0"/>
              <a:t> 2) 7–დან 14 წლამდე;</a:t>
            </a:r>
            <a:endParaRPr lang="en-US" dirty="0" smtClean="0"/>
          </a:p>
          <a:p>
            <a:r>
              <a:rPr lang="ka-GE" dirty="0" smtClean="0"/>
              <a:t> 3) 14 - დან 21 წლამდე</a:t>
            </a: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  ჩეხმა  იან ამოს კომენსკიმ (1592-1670) </a:t>
            </a:r>
            <a:endParaRPr lang="ru-RU" dirty="0"/>
          </a:p>
        </p:txBody>
      </p:sp>
      <p:sp>
        <p:nvSpPr>
          <p:cNvPr id="3" name="Содержимое 2"/>
          <p:cNvSpPr>
            <a:spLocks noGrp="1"/>
          </p:cNvSpPr>
          <p:nvPr>
            <p:ph idx="1"/>
          </p:nvPr>
        </p:nvSpPr>
        <p:spPr/>
        <p:txBody>
          <a:bodyPr/>
          <a:lstStyle/>
          <a:p>
            <a:r>
              <a:rPr lang="ka-GE" dirty="0" smtClean="0"/>
              <a:t>გამოყო ბავშვის ოთხი  ასაკობრივი საფეხური: ბავშვობა, </a:t>
            </a:r>
          </a:p>
          <a:p>
            <a:r>
              <a:rPr lang="ka-GE" dirty="0" smtClean="0"/>
              <a:t>ყრმობა, </a:t>
            </a:r>
          </a:p>
          <a:p>
            <a:r>
              <a:rPr lang="ka-GE" dirty="0" smtClean="0"/>
              <a:t>სიყმაწვილე, </a:t>
            </a:r>
          </a:p>
          <a:p>
            <a:r>
              <a:rPr lang="ka-GE" dirty="0" smtClean="0"/>
              <a:t>მოწიფულობა</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 გამოჩენილმა ქართველმა მწერალმა – სულხან-საბა ორბელიანმა (1658 - 1725).</a:t>
            </a:r>
            <a:endParaRPr lang="ru-RU" dirty="0"/>
          </a:p>
        </p:txBody>
      </p:sp>
      <p:sp>
        <p:nvSpPr>
          <p:cNvPr id="3" name="Содержимое 2"/>
          <p:cNvSpPr>
            <a:spLocks noGrp="1"/>
          </p:cNvSpPr>
          <p:nvPr>
            <p:ph idx="1"/>
          </p:nvPr>
        </p:nvSpPr>
        <p:spPr/>
        <p:txBody>
          <a:bodyPr>
            <a:normAutofit fontScale="92500" lnSpcReduction="20000"/>
          </a:bodyPr>
          <a:lstStyle/>
          <a:p>
            <a:r>
              <a:rPr lang="ka-GE" dirty="0" smtClean="0"/>
              <a:t>.</a:t>
            </a:r>
            <a:endParaRPr lang="ru-RU" dirty="0"/>
          </a:p>
          <a:p>
            <a:r>
              <a:rPr lang="ka-GE" dirty="0" smtClean="0"/>
              <a:t>,,</a:t>
            </a:r>
            <a:r>
              <a:rPr lang="ka-GE" dirty="0"/>
              <a:t>ბავშვისა და მოზარდის განვითარება დაყო ოთხ პერიოდად. თითოეული პერიოდი</a:t>
            </a:r>
            <a:endParaRPr lang="ru-RU" dirty="0"/>
          </a:p>
          <a:p>
            <a:r>
              <a:rPr lang="ka-GE" dirty="0"/>
              <a:t>მოიცავს ხუთ-ხუთ წელს. 5 წლამდე პერიოდი - სწავლების წინა საფეხური, 5-დან 10</a:t>
            </a:r>
            <a:endParaRPr lang="ru-RU" dirty="0"/>
          </a:p>
          <a:p>
            <a:r>
              <a:rPr lang="ru-RU" dirty="0"/>
              <a:t>წლამდე პერიოდი - დაბალი განათლება, 10-დან 15 წლამდე - საშუალო განათლება,</a:t>
            </a:r>
          </a:p>
          <a:p>
            <a:r>
              <a:rPr lang="ru-RU" dirty="0"/>
              <a:t>15-დან 20 წლამდე - მაღალი განათლება’’ (თავზიშვილი 1968:50</a:t>
            </a:r>
            <a:r>
              <a:rPr lang="ru-RU" dirty="0" smtClean="0"/>
              <a:t>).</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კომენსკის </a:t>
            </a:r>
            <a:r>
              <a:rPr lang="ka-GE" dirty="0" smtClean="0"/>
              <a:t>აზრ</a:t>
            </a:r>
            <a:r>
              <a:rPr lang="ru-RU" dirty="0" smtClean="0"/>
              <a:t>ით</a:t>
            </a:r>
            <a:r>
              <a:rPr lang="en-US" dirty="0" smtClean="0"/>
              <a:t>, </a:t>
            </a:r>
            <a:endParaRPr lang="ru-RU" dirty="0"/>
          </a:p>
        </p:txBody>
      </p:sp>
      <p:sp>
        <p:nvSpPr>
          <p:cNvPr id="3" name="Содержимое 2"/>
          <p:cNvSpPr>
            <a:spLocks noGrp="1"/>
          </p:cNvSpPr>
          <p:nvPr>
            <p:ph idx="1"/>
          </p:nvPr>
        </p:nvSpPr>
        <p:spPr/>
        <p:txBody>
          <a:bodyPr>
            <a:normAutofit/>
          </a:bodyPr>
          <a:lstStyle/>
          <a:p>
            <a:r>
              <a:rPr lang="ru-RU" dirty="0" smtClean="0"/>
              <a:t>სწავლებისა და აღზრდის პირველ საფეხურს</a:t>
            </a:r>
            <a:r>
              <a:rPr lang="ka-GE" dirty="0" smtClean="0"/>
              <a:t>  </a:t>
            </a:r>
            <a:r>
              <a:rPr lang="ru-RU" dirty="0" smtClean="0"/>
              <a:t>წარმოადგენს</a:t>
            </a:r>
            <a:r>
              <a:rPr lang="en-US" dirty="0" smtClean="0"/>
              <a:t> ,,</a:t>
            </a:r>
            <a:r>
              <a:rPr lang="ru-RU" dirty="0" smtClean="0"/>
              <a:t>დედობრივი სკოლა</a:t>
            </a:r>
            <a:r>
              <a:rPr lang="en-US" dirty="0" smtClean="0"/>
              <a:t>’’, </a:t>
            </a:r>
            <a:r>
              <a:rPr lang="ru-RU" dirty="0" smtClean="0"/>
              <a:t>აქ ბავშვები იზრდებიან დაბადებიდან</a:t>
            </a:r>
            <a:r>
              <a:rPr lang="en-US" dirty="0" smtClean="0"/>
              <a:t> 6</a:t>
            </a:r>
            <a:r>
              <a:rPr lang="ka-GE" dirty="0" smtClean="0"/>
              <a:t>  </a:t>
            </a:r>
            <a:r>
              <a:rPr lang="ru-RU" dirty="0" smtClean="0"/>
              <a:t>წლამდე</a:t>
            </a:r>
            <a:r>
              <a:rPr lang="en-US" dirty="0" smtClean="0"/>
              <a:t>. </a:t>
            </a:r>
            <a:r>
              <a:rPr lang="ka-GE" dirty="0" smtClean="0"/>
              <a:t>  </a:t>
            </a:r>
            <a:r>
              <a:rPr lang="ru-RU" dirty="0" smtClean="0"/>
              <a:t>სკოლა უნდა არსებობდეს ყველა ოჯახში</a:t>
            </a:r>
            <a:r>
              <a:rPr lang="en-US" dirty="0" smtClean="0"/>
              <a:t>, </a:t>
            </a:r>
            <a:r>
              <a:rPr lang="ru-RU" dirty="0" smtClean="0"/>
              <a:t>სადაც საფუძველი უნდაჩაეყაროს ყველა დადებით ადამიანურ თვისებას</a:t>
            </a:r>
            <a:r>
              <a:rPr lang="en-US" dirty="0" smtClean="0"/>
              <a:t>. </a:t>
            </a:r>
            <a:endParaRPr lang="ka-GE"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b="1" dirty="0" smtClean="0"/>
              <a:t>ცხოვრების  გზა</a:t>
            </a:r>
            <a:r>
              <a:rPr lang="ka-GE" dirty="0" smtClean="0"/>
              <a:t> </a:t>
            </a:r>
            <a:endParaRPr lang="ru-RU" dirty="0"/>
          </a:p>
        </p:txBody>
      </p:sp>
      <p:sp>
        <p:nvSpPr>
          <p:cNvPr id="3" name="Содержимое 2"/>
          <p:cNvSpPr>
            <a:spLocks noGrp="1"/>
          </p:cNvSpPr>
          <p:nvPr>
            <p:ph idx="1"/>
          </p:nvPr>
        </p:nvSpPr>
        <p:spPr/>
        <p:txBody>
          <a:bodyPr/>
          <a:lstStyle/>
          <a:p>
            <a:r>
              <a:rPr lang="ka-GE" dirty="0" smtClean="0"/>
              <a:t>პიროვნების  </a:t>
            </a:r>
            <a:r>
              <a:rPr lang="ka-GE" b="1" dirty="0" smtClean="0">
                <a:solidFill>
                  <a:srgbClr val="FF0000"/>
                </a:solidFill>
              </a:rPr>
              <a:t>ფსიქოლოგიური  და  სოციალური  პროგრესის </a:t>
            </a:r>
            <a:r>
              <a:rPr lang="en-US" b="1" dirty="0">
                <a:solidFill>
                  <a:srgbClr val="FF0000"/>
                </a:solidFill>
              </a:rPr>
              <a:t> </a:t>
            </a:r>
            <a:r>
              <a:rPr lang="en-US" b="1" dirty="0" smtClean="0">
                <a:solidFill>
                  <a:srgbClr val="FF0000"/>
                </a:solidFill>
              </a:rPr>
              <a:t> </a:t>
            </a:r>
            <a:r>
              <a:rPr lang="ka-GE" dirty="0" smtClean="0"/>
              <a:t>მაჩვენებელია.</a:t>
            </a:r>
            <a:endParaRPr lang="ru-RU" dirty="0"/>
          </a:p>
        </p:txBody>
      </p:sp>
      <p:pic>
        <p:nvPicPr>
          <p:cNvPr id="4" name="Рисунок 3" descr="Картинки по запросу კაცუნები"/>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44407"/>
            <a:ext cx="9036496" cy="41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200" dirty="0" err="1">
                <a:solidFill>
                  <a:prstClr val="black"/>
                </a:solidFill>
                <a:ea typeface="+mn-ea"/>
                <a:cs typeface="+mn-cs"/>
              </a:rPr>
              <a:t>კომენსკი</a:t>
            </a:r>
            <a:endParaRPr lang="ru-RU" dirty="0"/>
          </a:p>
        </p:txBody>
      </p:sp>
      <p:sp>
        <p:nvSpPr>
          <p:cNvPr id="3" name="Объект 2"/>
          <p:cNvSpPr>
            <a:spLocks noGrp="1"/>
          </p:cNvSpPr>
          <p:nvPr>
            <p:ph idx="1"/>
          </p:nvPr>
        </p:nvSpPr>
        <p:spPr/>
        <p:txBody>
          <a:bodyPr/>
          <a:lstStyle/>
          <a:p>
            <a:pPr lvl="0"/>
            <a:r>
              <a:rPr lang="ru-RU" sz="2200" dirty="0" err="1">
                <a:solidFill>
                  <a:prstClr val="black"/>
                </a:solidFill>
              </a:rPr>
              <a:t>ექვს</a:t>
            </a:r>
            <a:r>
              <a:rPr lang="ru-RU" sz="2200" dirty="0">
                <a:solidFill>
                  <a:prstClr val="black"/>
                </a:solidFill>
              </a:rPr>
              <a:t> </a:t>
            </a:r>
            <a:r>
              <a:rPr lang="ru-RU" sz="2200" dirty="0" err="1">
                <a:solidFill>
                  <a:prstClr val="black"/>
                </a:solidFill>
              </a:rPr>
              <a:t>წლამდე</a:t>
            </a:r>
            <a:r>
              <a:rPr lang="ru-RU" sz="2200" dirty="0">
                <a:solidFill>
                  <a:prstClr val="black"/>
                </a:solidFill>
              </a:rPr>
              <a:t> </a:t>
            </a:r>
            <a:r>
              <a:rPr lang="ru-RU" sz="2200" dirty="0" err="1">
                <a:solidFill>
                  <a:prstClr val="black"/>
                </a:solidFill>
              </a:rPr>
              <a:t>ასაკის</a:t>
            </a:r>
            <a:r>
              <a:rPr lang="ru-RU" sz="2200" dirty="0">
                <a:solidFill>
                  <a:prstClr val="black"/>
                </a:solidFill>
              </a:rPr>
              <a:t> </a:t>
            </a:r>
            <a:r>
              <a:rPr lang="ru-RU" sz="2200" dirty="0" err="1">
                <a:solidFill>
                  <a:prstClr val="black"/>
                </a:solidFill>
              </a:rPr>
              <a:t>ბავშვთა</a:t>
            </a:r>
            <a:r>
              <a:rPr lang="ka-GE" sz="2200" dirty="0">
                <a:solidFill>
                  <a:prstClr val="black"/>
                </a:solidFill>
              </a:rPr>
              <a:t>  </a:t>
            </a:r>
            <a:r>
              <a:rPr lang="ru-RU" sz="2200" dirty="0" err="1">
                <a:solidFill>
                  <a:prstClr val="black"/>
                </a:solidFill>
              </a:rPr>
              <a:t>აღზრდის</a:t>
            </a:r>
            <a:r>
              <a:rPr lang="ru-RU" sz="2200" dirty="0">
                <a:solidFill>
                  <a:prstClr val="black"/>
                </a:solidFill>
              </a:rPr>
              <a:t> </a:t>
            </a:r>
            <a:r>
              <a:rPr lang="ru-RU" sz="2200" dirty="0" err="1">
                <a:solidFill>
                  <a:prstClr val="black"/>
                </a:solidFill>
              </a:rPr>
              <a:t>დახასიათებისას</a:t>
            </a:r>
            <a:r>
              <a:rPr lang="ru-RU" sz="2200" dirty="0">
                <a:solidFill>
                  <a:prstClr val="black"/>
                </a:solidFill>
              </a:rPr>
              <a:t> </a:t>
            </a:r>
            <a:r>
              <a:rPr lang="ru-RU" sz="2200" dirty="0" err="1">
                <a:solidFill>
                  <a:prstClr val="black"/>
                </a:solidFill>
              </a:rPr>
              <a:t>კომენსკიმ</a:t>
            </a:r>
            <a:r>
              <a:rPr lang="ru-RU" sz="2200" dirty="0">
                <a:solidFill>
                  <a:prstClr val="black"/>
                </a:solidFill>
              </a:rPr>
              <a:t> </a:t>
            </a:r>
            <a:r>
              <a:rPr lang="ru-RU" sz="2200" dirty="0" err="1">
                <a:solidFill>
                  <a:prstClr val="black"/>
                </a:solidFill>
              </a:rPr>
              <a:t>განავითარა</a:t>
            </a:r>
            <a:r>
              <a:rPr lang="ru-RU" sz="2200" dirty="0">
                <a:solidFill>
                  <a:prstClr val="black"/>
                </a:solidFill>
              </a:rPr>
              <a:t> </a:t>
            </a:r>
            <a:r>
              <a:rPr lang="ru-RU" sz="2200" dirty="0" err="1">
                <a:solidFill>
                  <a:prstClr val="black"/>
                </a:solidFill>
              </a:rPr>
              <a:t>სკოლამდელი</a:t>
            </a:r>
            <a:r>
              <a:rPr lang="ru-RU" sz="2200" dirty="0">
                <a:solidFill>
                  <a:prstClr val="black"/>
                </a:solidFill>
              </a:rPr>
              <a:t> </a:t>
            </a:r>
            <a:r>
              <a:rPr lang="ru-RU" sz="2200" dirty="0" err="1">
                <a:solidFill>
                  <a:prstClr val="black"/>
                </a:solidFill>
              </a:rPr>
              <a:t>აღზრდის</a:t>
            </a:r>
            <a:r>
              <a:rPr lang="ru-RU" sz="2200" dirty="0">
                <a:solidFill>
                  <a:prstClr val="black"/>
                </a:solidFill>
              </a:rPr>
              <a:t> </a:t>
            </a:r>
            <a:r>
              <a:rPr lang="ru-RU" sz="2200" dirty="0" err="1">
                <a:solidFill>
                  <a:prstClr val="black"/>
                </a:solidFill>
              </a:rPr>
              <a:t>თეორია</a:t>
            </a:r>
            <a:r>
              <a:rPr lang="ka-GE" sz="2200" dirty="0">
                <a:solidFill>
                  <a:prstClr val="black"/>
                </a:solidFill>
              </a:rPr>
              <a:t>.</a:t>
            </a:r>
            <a:r>
              <a:rPr lang="en-US" sz="2200" dirty="0">
                <a:solidFill>
                  <a:prstClr val="black"/>
                </a:solidFill>
              </a:rPr>
              <a:t>  </a:t>
            </a:r>
            <a:endParaRPr lang="ka-GE" sz="2200" dirty="0">
              <a:solidFill>
                <a:prstClr val="black"/>
              </a:solidFill>
            </a:endParaRPr>
          </a:p>
          <a:p>
            <a:pPr lvl="0"/>
            <a:r>
              <a:rPr lang="ru-RU" sz="2200" dirty="0" err="1">
                <a:solidFill>
                  <a:prstClr val="black"/>
                </a:solidFill>
              </a:rPr>
              <a:t>სკოლის</a:t>
            </a:r>
            <a:r>
              <a:rPr lang="ru-RU" sz="2200" dirty="0">
                <a:solidFill>
                  <a:prstClr val="black"/>
                </a:solidFill>
              </a:rPr>
              <a:t> </a:t>
            </a:r>
            <a:r>
              <a:rPr lang="ru-RU" sz="2200" dirty="0" err="1">
                <a:solidFill>
                  <a:prstClr val="black"/>
                </a:solidFill>
              </a:rPr>
              <a:t>მეორე</a:t>
            </a:r>
            <a:r>
              <a:rPr lang="ru-RU" sz="2200" dirty="0">
                <a:solidFill>
                  <a:prstClr val="black"/>
                </a:solidFill>
              </a:rPr>
              <a:t> </a:t>
            </a:r>
            <a:r>
              <a:rPr lang="ru-RU" sz="2200" dirty="0" err="1">
                <a:solidFill>
                  <a:prstClr val="black"/>
                </a:solidFill>
              </a:rPr>
              <a:t>საფეხურად</a:t>
            </a:r>
            <a:r>
              <a:rPr lang="ka-GE" sz="2200" dirty="0">
                <a:solidFill>
                  <a:prstClr val="black"/>
                </a:solidFill>
              </a:rPr>
              <a:t>   მას  </a:t>
            </a:r>
            <a:r>
              <a:rPr lang="ru-RU" sz="2200" dirty="0" err="1">
                <a:solidFill>
                  <a:prstClr val="black"/>
                </a:solidFill>
              </a:rPr>
              <a:t>მიაჩნია</a:t>
            </a:r>
            <a:r>
              <a:rPr lang="ru-RU" sz="2200" dirty="0">
                <a:solidFill>
                  <a:prstClr val="black"/>
                </a:solidFill>
              </a:rPr>
              <a:t> </a:t>
            </a:r>
            <a:r>
              <a:rPr lang="ru-RU" sz="2200" dirty="0" err="1">
                <a:solidFill>
                  <a:prstClr val="black"/>
                </a:solidFill>
              </a:rPr>
              <a:t>მშობლიური</a:t>
            </a:r>
            <a:r>
              <a:rPr lang="ru-RU" sz="2200" dirty="0">
                <a:solidFill>
                  <a:prstClr val="black"/>
                </a:solidFill>
              </a:rPr>
              <a:t> </a:t>
            </a:r>
            <a:r>
              <a:rPr lang="ru-RU" sz="2200" dirty="0" err="1">
                <a:solidFill>
                  <a:prstClr val="black"/>
                </a:solidFill>
              </a:rPr>
              <a:t>ენის</a:t>
            </a:r>
            <a:r>
              <a:rPr lang="ru-RU" sz="2200" dirty="0">
                <a:solidFill>
                  <a:prstClr val="black"/>
                </a:solidFill>
              </a:rPr>
              <a:t> </a:t>
            </a:r>
            <a:r>
              <a:rPr lang="ru-RU" sz="2200" dirty="0" err="1">
                <a:solidFill>
                  <a:prstClr val="black"/>
                </a:solidFill>
              </a:rPr>
              <a:t>სკოლა</a:t>
            </a:r>
            <a:r>
              <a:rPr lang="en-US" sz="2200" dirty="0">
                <a:solidFill>
                  <a:prstClr val="black"/>
                </a:solidFill>
              </a:rPr>
              <a:t>, </a:t>
            </a:r>
            <a:r>
              <a:rPr lang="ru-RU" sz="2200" dirty="0" err="1">
                <a:solidFill>
                  <a:prstClr val="black"/>
                </a:solidFill>
              </a:rPr>
              <a:t>რომელიც</a:t>
            </a:r>
            <a:r>
              <a:rPr lang="en-US" sz="2200" dirty="0">
                <a:solidFill>
                  <a:prstClr val="black"/>
                </a:solidFill>
              </a:rPr>
              <a:t>  </a:t>
            </a:r>
            <a:r>
              <a:rPr lang="ru-RU" sz="2200" dirty="0" err="1">
                <a:solidFill>
                  <a:prstClr val="black"/>
                </a:solidFill>
              </a:rPr>
              <a:t>გათვალისწინებული</a:t>
            </a:r>
            <a:r>
              <a:rPr lang="ru-RU" sz="2200" dirty="0">
                <a:solidFill>
                  <a:prstClr val="black"/>
                </a:solidFill>
              </a:rPr>
              <a:t> </a:t>
            </a:r>
            <a:r>
              <a:rPr lang="ru-RU" sz="2200" dirty="0" err="1">
                <a:solidFill>
                  <a:prstClr val="black"/>
                </a:solidFill>
              </a:rPr>
              <a:t>იყო</a:t>
            </a:r>
            <a:r>
              <a:rPr lang="ru-RU" sz="2200" dirty="0">
                <a:solidFill>
                  <a:prstClr val="black"/>
                </a:solidFill>
              </a:rPr>
              <a:t> </a:t>
            </a:r>
            <a:r>
              <a:rPr lang="ru-RU" sz="2200" dirty="0" err="1">
                <a:solidFill>
                  <a:prstClr val="black"/>
                </a:solidFill>
              </a:rPr>
              <a:t>ყრმობის</a:t>
            </a:r>
            <a:r>
              <a:rPr lang="en-US" sz="2200" dirty="0">
                <a:solidFill>
                  <a:prstClr val="black"/>
                </a:solidFill>
              </a:rPr>
              <a:t> (6-</a:t>
            </a:r>
            <a:r>
              <a:rPr lang="ru-RU" sz="2200" dirty="0" err="1">
                <a:solidFill>
                  <a:prstClr val="black"/>
                </a:solidFill>
              </a:rPr>
              <a:t>დან</a:t>
            </a:r>
            <a:r>
              <a:rPr lang="en-US" sz="2200" dirty="0">
                <a:solidFill>
                  <a:prstClr val="black"/>
                </a:solidFill>
              </a:rPr>
              <a:t> 12 </a:t>
            </a:r>
            <a:r>
              <a:rPr lang="ru-RU" sz="2200" dirty="0" err="1">
                <a:solidFill>
                  <a:prstClr val="black"/>
                </a:solidFill>
              </a:rPr>
              <a:t>წლამდე</a:t>
            </a:r>
            <a:r>
              <a:rPr lang="en-US" sz="2200" dirty="0">
                <a:solidFill>
                  <a:prstClr val="black"/>
                </a:solidFill>
              </a:rPr>
              <a:t>) </a:t>
            </a:r>
            <a:r>
              <a:rPr lang="ru-RU" sz="2200" dirty="0" err="1">
                <a:solidFill>
                  <a:prstClr val="black"/>
                </a:solidFill>
              </a:rPr>
              <a:t>ასაკის</a:t>
            </a:r>
            <a:r>
              <a:rPr lang="ru-RU" sz="2200" dirty="0">
                <a:solidFill>
                  <a:prstClr val="black"/>
                </a:solidFill>
              </a:rPr>
              <a:t> </a:t>
            </a:r>
            <a:r>
              <a:rPr lang="ru-RU" sz="2200" dirty="0" err="1">
                <a:solidFill>
                  <a:prstClr val="black"/>
                </a:solidFill>
              </a:rPr>
              <a:t>ბავშვებისათვის</a:t>
            </a:r>
            <a:r>
              <a:rPr lang="en-US" sz="2200" dirty="0">
                <a:solidFill>
                  <a:prstClr val="black"/>
                </a:solidFill>
              </a:rPr>
              <a:t>. </a:t>
            </a:r>
            <a:endParaRPr lang="en-US" sz="2200" dirty="0" smtClean="0">
              <a:solidFill>
                <a:prstClr val="black"/>
              </a:solidFill>
            </a:endParaRPr>
          </a:p>
          <a:p>
            <a:pPr lvl="0"/>
            <a:r>
              <a:rPr lang="ru-RU" sz="2200" dirty="0" err="1" smtClean="0">
                <a:solidFill>
                  <a:prstClr val="black"/>
                </a:solidFill>
              </a:rPr>
              <a:t>კომენსკის</a:t>
            </a:r>
            <a:r>
              <a:rPr lang="ru-RU" sz="2200" dirty="0" smtClean="0">
                <a:solidFill>
                  <a:prstClr val="black"/>
                </a:solidFill>
              </a:rPr>
              <a:t> </a:t>
            </a:r>
            <a:r>
              <a:rPr lang="ru-RU" sz="2200" dirty="0" err="1">
                <a:solidFill>
                  <a:prstClr val="black"/>
                </a:solidFill>
              </a:rPr>
              <a:t>აზრით</a:t>
            </a:r>
            <a:r>
              <a:rPr lang="en-US" sz="2200" dirty="0">
                <a:solidFill>
                  <a:prstClr val="black"/>
                </a:solidFill>
              </a:rPr>
              <a:t>, </a:t>
            </a:r>
            <a:r>
              <a:rPr lang="ru-RU" sz="2200" dirty="0" err="1">
                <a:solidFill>
                  <a:prstClr val="black"/>
                </a:solidFill>
              </a:rPr>
              <a:t>ასეთი</a:t>
            </a:r>
            <a:r>
              <a:rPr lang="ru-RU" sz="2200" dirty="0">
                <a:solidFill>
                  <a:prstClr val="black"/>
                </a:solidFill>
              </a:rPr>
              <a:t> </a:t>
            </a:r>
            <a:r>
              <a:rPr lang="ru-RU" sz="2200" dirty="0" err="1">
                <a:solidFill>
                  <a:prstClr val="black"/>
                </a:solidFill>
              </a:rPr>
              <a:t>სკოლა</a:t>
            </a:r>
            <a:r>
              <a:rPr lang="ru-RU" sz="2200" dirty="0">
                <a:solidFill>
                  <a:prstClr val="black"/>
                </a:solidFill>
              </a:rPr>
              <a:t> </a:t>
            </a:r>
            <a:r>
              <a:rPr lang="ru-RU" sz="2200" dirty="0" err="1">
                <a:solidFill>
                  <a:prstClr val="black"/>
                </a:solidFill>
              </a:rPr>
              <a:t>ყველა</a:t>
            </a:r>
            <a:r>
              <a:rPr lang="ru-RU" sz="2200" dirty="0">
                <a:solidFill>
                  <a:prstClr val="black"/>
                </a:solidFill>
              </a:rPr>
              <a:t> </a:t>
            </a:r>
            <a:r>
              <a:rPr lang="ru-RU" sz="2200" dirty="0" err="1">
                <a:solidFill>
                  <a:prstClr val="black"/>
                </a:solidFill>
              </a:rPr>
              <a:t>თემში</a:t>
            </a:r>
            <a:r>
              <a:rPr lang="ru-RU" sz="2200" dirty="0">
                <a:solidFill>
                  <a:prstClr val="black"/>
                </a:solidFill>
              </a:rPr>
              <a:t> </a:t>
            </a:r>
            <a:r>
              <a:rPr lang="ru-RU" sz="2200" dirty="0" err="1">
                <a:solidFill>
                  <a:prstClr val="black"/>
                </a:solidFill>
              </a:rPr>
              <a:t>უნდა</a:t>
            </a:r>
            <a:r>
              <a:rPr lang="ru-RU" sz="2200" dirty="0">
                <a:solidFill>
                  <a:prstClr val="black"/>
                </a:solidFill>
              </a:rPr>
              <a:t> </a:t>
            </a:r>
            <a:r>
              <a:rPr lang="ru-RU" sz="2200" dirty="0" err="1">
                <a:solidFill>
                  <a:prstClr val="black"/>
                </a:solidFill>
              </a:rPr>
              <a:t>დაარსებულიყო</a:t>
            </a:r>
            <a:r>
              <a:rPr lang="ru-RU" sz="2200" dirty="0">
                <a:solidFill>
                  <a:prstClr val="black"/>
                </a:solidFill>
              </a:rPr>
              <a:t> </a:t>
            </a:r>
            <a:r>
              <a:rPr lang="ru-RU" sz="2200" dirty="0" err="1">
                <a:solidFill>
                  <a:prstClr val="black"/>
                </a:solidFill>
              </a:rPr>
              <a:t>და</a:t>
            </a:r>
            <a:r>
              <a:rPr lang="ru-RU" sz="2200" dirty="0">
                <a:solidFill>
                  <a:prstClr val="black"/>
                </a:solidFill>
              </a:rPr>
              <a:t> </a:t>
            </a:r>
            <a:r>
              <a:rPr lang="ru-RU" sz="2200" dirty="0" err="1">
                <a:solidFill>
                  <a:prstClr val="black"/>
                </a:solidFill>
              </a:rPr>
              <a:t>მიზნად</a:t>
            </a:r>
            <a:r>
              <a:rPr lang="ru-RU" sz="2200" dirty="0">
                <a:solidFill>
                  <a:prstClr val="black"/>
                </a:solidFill>
              </a:rPr>
              <a:t> </a:t>
            </a:r>
            <a:r>
              <a:rPr lang="ru-RU" sz="2200" dirty="0" err="1">
                <a:solidFill>
                  <a:prstClr val="black"/>
                </a:solidFill>
              </a:rPr>
              <a:t>ისახავდა</a:t>
            </a:r>
            <a:r>
              <a:rPr lang="ru-RU" sz="2200" dirty="0">
                <a:solidFill>
                  <a:prstClr val="black"/>
                </a:solidFill>
              </a:rPr>
              <a:t> </a:t>
            </a:r>
            <a:r>
              <a:rPr lang="ru-RU" sz="2200" dirty="0" err="1">
                <a:solidFill>
                  <a:prstClr val="black"/>
                </a:solidFill>
              </a:rPr>
              <a:t>ესწავლებინა</a:t>
            </a:r>
            <a:r>
              <a:rPr lang="ru-RU" sz="2200" dirty="0">
                <a:solidFill>
                  <a:prstClr val="black"/>
                </a:solidFill>
              </a:rPr>
              <a:t> </a:t>
            </a:r>
            <a:r>
              <a:rPr lang="ru-RU" sz="2200" dirty="0" err="1">
                <a:solidFill>
                  <a:prstClr val="black"/>
                </a:solidFill>
              </a:rPr>
              <a:t>ის</a:t>
            </a:r>
            <a:r>
              <a:rPr lang="en-US" sz="2200" dirty="0">
                <a:solidFill>
                  <a:prstClr val="black"/>
                </a:solidFill>
              </a:rPr>
              <a:t>, </a:t>
            </a:r>
            <a:r>
              <a:rPr lang="ru-RU" sz="2200" dirty="0" err="1">
                <a:solidFill>
                  <a:prstClr val="black"/>
                </a:solidFill>
              </a:rPr>
              <a:t>რაც</a:t>
            </a:r>
            <a:r>
              <a:rPr lang="ru-RU" sz="2200" dirty="0">
                <a:solidFill>
                  <a:prstClr val="black"/>
                </a:solidFill>
              </a:rPr>
              <a:t> </a:t>
            </a:r>
            <a:r>
              <a:rPr lang="ru-RU" sz="2200" dirty="0" err="1">
                <a:solidFill>
                  <a:prstClr val="black"/>
                </a:solidFill>
              </a:rPr>
              <a:t>ახალგაზრდას</a:t>
            </a:r>
            <a:r>
              <a:rPr lang="ru-RU" sz="2200" dirty="0">
                <a:solidFill>
                  <a:prstClr val="black"/>
                </a:solidFill>
              </a:rPr>
              <a:t> </a:t>
            </a:r>
            <a:r>
              <a:rPr lang="ru-RU" sz="2200" dirty="0" err="1">
                <a:solidFill>
                  <a:prstClr val="black"/>
                </a:solidFill>
              </a:rPr>
              <a:t>მთელი</a:t>
            </a:r>
            <a:r>
              <a:rPr lang="ru-RU" sz="2200" dirty="0">
                <a:solidFill>
                  <a:prstClr val="black"/>
                </a:solidFill>
              </a:rPr>
              <a:t> </a:t>
            </a:r>
            <a:r>
              <a:rPr lang="ru-RU" sz="2200" dirty="0" err="1">
                <a:solidFill>
                  <a:prstClr val="black"/>
                </a:solidFill>
              </a:rPr>
              <a:t>ცხოვრების</a:t>
            </a:r>
            <a:r>
              <a:rPr lang="ru-RU" sz="2200" dirty="0">
                <a:solidFill>
                  <a:prstClr val="black"/>
                </a:solidFill>
              </a:rPr>
              <a:t> </a:t>
            </a:r>
            <a:r>
              <a:rPr lang="ru-RU" sz="2200" dirty="0" err="1">
                <a:solidFill>
                  <a:prstClr val="black"/>
                </a:solidFill>
              </a:rPr>
              <a:t>მანძილზეგამოადგებოდა</a:t>
            </a:r>
            <a:r>
              <a:rPr lang="en-US" sz="2200" dirty="0">
                <a:solidFill>
                  <a:prstClr val="black"/>
                </a:solidFill>
              </a:rPr>
              <a:t>, </a:t>
            </a:r>
            <a:r>
              <a:rPr lang="ru-RU" sz="2200" dirty="0" err="1">
                <a:solidFill>
                  <a:prstClr val="black"/>
                </a:solidFill>
              </a:rPr>
              <a:t>რა</a:t>
            </a:r>
            <a:r>
              <a:rPr lang="ru-RU" sz="2200" dirty="0">
                <a:solidFill>
                  <a:prstClr val="black"/>
                </a:solidFill>
              </a:rPr>
              <a:t> </a:t>
            </a:r>
            <a:r>
              <a:rPr lang="ru-RU" sz="2200" dirty="0" err="1">
                <a:solidFill>
                  <a:prstClr val="black"/>
                </a:solidFill>
              </a:rPr>
              <a:t>სპეციალობისა</a:t>
            </a:r>
            <a:r>
              <a:rPr lang="ru-RU" sz="2200" dirty="0">
                <a:solidFill>
                  <a:prstClr val="black"/>
                </a:solidFill>
              </a:rPr>
              <a:t> </a:t>
            </a:r>
            <a:r>
              <a:rPr lang="ru-RU" sz="2200" dirty="0" err="1">
                <a:solidFill>
                  <a:prstClr val="black"/>
                </a:solidFill>
              </a:rPr>
              <a:t>და</a:t>
            </a:r>
            <a:r>
              <a:rPr lang="ru-RU" sz="2200" dirty="0">
                <a:solidFill>
                  <a:prstClr val="black"/>
                </a:solidFill>
              </a:rPr>
              <a:t> </a:t>
            </a:r>
            <a:r>
              <a:rPr lang="ru-RU" sz="2200" dirty="0" err="1">
                <a:solidFill>
                  <a:prstClr val="black"/>
                </a:solidFill>
              </a:rPr>
              <a:t>თანამდებობისაც</a:t>
            </a:r>
            <a:r>
              <a:rPr lang="ru-RU" sz="2200" dirty="0">
                <a:solidFill>
                  <a:prstClr val="black"/>
                </a:solidFill>
              </a:rPr>
              <a:t> </a:t>
            </a:r>
            <a:r>
              <a:rPr lang="ru-RU" sz="2200" dirty="0" err="1">
                <a:solidFill>
                  <a:prstClr val="black"/>
                </a:solidFill>
              </a:rPr>
              <a:t>არ</a:t>
            </a:r>
            <a:r>
              <a:rPr lang="ru-RU" sz="2200" dirty="0">
                <a:solidFill>
                  <a:prstClr val="black"/>
                </a:solidFill>
              </a:rPr>
              <a:t> </a:t>
            </a:r>
            <a:r>
              <a:rPr lang="ru-RU" sz="2200" dirty="0" err="1">
                <a:solidFill>
                  <a:prstClr val="black"/>
                </a:solidFill>
              </a:rPr>
              <a:t>უნდა</a:t>
            </a:r>
            <a:r>
              <a:rPr lang="ru-RU" sz="2200" dirty="0">
                <a:solidFill>
                  <a:prstClr val="black"/>
                </a:solidFill>
              </a:rPr>
              <a:t> </a:t>
            </a:r>
            <a:r>
              <a:rPr lang="ru-RU" sz="2200" dirty="0" err="1">
                <a:solidFill>
                  <a:prstClr val="black"/>
                </a:solidFill>
              </a:rPr>
              <a:t>გამხდარიყო</a:t>
            </a:r>
            <a:r>
              <a:rPr lang="ru-RU" sz="2200" dirty="0">
                <a:solidFill>
                  <a:prstClr val="black"/>
                </a:solidFill>
              </a:rPr>
              <a:t> </a:t>
            </a:r>
            <a:r>
              <a:rPr lang="ru-RU" sz="2200" dirty="0" err="1">
                <a:solidFill>
                  <a:prstClr val="black"/>
                </a:solidFill>
              </a:rPr>
              <a:t>იგი</a:t>
            </a:r>
            <a:r>
              <a:rPr lang="en-US" sz="2200" dirty="0" smtClean="0">
                <a:solidFill>
                  <a:prstClr val="black"/>
                </a:solidFill>
              </a:rPr>
              <a:t>.</a:t>
            </a:r>
          </a:p>
          <a:p>
            <a:pPr lvl="0"/>
            <a:r>
              <a:rPr lang="en-US" sz="2200" dirty="0" smtClean="0">
                <a:solidFill>
                  <a:prstClr val="black"/>
                </a:solidFill>
              </a:rPr>
              <a:t> </a:t>
            </a:r>
            <a:r>
              <a:rPr lang="ru-RU" sz="2200" dirty="0" err="1">
                <a:solidFill>
                  <a:prstClr val="black"/>
                </a:solidFill>
              </a:rPr>
              <a:t>ამ</a:t>
            </a:r>
            <a:r>
              <a:rPr lang="ru-RU" sz="2200" dirty="0">
                <a:solidFill>
                  <a:prstClr val="black"/>
                </a:solidFill>
              </a:rPr>
              <a:t> </a:t>
            </a:r>
            <a:r>
              <a:rPr lang="ru-RU" sz="2200" dirty="0" err="1">
                <a:solidFill>
                  <a:prstClr val="black"/>
                </a:solidFill>
              </a:rPr>
              <a:t>სკოლაში</a:t>
            </a:r>
            <a:r>
              <a:rPr lang="ru-RU" sz="2200" dirty="0">
                <a:solidFill>
                  <a:prstClr val="black"/>
                </a:solidFill>
              </a:rPr>
              <a:t> </a:t>
            </a:r>
            <a:r>
              <a:rPr lang="ru-RU" sz="2200" dirty="0" err="1">
                <a:solidFill>
                  <a:prstClr val="black"/>
                </a:solidFill>
              </a:rPr>
              <a:t>სწავლება</a:t>
            </a:r>
            <a:r>
              <a:rPr lang="ru-RU" sz="2200" dirty="0">
                <a:solidFill>
                  <a:prstClr val="black"/>
                </a:solidFill>
              </a:rPr>
              <a:t> </a:t>
            </a:r>
            <a:r>
              <a:rPr lang="ru-RU" sz="2200" dirty="0" err="1">
                <a:solidFill>
                  <a:prstClr val="black"/>
                </a:solidFill>
              </a:rPr>
              <a:t>უნდა</a:t>
            </a:r>
            <a:r>
              <a:rPr lang="ru-RU" sz="2200" dirty="0">
                <a:solidFill>
                  <a:prstClr val="black"/>
                </a:solidFill>
              </a:rPr>
              <a:t> </a:t>
            </a:r>
            <a:r>
              <a:rPr lang="ru-RU" sz="2200" dirty="0" err="1">
                <a:solidFill>
                  <a:prstClr val="black"/>
                </a:solidFill>
              </a:rPr>
              <a:t>შემდგარიყო</a:t>
            </a:r>
            <a:r>
              <a:rPr lang="ru-RU" sz="2200" dirty="0">
                <a:solidFill>
                  <a:prstClr val="black"/>
                </a:solidFill>
              </a:rPr>
              <a:t> </a:t>
            </a:r>
            <a:r>
              <a:rPr lang="ru-RU" sz="2200" dirty="0" err="1">
                <a:solidFill>
                  <a:prstClr val="black"/>
                </a:solidFill>
              </a:rPr>
              <a:t>მშობლიურ</a:t>
            </a:r>
            <a:r>
              <a:rPr lang="ru-RU" sz="2200" dirty="0">
                <a:solidFill>
                  <a:prstClr val="black"/>
                </a:solidFill>
              </a:rPr>
              <a:t> </a:t>
            </a:r>
            <a:r>
              <a:rPr lang="ru-RU" sz="2200" dirty="0" err="1">
                <a:solidFill>
                  <a:prstClr val="black"/>
                </a:solidFill>
              </a:rPr>
              <a:t>ენაზე</a:t>
            </a:r>
            <a:r>
              <a:rPr lang="en-US" sz="2200" dirty="0">
                <a:solidFill>
                  <a:prstClr val="black"/>
                </a:solidFill>
              </a:rPr>
              <a:t>, </a:t>
            </a:r>
            <a:r>
              <a:rPr lang="ru-RU" sz="2200" dirty="0" err="1">
                <a:solidFill>
                  <a:prstClr val="black"/>
                </a:solidFill>
              </a:rPr>
              <a:t>ბავშვისათვის</a:t>
            </a:r>
            <a:r>
              <a:rPr lang="ru-RU" sz="2200" dirty="0">
                <a:solidFill>
                  <a:prstClr val="black"/>
                </a:solidFill>
              </a:rPr>
              <a:t> </a:t>
            </a:r>
            <a:r>
              <a:rPr lang="ru-RU" sz="2200" dirty="0" err="1">
                <a:solidFill>
                  <a:prstClr val="black"/>
                </a:solidFill>
              </a:rPr>
              <a:t>გასაგებად</a:t>
            </a:r>
            <a:r>
              <a:rPr lang="en-US" sz="2200" dirty="0">
                <a:solidFill>
                  <a:prstClr val="black"/>
                </a:solidFill>
              </a:rPr>
              <a:t>.</a:t>
            </a:r>
            <a:endParaRPr lang="ru-RU" sz="2200" dirty="0">
              <a:solidFill>
                <a:prstClr val="black"/>
              </a:solidFill>
            </a:endParaRPr>
          </a:p>
          <a:p>
            <a:endParaRPr lang="ru-RU" dirty="0"/>
          </a:p>
        </p:txBody>
      </p:sp>
    </p:spTree>
    <p:extLst>
      <p:ext uri="{BB962C8B-B14F-4D97-AF65-F5344CB8AC3E}">
        <p14:creationId xmlns:p14="http://schemas.microsoft.com/office/powerpoint/2010/main" val="41236975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miley\Desktop\images.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ჟან-ჟაკ რუსო (1712-1779) </a:t>
            </a:r>
            <a:endParaRPr lang="ru-RU" dirty="0"/>
          </a:p>
        </p:txBody>
      </p:sp>
      <p:sp>
        <p:nvSpPr>
          <p:cNvPr id="3" name="Содержимое 2"/>
          <p:cNvSpPr>
            <a:spLocks noGrp="1"/>
          </p:cNvSpPr>
          <p:nvPr>
            <p:ph idx="1"/>
          </p:nvPr>
        </p:nvSpPr>
        <p:spPr/>
        <p:txBody>
          <a:bodyPr>
            <a:normAutofit fontScale="92500" lnSpcReduction="20000"/>
          </a:bodyPr>
          <a:lstStyle/>
          <a:p>
            <a:r>
              <a:rPr lang="ka-GE" dirty="0" smtClean="0"/>
              <a:t>პედაგოგიურ რომანში ,,ემილი  ანუ აღზრდის შესახებ’’ ბავშვისა და მოზარდის განვითარებას ოთხ პერიოდად ყოფს:</a:t>
            </a:r>
            <a:endParaRPr lang="ru-RU" dirty="0" smtClean="0"/>
          </a:p>
          <a:p>
            <a:r>
              <a:rPr lang="ka-GE" dirty="0" smtClean="0"/>
              <a:t>I. ჩვილობის ასაკი - დაბადებიდან ორ წლამდე;</a:t>
            </a:r>
            <a:endParaRPr lang="ru-RU" dirty="0" smtClean="0"/>
          </a:p>
          <a:p>
            <a:r>
              <a:rPr lang="ka-GE" dirty="0" smtClean="0"/>
              <a:t>II. შინაგან გრძნობათა განვითარების პერიოდი - ორიდან თორმეტ წლამდე;</a:t>
            </a:r>
            <a:endParaRPr lang="ru-RU" dirty="0" smtClean="0"/>
          </a:p>
          <a:p>
            <a:r>
              <a:rPr lang="ka-GE" dirty="0" smtClean="0"/>
              <a:t>III. გონებრივი განვითარების პერიოდი - თორმეტიდან თხუთმეტ წლამდე</a:t>
            </a:r>
            <a:endParaRPr lang="ru-RU" dirty="0" smtClean="0"/>
          </a:p>
          <a:p>
            <a:r>
              <a:rPr lang="ka-GE" dirty="0" smtClean="0"/>
              <a:t>IV. ზნეობრივი განვითარების პერიოდი - თხუთმეტი წლიდან ზრდასრულობამდე</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55000" lnSpcReduction="20000"/>
          </a:bodyPr>
          <a:lstStyle/>
          <a:p>
            <a:r>
              <a:rPr lang="ka-GE" dirty="0" smtClean="0"/>
              <a:t> </a:t>
            </a:r>
            <a:r>
              <a:rPr lang="ru-RU" dirty="0" smtClean="0"/>
              <a:t>სკოლის მესამე საფეხურად თვლიდა ლათინურ სკოლას</a:t>
            </a:r>
            <a:r>
              <a:rPr lang="en-US" dirty="0" smtClean="0"/>
              <a:t>, </a:t>
            </a:r>
            <a:r>
              <a:rPr lang="ru-RU" dirty="0" smtClean="0"/>
              <a:t>რომელიც ყოველ</a:t>
            </a:r>
          </a:p>
          <a:p>
            <a:pPr>
              <a:buNone/>
            </a:pPr>
            <a:r>
              <a:rPr lang="ru-RU" dirty="0" smtClean="0"/>
              <a:t>ქალაქში უნდა ყოფილიყო</a:t>
            </a:r>
            <a:r>
              <a:rPr lang="en-US" dirty="0" smtClean="0"/>
              <a:t>. </a:t>
            </a:r>
            <a:r>
              <a:rPr lang="ru-RU" dirty="0" smtClean="0"/>
              <a:t>აქ სწავლობენ</a:t>
            </a:r>
            <a:r>
              <a:rPr lang="en-US" dirty="0" smtClean="0"/>
              <a:t> 12-</a:t>
            </a:r>
            <a:r>
              <a:rPr lang="ru-RU" dirty="0" smtClean="0"/>
              <a:t>დან</a:t>
            </a:r>
            <a:r>
              <a:rPr lang="en-US" dirty="0" smtClean="0"/>
              <a:t> 18 </a:t>
            </a:r>
            <a:r>
              <a:rPr lang="ru-RU" dirty="0" smtClean="0"/>
              <a:t>წლის ასაკამდე ბავშვები</a:t>
            </a:r>
          </a:p>
          <a:p>
            <a:r>
              <a:rPr lang="en-US" dirty="0" smtClean="0"/>
              <a:t>(</a:t>
            </a:r>
            <a:r>
              <a:rPr lang="ru-RU" dirty="0" smtClean="0"/>
              <a:t>სიყმაწვილის ასაკი</a:t>
            </a:r>
            <a:r>
              <a:rPr lang="en-US" dirty="0" smtClean="0"/>
              <a:t>). </a:t>
            </a:r>
            <a:r>
              <a:rPr lang="ka-GE" dirty="0" smtClean="0"/>
              <a:t>მისი  აზრით,  აქ  </a:t>
            </a:r>
            <a:r>
              <a:rPr lang="ru-RU" dirty="0" smtClean="0"/>
              <a:t>უნდა ისწავლებოდეს</a:t>
            </a:r>
            <a:r>
              <a:rPr lang="en-US" dirty="0" smtClean="0"/>
              <a:t> 4 </a:t>
            </a:r>
            <a:r>
              <a:rPr lang="ru-RU" dirty="0" smtClean="0"/>
              <a:t>ენა და გარდა ამისა </a:t>
            </a:r>
          </a:p>
          <a:p>
            <a:r>
              <a:rPr lang="en-US" dirty="0" smtClean="0"/>
              <a:t>(</a:t>
            </a:r>
            <a:r>
              <a:rPr lang="ru-RU" dirty="0" smtClean="0"/>
              <a:t>გრამატიკა</a:t>
            </a:r>
            <a:r>
              <a:rPr lang="en-US" dirty="0" smtClean="0"/>
              <a:t>, </a:t>
            </a:r>
            <a:r>
              <a:rPr lang="ru-RU" dirty="0" smtClean="0"/>
              <a:t>რიტორიკა</a:t>
            </a:r>
            <a:r>
              <a:rPr lang="en-US" dirty="0" smtClean="0"/>
              <a:t>, </a:t>
            </a:r>
            <a:r>
              <a:rPr lang="ru-RU" dirty="0" smtClean="0"/>
              <a:t>დიალექტიკა</a:t>
            </a:r>
            <a:r>
              <a:rPr lang="en-US" dirty="0" smtClean="0"/>
              <a:t>, </a:t>
            </a:r>
            <a:r>
              <a:rPr lang="ru-RU" dirty="0" smtClean="0"/>
              <a:t>არითმეტიკა</a:t>
            </a:r>
            <a:r>
              <a:rPr lang="en-US" dirty="0" smtClean="0"/>
              <a:t>, </a:t>
            </a:r>
            <a:r>
              <a:rPr lang="ru-RU" dirty="0" smtClean="0"/>
              <a:t>გეომეტრია</a:t>
            </a:r>
            <a:r>
              <a:rPr lang="en-US" dirty="0" smtClean="0"/>
              <a:t>, </a:t>
            </a:r>
            <a:r>
              <a:rPr lang="ru-RU" dirty="0" smtClean="0"/>
              <a:t>ასტრონომია</a:t>
            </a:r>
            <a:r>
              <a:rPr lang="en-US" dirty="0" smtClean="0"/>
              <a:t>, </a:t>
            </a:r>
            <a:r>
              <a:rPr lang="ru-RU" dirty="0" smtClean="0"/>
              <a:t>მუსიკა</a:t>
            </a:r>
            <a:r>
              <a:rPr lang="en-US" dirty="0" smtClean="0"/>
              <a:t>), </a:t>
            </a:r>
            <a:r>
              <a:rPr lang="ru-RU" dirty="0" smtClean="0"/>
              <a:t>აგრეთვე ისეთი საგნები</a:t>
            </a:r>
            <a:r>
              <a:rPr lang="en-US" dirty="0" smtClean="0"/>
              <a:t>, </a:t>
            </a:r>
            <a:r>
              <a:rPr lang="ru-RU" dirty="0" smtClean="0"/>
              <a:t>რომლებიც ხელს შეუწყობენ ფიზიკოსების</a:t>
            </a:r>
            <a:r>
              <a:rPr lang="en-US" dirty="0" smtClean="0"/>
              <a:t>, </a:t>
            </a:r>
            <a:r>
              <a:rPr lang="ru-RU" dirty="0" smtClean="0"/>
              <a:t>გეოგრაფების</a:t>
            </a:r>
            <a:r>
              <a:rPr lang="en-US" dirty="0" smtClean="0"/>
              <a:t>, </a:t>
            </a:r>
            <a:r>
              <a:rPr lang="ru-RU" dirty="0" smtClean="0"/>
              <a:t>ქრონოლოგების</a:t>
            </a:r>
            <a:r>
              <a:rPr lang="en-US" dirty="0" smtClean="0"/>
              <a:t>, </a:t>
            </a:r>
            <a:r>
              <a:rPr lang="ru-RU" dirty="0" smtClean="0"/>
              <a:t>ისტორიკოსების</a:t>
            </a:r>
            <a:r>
              <a:rPr lang="en-US" dirty="0" smtClean="0"/>
              <a:t>, </a:t>
            </a:r>
            <a:r>
              <a:rPr lang="ru-RU" dirty="0" smtClean="0"/>
              <a:t>მორალისტების</a:t>
            </a:r>
            <a:r>
              <a:rPr lang="en-US" dirty="0" smtClean="0"/>
              <a:t>, </a:t>
            </a:r>
            <a:r>
              <a:rPr lang="ru-RU" dirty="0" smtClean="0"/>
              <a:t>ღვთისმეტყველების მომზადებას</a:t>
            </a:r>
            <a:r>
              <a:rPr lang="en-US" dirty="0" smtClean="0"/>
              <a:t>.</a:t>
            </a:r>
            <a:endParaRPr lang="ru-RU" dirty="0" smtClean="0"/>
          </a:p>
          <a:p>
            <a:r>
              <a:rPr lang="ru-RU" dirty="0" smtClean="0"/>
              <a:t>სწავლის მეოთხე საფეხურად </a:t>
            </a:r>
            <a:r>
              <a:rPr lang="ka-GE" dirty="0" smtClean="0"/>
              <a:t>მას </a:t>
            </a:r>
            <a:r>
              <a:rPr lang="ru-RU" dirty="0" smtClean="0"/>
              <a:t>მიაჩნდა</a:t>
            </a:r>
            <a:r>
              <a:rPr lang="ka-GE" dirty="0" smtClean="0"/>
              <a:t>  ეროვნული  </a:t>
            </a:r>
            <a:r>
              <a:rPr lang="ru-RU" dirty="0" smtClean="0"/>
              <a:t>აკადემია</a:t>
            </a:r>
            <a:r>
              <a:rPr lang="en-US" dirty="0" smtClean="0"/>
              <a:t>, </a:t>
            </a:r>
            <a:r>
              <a:rPr lang="ka-GE" dirty="0" smtClean="0"/>
              <a:t>  </a:t>
            </a:r>
            <a:r>
              <a:rPr lang="ru-RU" dirty="0" smtClean="0"/>
              <a:t>სადაც </a:t>
            </a:r>
            <a:r>
              <a:rPr lang="ka-GE" dirty="0" smtClean="0"/>
              <a:t>მო</a:t>
            </a:r>
            <a:r>
              <a:rPr lang="ru-RU" dirty="0" smtClean="0"/>
              <a:t>ხდება </a:t>
            </a:r>
            <a:r>
              <a:rPr lang="ka-GE" dirty="0" smtClean="0"/>
              <a:t>  </a:t>
            </a:r>
            <a:r>
              <a:rPr lang="ru-RU" dirty="0" smtClean="0"/>
              <a:t>მეცნიერების შესწავლის დასრულება</a:t>
            </a:r>
            <a:r>
              <a:rPr lang="ka-GE" dirty="0" smtClean="0"/>
              <a:t>. </a:t>
            </a:r>
            <a:r>
              <a:rPr lang="ru-RU" dirty="0" smtClean="0"/>
              <a:t>კომენსკის აზრით</a:t>
            </a:r>
            <a:r>
              <a:rPr lang="en-US" dirty="0" smtClean="0"/>
              <a:t>: ,,</a:t>
            </a:r>
            <a:r>
              <a:rPr lang="ru-RU" dirty="0" smtClean="0"/>
              <a:t>აკადემია უნდა ზრდიდეს მხოლოდ შრომისმოყვარე</a:t>
            </a:r>
            <a:r>
              <a:rPr lang="en-US" dirty="0" smtClean="0"/>
              <a:t>, </a:t>
            </a:r>
            <a:r>
              <a:rPr lang="ru-RU" dirty="0" smtClean="0"/>
              <a:t>პატიოსან და უნარიან ადამიანებს და არ ითმენდეს ფსევდოსტუდენტებს</a:t>
            </a:r>
            <a:r>
              <a:rPr lang="en-US" dirty="0" smtClean="0"/>
              <a:t>, </a:t>
            </a:r>
            <a:r>
              <a:rPr lang="ru-RU" dirty="0" smtClean="0"/>
              <a:t>რომლებიც</a:t>
            </a:r>
            <a:r>
              <a:rPr lang="ka-GE" dirty="0" smtClean="0"/>
              <a:t>  </a:t>
            </a:r>
            <a:r>
              <a:rPr lang="ru-RU" dirty="0" smtClean="0"/>
              <a:t>სხვებს უსაქმურობისა და ფუფუნების მაგალითს უჩვენებენ და ტყუილად ხარჯავენ</a:t>
            </a:r>
            <a:r>
              <a:rPr lang="ka-GE" dirty="0" smtClean="0"/>
              <a:t>  </a:t>
            </a:r>
            <a:r>
              <a:rPr lang="ru-RU" dirty="0" smtClean="0"/>
              <a:t>დროსა და მამის ქონებას</a:t>
            </a:r>
            <a:r>
              <a:rPr lang="en-US" dirty="0" smtClean="0"/>
              <a:t>’’ (</a:t>
            </a:r>
            <a:r>
              <a:rPr lang="ru-RU" dirty="0" smtClean="0"/>
              <a:t>პედაგოგიკის ისტორია</a:t>
            </a:r>
            <a:r>
              <a:rPr lang="en-US" dirty="0" smtClean="0"/>
              <a:t>: 1988:69).</a:t>
            </a:r>
            <a:r>
              <a:rPr lang="ka-GE" dirty="0" smtClean="0"/>
              <a:t>   </a:t>
            </a:r>
            <a:endParaRPr lang="ru-RU" dirty="0" smtClean="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 </a:t>
            </a:r>
            <a:r>
              <a:rPr lang="ru-RU" dirty="0" smtClean="0"/>
              <a:t>რუსოს მოსაზრებით</a:t>
            </a:r>
            <a:endParaRPr lang="ru-RU" dirty="0"/>
          </a:p>
        </p:txBody>
      </p:sp>
      <p:sp>
        <p:nvSpPr>
          <p:cNvPr id="3" name="Содержимое 2"/>
          <p:cNvSpPr>
            <a:spLocks noGrp="1"/>
          </p:cNvSpPr>
          <p:nvPr>
            <p:ph idx="1"/>
          </p:nvPr>
        </p:nvSpPr>
        <p:spPr/>
        <p:txBody>
          <a:bodyPr>
            <a:normAutofit fontScale="47500" lnSpcReduction="20000"/>
          </a:bodyPr>
          <a:lstStyle/>
          <a:p>
            <a:r>
              <a:rPr lang="ru-RU" dirty="0" smtClean="0"/>
              <a:t>, სასურველია </a:t>
            </a:r>
            <a:r>
              <a:rPr lang="ka-GE" dirty="0" smtClean="0"/>
              <a:t>ადრეულ </a:t>
            </a:r>
            <a:r>
              <a:rPr lang="ru-RU" dirty="0" smtClean="0"/>
              <a:t> პერიოდში ბავშვი სოფელში</a:t>
            </a:r>
          </a:p>
          <a:p>
            <a:r>
              <a:rPr lang="ru-RU" dirty="0" smtClean="0"/>
              <a:t>იზრდებოდეს. მისი შეხედულებით, სოფელში უფრო ადვილია იმ საგნების</a:t>
            </a:r>
          </a:p>
          <a:p>
            <a:r>
              <a:rPr lang="ru-RU" dirty="0" smtClean="0"/>
              <a:t>დაუფლება და წვდომა, რომლებსაც ვაჩვენებთ ბავშვს. აღმზრდელის პიროვნებას, მის</a:t>
            </a:r>
          </a:p>
          <a:p>
            <a:r>
              <a:rPr lang="ru-RU" dirty="0" smtClean="0"/>
              <a:t>აზრს, აქ მეტი ავტორიტეტი ექნება, ვიდრე</a:t>
            </a:r>
            <a:r>
              <a:rPr lang="ka-GE" dirty="0" smtClean="0"/>
              <a:t>-</a:t>
            </a:r>
            <a:r>
              <a:rPr lang="ru-RU" dirty="0" smtClean="0"/>
              <a:t> ქალაქში.</a:t>
            </a:r>
          </a:p>
          <a:p>
            <a:pPr lvl="0"/>
            <a:r>
              <a:rPr lang="ru-RU" dirty="0" smtClean="0"/>
              <a:t>მეორე პერიოდში საჭიროა შეიქმნას რაც შეიძლება უკეთესი პირობები წარმოდგენებისა და შთაბეჭდილებების ფართოდ განვითარებისათვის.ამ ასაკში</a:t>
            </a:r>
            <a:r>
              <a:rPr lang="ka-GE" dirty="0" smtClean="0"/>
              <a:t>  </a:t>
            </a:r>
            <a:r>
              <a:rPr lang="ru-RU" dirty="0" smtClean="0"/>
              <a:t>მთავარია გრძნობების სამყარო და არა ინტელექტის განვითარებისათვის ზრუნვა.</a:t>
            </a:r>
          </a:p>
          <a:p>
            <a:pPr lvl="0"/>
            <a:r>
              <a:rPr lang="ru-RU" dirty="0" smtClean="0"/>
              <a:t>მესამე პერიოდისთვის, რუსოს აზრით, მთავარია ინტელექტუალური ძალების</a:t>
            </a:r>
          </a:p>
          <a:p>
            <a:r>
              <a:rPr lang="ru-RU" dirty="0" smtClean="0"/>
              <a:t>ფართოდ და ღრმად განვითარებისთვის ზრუნვა. ის უპირატესობას ანიჭებდა</a:t>
            </a:r>
          </a:p>
          <a:p>
            <a:r>
              <a:rPr lang="ru-RU" dirty="0" smtClean="0"/>
              <a:t>მათემატიკის და ბუნებისმეტყველების დაუფლებას. რუსო ამ ასაკობრივ საფეხურზეც არ მიიჩნევდა საჭიროდ წიგნების კითხვას.</a:t>
            </a:r>
          </a:p>
          <a:p>
            <a:pPr lvl="0"/>
            <a:r>
              <a:rPr lang="ru-RU" dirty="0" smtClean="0"/>
              <a:t>მეოთხე პერიოდი, რუსოს აზრით, ახალგაზრდების ზნეობრივი სფეროს</a:t>
            </a:r>
          </a:p>
          <a:p>
            <a:r>
              <a:rPr lang="ru-RU" dirty="0" smtClean="0"/>
              <a:t>ფორმირების ხანაა. ამ ასაკში ახალგაზრდამ ბევრი წიგნი უნდა წაიკითხოს. პირველ</a:t>
            </a:r>
          </a:p>
          <a:p>
            <a:r>
              <a:rPr lang="ru-RU" dirty="0" smtClean="0"/>
              <a:t>რიგში, ის უნდა გაეცნოს გამოჩენილ ადამიანებზე შემქნილ ნაწარმოებებს,</a:t>
            </a:r>
          </a:p>
          <a:p>
            <a:r>
              <a:rPr lang="ru-RU" dirty="0" smtClean="0"/>
              <a:t>რომლებშიც ბევრს მისაბაძს და სასარგებლოს იპოვის.</a:t>
            </a:r>
          </a:p>
          <a:p>
            <a:r>
              <a:rPr lang="ka-GE" dirty="0" smtClean="0"/>
              <a:t>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გამოყოფენ  ადამიანის  განვითარების  შემდეგ  საფეხურებს</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lvl="0"/>
            <a:r>
              <a:rPr lang="en-US" dirty="0" err="1" smtClean="0"/>
              <a:t>ძუძუს</a:t>
            </a:r>
            <a:r>
              <a:rPr lang="en-US" dirty="0" smtClean="0"/>
              <a:t> </a:t>
            </a:r>
            <a:r>
              <a:rPr lang="en-US" dirty="0" err="1" smtClean="0"/>
              <a:t>ასაკი</a:t>
            </a:r>
            <a:r>
              <a:rPr lang="en-US" dirty="0" smtClean="0"/>
              <a:t> [</a:t>
            </a:r>
            <a:r>
              <a:rPr lang="en-US" dirty="0" err="1" smtClean="0"/>
              <a:t>დაბადებიდან</a:t>
            </a:r>
            <a:r>
              <a:rPr lang="en-US" dirty="0" smtClean="0"/>
              <a:t> 12 </a:t>
            </a:r>
            <a:r>
              <a:rPr lang="en-US" dirty="0" err="1" smtClean="0"/>
              <a:t>თვემდე</a:t>
            </a:r>
            <a:r>
              <a:rPr lang="en-US" dirty="0" smtClean="0"/>
              <a:t>}</a:t>
            </a:r>
            <a:endParaRPr lang="ru-RU" dirty="0" smtClean="0"/>
          </a:p>
          <a:p>
            <a:pPr lvl="0"/>
            <a:r>
              <a:rPr lang="en-US" dirty="0" err="1" smtClean="0"/>
              <a:t>ჩვილი</a:t>
            </a:r>
            <a:r>
              <a:rPr lang="en-US" dirty="0" smtClean="0"/>
              <a:t>[24 </a:t>
            </a:r>
            <a:r>
              <a:rPr lang="en-US" dirty="0" err="1" smtClean="0"/>
              <a:t>თვემდე</a:t>
            </a:r>
            <a:r>
              <a:rPr lang="en-US" dirty="0" smtClean="0"/>
              <a:t>]</a:t>
            </a:r>
            <a:endParaRPr lang="ru-RU" dirty="0" smtClean="0"/>
          </a:p>
          <a:p>
            <a:pPr lvl="0"/>
            <a:r>
              <a:rPr lang="en-US" dirty="0" err="1" smtClean="0"/>
              <a:t>სკოლამდელი</a:t>
            </a:r>
            <a:r>
              <a:rPr lang="en-US" dirty="0" smtClean="0"/>
              <a:t> </a:t>
            </a:r>
            <a:r>
              <a:rPr lang="en-US" dirty="0" err="1" smtClean="0"/>
              <a:t>ასაკი</a:t>
            </a:r>
            <a:r>
              <a:rPr lang="en-US" dirty="0" smtClean="0"/>
              <a:t>[3-იდან 7 </a:t>
            </a:r>
            <a:r>
              <a:rPr lang="en-US" dirty="0" err="1" smtClean="0"/>
              <a:t>წლამდე</a:t>
            </a:r>
            <a:r>
              <a:rPr lang="en-US" dirty="0" smtClean="0"/>
              <a:t>]</a:t>
            </a:r>
            <a:endParaRPr lang="ru-RU" dirty="0" smtClean="0"/>
          </a:p>
          <a:p>
            <a:pPr lvl="0"/>
            <a:r>
              <a:rPr lang="en-US" dirty="0" err="1" smtClean="0"/>
              <a:t>ადრეული</a:t>
            </a:r>
            <a:r>
              <a:rPr lang="en-US" dirty="0" smtClean="0"/>
              <a:t> </a:t>
            </a:r>
            <a:r>
              <a:rPr lang="en-US" dirty="0" err="1" smtClean="0"/>
              <a:t>და</a:t>
            </a:r>
            <a:r>
              <a:rPr lang="en-US" dirty="0" smtClean="0"/>
              <a:t> </a:t>
            </a:r>
            <a:r>
              <a:rPr lang="en-US" dirty="0" err="1" smtClean="0"/>
              <a:t>და</a:t>
            </a:r>
            <a:r>
              <a:rPr lang="en-US" dirty="0" smtClean="0"/>
              <a:t> </a:t>
            </a:r>
            <a:r>
              <a:rPr lang="en-US" dirty="0" err="1" smtClean="0"/>
              <a:t>საშუალო</a:t>
            </a:r>
            <a:r>
              <a:rPr lang="en-US" dirty="0" smtClean="0"/>
              <a:t> </a:t>
            </a:r>
            <a:r>
              <a:rPr lang="en-US" dirty="0" err="1" smtClean="0"/>
              <a:t>ასაკი</a:t>
            </a:r>
            <a:r>
              <a:rPr lang="en-US" dirty="0" smtClean="0"/>
              <a:t> [7 </a:t>
            </a:r>
            <a:r>
              <a:rPr lang="en-US" dirty="0" err="1" smtClean="0"/>
              <a:t>წლიდან</a:t>
            </a:r>
            <a:r>
              <a:rPr lang="en-US" dirty="0" smtClean="0"/>
              <a:t> 11-12 </a:t>
            </a:r>
            <a:r>
              <a:rPr lang="en-US" dirty="0" err="1" smtClean="0"/>
              <a:t>წლამდე</a:t>
            </a:r>
            <a:r>
              <a:rPr lang="en-US" dirty="0" smtClean="0"/>
              <a:t>]</a:t>
            </a:r>
            <a:endParaRPr lang="ru-RU" dirty="0" smtClean="0"/>
          </a:p>
          <a:p>
            <a:pPr lvl="0"/>
            <a:r>
              <a:rPr lang="en-US" dirty="0" err="1" smtClean="0"/>
              <a:t>მოზარდები</a:t>
            </a:r>
            <a:r>
              <a:rPr lang="en-US" dirty="0" smtClean="0"/>
              <a:t>[17-18 </a:t>
            </a:r>
            <a:r>
              <a:rPr lang="en-US" dirty="0" err="1" smtClean="0"/>
              <a:t>დან</a:t>
            </a:r>
            <a:r>
              <a:rPr lang="en-US" dirty="0" smtClean="0"/>
              <a:t> 24 </a:t>
            </a:r>
            <a:r>
              <a:rPr lang="en-US" dirty="0" err="1" smtClean="0"/>
              <a:t>წლამდე</a:t>
            </a:r>
            <a:r>
              <a:rPr lang="en-US" dirty="0" smtClean="0"/>
              <a:t>]</a:t>
            </a:r>
            <a:endParaRPr lang="ru-RU" dirty="0" smtClean="0"/>
          </a:p>
          <a:p>
            <a:r>
              <a:rPr lang="ka-GE" dirty="0" smtClean="0"/>
              <a:t> </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t>სიყმაწვილე</a:t>
            </a:r>
            <a:r>
              <a:rPr lang="en-US" dirty="0" smtClean="0"/>
              <a:t>, </a:t>
            </a:r>
            <a:r>
              <a:rPr lang="en-US" dirty="0" err="1" smtClean="0"/>
              <a:t>სიჭაბუკე</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marL="0" indent="0">
              <a:buNone/>
            </a:pPr>
            <a:endParaRPr lang="ru-RU" dirty="0" smtClean="0"/>
          </a:p>
          <a:p>
            <a:r>
              <a:rPr lang="en-US" dirty="0" smtClean="0"/>
              <a:t>* </a:t>
            </a:r>
            <a:r>
              <a:rPr lang="en-US" dirty="0" err="1" smtClean="0"/>
              <a:t>ასაკი</a:t>
            </a:r>
            <a:r>
              <a:rPr lang="en-US" dirty="0" smtClean="0"/>
              <a:t> </a:t>
            </a:r>
            <a:r>
              <a:rPr lang="en-US" dirty="0" err="1" smtClean="0"/>
              <a:t>მოზარდობამდე</a:t>
            </a:r>
            <a:r>
              <a:rPr lang="en-US" dirty="0" smtClean="0"/>
              <a:t> [9=11 </a:t>
            </a:r>
            <a:r>
              <a:rPr lang="en-US" dirty="0" err="1" smtClean="0"/>
              <a:t>წლის</a:t>
            </a:r>
            <a:r>
              <a:rPr lang="en-US" dirty="0" smtClean="0"/>
              <a:t>]</a:t>
            </a:r>
            <a:endParaRPr lang="ru-RU" dirty="0" smtClean="0"/>
          </a:p>
          <a:p>
            <a:r>
              <a:rPr lang="en-US" dirty="0" smtClean="0"/>
              <a:t>* </a:t>
            </a:r>
            <a:r>
              <a:rPr lang="en-US" dirty="0" err="1" smtClean="0"/>
              <a:t>ადრეული</a:t>
            </a:r>
            <a:r>
              <a:rPr lang="en-US" dirty="0" smtClean="0"/>
              <a:t> </a:t>
            </a:r>
            <a:r>
              <a:rPr lang="en-US" dirty="0" err="1" smtClean="0"/>
              <a:t>მოზრდილობა</a:t>
            </a:r>
            <a:r>
              <a:rPr lang="en-US" dirty="0" smtClean="0"/>
              <a:t>[10-12წლის]</a:t>
            </a:r>
            <a:endParaRPr lang="ru-RU" dirty="0" smtClean="0"/>
          </a:p>
          <a:p>
            <a:r>
              <a:rPr lang="en-US" dirty="0" smtClean="0"/>
              <a:t>* </a:t>
            </a:r>
            <a:r>
              <a:rPr lang="en-US" dirty="0" err="1" smtClean="0"/>
              <a:t>მოზარდობა</a:t>
            </a:r>
            <a:r>
              <a:rPr lang="en-US" dirty="0" smtClean="0"/>
              <a:t> [12-17 </a:t>
            </a:r>
            <a:r>
              <a:rPr lang="en-US" dirty="0" err="1" smtClean="0"/>
              <a:t>წლის</a:t>
            </a:r>
            <a:r>
              <a:rPr lang="en-US" dirty="0" smtClean="0"/>
              <a:t>]</a:t>
            </a:r>
            <a:endParaRPr lang="ru-RU" dirty="0" smtClean="0"/>
          </a:p>
          <a:p>
            <a:r>
              <a:rPr lang="en-US" dirty="0" smtClean="0"/>
              <a:t>* </a:t>
            </a:r>
            <a:r>
              <a:rPr lang="en-US" dirty="0" err="1" smtClean="0"/>
              <a:t>მოზარდობის</a:t>
            </a:r>
            <a:r>
              <a:rPr lang="en-US" dirty="0" smtClean="0"/>
              <a:t> </a:t>
            </a:r>
            <a:r>
              <a:rPr lang="en-US" dirty="0" err="1" smtClean="0"/>
              <a:t>შემდგომი</a:t>
            </a:r>
            <a:r>
              <a:rPr lang="en-US" dirty="0" smtClean="0"/>
              <a:t> </a:t>
            </a:r>
            <a:r>
              <a:rPr lang="en-US" dirty="0" err="1" smtClean="0"/>
              <a:t>ასაკი</a:t>
            </a:r>
            <a:r>
              <a:rPr lang="en-US" dirty="0" smtClean="0"/>
              <a:t> [20 </a:t>
            </a:r>
            <a:r>
              <a:rPr lang="en-US" dirty="0" err="1" smtClean="0"/>
              <a:t>წლიდან</a:t>
            </a:r>
            <a:r>
              <a:rPr lang="en-US" dirty="0" smtClean="0"/>
              <a:t> </a:t>
            </a:r>
            <a:r>
              <a:rPr lang="en-US" dirty="0" err="1" smtClean="0"/>
              <a:t>ზემოთ</a:t>
            </a:r>
            <a:r>
              <a:rPr lang="en-US" dirty="0" smtClean="0"/>
              <a:t>]</a:t>
            </a:r>
            <a:endParaRPr lang="ru-RU" dirty="0" smtClean="0"/>
          </a:p>
          <a:p>
            <a:r>
              <a:rPr lang="en-US" dirty="0" smtClean="0"/>
              <a:t> </a:t>
            </a:r>
            <a:endParaRPr lang="ru-RU" dirty="0" smtClean="0"/>
          </a:p>
          <a:p>
            <a:endParaRPr lang="ru-RU" dirty="0"/>
          </a:p>
        </p:txBody>
      </p:sp>
    </p:spTree>
  </p:cSld>
  <p:clrMapOvr>
    <a:masterClrMapping/>
  </p:clrMapOvr>
  <p:transition spd="slow">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ka-GE" dirty="0" smtClean="0"/>
              <a:t> მოზრდილისა და მოზარდის შეხედულებების შედარება. </a:t>
            </a:r>
            <a:endParaRPr lang="ru-RU" dirty="0"/>
          </a:p>
        </p:txBody>
      </p:sp>
      <p:sp>
        <p:nvSpPr>
          <p:cNvPr id="3" name="Содержимое 2"/>
          <p:cNvSpPr>
            <a:spLocks noGrp="1"/>
          </p:cNvSpPr>
          <p:nvPr>
            <p:ph idx="1"/>
          </p:nvPr>
        </p:nvSpPr>
        <p:spPr/>
        <p:txBody>
          <a:bodyPr>
            <a:normAutofit fontScale="92500"/>
          </a:bodyPr>
          <a:lstStyle/>
          <a:p>
            <a:r>
              <a:rPr lang="ka-GE" dirty="0" smtClean="0"/>
              <a:t> მოზრდილი- პრიორიტეტების განსხვავება- ჯერ მოვალეობა, შემდეგ სიამოვნება, მომავალზე ორიენტირება,შორეულ შედეგებზე ფიქრი, რისკის გადაფასება.</a:t>
            </a:r>
            <a:endParaRPr lang="ru-RU" dirty="0" smtClean="0"/>
          </a:p>
          <a:p>
            <a:pPr>
              <a:buNone/>
            </a:pPr>
            <a:r>
              <a:rPr lang="en-US" dirty="0" err="1" smtClean="0"/>
              <a:t>მოზარდი</a:t>
            </a:r>
            <a:r>
              <a:rPr lang="en-US" dirty="0" smtClean="0"/>
              <a:t>-</a:t>
            </a:r>
            <a:r>
              <a:rPr lang="ka-GE" dirty="0" smtClean="0"/>
              <a:t>ჯ</a:t>
            </a:r>
            <a:r>
              <a:rPr lang="en-US" dirty="0" err="1" smtClean="0"/>
              <a:t>ერ</a:t>
            </a:r>
            <a:r>
              <a:rPr lang="en-US" dirty="0" smtClean="0"/>
              <a:t> </a:t>
            </a:r>
            <a:r>
              <a:rPr lang="en-US" dirty="0" err="1" smtClean="0"/>
              <a:t>სიამოვნება,შემდეგ</a:t>
            </a:r>
            <a:r>
              <a:rPr lang="en-US" dirty="0" smtClean="0"/>
              <a:t> </a:t>
            </a:r>
            <a:r>
              <a:rPr lang="ka-GE" dirty="0" smtClean="0"/>
              <a:t>-</a:t>
            </a:r>
            <a:r>
              <a:rPr lang="en-US" dirty="0" err="1" smtClean="0"/>
              <a:t>მოვალეობა</a:t>
            </a:r>
            <a:r>
              <a:rPr lang="en-US" dirty="0" smtClean="0"/>
              <a:t>, </a:t>
            </a:r>
            <a:r>
              <a:rPr lang="en-US" dirty="0" err="1" smtClean="0"/>
              <a:t>აწმყოზე</a:t>
            </a:r>
            <a:r>
              <a:rPr lang="en-US" dirty="0" smtClean="0"/>
              <a:t> </a:t>
            </a:r>
            <a:r>
              <a:rPr lang="en-US" dirty="0" err="1" smtClean="0"/>
              <a:t>ფოკუსირება,უშუალო</a:t>
            </a:r>
            <a:r>
              <a:rPr lang="en-US" dirty="0" smtClean="0"/>
              <a:t> ს</a:t>
            </a:r>
            <a:r>
              <a:rPr lang="ka-GE" dirty="0" smtClean="0"/>
              <a:t>-შ</a:t>
            </a:r>
            <a:r>
              <a:rPr lang="en-US" dirty="0" err="1" smtClean="0"/>
              <a:t>ედგებზე</a:t>
            </a:r>
            <a:r>
              <a:rPr lang="en-US" dirty="0" smtClean="0"/>
              <a:t> </a:t>
            </a:r>
            <a:r>
              <a:rPr lang="en-US" dirty="0" err="1" smtClean="0"/>
              <a:t>კონცენტრაცია</a:t>
            </a:r>
            <a:r>
              <a:rPr lang="en-US" dirty="0" smtClean="0"/>
              <a:t>, </a:t>
            </a:r>
            <a:r>
              <a:rPr lang="en-US" dirty="0" err="1" smtClean="0"/>
              <a:t>რისკის</a:t>
            </a:r>
            <a:r>
              <a:rPr lang="en-US" dirty="0" smtClean="0"/>
              <a:t> </a:t>
            </a:r>
            <a:r>
              <a:rPr lang="en-US" dirty="0" err="1" smtClean="0"/>
              <a:t>სათანადოდ</a:t>
            </a:r>
            <a:r>
              <a:rPr lang="en-US" dirty="0" smtClean="0"/>
              <a:t> </a:t>
            </a:r>
            <a:r>
              <a:rPr lang="en-US" dirty="0" err="1" smtClean="0"/>
              <a:t>შეუფასებლობა</a:t>
            </a:r>
            <a:r>
              <a:rPr lang="ka-GE" dirty="0" smtClean="0"/>
              <a:t>ა</a:t>
            </a:r>
            <a:r>
              <a:rPr lang="en-US" dirty="0" smtClean="0"/>
              <a:t>.</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en-US" dirty="0" smtClean="0"/>
              <a:t>     </a:t>
            </a:r>
            <a:r>
              <a:rPr lang="ka-GE" dirty="0" smtClean="0"/>
              <a:t>          </a:t>
            </a:r>
            <a:r>
              <a:rPr lang="en-US" dirty="0" err="1" smtClean="0"/>
              <a:t>ასაკი</a:t>
            </a:r>
            <a:r>
              <a:rPr lang="en-US" dirty="0" smtClean="0"/>
              <a:t> </a:t>
            </a:r>
            <a:r>
              <a:rPr lang="en-US" dirty="0" err="1" smtClean="0"/>
              <a:t>მოზარდობამდე</a:t>
            </a:r>
            <a:r>
              <a:rPr lang="en-US" dirty="0" smtClean="0"/>
              <a:t> [9-11 </a:t>
            </a:r>
            <a:r>
              <a:rPr lang="en-US" dirty="0" err="1" smtClean="0"/>
              <a:t>წლის</a:t>
            </a:r>
            <a:r>
              <a:rPr lang="en-US" dirty="0" smtClean="0"/>
              <a:t>]</a:t>
            </a:r>
            <a:r>
              <a:rPr lang="ka-GE" dirty="0" smtClean="0"/>
              <a:t>. ამ  დროს  აღინიშნება</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a:bodyPr>
          <a:lstStyle/>
          <a:p>
            <a:endParaRPr lang="ru-RU" dirty="0" smtClean="0"/>
          </a:p>
          <a:p>
            <a:r>
              <a:rPr lang="en-US" dirty="0" smtClean="0"/>
              <a:t>  </a:t>
            </a:r>
            <a:endParaRPr lang="ru-RU" dirty="0" smtClean="0"/>
          </a:p>
          <a:p>
            <a:r>
              <a:rPr lang="en-US" dirty="0" smtClean="0"/>
              <a:t>*  </a:t>
            </a:r>
            <a:r>
              <a:rPr lang="en-US" dirty="0" err="1" smtClean="0"/>
              <a:t>ასაკი</a:t>
            </a:r>
            <a:r>
              <a:rPr lang="en-US" dirty="0" smtClean="0"/>
              <a:t> </a:t>
            </a:r>
            <a:r>
              <a:rPr lang="en-US" dirty="0" err="1" smtClean="0"/>
              <a:t>გარდატეხის</a:t>
            </a:r>
            <a:r>
              <a:rPr lang="en-US" dirty="0" smtClean="0"/>
              <a:t> </a:t>
            </a:r>
            <a:r>
              <a:rPr lang="en-US" dirty="0" err="1" smtClean="0"/>
              <a:t>დადგომამდე</a:t>
            </a:r>
            <a:r>
              <a:rPr lang="en-US" dirty="0" smtClean="0"/>
              <a:t>.</a:t>
            </a:r>
            <a:endParaRPr lang="ru-RU" dirty="0" smtClean="0"/>
          </a:p>
          <a:p>
            <a:r>
              <a:rPr lang="en-US" dirty="0" smtClean="0"/>
              <a:t>*  </a:t>
            </a:r>
            <a:r>
              <a:rPr lang="en-US" dirty="0" err="1" smtClean="0"/>
              <a:t>აგრესიულობის</a:t>
            </a:r>
            <a:r>
              <a:rPr lang="en-US" dirty="0" smtClean="0"/>
              <a:t> </a:t>
            </a:r>
            <a:r>
              <a:rPr lang="en-US" dirty="0" err="1" smtClean="0"/>
              <a:t>მატება</a:t>
            </a:r>
            <a:endParaRPr lang="ru-RU" dirty="0" smtClean="0"/>
          </a:p>
          <a:p>
            <a:r>
              <a:rPr lang="en-US" dirty="0" smtClean="0"/>
              <a:t>*  </a:t>
            </a:r>
            <a:r>
              <a:rPr lang="en-US" dirty="0" err="1" smtClean="0"/>
              <a:t>ბიჭებში</a:t>
            </a:r>
            <a:r>
              <a:rPr lang="en-US" dirty="0" smtClean="0"/>
              <a:t> </a:t>
            </a:r>
            <a:r>
              <a:rPr lang="en-US" dirty="0" err="1" smtClean="0"/>
              <a:t>გოგონების</a:t>
            </a:r>
            <a:r>
              <a:rPr lang="en-US" dirty="0" smtClean="0"/>
              <a:t> </a:t>
            </a:r>
            <a:r>
              <a:rPr lang="en-US" dirty="0" err="1" smtClean="0"/>
              <a:t>მიმართ</a:t>
            </a:r>
            <a:r>
              <a:rPr lang="en-US" dirty="0" smtClean="0"/>
              <a:t> </a:t>
            </a:r>
            <a:r>
              <a:rPr lang="en-US" dirty="0" err="1" smtClean="0"/>
              <a:t>მტრული</a:t>
            </a:r>
            <a:r>
              <a:rPr lang="en-US" dirty="0" smtClean="0"/>
              <a:t> </a:t>
            </a:r>
            <a:r>
              <a:rPr lang="en-US" dirty="0" err="1" smtClean="0"/>
              <a:t>დამოკიდებულების</a:t>
            </a:r>
            <a:r>
              <a:rPr lang="en-US" dirty="0" smtClean="0"/>
              <a:t> </a:t>
            </a:r>
            <a:r>
              <a:rPr lang="en-US" dirty="0" err="1" smtClean="0"/>
              <a:t>მატება</a:t>
            </a:r>
            <a:r>
              <a:rPr lang="en-US" dirty="0" smtClean="0"/>
              <a:t>.</a:t>
            </a:r>
            <a:endParaRPr lang="ru-RU" dirty="0" smtClean="0"/>
          </a:p>
          <a:p>
            <a:r>
              <a:rPr lang="en-US" dirty="0" smtClean="0"/>
              <a:t>  </a:t>
            </a:r>
            <a:r>
              <a:rPr lang="en-US" dirty="0" err="1" smtClean="0"/>
              <a:t>გოგონები</a:t>
            </a:r>
            <a:r>
              <a:rPr lang="en-US" dirty="0" smtClean="0"/>
              <a:t> </a:t>
            </a:r>
            <a:r>
              <a:rPr lang="en-US" dirty="0" err="1" smtClean="0"/>
              <a:t>ამჟღავნებენ</a:t>
            </a:r>
            <a:r>
              <a:rPr lang="en-US" dirty="0" smtClean="0"/>
              <a:t> </a:t>
            </a:r>
            <a:r>
              <a:rPr lang="en-US" dirty="0" err="1" smtClean="0"/>
              <a:t>ბიჭურ</a:t>
            </a:r>
            <a:r>
              <a:rPr lang="en-US" dirty="0" smtClean="0"/>
              <a:t> </a:t>
            </a:r>
            <a:r>
              <a:rPr lang="en-US" dirty="0" err="1" smtClean="0"/>
              <a:t>თვისებებს</a:t>
            </a:r>
            <a:r>
              <a:rPr lang="en-US" dirty="0" smtClean="0"/>
              <a:t>.</a:t>
            </a:r>
            <a:endParaRPr lang="ru-RU" dirty="0" smtClean="0"/>
          </a:p>
          <a:p>
            <a:r>
              <a:rPr lang="ka-GE" dirty="0" smtClean="0"/>
              <a:t> </a:t>
            </a:r>
            <a:endParaRPr lang="ru-RU" dirty="0" smtClean="0"/>
          </a:p>
          <a:p>
            <a:endParaRPr lang="ru-RU"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უმცროსი სასკოლო ასაკის მოსწავლეთა აღზრდაზე კეთილისმყოფელ გავლენას</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20000"/>
          </a:bodyPr>
          <a:lstStyle/>
          <a:p>
            <a:r>
              <a:rPr lang="ka-GE" dirty="0" smtClean="0"/>
              <a:t>ახდენს მუსიკა. ამიტომ დიდი ყურადღება უნდა მიექცეს როგორც ესთეტიკურ, ისე</a:t>
            </a:r>
            <a:endParaRPr lang="ru-RU" dirty="0" smtClean="0"/>
          </a:p>
          <a:p>
            <a:r>
              <a:rPr lang="ka-GE" dirty="0" smtClean="0"/>
              <a:t>ფიზიკურ აღზრდას. </a:t>
            </a:r>
            <a:endParaRPr lang="en-US" dirty="0" smtClean="0"/>
          </a:p>
          <a:p>
            <a:r>
              <a:rPr lang="ka-GE" dirty="0" smtClean="0"/>
              <a:t>განსაკუთრებულია ამ ასაკის მოსწავლეებთან ურთიერთობაში</a:t>
            </a:r>
            <a:endParaRPr lang="ru-RU" dirty="0" smtClean="0"/>
          </a:p>
          <a:p>
            <a:r>
              <a:rPr lang="ka-GE" dirty="0" smtClean="0"/>
              <a:t>მასწავლებლის პიროვნული როლი, ასევე მშობლებისა და უფროსების გავლენა, მათი</a:t>
            </a:r>
            <a:endParaRPr lang="ru-RU" dirty="0" smtClean="0"/>
          </a:p>
          <a:p>
            <a:r>
              <a:rPr lang="ka-GE" dirty="0" smtClean="0"/>
              <a:t>გულისხმიერება და უნარი – სტიმული მისცენ ბავშვებს დადებითი ქცევების</a:t>
            </a:r>
            <a:endParaRPr lang="ru-RU" dirty="0" smtClean="0"/>
          </a:p>
          <a:p>
            <a:r>
              <a:rPr lang="ka-GE" dirty="0" smtClean="0"/>
              <a:t>გამოვლენასა და უარყოფითის შეკავებაში</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ცხოვრების   ციკლი </a:t>
            </a:r>
            <a:endParaRPr lang="ru-RU" dirty="0"/>
          </a:p>
        </p:txBody>
      </p:sp>
      <p:sp>
        <p:nvSpPr>
          <p:cNvPr id="3" name="Содержимое 2"/>
          <p:cNvSpPr>
            <a:spLocks noGrp="1"/>
          </p:cNvSpPr>
          <p:nvPr>
            <p:ph idx="1"/>
          </p:nvPr>
        </p:nvSpPr>
        <p:spPr/>
        <p:txBody>
          <a:bodyPr>
            <a:normAutofit lnSpcReduction="10000"/>
          </a:bodyPr>
          <a:lstStyle/>
          <a:p>
            <a:r>
              <a:rPr lang="ka-GE" dirty="0" smtClean="0"/>
              <a:t>მოიცავს  </a:t>
            </a:r>
            <a:r>
              <a:rPr lang="ka-GE" dirty="0" smtClean="0">
                <a:solidFill>
                  <a:srgbClr val="FF0000"/>
                </a:solidFill>
              </a:rPr>
              <a:t>ბიოლოგიური  ციკლს,  დაბადებას, </a:t>
            </a:r>
            <a:endParaRPr lang="en-US" dirty="0" smtClean="0">
              <a:solidFill>
                <a:srgbClr val="FF0000"/>
              </a:solidFill>
            </a:endParaRPr>
          </a:p>
          <a:p>
            <a:r>
              <a:rPr lang="ka-GE" dirty="0" smtClean="0">
                <a:solidFill>
                  <a:srgbClr val="FF0000"/>
                </a:solidFill>
              </a:rPr>
              <a:t> მომწიფებას, </a:t>
            </a:r>
            <a:endParaRPr lang="en-US" dirty="0" smtClean="0">
              <a:solidFill>
                <a:srgbClr val="FF0000"/>
              </a:solidFill>
            </a:endParaRPr>
          </a:p>
          <a:p>
            <a:r>
              <a:rPr lang="ka-GE" dirty="0" smtClean="0">
                <a:solidFill>
                  <a:srgbClr val="FF0000"/>
                </a:solidFill>
              </a:rPr>
              <a:t> დაბერებასა   და  </a:t>
            </a:r>
            <a:endParaRPr lang="en-US" dirty="0" smtClean="0">
              <a:solidFill>
                <a:srgbClr val="FF0000"/>
              </a:solidFill>
            </a:endParaRPr>
          </a:p>
          <a:p>
            <a:r>
              <a:rPr lang="ka-GE" dirty="0" smtClean="0">
                <a:solidFill>
                  <a:srgbClr val="FF0000"/>
                </a:solidFill>
              </a:rPr>
              <a:t>კვდომას. </a:t>
            </a:r>
            <a:endParaRPr lang="en-US" dirty="0" smtClean="0">
              <a:solidFill>
                <a:srgbClr val="FF0000"/>
              </a:solidFill>
            </a:endParaRPr>
          </a:p>
          <a:p>
            <a:r>
              <a:rPr lang="ka-GE" b="1" dirty="0" smtClean="0">
                <a:solidFill>
                  <a:schemeClr val="tx2">
                    <a:lumMod val="60000"/>
                    <a:lumOff val="40000"/>
                  </a:schemeClr>
                </a:solidFill>
              </a:rPr>
              <a:t>სოციალურ   ციკლს,  შრომით,  ოჯახური   და  სხვა  სოციალური  როლები  ათვისების.  რეალიზაციის  და  დაკარგვის  პერიოდები</a:t>
            </a:r>
            <a:r>
              <a:rPr lang="ka-GE" dirty="0" smtClean="0"/>
              <a:t>. </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en-US" dirty="0" smtClean="0"/>
              <a:t>      </a:t>
            </a:r>
            <a:r>
              <a:rPr lang="ka-GE" dirty="0" smtClean="0"/>
              <a:t>საშუალო სასკოლო ასაკის მოზარდისთვის დამახასიათებელია მნიშვნელოვანი</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0000" lnSpcReduction="20000"/>
          </a:bodyPr>
          <a:lstStyle/>
          <a:p>
            <a:r>
              <a:rPr lang="ka-GE" dirty="0" smtClean="0"/>
              <a:t>.</a:t>
            </a:r>
            <a:r>
              <a:rPr lang="ru-RU" dirty="0" smtClean="0"/>
              <a:t> </a:t>
            </a:r>
            <a:r>
              <a:rPr lang="ka-GE" dirty="0" smtClean="0"/>
              <a:t>წინსვლა </a:t>
            </a:r>
            <a:r>
              <a:rPr lang="ka-GE" dirty="0"/>
              <a:t>აზროვნებაში, შემეცნებით მოქმედებაში. უმცროსკლასელებისგან</a:t>
            </a:r>
            <a:endParaRPr lang="ru-RU" dirty="0"/>
          </a:p>
          <a:p>
            <a:r>
              <a:rPr lang="ka-GE" dirty="0"/>
              <a:t>განსხვავებით, ისინი უკვე აღარ კმაყოფილდებიან შესწავლილი საგნებისა და</a:t>
            </a:r>
            <a:endParaRPr lang="ru-RU" dirty="0"/>
          </a:p>
          <a:p>
            <a:r>
              <a:rPr lang="ka-GE" dirty="0"/>
              <a:t>მოვლენების გარეგნული აღქმით და ისწრაფვიან, გაიგონ მათი არსი, მათში</a:t>
            </a:r>
            <a:endParaRPr lang="ru-RU" dirty="0"/>
          </a:p>
          <a:p>
            <a:r>
              <a:rPr lang="ka-GE" dirty="0"/>
              <a:t>არსებული მიზეზ</a:t>
            </a:r>
            <a:r>
              <a:rPr lang="en-US" dirty="0"/>
              <a:t>-</a:t>
            </a:r>
            <a:r>
              <a:rPr lang="ka-GE" dirty="0"/>
              <a:t>შედეგობრივი კავშირები. ისინი მიილტვიან, ჩასწვდნენ</a:t>
            </a:r>
            <a:endParaRPr lang="ru-RU" dirty="0"/>
          </a:p>
          <a:p>
            <a:r>
              <a:rPr lang="ka-GE" dirty="0"/>
              <a:t>შესწავლილი მოვლენის შინარსს, ცდილობენ ბევრი შეკითხვა დასვან ახალი მასალის</a:t>
            </a:r>
            <a:endParaRPr lang="ru-RU" dirty="0"/>
          </a:p>
          <a:p>
            <a:r>
              <a:rPr lang="ka-GE" dirty="0"/>
              <a:t>შესწავლის დროს, მოითხოვენ მასწავლებლებისაგან ცალკეული დეტალების მეტ</a:t>
            </a:r>
            <a:endParaRPr lang="ru-RU" dirty="0"/>
          </a:p>
          <a:p>
            <a:r>
              <a:rPr lang="ka-GE" dirty="0"/>
              <a:t>არგუმენტაციას. მოზარდის საშუალო სასკოლო ასაკს გადამწყვეტი მნიშვნელობა აქვს სწავლაში  შემდგომ წარმატებასა და გონებრივ განვითარებაში,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a:t>
            </a:r>
            <a:r>
              <a:rPr lang="ru-RU" dirty="0" smtClean="0"/>
              <a:t/>
            </a:r>
            <a:br>
              <a:rPr lang="ru-RU" dirty="0" smtClean="0"/>
            </a:br>
            <a:r>
              <a:rPr lang="ka-GE" dirty="0" smtClean="0"/>
              <a:t>უფროს სასკოლო ასაკში მოზარდებს </a:t>
            </a:r>
            <a:endParaRPr lang="ru-RU" dirty="0"/>
          </a:p>
        </p:txBody>
      </p:sp>
      <p:sp>
        <p:nvSpPr>
          <p:cNvPr id="3" name="Содержимое 2"/>
          <p:cNvSpPr>
            <a:spLocks noGrp="1"/>
          </p:cNvSpPr>
          <p:nvPr>
            <p:ph idx="1"/>
          </p:nvPr>
        </p:nvSpPr>
        <p:spPr/>
        <p:txBody>
          <a:bodyPr>
            <a:normAutofit fontScale="62500" lnSpcReduction="20000"/>
          </a:bodyPr>
          <a:lstStyle/>
          <a:p>
            <a:r>
              <a:rPr lang="ka-GE" dirty="0" smtClean="0"/>
              <a:t>სრულიად შეგნებულად ესმით, რომ</a:t>
            </a:r>
            <a:endParaRPr lang="ru-RU" dirty="0" smtClean="0"/>
          </a:p>
          <a:p>
            <a:r>
              <a:rPr lang="ka-GE" dirty="0" smtClean="0"/>
              <a:t>სწავლაში ფაქტებისა და მაგალითების ცოდნა ღირებულია, მხოლოდ როგორც მასალა</a:t>
            </a:r>
            <a:endParaRPr lang="ru-RU" dirty="0" smtClean="0"/>
          </a:p>
          <a:p>
            <a:r>
              <a:rPr lang="ka-GE" dirty="0" smtClean="0"/>
              <a:t>ფიქრისათვის, თეორიული განზოგადებისათვის. ამიტომ მათ აზროვნებაში სჭარბობს</a:t>
            </a:r>
            <a:endParaRPr lang="ru-RU" dirty="0" smtClean="0"/>
          </a:p>
          <a:p>
            <a:r>
              <a:rPr lang="ka-GE" dirty="0" smtClean="0"/>
              <a:t>ანალიტიკურ-სინთეზური პროცესები, მისწრაფება შედარებისადმი. თუ</a:t>
            </a:r>
            <a:endParaRPr lang="ru-RU" dirty="0" smtClean="0"/>
          </a:p>
          <a:p>
            <a:r>
              <a:rPr lang="ka-GE" dirty="0" smtClean="0"/>
              <a:t>მასწავლებლები არ გამოიჩენენ სათანადო ზრუნვას მოსწავლეთა აზროვნებითი</a:t>
            </a:r>
            <a:endParaRPr lang="ru-RU" dirty="0" smtClean="0"/>
          </a:p>
          <a:p>
            <a:r>
              <a:rPr lang="ka-GE" dirty="0" smtClean="0"/>
              <a:t>უნარების განვითარებისათვის, მაშინ ზოგიერთ უფროსკლასელს შეიძლება გაუჩნდეს</a:t>
            </a:r>
            <a:endParaRPr lang="ru-RU" dirty="0" smtClean="0"/>
          </a:p>
          <a:p>
            <a:r>
              <a:rPr lang="ka-GE" dirty="0" smtClean="0"/>
              <a:t>მისწრაფება შესწავლილი მასალის ნახევრადმექანიკური დახსომებისაკენ. უფროსი</a:t>
            </a:r>
            <a:endParaRPr lang="ru-RU" dirty="0" smtClean="0"/>
          </a:p>
          <a:p>
            <a:r>
              <a:rPr lang="ka-GE" dirty="0" smtClean="0"/>
              <a:t>სასკოლო ასაკის მოსწავლის არსებით თავისებურებას წარმოადგენს გრძნობების</a:t>
            </a:r>
            <a:endParaRPr lang="ru-RU" dirty="0" smtClean="0"/>
          </a:p>
          <a:p>
            <a:r>
              <a:rPr lang="ka-GE" dirty="0" smtClean="0"/>
              <a:t>გამახვილება ცხოვრების გზის არჩევისადმი.</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miley\Desktop\1267111244_baby.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დევიდ პერკინსი თვლის, </a:t>
            </a:r>
            <a:endParaRPr lang="ru-RU" dirty="0"/>
          </a:p>
        </p:txBody>
      </p:sp>
      <p:sp>
        <p:nvSpPr>
          <p:cNvPr id="3" name="Содержимое 2"/>
          <p:cNvSpPr>
            <a:spLocks noGrp="1"/>
          </p:cNvSpPr>
          <p:nvPr>
            <p:ph idx="1"/>
          </p:nvPr>
        </p:nvSpPr>
        <p:spPr/>
        <p:txBody>
          <a:bodyPr>
            <a:normAutofit/>
          </a:bodyPr>
          <a:lstStyle/>
          <a:p>
            <a:r>
              <a:rPr lang="ka-GE" dirty="0" smtClean="0"/>
              <a:t>რომ რაც  უდრო მეტი იციან მოსწავლეებმა ფიქრის და სწავლის შესახებ, ანუ რაც უფრონ   მაღალია მათი მეტაკოგნიტური ცნობიერება, მით უფრო ეფექტურად სწავლობენ და უფრო მაღალ შედეგებს აღწევენ სკოლაში, რაც მათ აღზრდაშიც აისახება.</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,,მეტაკოგნიცია’’ </a:t>
            </a:r>
            <a:endParaRPr lang="ru-RU" dirty="0"/>
          </a:p>
        </p:txBody>
      </p:sp>
      <p:sp>
        <p:nvSpPr>
          <p:cNvPr id="3" name="Содержимое 2"/>
          <p:cNvSpPr>
            <a:spLocks noGrp="1"/>
          </p:cNvSpPr>
          <p:nvPr>
            <p:ph idx="1"/>
          </p:nvPr>
        </p:nvSpPr>
        <p:spPr/>
        <p:txBody>
          <a:bodyPr>
            <a:normAutofit lnSpcReduction="10000"/>
          </a:bodyPr>
          <a:lstStyle/>
          <a:p>
            <a:r>
              <a:rPr lang="ka-GE" dirty="0" smtClean="0"/>
              <a:t>გულისხმობს აზროვნებას იმაზე, თუ როგორ ვაზროვნებთ.</a:t>
            </a:r>
            <a:endParaRPr lang="en-US" dirty="0" smtClean="0"/>
          </a:p>
          <a:p>
            <a:r>
              <a:rPr lang="ka-GE" dirty="0" smtClean="0"/>
              <a:t> მეტაკოგნიცია მოიცავს მოსწავლეთა ცოდნას და შეხედულებებს</a:t>
            </a:r>
            <a:r>
              <a:rPr lang="en-US" dirty="0" smtClean="0"/>
              <a:t>  </a:t>
            </a:r>
            <a:r>
              <a:rPr lang="ka-GE" dirty="0" smtClean="0"/>
              <a:t>თავიანთი შემეცნებითი პროცესების შესახებ. </a:t>
            </a:r>
            <a:endParaRPr lang="en-US" dirty="0"/>
          </a:p>
          <a:p>
            <a:r>
              <a:rPr lang="en-US" dirty="0" smtClean="0"/>
              <a:t>  </a:t>
            </a:r>
            <a:r>
              <a:rPr lang="ka-GE" dirty="0" smtClean="0"/>
              <a:t>გულისხმობს მოსწავლეთა აზროვნების იმ პროცესებს და ქცევებს, რომლებსაც ისინი</a:t>
            </a:r>
            <a:r>
              <a:rPr lang="en-US" dirty="0" smtClean="0"/>
              <a:t>  </a:t>
            </a:r>
            <a:r>
              <a:rPr lang="ka-GE" dirty="0" smtClean="0"/>
              <a:t>სწავლის და მეხსიერების გაუმჯობესების მიზნით იყენებენ.</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პერკინსის მიერ შემოთავაზებულია მეტაკოგნაციის დამახასიათებელი</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ka-GE" dirty="0" smtClean="0"/>
              <a:t>თავისებურებები სხვადასხვა კლასის მოსწავლეებში (Perkins 2007):</a:t>
            </a:r>
            <a:endParaRPr lang="ru-RU" dirty="0" smtClean="0"/>
          </a:p>
          <a:p>
            <a:r>
              <a:rPr lang="ka-GE" dirty="0" smtClean="0"/>
              <a:t>III - V კლასების მოსწავლეებისთვის დამახასიათებელი ასაკობრივი თავისებურე-</a:t>
            </a:r>
            <a:endParaRPr lang="ru-RU" dirty="0" smtClean="0"/>
          </a:p>
          <a:p>
            <a:r>
              <a:rPr lang="ka-GE" dirty="0" smtClean="0"/>
              <a:t>ბები:</a:t>
            </a:r>
            <a:endParaRPr lang="ru-RU" dirty="0" smtClean="0"/>
          </a:p>
          <a:p>
            <a:r>
              <a:rPr lang="ka-GE" dirty="0" smtClean="0"/>
              <a:t>_ ოდნავ გადაჭარბებით აფასებენ თავიანთი მეხსიერების შესაძლებლობებს;</a:t>
            </a:r>
            <a:endParaRPr lang="ru-RU" dirty="0" smtClean="0"/>
          </a:p>
          <a:p>
            <a:r>
              <a:rPr lang="ka-GE" dirty="0" smtClean="0"/>
              <a:t>_ იწყებენ გაცნობიერებას: სწავლა აქტიური შემოქმედებითი პროცესია;</a:t>
            </a:r>
            <a:endParaRPr lang="ru-RU" dirty="0" smtClean="0"/>
          </a:p>
          <a:p>
            <a:r>
              <a:rPr lang="ka-GE" dirty="0" smtClean="0"/>
              <a:t>_ ჯერ კიდევ სჯერათ, რომ აბსოლუტური სიმართლე არსებობს; ის ექსპერტებმა</a:t>
            </a:r>
            <a:endParaRPr lang="ru-RU" dirty="0" smtClean="0"/>
          </a:p>
          <a:p>
            <a:r>
              <a:rPr lang="ka-GE" dirty="0" smtClean="0"/>
              <a:t>ან უკვე იციან, ან ჯერ არ აღმოუჩენიათ</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ka-GE" dirty="0" smtClean="0"/>
              <a:t>           Aადრეული მოზარდობა[10-12 წლის]</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marL="0" indent="0">
              <a:buNone/>
            </a:pPr>
            <a:endParaRPr lang="ru-RU" dirty="0" smtClean="0"/>
          </a:p>
          <a:p>
            <a:pPr lvl="0"/>
            <a:r>
              <a:rPr lang="ka-GE" dirty="0" smtClean="0"/>
              <a:t>იწყება მშობლებისაგან განცალკავება.</a:t>
            </a:r>
            <a:endParaRPr lang="ru-RU" dirty="0" smtClean="0"/>
          </a:p>
          <a:p>
            <a:pPr lvl="0"/>
            <a:r>
              <a:rPr lang="ka-GE" dirty="0" smtClean="0"/>
              <a:t>მრავალნაირი შიშები.</a:t>
            </a:r>
            <a:endParaRPr lang="ru-RU" dirty="0" smtClean="0"/>
          </a:p>
          <a:p>
            <a:pPr lvl="0"/>
            <a:r>
              <a:rPr lang="ka-GE" dirty="0" smtClean="0"/>
              <a:t>მარტოობისა და იზოლაციის ტენდეციები.</a:t>
            </a:r>
            <a:endParaRPr lang="ru-RU" dirty="0" smtClean="0"/>
          </a:p>
          <a:p>
            <a:pPr lvl="0"/>
            <a:r>
              <a:rPr lang="ka-GE" dirty="0" smtClean="0"/>
              <a:t>უ</a:t>
            </a:r>
            <a:r>
              <a:rPr lang="en-US" dirty="0" err="1" smtClean="0"/>
              <a:t>ფრო</a:t>
            </a:r>
            <a:r>
              <a:rPr lang="en-US" dirty="0" smtClean="0"/>
              <a:t> </a:t>
            </a:r>
            <a:r>
              <a:rPr lang="en-US" dirty="0" err="1" smtClean="0"/>
              <a:t>მნიშვნელოვანი</a:t>
            </a:r>
            <a:r>
              <a:rPr lang="en-US" dirty="0" smtClean="0"/>
              <a:t> </a:t>
            </a:r>
            <a:r>
              <a:rPr lang="en-US" dirty="0" err="1" smtClean="0"/>
              <a:t>ხდება</a:t>
            </a:r>
            <a:r>
              <a:rPr lang="en-US" dirty="0" smtClean="0"/>
              <a:t> </a:t>
            </a:r>
            <a:r>
              <a:rPr lang="en-US" dirty="0" err="1" smtClean="0"/>
              <a:t>ურთიერთობა</a:t>
            </a:r>
            <a:r>
              <a:rPr lang="en-US" dirty="0" smtClean="0"/>
              <a:t> </a:t>
            </a:r>
            <a:r>
              <a:rPr lang="en-US" dirty="0" err="1" smtClean="0"/>
              <a:t>თანატოლებთან</a:t>
            </a:r>
            <a:r>
              <a:rPr lang="en-US" dirty="0" smtClean="0"/>
              <a:t> </a:t>
            </a:r>
            <a:r>
              <a:rPr lang="en-US" dirty="0" err="1" smtClean="0"/>
              <a:t>ვიდრე</a:t>
            </a:r>
            <a:r>
              <a:rPr lang="en-US" dirty="0" smtClean="0"/>
              <a:t> </a:t>
            </a:r>
            <a:r>
              <a:rPr lang="en-US" dirty="0" err="1" smtClean="0"/>
              <a:t>მშობლებთან</a:t>
            </a:r>
            <a:r>
              <a:rPr lang="en-US" dirty="0" smtClean="0"/>
              <a:t>.</a:t>
            </a:r>
            <a:r>
              <a:rPr lang="en-US" dirty="0" smtClean="0"/>
              <a:t> </a:t>
            </a:r>
            <a:endParaRPr lang="ru-RU"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t>Mმოზარდობა</a:t>
            </a:r>
            <a:r>
              <a:rPr lang="en-US" dirty="0" smtClean="0"/>
              <a:t> [12-17 </a:t>
            </a:r>
            <a:r>
              <a:rPr lang="en-US" dirty="0" err="1" smtClean="0"/>
              <a:t>წლის</a:t>
            </a:r>
            <a:r>
              <a:rPr lang="en-US" dirty="0" smtClean="0"/>
              <a:t>]</a:t>
            </a:r>
            <a:r>
              <a:rPr lang="ru-RU" dirty="0" smtClean="0"/>
              <a:t/>
            </a:r>
            <a:br>
              <a:rPr lang="ru-RU" dirty="0" smtClean="0"/>
            </a:br>
            <a:r>
              <a:rPr lang="en-US" dirty="0" smtClean="0"/>
              <a:t> </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pPr lvl="0"/>
            <a:r>
              <a:rPr lang="en-US" dirty="0" err="1" smtClean="0"/>
              <a:t>მშობლების</a:t>
            </a:r>
            <a:r>
              <a:rPr lang="en-US" dirty="0" smtClean="0"/>
              <a:t> </a:t>
            </a:r>
            <a:r>
              <a:rPr lang="en-US" dirty="0" err="1" smtClean="0"/>
              <a:t>გამოცალკავება</a:t>
            </a:r>
            <a:r>
              <a:rPr lang="en-US" dirty="0" smtClean="0"/>
              <a:t> </a:t>
            </a:r>
            <a:r>
              <a:rPr lang="en-US" dirty="0" err="1" smtClean="0"/>
              <a:t>ღრმავდება</a:t>
            </a:r>
            <a:r>
              <a:rPr lang="en-US" dirty="0" smtClean="0"/>
              <a:t> </a:t>
            </a:r>
            <a:r>
              <a:rPr lang="en-US" dirty="0" err="1" smtClean="0"/>
              <a:t>და</a:t>
            </a:r>
            <a:r>
              <a:rPr lang="en-US" dirty="0" smtClean="0"/>
              <a:t> </a:t>
            </a:r>
            <a:r>
              <a:rPr lang="en-US" dirty="0" err="1" smtClean="0"/>
              <a:t>დამოუკიდებლობა</a:t>
            </a:r>
            <a:r>
              <a:rPr lang="en-US" dirty="0" smtClean="0"/>
              <a:t> </a:t>
            </a:r>
            <a:r>
              <a:rPr lang="en-US" dirty="0" err="1" smtClean="0"/>
              <a:t>იზრდება</a:t>
            </a:r>
            <a:r>
              <a:rPr lang="en-US" dirty="0" smtClean="0"/>
              <a:t>.</a:t>
            </a:r>
            <a:endParaRPr lang="ru-RU" dirty="0" smtClean="0"/>
          </a:p>
          <a:p>
            <a:pPr lvl="0"/>
            <a:r>
              <a:rPr lang="en-US" dirty="0" err="1" smtClean="0"/>
              <a:t>თანატოლები</a:t>
            </a:r>
            <a:r>
              <a:rPr lang="en-US" dirty="0" smtClean="0"/>
              <a:t> </a:t>
            </a:r>
            <a:r>
              <a:rPr lang="en-US" dirty="0" err="1" smtClean="0"/>
              <a:t>გადამწყვეტ</a:t>
            </a:r>
            <a:r>
              <a:rPr lang="en-US" dirty="0" smtClean="0"/>
              <a:t> </a:t>
            </a:r>
            <a:r>
              <a:rPr lang="en-US" dirty="0" err="1" smtClean="0"/>
              <a:t>როლს</a:t>
            </a:r>
            <a:r>
              <a:rPr lang="en-US" dirty="0" smtClean="0"/>
              <a:t> </a:t>
            </a:r>
            <a:r>
              <a:rPr lang="en-US" dirty="0" err="1" smtClean="0"/>
              <a:t>თამაშობენ</a:t>
            </a:r>
            <a:r>
              <a:rPr lang="en-US" dirty="0" smtClean="0"/>
              <a:t> </a:t>
            </a:r>
            <a:r>
              <a:rPr lang="en-US" dirty="0" err="1" smtClean="0"/>
              <a:t>გადაწყვეტილების</a:t>
            </a:r>
            <a:r>
              <a:rPr lang="en-US" dirty="0" smtClean="0"/>
              <a:t> </a:t>
            </a:r>
            <a:r>
              <a:rPr lang="en-US" dirty="0" err="1" smtClean="0"/>
              <a:t>მიღების</a:t>
            </a:r>
            <a:r>
              <a:rPr lang="en-US" dirty="0" smtClean="0"/>
              <a:t> </a:t>
            </a:r>
            <a:r>
              <a:rPr lang="en-US" dirty="0" err="1" smtClean="0"/>
              <a:t>საქმეში</a:t>
            </a:r>
            <a:r>
              <a:rPr lang="en-US" dirty="0" smtClean="0"/>
              <a:t>.</a:t>
            </a:r>
            <a:endParaRPr lang="ru-RU" dirty="0" smtClean="0"/>
          </a:p>
          <a:p>
            <a:pPr lvl="0"/>
            <a:r>
              <a:rPr lang="en-US" dirty="0" err="1" smtClean="0"/>
              <a:t>მკვეთრი</a:t>
            </a:r>
            <a:r>
              <a:rPr lang="en-US" dirty="0" smtClean="0"/>
              <a:t> </a:t>
            </a:r>
            <a:r>
              <a:rPr lang="en-US" dirty="0" err="1" smtClean="0"/>
              <a:t>ცვლილებები</a:t>
            </a:r>
            <a:r>
              <a:rPr lang="en-US" dirty="0" smtClean="0"/>
              <a:t> </a:t>
            </a:r>
            <a:r>
              <a:rPr lang="en-US" dirty="0" err="1" smtClean="0"/>
              <a:t>განწყობაში</a:t>
            </a:r>
            <a:r>
              <a:rPr lang="en-US" dirty="0" smtClean="0"/>
              <a:t>, </a:t>
            </a:r>
            <a:r>
              <a:rPr lang="en-US" dirty="0" err="1" smtClean="0"/>
              <a:t>ინტენსიური</a:t>
            </a:r>
            <a:r>
              <a:rPr lang="en-US" dirty="0" smtClean="0"/>
              <a:t> </a:t>
            </a:r>
            <a:r>
              <a:rPr lang="en-US" dirty="0" err="1" smtClean="0"/>
              <a:t>და</a:t>
            </a:r>
            <a:r>
              <a:rPr lang="en-US" dirty="0" smtClean="0"/>
              <a:t> </a:t>
            </a:r>
            <a:r>
              <a:rPr lang="en-US" dirty="0" err="1" smtClean="0"/>
              <a:t>მგრძნობიარე</a:t>
            </a:r>
            <a:r>
              <a:rPr lang="en-US" dirty="0" smtClean="0"/>
              <a:t> </a:t>
            </a:r>
            <a:r>
              <a:rPr lang="en-US" dirty="0" err="1" smtClean="0"/>
              <a:t>ემოციური</a:t>
            </a:r>
            <a:r>
              <a:rPr lang="en-US" dirty="0" smtClean="0"/>
              <a:t> </a:t>
            </a:r>
            <a:r>
              <a:rPr lang="en-US" dirty="0" err="1" smtClean="0"/>
              <a:t>მდგომარეობა</a:t>
            </a:r>
            <a:r>
              <a:rPr lang="en-US" dirty="0" smtClean="0"/>
              <a:t>.</a:t>
            </a:r>
            <a:endParaRPr lang="ru-RU" dirty="0" smtClean="0"/>
          </a:p>
          <a:p>
            <a:pPr lvl="0"/>
            <a:r>
              <a:rPr lang="en-US" dirty="0" err="1" smtClean="0"/>
              <a:t>თავდაჯერებულობა</a:t>
            </a:r>
            <a:r>
              <a:rPr lang="en-US" dirty="0" smtClean="0"/>
              <a:t>, </a:t>
            </a:r>
            <a:r>
              <a:rPr lang="en-US" dirty="0" err="1" smtClean="0"/>
              <a:t>ჯიბრით</a:t>
            </a:r>
            <a:r>
              <a:rPr lang="en-US" dirty="0" smtClean="0"/>
              <a:t> </a:t>
            </a:r>
            <a:r>
              <a:rPr lang="en-US" dirty="0" err="1" smtClean="0"/>
              <a:t>გაჯერებული</a:t>
            </a:r>
            <a:r>
              <a:rPr lang="en-US" dirty="0" smtClean="0"/>
              <a:t> </a:t>
            </a:r>
            <a:r>
              <a:rPr lang="en-US" dirty="0" err="1" smtClean="0"/>
              <a:t>უპატივცემულობის</a:t>
            </a:r>
            <a:r>
              <a:rPr lang="en-US" dirty="0" smtClean="0"/>
              <a:t> </a:t>
            </a:r>
            <a:r>
              <a:rPr lang="en-US" dirty="0" err="1" smtClean="0"/>
              <a:t>გამომხატველი</a:t>
            </a:r>
            <a:r>
              <a:rPr lang="en-US" dirty="0" smtClean="0"/>
              <a:t> </a:t>
            </a:r>
            <a:r>
              <a:rPr lang="en-US" dirty="0" err="1" smtClean="0"/>
              <a:t>ქცევა</a:t>
            </a:r>
            <a:r>
              <a:rPr lang="en-US" dirty="0" smtClean="0"/>
              <a:t>.</a:t>
            </a:r>
            <a:endParaRPr lang="ru-RU" dirty="0" smtClean="0"/>
          </a:p>
          <a:p>
            <a:pPr lvl="0"/>
            <a:r>
              <a:rPr lang="en-US" dirty="0" err="1" smtClean="0"/>
              <a:t>დაცვითი</a:t>
            </a:r>
            <a:r>
              <a:rPr lang="en-US" dirty="0" smtClean="0"/>
              <a:t> </a:t>
            </a:r>
            <a:r>
              <a:rPr lang="en-US" dirty="0" err="1" smtClean="0"/>
              <a:t>მექანიზმების</a:t>
            </a:r>
            <a:r>
              <a:rPr lang="en-US" dirty="0" smtClean="0"/>
              <a:t> </a:t>
            </a:r>
            <a:r>
              <a:rPr lang="en-US" dirty="0" err="1" smtClean="0"/>
              <a:t>გაძლიერება</a:t>
            </a:r>
            <a:r>
              <a:rPr lang="en-US" dirty="0" smtClean="0"/>
              <a:t>.</a:t>
            </a:r>
            <a:endParaRPr lang="ru-RU" dirty="0" smtClean="0"/>
          </a:p>
          <a:p>
            <a:pPr lvl="0"/>
            <a:r>
              <a:rPr lang="en-US" dirty="0" err="1" smtClean="0"/>
              <a:t>რაციონალური</a:t>
            </a:r>
            <a:r>
              <a:rPr lang="en-US" dirty="0" smtClean="0"/>
              <a:t> </a:t>
            </a:r>
            <a:r>
              <a:rPr lang="en-US" dirty="0" err="1" smtClean="0"/>
              <a:t>აზროვნების</a:t>
            </a:r>
            <a:r>
              <a:rPr lang="en-US" dirty="0" smtClean="0"/>
              <a:t> </a:t>
            </a:r>
            <a:r>
              <a:rPr lang="en-US" dirty="0" err="1" smtClean="0"/>
              <a:t>განვითარება</a:t>
            </a:r>
            <a:r>
              <a:rPr lang="en-US" dirty="0" smtClean="0"/>
              <a:t>.</a:t>
            </a:r>
            <a:endParaRPr lang="ru-RU" dirty="0" smtClean="0"/>
          </a:p>
          <a:p>
            <a:pPr lvl="0"/>
            <a:r>
              <a:rPr lang="en-US" dirty="0" err="1" smtClean="0"/>
              <a:t>ჰეტეროსექსუალური</a:t>
            </a:r>
            <a:r>
              <a:rPr lang="en-US" dirty="0" smtClean="0"/>
              <a:t> </a:t>
            </a:r>
            <a:r>
              <a:rPr lang="en-US" dirty="0" err="1" smtClean="0"/>
              <a:t>ასპექტების</a:t>
            </a:r>
            <a:r>
              <a:rPr lang="en-US" dirty="0" smtClean="0"/>
              <a:t> </a:t>
            </a:r>
            <a:r>
              <a:rPr lang="en-US" dirty="0" err="1" smtClean="0"/>
              <a:t>წინა</a:t>
            </a:r>
            <a:r>
              <a:rPr lang="en-US" dirty="0" smtClean="0"/>
              <a:t> </a:t>
            </a:r>
            <a:r>
              <a:rPr lang="en-US" dirty="0" err="1" smtClean="0"/>
              <a:t>პლანზე</a:t>
            </a:r>
            <a:r>
              <a:rPr lang="en-US" dirty="0" smtClean="0"/>
              <a:t> </a:t>
            </a:r>
            <a:r>
              <a:rPr lang="en-US" dirty="0" err="1" smtClean="0"/>
              <a:t>წამოწევა</a:t>
            </a:r>
            <a:r>
              <a:rPr lang="en-US" dirty="0" smtClean="0"/>
              <a:t>.</a:t>
            </a:r>
            <a:r>
              <a:rPr lang="ka-GE" dirty="0" smtClean="0"/>
              <a:t> </a:t>
            </a:r>
            <a:endParaRPr lang="ru-RU" dirty="0" smtClean="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G                გვიანი მოზარდობა[17-20 წლის]</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marL="0" indent="0">
              <a:buNone/>
            </a:pPr>
            <a:endParaRPr lang="ru-RU" dirty="0" smtClean="0"/>
          </a:p>
          <a:p>
            <a:pPr lvl="0"/>
            <a:r>
              <a:rPr lang="ka-GE" dirty="0" smtClean="0"/>
              <a:t>ფსიქო-სოციალური მდგომარეობის გამყარება.</a:t>
            </a:r>
            <a:endParaRPr lang="ru-RU" dirty="0" smtClean="0"/>
          </a:p>
          <a:p>
            <a:pPr lvl="0"/>
            <a:r>
              <a:rPr lang="ka-GE" dirty="0" smtClean="0"/>
              <a:t> Fფსიქო-სექსუალური იდენტურობის ჩამოყალიბების დასრულება.</a:t>
            </a:r>
            <a:endParaRPr lang="ru-RU" dirty="0" smtClean="0"/>
          </a:p>
          <a:p>
            <a:pPr lvl="0"/>
            <a:r>
              <a:rPr lang="ka-GE" dirty="0" smtClean="0"/>
              <a:t>ურთიერთობა მშობლებთან და თანატოლებთან იღებს თანამშროლობით ხასიათს.</a:t>
            </a:r>
            <a:endParaRPr lang="ru-RU" dirty="0" smtClean="0"/>
          </a:p>
          <a:p>
            <a:endParaRPr lang="ru-RU" dirty="0" smtClean="0"/>
          </a:p>
          <a:p>
            <a:pPr marL="0" indent="0">
              <a:buNone/>
            </a:pPr>
            <a:endParaRPr lang="ru-RU" dirty="0" smtClean="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Mმოზარდობის შემდეგი ასაკი [20 წლის ზევით]</a:t>
            </a:r>
            <a:endParaRPr lang="ru-RU" dirty="0"/>
          </a:p>
        </p:txBody>
      </p:sp>
      <p:sp>
        <p:nvSpPr>
          <p:cNvPr id="3" name="Содержимое 2"/>
          <p:cNvSpPr>
            <a:spLocks noGrp="1"/>
          </p:cNvSpPr>
          <p:nvPr>
            <p:ph idx="1"/>
          </p:nvPr>
        </p:nvSpPr>
        <p:spPr/>
        <p:txBody>
          <a:bodyPr>
            <a:normAutofit fontScale="92500" lnSpcReduction="10000"/>
          </a:bodyPr>
          <a:lstStyle/>
          <a:p>
            <a:pPr marL="0" indent="0">
              <a:buNone/>
            </a:pPr>
            <a:r>
              <a:rPr lang="ka-GE" dirty="0" smtClean="0"/>
              <a:t> </a:t>
            </a:r>
            <a:endParaRPr lang="ru-RU" dirty="0" smtClean="0"/>
          </a:p>
          <a:p>
            <a:pPr lvl="0"/>
            <a:r>
              <a:rPr lang="en-US" dirty="0" err="1" smtClean="0"/>
              <a:t>სოციალური</a:t>
            </a:r>
            <a:r>
              <a:rPr lang="en-US" dirty="0" smtClean="0"/>
              <a:t> </a:t>
            </a:r>
            <a:r>
              <a:rPr lang="en-US" dirty="0" err="1" smtClean="0"/>
              <a:t>როლების</a:t>
            </a:r>
            <a:r>
              <a:rPr lang="en-US" dirty="0" smtClean="0"/>
              <a:t> </a:t>
            </a:r>
            <a:r>
              <a:rPr lang="en-US" dirty="0" err="1" smtClean="0"/>
              <a:t>განსაზღვრა</a:t>
            </a:r>
            <a:r>
              <a:rPr lang="en-US" dirty="0" smtClean="0"/>
              <a:t>.</a:t>
            </a:r>
            <a:endParaRPr lang="ru-RU" dirty="0" smtClean="0"/>
          </a:p>
          <a:p>
            <a:pPr lvl="0"/>
            <a:r>
              <a:rPr lang="en-US" dirty="0" err="1" smtClean="0"/>
              <a:t>ჩამოყალიბებული</a:t>
            </a:r>
            <a:r>
              <a:rPr lang="en-US" dirty="0" smtClean="0"/>
              <a:t> </a:t>
            </a:r>
            <a:r>
              <a:rPr lang="en-US" dirty="0" err="1" smtClean="0"/>
              <a:t>ცხოვრების</a:t>
            </a:r>
            <a:r>
              <a:rPr lang="en-US" dirty="0" smtClean="0"/>
              <a:t> </a:t>
            </a:r>
            <a:r>
              <a:rPr lang="en-US" dirty="0" err="1" smtClean="0"/>
              <a:t>წესი</a:t>
            </a:r>
            <a:r>
              <a:rPr lang="en-US" dirty="0" smtClean="0"/>
              <a:t>.</a:t>
            </a:r>
            <a:endParaRPr lang="ru-RU" dirty="0" smtClean="0"/>
          </a:p>
          <a:p>
            <a:pPr lvl="0"/>
            <a:r>
              <a:rPr lang="en-US" dirty="0" err="1" smtClean="0"/>
              <a:t>Dდასაქმება.საკუთარი</a:t>
            </a:r>
            <a:r>
              <a:rPr lang="en-US" dirty="0" smtClean="0"/>
              <a:t> </a:t>
            </a:r>
            <a:r>
              <a:rPr lang="en-US" dirty="0" err="1" smtClean="0"/>
              <a:t>მიზნების</a:t>
            </a:r>
            <a:r>
              <a:rPr lang="en-US" dirty="0" smtClean="0"/>
              <a:t> </a:t>
            </a:r>
            <a:r>
              <a:rPr lang="en-US" dirty="0" err="1" smtClean="0"/>
              <a:t>მისაღწევად</a:t>
            </a:r>
            <a:r>
              <a:rPr lang="en-US" dirty="0" smtClean="0"/>
              <a:t> </a:t>
            </a:r>
            <a:r>
              <a:rPr lang="en-US" dirty="0" err="1" smtClean="0"/>
              <a:t>ზომების</a:t>
            </a:r>
            <a:r>
              <a:rPr lang="en-US" dirty="0" smtClean="0"/>
              <a:t> </a:t>
            </a:r>
            <a:r>
              <a:rPr lang="en-US" dirty="0" err="1" smtClean="0"/>
              <a:t>მიღების</a:t>
            </a:r>
            <a:r>
              <a:rPr lang="en-US" dirty="0" smtClean="0"/>
              <a:t> </a:t>
            </a:r>
            <a:r>
              <a:rPr lang="en-US" dirty="0" err="1" smtClean="0"/>
              <a:t>შესაძლებლობა</a:t>
            </a:r>
            <a:r>
              <a:rPr lang="en-US" dirty="0" smtClean="0"/>
              <a:t>.</a:t>
            </a:r>
            <a:endParaRPr lang="ru-RU" dirty="0" smtClean="0"/>
          </a:p>
          <a:p>
            <a:pPr lvl="0"/>
            <a:r>
              <a:rPr lang="en-US" dirty="0" smtClean="0"/>
              <a:t> </a:t>
            </a:r>
            <a:r>
              <a:rPr lang="en-US" dirty="0" err="1" smtClean="0"/>
              <a:t>Pპიროვნული</a:t>
            </a:r>
            <a:r>
              <a:rPr lang="en-US" dirty="0" smtClean="0"/>
              <a:t> </a:t>
            </a:r>
            <a:r>
              <a:rPr lang="en-US" dirty="0" err="1" smtClean="0"/>
              <a:t>ერთიანობა</a:t>
            </a:r>
            <a:r>
              <a:rPr lang="en-US" dirty="0" smtClean="0"/>
              <a:t>.</a:t>
            </a:r>
            <a:endParaRPr lang="ru-RU" dirty="0" smtClean="0"/>
          </a:p>
          <a:p>
            <a:pPr lvl="0"/>
            <a:r>
              <a:rPr lang="en-US" dirty="0" smtClean="0"/>
              <a:t> </a:t>
            </a:r>
            <a:r>
              <a:rPr lang="en-US" dirty="0" err="1" smtClean="0"/>
              <a:t>თვითპატივისცემა</a:t>
            </a:r>
            <a:endParaRPr lang="ru-RU" dirty="0" smtClean="0"/>
          </a:p>
          <a:p>
            <a:pPr marL="0" indent="0">
              <a:buNone/>
            </a:pPr>
            <a:r>
              <a:rPr lang="en-US" dirty="0" smtClean="0"/>
              <a:t> </a:t>
            </a:r>
            <a:endParaRPr lang="ru-RU"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ცხოვრების   ციკლი </a:t>
            </a:r>
            <a:endParaRPr lang="ru-RU" dirty="0"/>
          </a:p>
        </p:txBody>
      </p:sp>
      <p:sp>
        <p:nvSpPr>
          <p:cNvPr id="3" name="Содержимое 2"/>
          <p:cNvSpPr>
            <a:spLocks noGrp="1"/>
          </p:cNvSpPr>
          <p:nvPr>
            <p:ph idx="1"/>
          </p:nvPr>
        </p:nvSpPr>
        <p:spPr/>
        <p:txBody>
          <a:bodyPr>
            <a:normAutofit/>
          </a:bodyPr>
          <a:lstStyle/>
          <a:p>
            <a:r>
              <a:rPr lang="ka-GE" b="1" dirty="0" smtClean="0"/>
              <a:t>გულისხმობას</a:t>
            </a:r>
            <a:r>
              <a:rPr lang="ka-GE" dirty="0" smtClean="0"/>
              <a:t>   ცხოვრებისეულ  პერიოდს,  რომელიც  გამოირჩევა  განუმეორებელობით,  მრავალფეროვნებით.  </a:t>
            </a:r>
            <a:endParaRPr lang="en-US" dirty="0"/>
          </a:p>
          <a:p>
            <a:r>
              <a:rPr lang="ka-GE" dirty="0" smtClean="0"/>
              <a:t>ცხოვრების  გარკვეულ  ეტაპზე  ადამიანებს  უვითარდებათ  </a:t>
            </a:r>
            <a:r>
              <a:rPr lang="ka-GE" dirty="0" smtClean="0">
                <a:solidFill>
                  <a:srgbClr val="00B050"/>
                </a:solidFill>
              </a:rPr>
              <a:t>კრიტიკული  პერიოდები.  </a:t>
            </a:r>
            <a:r>
              <a:rPr lang="ka-GE" dirty="0" smtClean="0"/>
              <a:t>მაგათად  ასაკობრივი  კრიზისი  და აშ.შ</a:t>
            </a:r>
            <a:r>
              <a:rPr lang="en-US" dirty="0" smtClean="0"/>
              <a:t>.</a:t>
            </a:r>
          </a:p>
          <a:p>
            <a:pPr>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en-US" dirty="0" smtClean="0"/>
              <a:t>  M</a:t>
            </a:r>
            <a:r>
              <a:rPr lang="ka-GE" dirty="0" smtClean="0"/>
              <a:t>                </a:t>
            </a:r>
            <a:r>
              <a:rPr lang="en-US" dirty="0" err="1" smtClean="0"/>
              <a:t>მოზრდილისა</a:t>
            </a:r>
            <a:r>
              <a:rPr lang="en-US" dirty="0" smtClean="0"/>
              <a:t> </a:t>
            </a:r>
            <a:r>
              <a:rPr lang="en-US" dirty="0" err="1" smtClean="0"/>
              <a:t>და</a:t>
            </a:r>
            <a:r>
              <a:rPr lang="en-US" dirty="0" smtClean="0"/>
              <a:t> </a:t>
            </a:r>
            <a:r>
              <a:rPr lang="en-US" dirty="0" err="1" smtClean="0"/>
              <a:t>მოზარდის</a:t>
            </a:r>
            <a:r>
              <a:rPr lang="en-US" dirty="0" smtClean="0"/>
              <a:t> </a:t>
            </a:r>
            <a:r>
              <a:rPr lang="en-US" dirty="0" err="1" smtClean="0"/>
              <a:t>შეხედულებების</a:t>
            </a:r>
            <a:r>
              <a:rPr lang="en-US" dirty="0" smtClean="0"/>
              <a:t> </a:t>
            </a:r>
            <a:r>
              <a:rPr lang="en-US" dirty="0" err="1" smtClean="0"/>
              <a:t>შედარება</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10000"/>
          </a:bodyPr>
          <a:lstStyle/>
          <a:p>
            <a:pPr marL="0" indent="0">
              <a:buNone/>
            </a:pPr>
            <a:endParaRPr lang="ru-RU" dirty="0" smtClean="0"/>
          </a:p>
          <a:p>
            <a:r>
              <a:rPr lang="en-US" dirty="0" smtClean="0"/>
              <a:t> </a:t>
            </a:r>
            <a:r>
              <a:rPr lang="ka-GE" dirty="0" smtClean="0"/>
              <a:t>               </a:t>
            </a:r>
            <a:r>
              <a:rPr lang="en-US" dirty="0" err="1" smtClean="0"/>
              <a:t>მოზრდილი</a:t>
            </a:r>
            <a:r>
              <a:rPr lang="en-US" dirty="0" smtClean="0"/>
              <a:t>- </a:t>
            </a:r>
            <a:r>
              <a:rPr lang="en-US" dirty="0" err="1" smtClean="0"/>
              <a:t>პრიორიტეტების</a:t>
            </a:r>
            <a:r>
              <a:rPr lang="en-US" dirty="0" smtClean="0"/>
              <a:t> </a:t>
            </a:r>
            <a:r>
              <a:rPr lang="en-US" dirty="0" err="1" smtClean="0"/>
              <a:t>განსხვავება</a:t>
            </a:r>
            <a:r>
              <a:rPr lang="en-US" dirty="0" smtClean="0"/>
              <a:t>- </a:t>
            </a:r>
            <a:r>
              <a:rPr lang="en-US" dirty="0" err="1" smtClean="0"/>
              <a:t>ჯერ</a:t>
            </a:r>
            <a:r>
              <a:rPr lang="en-US" dirty="0" smtClean="0"/>
              <a:t> </a:t>
            </a:r>
            <a:r>
              <a:rPr lang="en-US" dirty="0" err="1" smtClean="0"/>
              <a:t>მოვალეობა</a:t>
            </a:r>
            <a:r>
              <a:rPr lang="en-US" dirty="0" smtClean="0"/>
              <a:t>, </a:t>
            </a:r>
            <a:r>
              <a:rPr lang="en-US" dirty="0" err="1" smtClean="0"/>
              <a:t>შემდეგ</a:t>
            </a:r>
            <a:r>
              <a:rPr lang="en-US" dirty="0" smtClean="0"/>
              <a:t> </a:t>
            </a:r>
            <a:r>
              <a:rPr lang="en-US" dirty="0" err="1" smtClean="0"/>
              <a:t>სიამოვნება</a:t>
            </a:r>
            <a:r>
              <a:rPr lang="en-US" dirty="0" smtClean="0"/>
              <a:t>, </a:t>
            </a:r>
            <a:r>
              <a:rPr lang="ka-GE" dirty="0" smtClean="0"/>
              <a:t>   </a:t>
            </a:r>
            <a:r>
              <a:rPr lang="en-US" dirty="0" err="1" smtClean="0"/>
              <a:t>მომავალზე</a:t>
            </a:r>
            <a:r>
              <a:rPr lang="en-US" dirty="0" smtClean="0"/>
              <a:t> </a:t>
            </a:r>
            <a:r>
              <a:rPr lang="en-US" dirty="0" err="1" smtClean="0"/>
              <a:t>ორიენტირება,შორეულ</a:t>
            </a:r>
            <a:r>
              <a:rPr lang="en-US" dirty="0" smtClean="0"/>
              <a:t> </a:t>
            </a:r>
            <a:r>
              <a:rPr lang="en-US" dirty="0" err="1" smtClean="0"/>
              <a:t>შედეგებზე</a:t>
            </a:r>
            <a:r>
              <a:rPr lang="en-US" dirty="0" smtClean="0"/>
              <a:t> </a:t>
            </a:r>
            <a:r>
              <a:rPr lang="en-US" dirty="0" err="1" smtClean="0"/>
              <a:t>ფიქრი</a:t>
            </a:r>
            <a:r>
              <a:rPr lang="en-US" dirty="0" smtClean="0"/>
              <a:t>, </a:t>
            </a:r>
            <a:r>
              <a:rPr lang="en-US" dirty="0" err="1" smtClean="0"/>
              <a:t>რისკის</a:t>
            </a:r>
            <a:r>
              <a:rPr lang="en-US" dirty="0" smtClean="0"/>
              <a:t> </a:t>
            </a:r>
            <a:r>
              <a:rPr lang="en-US" dirty="0" err="1" smtClean="0"/>
              <a:t>გადაფასება</a:t>
            </a:r>
            <a:r>
              <a:rPr lang="en-US" dirty="0" smtClean="0"/>
              <a:t>.</a:t>
            </a:r>
            <a:endParaRPr lang="ru-RU" dirty="0" smtClean="0"/>
          </a:p>
          <a:p>
            <a:r>
              <a:rPr lang="en-US" dirty="0" err="1" smtClean="0"/>
              <a:t>Mმოზარდი-გერ</a:t>
            </a:r>
            <a:r>
              <a:rPr lang="en-US" dirty="0" smtClean="0"/>
              <a:t> </a:t>
            </a:r>
            <a:r>
              <a:rPr lang="en-US" dirty="0" err="1" smtClean="0"/>
              <a:t>სიამოვნება,შემდეგ</a:t>
            </a:r>
            <a:r>
              <a:rPr lang="en-US" dirty="0" smtClean="0"/>
              <a:t> </a:t>
            </a:r>
            <a:r>
              <a:rPr lang="en-US" dirty="0" err="1" smtClean="0"/>
              <a:t>მოვალეობა</a:t>
            </a:r>
            <a:r>
              <a:rPr lang="en-US" dirty="0" smtClean="0"/>
              <a:t>, </a:t>
            </a:r>
            <a:r>
              <a:rPr lang="en-US" dirty="0" err="1" smtClean="0"/>
              <a:t>აწმყოზე</a:t>
            </a:r>
            <a:r>
              <a:rPr lang="en-US" dirty="0" smtClean="0"/>
              <a:t> </a:t>
            </a:r>
            <a:r>
              <a:rPr lang="en-US" dirty="0" err="1" smtClean="0"/>
              <a:t>ფოკუსირება,უშუალო</a:t>
            </a:r>
            <a:r>
              <a:rPr lang="en-US" dirty="0" smtClean="0"/>
              <a:t> </a:t>
            </a:r>
            <a:r>
              <a:rPr lang="en-US" dirty="0" err="1" smtClean="0"/>
              <a:t>სედსგებზე</a:t>
            </a:r>
            <a:r>
              <a:rPr lang="en-US" dirty="0" smtClean="0"/>
              <a:t> </a:t>
            </a:r>
            <a:r>
              <a:rPr lang="en-US" dirty="0" err="1" smtClean="0"/>
              <a:t>კონცენტრაცია</a:t>
            </a:r>
            <a:r>
              <a:rPr lang="en-US" dirty="0" smtClean="0"/>
              <a:t>, </a:t>
            </a:r>
            <a:r>
              <a:rPr lang="en-US" dirty="0" err="1" smtClean="0"/>
              <a:t>რისკის</a:t>
            </a:r>
            <a:r>
              <a:rPr lang="en-US" dirty="0" smtClean="0"/>
              <a:t> </a:t>
            </a:r>
            <a:r>
              <a:rPr lang="en-US" dirty="0" err="1" smtClean="0"/>
              <a:t>სათანადოდ</a:t>
            </a:r>
            <a:r>
              <a:rPr lang="en-US" dirty="0" smtClean="0"/>
              <a:t> </a:t>
            </a:r>
            <a:r>
              <a:rPr lang="en-US" dirty="0" err="1" smtClean="0"/>
              <a:t>შეუფასებლობა</a:t>
            </a:r>
            <a:r>
              <a:rPr lang="en-US" smtClean="0"/>
              <a:t>.</a:t>
            </a:r>
            <a:r>
              <a:rPr lang="ka-GE" dirty="0" smtClean="0"/>
              <a:t> </a:t>
            </a:r>
            <a:endParaRPr lang="ru-RU"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miley\Desktop\pickey2.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b="1" dirty="0" smtClean="0"/>
              <a:t>ზრდასრულობა</a:t>
            </a:r>
            <a:r>
              <a:rPr lang="ru-RU" dirty="0" smtClean="0"/>
              <a:t/>
            </a:r>
            <a:br>
              <a:rPr lang="ru-RU" dirty="0" smtClean="0"/>
            </a:br>
            <a:endParaRPr lang="ru-RU" dirty="0"/>
          </a:p>
        </p:txBody>
      </p:sp>
      <p:sp>
        <p:nvSpPr>
          <p:cNvPr id="3" name="Содержимое 2"/>
          <p:cNvSpPr>
            <a:spLocks noGrp="1"/>
          </p:cNvSpPr>
          <p:nvPr>
            <p:ph idx="1"/>
          </p:nvPr>
        </p:nvSpPr>
        <p:spPr/>
        <p:txBody>
          <a:bodyPr>
            <a:normAutofit lnSpcReduction="10000"/>
          </a:bodyPr>
          <a:lstStyle/>
          <a:p>
            <a:r>
              <a:rPr lang="ka-GE" dirty="0" smtClean="0"/>
              <a:t>ზდასრულ   ადამიანს  აქვს  უნარის  მოახდინოს  ადაპტაცია  გარემოს  მუდმივად  ცვლადი  მოთხოვნილებების  მიმართ.  ცხოვრების  ეს  ეტაპი  დაყოფილია</a:t>
            </a:r>
            <a:endParaRPr lang="ru-RU" dirty="0" smtClean="0"/>
          </a:p>
          <a:p>
            <a:pPr lvl="0"/>
            <a:r>
              <a:rPr lang="ka-GE" dirty="0" smtClean="0"/>
              <a:t>  ადრეულ(  სრულასაკოვნება)</a:t>
            </a:r>
            <a:endParaRPr lang="ru-RU" dirty="0" smtClean="0"/>
          </a:p>
          <a:p>
            <a:pPr lvl="0"/>
            <a:r>
              <a:rPr lang="ka-GE" dirty="0" smtClean="0"/>
              <a:t>  შუა(  მოწიფულობა)</a:t>
            </a:r>
            <a:r>
              <a:rPr lang="ru-RU" dirty="0" smtClean="0"/>
              <a:t>  </a:t>
            </a:r>
            <a:endParaRPr lang="ka-GE" dirty="0" smtClean="0"/>
          </a:p>
          <a:p>
            <a:pPr lvl="0"/>
            <a:r>
              <a:rPr lang="ka-GE" dirty="0" smtClean="0"/>
              <a:t>  გვიან(  ხანშიშესულ–  სიბერე)   პერიოდებად </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ზრდასრული   ადამიანის   ცხოვრების  ამ  პერიოდში </a:t>
            </a:r>
            <a:endParaRPr lang="ru-RU" dirty="0"/>
          </a:p>
        </p:txBody>
      </p:sp>
      <p:sp>
        <p:nvSpPr>
          <p:cNvPr id="3" name="Содержимое 2"/>
          <p:cNvSpPr>
            <a:spLocks noGrp="1"/>
          </p:cNvSpPr>
          <p:nvPr>
            <p:ph idx="1"/>
          </p:nvPr>
        </p:nvSpPr>
        <p:spPr/>
        <p:txBody>
          <a:bodyPr>
            <a:normAutofit/>
          </a:bodyPr>
          <a:lstStyle/>
          <a:p>
            <a:r>
              <a:rPr lang="ka-GE" dirty="0" smtClean="0"/>
              <a:t>ხდება  შრომითი  ურთიერთობების   ჩამოყალიბება,  ქორწინება,  ოჯახის  ინსტიტუტის   შექმნა  და  ჩამოყალიბება.</a:t>
            </a:r>
            <a:endParaRPr lang="ru-RU" dirty="0" smtClean="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მოზარდობის  ადრეულ  პერიოდში(   სრულასაკოვნობა)   21–40   წ.წ. </a:t>
            </a:r>
            <a:endParaRPr lang="ru-RU" dirty="0"/>
          </a:p>
        </p:txBody>
      </p:sp>
      <p:sp>
        <p:nvSpPr>
          <p:cNvPr id="3" name="Содержимое 2"/>
          <p:cNvSpPr>
            <a:spLocks noGrp="1"/>
          </p:cNvSpPr>
          <p:nvPr>
            <p:ph idx="1"/>
          </p:nvPr>
        </p:nvSpPr>
        <p:spPr/>
        <p:txBody>
          <a:bodyPr>
            <a:normAutofit fontScale="85000" lnSpcReduction="10000"/>
          </a:bodyPr>
          <a:lstStyle/>
          <a:p>
            <a:r>
              <a:rPr lang="ka-GE" dirty="0" smtClean="0"/>
              <a:t>ბიოლოგიური  განვითარება   დასრულებულია.  </a:t>
            </a:r>
            <a:endParaRPr lang="en-US" dirty="0"/>
          </a:p>
          <a:p>
            <a:r>
              <a:rPr lang="ka-GE" dirty="0" smtClean="0"/>
              <a:t>ერიქსონის  მიხედვით  ამ   დროს  ვითარდება  ინტიმურობის   სტადია,ანუ    სიახლოვის  ფაზა.  </a:t>
            </a:r>
            <a:endParaRPr lang="en-US" dirty="0" smtClean="0"/>
          </a:p>
          <a:p>
            <a:r>
              <a:rPr lang="ka-GE" dirty="0" smtClean="0"/>
              <a:t>ამ   დროს   საბოლოოდ   ხდება  ინდივიდუალობის   საბოლოო  ფორმირება. </a:t>
            </a:r>
            <a:endParaRPr lang="en-US" dirty="0" smtClean="0"/>
          </a:p>
          <a:p>
            <a:r>
              <a:rPr lang="ka-GE" dirty="0" smtClean="0"/>
              <a:t> ამ   სტადიის   მიზანია  დასაქმება(  უმუშევრობა   ზრდის   ძალადობისა   და  კანონსაწინააღმდეგო   ქმედებების  რიცხვს),  ოჯახის   შექმნა,  შვილის,  მემკვიდრის   გაჩენა.</a:t>
            </a:r>
            <a:endParaRPr lang="ru-RU" dirty="0" smtClean="0"/>
          </a:p>
          <a:p>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შუა   ხნის   ასაკს  (  40–65  წ.წ.) </a:t>
            </a:r>
            <a:endParaRPr lang="ru-RU" dirty="0"/>
          </a:p>
        </p:txBody>
      </p:sp>
      <p:sp>
        <p:nvSpPr>
          <p:cNvPr id="3" name="Содержимое 2"/>
          <p:cNvSpPr>
            <a:spLocks noGrp="1"/>
          </p:cNvSpPr>
          <p:nvPr>
            <p:ph idx="1"/>
          </p:nvPr>
        </p:nvSpPr>
        <p:spPr/>
        <p:txBody>
          <a:bodyPr>
            <a:normAutofit fontScale="85000" lnSpcReduction="20000"/>
          </a:bodyPr>
          <a:lstStyle/>
          <a:p>
            <a:r>
              <a:rPr lang="ka-GE" dirty="0" smtClean="0"/>
              <a:t>იუნგი  ცხოვრების   შუა   დღეს  უწოდებდა.  ამ   დროს   ადამიანი  იწყებს  წარსულის  გადახედვას,  განვლილ  ცხოვრებას.  იცვლება  ოჯახური  გარემო.  შვილები   დამოუკიდებელნი   ხდებიან.  ვითარდება  ე.წ.  ცარიელი  ბუდის   სინდომი.</a:t>
            </a:r>
          </a:p>
          <a:p>
            <a:r>
              <a:rPr lang="ka-GE" dirty="0" smtClean="0"/>
              <a:t>  ქალი,  რომელიც   შვილებზე   შვილებზე   ზრუნვით  ნაკლებადაა  დაკავებული,   ხდება – დამოუკიდებელი ,  ავლენს  მეტოქეობასა   და   აგრესიულობას,   ხოლო   მამაკაცებში   თავს   იჩენს   –გულჩვილობა,  მორჩილება,  ცრემლიანობა.</a:t>
            </a:r>
            <a:endParaRPr lang="ru-RU" dirty="0" smtClean="0"/>
          </a:p>
          <a:p>
            <a:endParaRPr lang="ru-RU" dirty="0"/>
          </a:p>
        </p:txBody>
      </p:sp>
    </p:spTree>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miley\Desktop\old.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ka-GE" dirty="0" smtClean="0"/>
              <a:t>ერიქსონის  მიხედვით  40–65  წლის  ასაკისათვის   დამახასიათებელია </a:t>
            </a:r>
            <a:endParaRPr lang="ru-RU" dirty="0"/>
          </a:p>
        </p:txBody>
      </p:sp>
      <p:sp>
        <p:nvSpPr>
          <p:cNvPr id="3" name="Содержимое 2"/>
          <p:cNvSpPr>
            <a:spLocks noGrp="1"/>
          </p:cNvSpPr>
          <p:nvPr>
            <p:ph idx="1"/>
          </p:nvPr>
        </p:nvSpPr>
        <p:spPr/>
        <p:txBody>
          <a:bodyPr>
            <a:normAutofit/>
          </a:bodyPr>
          <a:lstStyle/>
          <a:p>
            <a:r>
              <a:rPr lang="ka-GE" dirty="0" smtClean="0"/>
              <a:t>.</a:t>
            </a:r>
            <a:r>
              <a:rPr lang="ru-RU" dirty="0" smtClean="0"/>
              <a:t> </a:t>
            </a:r>
            <a:r>
              <a:rPr lang="ka-GE" dirty="0" smtClean="0"/>
              <a:t>გენერაციულობა  </a:t>
            </a:r>
            <a:r>
              <a:rPr lang="ka-GE" dirty="0"/>
              <a:t>ანუ  მწარმოებლობა. ამ   დროს პიროვნებაში  შთამომავლობასა   და  ოჯახ ის  გარეთ,  მომავალი   თაობების   აღზრდის,  სამეცნიერო   საქმიანობის .   საზოგადოების  გასაუმჯობესებელი  ქმედებები   სჭარბობს</a:t>
            </a:r>
            <a:r>
              <a:rPr lang="ka-GE" dirty="0" smtClean="0"/>
              <a:t>.</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შუა   ასაკში  ოგანიზმის </a:t>
            </a:r>
            <a:endParaRPr lang="ru-RU" dirty="0"/>
          </a:p>
        </p:txBody>
      </p:sp>
      <p:sp>
        <p:nvSpPr>
          <p:cNvPr id="3" name="Содержимое 2"/>
          <p:cNvSpPr>
            <a:spLocks noGrp="1"/>
          </p:cNvSpPr>
          <p:nvPr>
            <p:ph idx="1"/>
          </p:nvPr>
        </p:nvSpPr>
        <p:spPr/>
        <p:txBody>
          <a:bodyPr>
            <a:normAutofit/>
          </a:bodyPr>
          <a:lstStyle/>
          <a:p>
            <a:r>
              <a:rPr lang="ka-GE" dirty="0" smtClean="0"/>
              <a:t>ბიოლოგიური  და  ფიზიოლოგიური  ფუნქციების   დაქვეითება   ხდება,  იწყება  კლიმაქტერული  პერიოდი.მამაკაცს ,  რომელიც  სამსახურებრივი  კაიერის  პიკზეა,  შესაძლოა  უიმედომ  დარიოს   ხელი</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  60–65   წ.წ.  დ.  ლევისონი </a:t>
            </a:r>
            <a:endParaRPr lang="ru-RU" dirty="0"/>
          </a:p>
        </p:txBody>
      </p:sp>
      <p:sp>
        <p:nvSpPr>
          <p:cNvPr id="3" name="Содержимое 2"/>
          <p:cNvSpPr>
            <a:spLocks noGrp="1"/>
          </p:cNvSpPr>
          <p:nvPr>
            <p:ph idx="1"/>
          </p:nvPr>
        </p:nvSpPr>
        <p:spPr/>
        <p:txBody>
          <a:bodyPr/>
          <a:lstStyle/>
          <a:p>
            <a:r>
              <a:rPr lang="ka-GE" dirty="0" smtClean="0"/>
              <a:t>ყურადღებას   ამახვილებს  ფიზიკური  უძლურების  განცდაზე,  რაც  უფრო  მძაფრდება  ,  როცა   ახლობლებსა   და  ნაცნობებში  ხასითდება   ავადობისა   და   სიკვდილის   ფაქტები. კრიზისულ  მდგომარეობას   აღრმავებს  განქორწინება,  სომატური  დაავადებები   და   ა.შ.შ.</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miley\Desktop\02cdc6ecbeb0.jpg"/>
          <p:cNvPicPr>
            <a:picLocks noGrp="1" noChangeAspect="1" noChangeArrowheads="1"/>
          </p:cNvPicPr>
          <p:nvPr>
            <p:ph idx="1"/>
          </p:nvPr>
        </p:nvPicPr>
        <p:blipFill>
          <a:blip r:embed="rId2" cstate="print"/>
          <a:srcRect/>
          <a:stretch>
            <a:fillRect/>
          </a:stretch>
        </p:blipFill>
        <p:spPr bwMode="auto">
          <a:xfrm>
            <a:off x="0" y="0"/>
            <a:ext cx="9144000" cy="710140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მოხუცებულობა  –  65   წლის   შემდგომი  პერიოდია. </a:t>
            </a:r>
            <a:endParaRPr lang="ru-RU" dirty="0"/>
          </a:p>
        </p:txBody>
      </p:sp>
      <p:sp>
        <p:nvSpPr>
          <p:cNvPr id="3" name="Содержимое 2"/>
          <p:cNvSpPr>
            <a:spLocks noGrp="1"/>
          </p:cNvSpPr>
          <p:nvPr>
            <p:ph idx="1"/>
          </p:nvPr>
        </p:nvSpPr>
        <p:spPr/>
        <p:txBody>
          <a:bodyPr>
            <a:normAutofit/>
          </a:bodyPr>
          <a:lstStyle/>
          <a:p>
            <a:r>
              <a:rPr lang="ka-GE" dirty="0" smtClean="0"/>
              <a:t>ეს  პერიოდი  იყოფა  ორ  ფაზად.  მოხუცებულობის   ადრეული   ფაზა    65–74 წ.წ.  (ხანსიშესული) </a:t>
            </a:r>
            <a:endParaRPr lang="ru-RU" dirty="0" smtClean="0"/>
          </a:p>
          <a:p>
            <a:r>
              <a:rPr lang="ka-GE" dirty="0" smtClean="0"/>
              <a:t>სიბერე–   75  წელი  და  მეტი .  </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გერონტოლოგია  მეცნიერების   დარგია,   რომელიც  სიბერეს   შეისწავლის.</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r>
              <a:rPr lang="ka-GE" dirty="0" smtClean="0"/>
              <a:t>დაბერების  პროცესი   მიდინარეობს  ყველა   ეტაპზე.  იცვლება   ფსიქიკაც.მეცნიერთა აზრით,  ინტელექტის  კოეფიციენტი  80  წლის   ასაკამდე  უცვლელია,  თუმცა  მნიშვნელოვნად  ქვეითდება  ახალი  მასალის   ათვისების  უნარი,  ღარიბდება  მეტყველება</a:t>
            </a:r>
          </a:p>
          <a:p>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ka-GE" dirty="0" smtClean="0"/>
              <a:t> ამა თუ იმ ინდივიდის ზნეობრივი განვითარება შეიძლება შეჩერდეს განსაზღვრულ ეტაპზე, მაგრამ თვით სოციალიზაციის პროცესი არასდროს არ მთავრდება. </a:t>
            </a:r>
          </a:p>
          <a:p>
            <a:r>
              <a:rPr lang="ka-GE" dirty="0" smtClean="0"/>
              <a:t>ყველაზე უფრო ინტენსიურად სოციალიზაცია ბავშვობასა და სიყმაწვილეში ხორციელდება, მაგრამ პიროვნების განვითარება საშუალო და დაბერების ასაკშიც კი გრძელდება</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 დოქტორმა ორვილ გ. ბრიმ-უმცროსმა (1966) ერთ-ერთმა პირველმა გამოთქვა აზრი იმის შესახებ, </a:t>
            </a:r>
            <a:endParaRPr lang="ru-RU" dirty="0"/>
          </a:p>
        </p:txBody>
      </p:sp>
      <p:sp>
        <p:nvSpPr>
          <p:cNvPr id="3" name="Содержимое 2"/>
          <p:cNvSpPr>
            <a:spLocks noGrp="1"/>
          </p:cNvSpPr>
          <p:nvPr>
            <p:ph idx="1"/>
          </p:nvPr>
        </p:nvSpPr>
        <p:spPr/>
        <p:txBody>
          <a:bodyPr>
            <a:normAutofit fontScale="47500" lnSpcReduction="20000"/>
          </a:bodyPr>
          <a:lstStyle/>
          <a:p>
            <a:r>
              <a:rPr lang="ka-GE" dirty="0" smtClean="0"/>
              <a:t>რომ სოციალიზაცია მთელი ცხოვრების განმავლობაში მიმდინარეობს და ხდება. იგი ამტკიცებდა, რომ არსებობს ბავშვებისა და ზრდასრულთა სოციალიზაციას შორის შემდეგი განსხვავება:</a:t>
            </a:r>
            <a:endParaRPr lang="ru-RU" dirty="0" smtClean="0"/>
          </a:p>
          <a:p>
            <a:r>
              <a:rPr lang="ka-GE" dirty="0" smtClean="0"/>
              <a:t> </a:t>
            </a:r>
            <a:endParaRPr lang="ru-RU" dirty="0" smtClean="0"/>
          </a:p>
          <a:p>
            <a:r>
              <a:rPr lang="ka-GE" dirty="0" smtClean="0"/>
              <a:t>1. ზრდასრულთა სოციალიზაცია ძირითადად მათი გარეგანი ქცევის შეცვლაში გამოიხატება, მაშინ როდესაც ბავშვთა სოციალიზაცია კორექტირებას უკეთებს ბაზისურ ღირებულებით ორიენტაციებს.</a:t>
            </a:r>
            <a:endParaRPr lang="ru-RU" dirty="0" smtClean="0"/>
          </a:p>
          <a:p>
            <a:r>
              <a:rPr lang="ka-GE" dirty="0" smtClean="0"/>
              <a:t> </a:t>
            </a:r>
            <a:endParaRPr lang="ru-RU" dirty="0" smtClean="0"/>
          </a:p>
          <a:p>
            <a:r>
              <a:rPr lang="ka-GE" dirty="0" smtClean="0"/>
              <a:t>2. ზრდასრულთ შეუძლიათ ნორმების შეფასება; ბავშვებს კი მხოლოდ მათი ათვისების უნარი აქვთ. </a:t>
            </a:r>
            <a:endParaRPr lang="ru-RU" dirty="0" smtClean="0"/>
          </a:p>
          <a:p>
            <a:r>
              <a:rPr lang="en-US" dirty="0" smtClean="0"/>
              <a:t> </a:t>
            </a:r>
            <a:endParaRPr lang="ru-RU" dirty="0" smtClean="0"/>
          </a:p>
          <a:p>
            <a:r>
              <a:rPr lang="ka-GE" dirty="0" smtClean="0"/>
              <a:t>3. ზრდასრულთა სოციალიზაცია ხშირად გულისხმობს იმის გაგებას, რომ შავ და თეთრ ფერებს შორის “რუხი ფერის” მრავალი ელფერი არსებობს. სოციალიზაცია</a:t>
            </a:r>
            <a:endParaRPr lang="ru-RU" dirty="0" smtClean="0"/>
          </a:p>
          <a:p>
            <a:r>
              <a:rPr lang="ka-GE" dirty="0" smtClean="0"/>
              <a:t>                ბავშვობაში მიმდინარეობს უფროსების სრულ მორჩილებაში და გასხვავებული წესების აღსრულებაში. ზრდასრულნი კი იძულებულნი არიან შეეგუონ სხვადასხვა როლების მოთხოვნებს სახლში, სამსახურში, საზოგადოებრივ ღონისძიებებისას და ა.შ. ისინი იძულებულნი არიან დაადგინონ რთული პირობები, რომლებიც მოითხოვენ ისეთი კატეგორიების გამოყენებას, როგორებიცაა “უფრო კარგია” ან “ნაკლებად ცუდია”. ზრდასრულნი ყოველთვის არ ეთანხმებიან მშობლებს; ბავშვებს კი არავინ აძლევს მამისა და დედის მოქმედებების განსჯის უფლებას.</a:t>
            </a:r>
            <a:endParaRPr lang="ru-RU" dirty="0" smtClean="0"/>
          </a:p>
          <a:p>
            <a:r>
              <a:rPr lang="ka-GE" dirty="0" smtClean="0"/>
              <a:t> </a:t>
            </a:r>
            <a:endParaRPr lang="ru-RU" dirty="0" smtClean="0"/>
          </a:p>
        </p:txBody>
      </p:sp>
    </p:spTree>
  </p:cSld>
  <p:clrMapOvr>
    <a:masterClrMapping/>
  </p:clrMapOvr>
  <p:transition spd="slow">
    <p:randomBar dir="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miley\Desktop\post-25-1350649746.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4. ზრდასრულთა სოციალიზაცია მიმართულია იმაზე, </a:t>
            </a:r>
            <a:endParaRPr lang="ru-RU" dirty="0"/>
          </a:p>
        </p:txBody>
      </p:sp>
      <p:sp>
        <p:nvSpPr>
          <p:cNvPr id="3" name="Содержимое 2"/>
          <p:cNvSpPr>
            <a:spLocks noGrp="1"/>
          </p:cNvSpPr>
          <p:nvPr>
            <p:ph idx="1"/>
          </p:nvPr>
        </p:nvSpPr>
        <p:spPr/>
        <p:txBody>
          <a:bodyPr>
            <a:normAutofit fontScale="92500"/>
          </a:bodyPr>
          <a:lstStyle/>
          <a:p>
            <a:r>
              <a:rPr lang="ka-GE" dirty="0" smtClean="0"/>
              <a:t>რათა დაეხმაროს ადამიანს განსაზღვრული ჩვევების ათვისებასა და დაუფლებაში. </a:t>
            </a:r>
            <a:endParaRPr lang="en-US" dirty="0" smtClean="0"/>
          </a:p>
          <a:p>
            <a:r>
              <a:rPr lang="ka-GE" dirty="0" smtClean="0"/>
              <a:t>ბავშვების </a:t>
            </a:r>
            <a:r>
              <a:rPr lang="ka-GE" dirty="0" smtClean="0"/>
              <a:t>სოციალიზაცია კი ძირითადად მათი ქცევის მოტივაციას აყალიბებს. მაგალითად, სოციალიზაციის საფუძველზე ზრდასრულნი ხდებიან ჯარისკაცები ან კომიტეტის წევრები, ბავშვებს კი წესების შესრულებას, ყურადღებით ყოფნას და თავაზიანობას ასწავლიან.</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  ერიქსონის   მიხედვით,  65   წელს   ზემოთ  ასაკში   ხდება  ინტეგრაციის  სტადია, </a:t>
            </a:r>
            <a:endParaRPr lang="ru-RU" dirty="0"/>
          </a:p>
        </p:txBody>
      </p:sp>
      <p:sp>
        <p:nvSpPr>
          <p:cNvPr id="3" name="Содержимое 2"/>
          <p:cNvSpPr>
            <a:spLocks noGrp="1"/>
          </p:cNvSpPr>
          <p:nvPr>
            <p:ph idx="1"/>
          </p:nvPr>
        </p:nvSpPr>
        <p:spPr/>
        <p:txBody>
          <a:bodyPr>
            <a:normAutofit/>
          </a:bodyPr>
          <a:lstStyle/>
          <a:p>
            <a:r>
              <a:rPr lang="ka-GE" dirty="0" smtClean="0"/>
              <a:t>ამ   დროს  პიროვნება  კმაყოფილია   საკუთარი   ცხოვრებით,  მას   არ  იპყრობს  განცდა,  მისი  ცხოვრების   უაზრობის  შესახებ. ზ.  ფროიდის  მიხედვით,  როცა  პიროვნება  მომწიფდება,  ძლიერდება  კონტროლი  ეგოსა  და  იდ–ზე. რაც  დამოუკიდებლობის   საფუძველს  ქმნის.  </a:t>
            </a:r>
          </a:p>
          <a:p>
            <a:endParaRPr lang="ru-RU" dirty="0" smtClean="0"/>
          </a:p>
          <a:p>
            <a:pPr marL="0" indent="0">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დაბერების  პროცესში   ადგილი   აქვს </a:t>
            </a:r>
            <a:endParaRPr lang="ru-RU" dirty="0"/>
          </a:p>
        </p:txBody>
      </p:sp>
      <p:sp>
        <p:nvSpPr>
          <p:cNvPr id="3" name="Содержимое 2"/>
          <p:cNvSpPr>
            <a:spLocks noGrp="1"/>
          </p:cNvSpPr>
          <p:nvPr>
            <p:ph idx="1"/>
          </p:nvPr>
        </p:nvSpPr>
        <p:spPr/>
        <p:txBody>
          <a:bodyPr>
            <a:normAutofit fontScale="85000" lnSpcReduction="10000"/>
          </a:bodyPr>
          <a:lstStyle/>
          <a:p>
            <a:r>
              <a:rPr lang="ka-GE" dirty="0" smtClean="0"/>
              <a:t>პრიმიტიულ  აგრესიულ   ქცევებს.ამ   დროს   შესაძლოა   გამოვლინდეს   საკუთარ  თავის  უსაზღვრო   დანაშაულის   განცდა.  ამ   დროს  მნიშვნელოვანია   ეკონომიკური  უსაფრთხოება, მეგობრულ  გარემოში  ცხოვრება,ფსიქოლოგიური  ჯანმრთელობის   შენარჩუნება,  რაც  გულისხმობს  სრულყოფილის  თავდაცვითი  მექანიზმების  ნორმალურ  ფუნქციონირებას,  ფიზიკურ  ჯანმრთელობის   შენარჩუნებას.  </a:t>
            </a:r>
            <a:endParaRPr lang="ru-RU" dirty="0" smtClean="0"/>
          </a:p>
          <a:p>
            <a:r>
              <a:rPr lang="ka-GE" dirty="0" smtClean="0"/>
              <a:t>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 </a:t>
            </a:r>
            <a:r>
              <a:rPr lang="ru-RU" dirty="0" smtClean="0"/>
              <a:t>სიბერე ორგანიზმის ასაკობრივი განვითარების გარდაუვალი ეტაპია. </a:t>
            </a:r>
            <a:endParaRPr lang="ru-RU" dirty="0"/>
          </a:p>
        </p:txBody>
      </p:sp>
      <p:sp>
        <p:nvSpPr>
          <p:cNvPr id="3" name="Содержимое 2"/>
          <p:cNvSpPr>
            <a:spLocks noGrp="1"/>
          </p:cNvSpPr>
          <p:nvPr>
            <p:ph idx="1"/>
          </p:nvPr>
        </p:nvSpPr>
        <p:spPr/>
        <p:txBody>
          <a:bodyPr>
            <a:normAutofit/>
          </a:bodyPr>
          <a:lstStyle/>
          <a:p>
            <a:r>
              <a:rPr lang="ru-RU" dirty="0" smtClean="0"/>
              <a:t>ის განპირობებულია იმ ცვლილებებით, რომლებიც წლების მანძილზე მიმდინარეობს ორგანიზმში მოლეკულურ, უჯრედულ თუ ორგანულ დონეზე. სხვადასხვა ორგანოსა თუ ქსოვილის დაბერების პროცესი სხვადასხვა ტემპით მიმდინარეობს.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თავდაპირველად იცვლება ხასიათი, </a:t>
            </a:r>
            <a:endParaRPr lang="ru-RU" dirty="0"/>
          </a:p>
        </p:txBody>
      </p:sp>
      <p:sp>
        <p:nvSpPr>
          <p:cNvPr id="3" name="Содержимое 2"/>
          <p:cNvSpPr>
            <a:spLocks noGrp="1"/>
          </p:cNvSpPr>
          <p:nvPr>
            <p:ph idx="1"/>
          </p:nvPr>
        </p:nvSpPr>
        <p:spPr/>
        <p:txBody>
          <a:bodyPr>
            <a:normAutofit fontScale="85000" lnSpcReduction="10000"/>
          </a:bodyPr>
          <a:lstStyle/>
          <a:p>
            <a:r>
              <a:rPr lang="ru-RU" dirty="0" smtClean="0"/>
              <a:t>ემოციური სფერო, შემდეგ კანი, თმა, ფრჩხილები, ამას მოსდევს წონის მატება და ასე შემდეგ. </a:t>
            </a:r>
            <a:endParaRPr lang="en-US" dirty="0" smtClean="0"/>
          </a:p>
          <a:p>
            <a:r>
              <a:rPr lang="ru-RU" dirty="0" err="1" smtClean="0"/>
              <a:t>დროთა</a:t>
            </a:r>
            <a:r>
              <a:rPr lang="ru-RU" dirty="0" smtClean="0"/>
              <a:t> </a:t>
            </a:r>
            <a:r>
              <a:rPr lang="ru-RU" dirty="0" smtClean="0"/>
              <a:t>განმავლობაში ირღვევა აბსოლუტურად ყველა ორგანოსა თუ სისტემის ფუნქციონირება. </a:t>
            </a:r>
            <a:endParaRPr lang="en-US" dirty="0" smtClean="0"/>
          </a:p>
          <a:p>
            <a:r>
              <a:rPr lang="ru-RU" dirty="0" err="1" smtClean="0"/>
              <a:t>არსებობს</a:t>
            </a:r>
            <a:r>
              <a:rPr lang="ru-RU" dirty="0" smtClean="0"/>
              <a:t> </a:t>
            </a:r>
            <a:r>
              <a:rPr lang="ru-RU" dirty="0" smtClean="0"/>
              <a:t>თეორია, რომლის თანახმადაც დაბერების მიზეზი ადამიანის დნმ-ში იმალება. უჯრედთა დნმ-ს დაზიანება, რომელიც ჟანგვის პროცესებით არის გამოწვეული, ასაკთან ერთად ღრმავდება, რაც სიბერისთვის დამახასიათებელ დეგენერაციულ ცვლილებებს იწვევს.</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smtClean="0"/>
              <a:t>ადამიანი განვითარების რამდენიმე ასაკობრივ საფეხურს გაივლის </a:t>
            </a:r>
            <a:endParaRPr lang="ru-RU" dirty="0"/>
          </a:p>
        </p:txBody>
      </p:sp>
      <p:sp>
        <p:nvSpPr>
          <p:cNvPr id="3" name="Содержимое 2"/>
          <p:cNvSpPr>
            <a:spLocks noGrp="1"/>
          </p:cNvSpPr>
          <p:nvPr>
            <p:ph idx="1"/>
          </p:nvPr>
        </p:nvSpPr>
        <p:spPr/>
        <p:txBody>
          <a:bodyPr>
            <a:normAutofit/>
          </a:bodyPr>
          <a:lstStyle/>
          <a:p>
            <a:r>
              <a:rPr lang="ka-GE" dirty="0" smtClean="0"/>
              <a:t>და თითოეულ ამ პერიოდში განსხვავებულ ამოცანას წყვეტს</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ადამიანთა დაბერების პროცესი სხვადასხვა ტემპით მიმდინარეობს. </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
            </a:r>
            <a:br>
              <a:rPr lang="ru-RU" dirty="0" smtClean="0"/>
            </a:br>
            <a:r>
              <a:rPr lang="ru-RU" dirty="0" smtClean="0"/>
              <a:t>ერთმანეთისგან უნდა განვასხვაოთ ადამიანის კალენდარული და ბიოლოგიური ასაკი. კალენდარული ასაკის მნიშვნელობა ყველამ იცის, ბიოლოგიური ასაკი კი ორგანიზმის დაბერებისა და ჯანმრთელობის საზომია. ბიოლოგიური ასაკის განსაზღვრა ფიზიოლოგიურ და ნაადრევ სიბერეს შორის ზღვარის გავლების საშუალებას გვაძლევს. რაც უფრო მეტად უსწრებს კალენდარული ასაკი ბიოლოგიურს, მით უფრო ნელა მიმდინარეობს დაბერების პროცესი და მით მეტხანს ცოცხლობს ადამიანი.</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ორგანიზმში ასაკობრივი ცვლილებები არათანაბრად მიმდინარეობს. </a:t>
            </a:r>
            <a:endParaRPr lang="ru-RU" dirty="0"/>
          </a:p>
        </p:txBody>
      </p:sp>
      <p:sp>
        <p:nvSpPr>
          <p:cNvPr id="3" name="Содержимое 2"/>
          <p:cNvSpPr>
            <a:spLocks noGrp="1"/>
          </p:cNvSpPr>
          <p:nvPr>
            <p:ph idx="1"/>
          </p:nvPr>
        </p:nvSpPr>
        <p:spPr/>
        <p:txBody>
          <a:bodyPr>
            <a:normAutofit/>
          </a:bodyPr>
          <a:lstStyle/>
          <a:p>
            <a:r>
              <a:rPr lang="ru-RU" dirty="0" smtClean="0"/>
              <a:t>ხშირად ორგანოთა რომელიმე სისტემა სხვებზე სწრაფად ბერდება. სწორედ ეს ქმნის სირთულეებს ბიოლოგიური ასაკის განსაზღვრისას, რადგან ეს პროცესი კომპლექსურად უნდა აფასებდეს მთელი ორგანიზმის მდგომარეობას.</a:t>
            </a:r>
          </a:p>
          <a:p>
            <a:endParaRPr lang="ru-RU" dirty="0"/>
          </a:p>
        </p:txBody>
      </p:sp>
      <p:pic>
        <p:nvPicPr>
          <p:cNvPr id="4" name="Рисунок 3" descr="Картинки по запросу ტვინი"/>
          <p:cNvPicPr/>
          <p:nvPr/>
        </p:nvPicPr>
        <p:blipFill>
          <a:blip r:embed="rId2">
            <a:extLst>
              <a:ext uri="{28A0092B-C50C-407E-A947-70E740481C1C}">
                <a14:useLocalDpi xmlns:a14="http://schemas.microsoft.com/office/drawing/2010/main" val="0"/>
              </a:ext>
            </a:extLst>
          </a:blip>
          <a:srcRect/>
          <a:stretch>
            <a:fillRect/>
          </a:stretch>
        </p:blipFill>
        <p:spPr bwMode="auto">
          <a:xfrm>
            <a:off x="6012159" y="4941168"/>
            <a:ext cx="3103349" cy="1951112"/>
          </a:xfrm>
          <a:prstGeom prst="rect">
            <a:avLst/>
          </a:prstGeom>
          <a:noFill/>
          <a:ln>
            <a:noFill/>
          </a:ln>
        </p:spPr>
      </p:pic>
    </p:spTree>
  </p:cSld>
  <p:clrMapOvr>
    <a:masterClrMapping/>
  </p:clrMapOvr>
  <p:transition spd="slow">
    <p:randomBar dir="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გერონტოლოგიის ინტერესის ობიექტია </a:t>
            </a:r>
            <a:endParaRPr lang="ru-RU" dirty="0"/>
          </a:p>
        </p:txBody>
      </p:sp>
      <p:sp>
        <p:nvSpPr>
          <p:cNvPr id="3" name="Содержимое 2"/>
          <p:cNvSpPr>
            <a:spLocks noGrp="1"/>
          </p:cNvSpPr>
          <p:nvPr>
            <p:ph idx="1"/>
          </p:nvPr>
        </p:nvSpPr>
        <p:spPr/>
        <p:txBody>
          <a:bodyPr>
            <a:normAutofit/>
          </a:bodyPr>
          <a:lstStyle/>
          <a:p>
            <a:r>
              <a:rPr lang="ru-RU" dirty="0" smtClean="0"/>
              <a:t>60 წელს გადაცილებული ადამიანი. ასეთი ადამიანები საქართველოს მოსახლეობის დაახლოებით 20%-ს შეადგენენ. მათ 3 ჯგუფად ყოფენ:</a:t>
            </a:r>
          </a:p>
          <a:p>
            <a:pPr lvl="0"/>
            <a:r>
              <a:rPr lang="ru-RU" dirty="0" smtClean="0"/>
              <a:t>ხანდაზმულებად (60-74 წლისანი); </a:t>
            </a:r>
          </a:p>
          <a:p>
            <a:pPr lvl="0"/>
            <a:r>
              <a:rPr lang="ru-RU" dirty="0" smtClean="0"/>
              <a:t>მოხუცებად (75-89 წლისანი); </a:t>
            </a:r>
          </a:p>
          <a:p>
            <a:pPr lvl="0"/>
            <a:r>
              <a:rPr lang="ru-RU" dirty="0" smtClean="0"/>
              <a:t>დღეგრძელებად (90 წელს გადაცილებულები).</a:t>
            </a:r>
          </a:p>
          <a:p>
            <a:endParaRPr lang="ru-RU" dirty="0"/>
          </a:p>
        </p:txBody>
      </p:sp>
    </p:spTree>
  </p:cSld>
  <p:clrMapOvr>
    <a:masterClrMapping/>
  </p:clrMapOvr>
  <p:transition spd="slow">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miley\Desktop\67e7934a8a89.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ln>
            <a:solidFill>
              <a:srgbClr val="FF0000"/>
            </a:solidFill>
          </a:ln>
          <a:effectLst>
            <a:reflection blurRad="6350" stA="52000" endA="300" endPos="35000" dir="5400000" sy="-100000" algn="bl" rotWithShape="0"/>
          </a:effectLst>
        </p:spPr>
        <p:txBody>
          <a:bodyPr/>
          <a:lstStyle/>
          <a:p>
            <a:endParaRPr lang="ka-GE" b="1" dirty="0" smtClean="0">
              <a:solidFill>
                <a:srgbClr val="FF0000"/>
              </a:solidFill>
            </a:endParaRPr>
          </a:p>
          <a:p>
            <a:endParaRPr lang="ka-GE" b="1" dirty="0" smtClean="0">
              <a:solidFill>
                <a:srgbClr val="FF0000"/>
              </a:solidFill>
            </a:endParaRPr>
          </a:p>
          <a:p>
            <a:endParaRPr lang="ka-GE" b="1" smtClean="0">
              <a:solidFill>
                <a:srgbClr val="FF0000"/>
              </a:solidFill>
            </a:endParaRPr>
          </a:p>
          <a:p>
            <a:r>
              <a:rPr lang="ka-GE" b="1" smtClean="0">
                <a:solidFill>
                  <a:srgbClr val="FF0000"/>
                </a:solidFill>
              </a:rPr>
              <a:t>გისურვებთ  </a:t>
            </a:r>
            <a:r>
              <a:rPr lang="ka-GE" b="1" dirty="0" smtClean="0">
                <a:solidFill>
                  <a:srgbClr val="FF0000"/>
                </a:solidFill>
              </a:rPr>
              <a:t>დიდხანს  სიცოცხლეს!</a:t>
            </a:r>
            <a:endParaRPr lang="ru-RU"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TotalTime>
  <Words>3460</Words>
  <Application>Microsoft Office PowerPoint</Application>
  <PresentationFormat>Экран (4:3)</PresentationFormat>
  <Paragraphs>398</Paragraphs>
  <Slides>94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94</vt:i4>
      </vt:variant>
    </vt:vector>
  </HeadingPairs>
  <TitlesOfParts>
    <vt:vector size="95" baseType="lpstr">
      <vt:lpstr>Тема Office</vt:lpstr>
      <vt:lpstr> პიროვნების  განვითარების  ასაკობრივი   ასპექტები  </vt:lpstr>
      <vt:lpstr>Презентация PowerPoint</vt:lpstr>
      <vt:lpstr>ცხოვრების   ციკლი– </vt:lpstr>
      <vt:lpstr>სიცოცხლის  პერიოდი </vt:lpstr>
      <vt:lpstr>ცხოვრების  გზა </vt:lpstr>
      <vt:lpstr>ცხოვრების   ციკლი </vt:lpstr>
      <vt:lpstr>ცხოვრების   ციკლი </vt:lpstr>
      <vt:lpstr>Презентация PowerPoint</vt:lpstr>
      <vt:lpstr>ადამიანი განვითარების რამდენიმე ასაკობრივ საფეხურს გაივლის </vt:lpstr>
      <vt:lpstr>ადამიანის ცხოვრებაში ერიქსონი </vt:lpstr>
      <vt:lpstr>სამიდან ექვს წლამდე ასაკობრივი პერიოდი </vt:lpstr>
      <vt:lpstr>ბავშვის  განვითარება   ჩასახვიდან  იწყება</vt:lpstr>
      <vt:lpstr>ჩვილობის   ასაკი   დაბადებიდან  15   თვემდე  გრძელდება.</vt:lpstr>
      <vt:lpstr>ჯ.  ბოულბიმ  აკვირდებოდა  რა </vt:lpstr>
      <vt:lpstr>რ.   სპიტცმა  აღწერა </vt:lpstr>
      <vt:lpstr>ახალშობილის   დახასიათება. </vt:lpstr>
      <vt:lpstr>ფიზიკური განვითარების რამდენიმე ეტაპი გამოიყოფა: </vt:lpstr>
      <vt:lpstr>ფიზიკური განვითარების     გარკვეული მახასიათებელი გააჩნია</vt:lpstr>
      <vt:lpstr>ასაკთან ერთად იმატებს კოორდინაციის უნარი, </vt:lpstr>
      <vt:lpstr>მოსწავლეს შეუძლია გადაბმით და გათანაბრებული ასოებით წერა. </vt:lpstr>
      <vt:lpstr>Презентация PowerPoint</vt:lpstr>
      <vt:lpstr>ტვინი ყველაზე სწრაფად იზრდება ჩვილობის ასაკში</vt:lpstr>
      <vt:lpstr>სკოლამდელი ასაკის შემდეგ </vt:lpstr>
      <vt:lpstr>ტვინის თანდათან მომწიფება</vt:lpstr>
      <vt:lpstr>ბავშვის ფიზიკურ განვითარებაზე </vt:lpstr>
      <vt:lpstr>სიმწიფის ხანა განისაზღვრება, </vt:lpstr>
      <vt:lpstr>საინტერესო  დაკვირვება ჩაატარეს მეცნიერებმა </vt:lpstr>
      <vt:lpstr> ფროიდის   მიხედვით </vt:lpstr>
      <vt:lpstr>მ. მალერი </vt:lpstr>
      <vt:lpstr>  განვითარების   თეორიები.  </vt:lpstr>
      <vt:lpstr>0–24   თვის  პერიოდ  ჟ.  პიაჟე </vt:lpstr>
      <vt:lpstr>ბალღობის   ასაკი(15თვე –2,5   წელი) </vt:lpstr>
      <vt:lpstr>ბალღობა   ხასიათდება  მოზარდის  ფიზიკური  და  ინტელექტუალური  ინტენსიური </vt:lpstr>
      <vt:lpstr>ერიქსონის   მიხედვით, </vt:lpstr>
      <vt:lpstr>სკოლამდელი   ასაკი  (  2,5–6   წელი). </vt:lpstr>
      <vt:lpstr>Презентация PowerPoint</vt:lpstr>
      <vt:lpstr>Презентация PowerPoint</vt:lpstr>
      <vt:lpstr>ადრეული   ბავშვობის  პერიოდს   ფროიდი  ფალოსურ   ანუ  ოიდიპოსის   ფაზას  უწოდებს</vt:lpstr>
      <vt:lpstr>პიაჟეს  მიხედვით  2–7   წლის</vt:lpstr>
      <vt:lpstr>Презентация PowerPoint</vt:lpstr>
      <vt:lpstr>მოზარდობის   ადრეული  პერიოდი(   11–  14  წ.წ.) </vt:lpstr>
      <vt:lpstr>მოზარდობის   შუა  პერიოდში  (14–17  წ.წ.) </vt:lpstr>
      <vt:lpstr>მოზრდობის  გვიანი  პერიოდი(   17–20 წ.წ.)  გრძელდება   სამი   წელი</vt:lpstr>
      <vt:lpstr>იდენტობა   არის </vt:lpstr>
      <vt:lpstr>ავადობა  და   სიკვდილიანობა  ბავშვთა   და   მოზარდთა  ასაკში.   </vt:lpstr>
      <vt:lpstr>არისტოტელემ (384-322  ძვ.წ.) </vt:lpstr>
      <vt:lpstr>.  ჩეხმა  იან ამოს კომენსკიმ (1592-1670) </vt:lpstr>
      <vt:lpstr> გამოჩენილმა ქართველმა მწერალმა – სულხან-საბა ორბელიანმა (1658 - 1725).</vt:lpstr>
      <vt:lpstr>კომენსკის აზრით, </vt:lpstr>
      <vt:lpstr>კომენსკი</vt:lpstr>
      <vt:lpstr>Презентация PowerPoint</vt:lpstr>
      <vt:lpstr>ჟან-ჟაკ რუსო (1712-1779) </vt:lpstr>
      <vt:lpstr>Презентация PowerPoint</vt:lpstr>
      <vt:lpstr> რუსოს მოსაზრებით</vt:lpstr>
      <vt:lpstr>გამოყოფენ  ადამიანის  განვითარების  შემდეგ  საფეხურებს </vt:lpstr>
      <vt:lpstr>სიყმაწვილე, სიჭაბუკე </vt:lpstr>
      <vt:lpstr>  მოზრდილისა და მოზარდის შეხედულებების შედარება. </vt:lpstr>
      <vt:lpstr>                ასაკი მოზარდობამდე [9-11 წლის]. ამ  დროს  აღინიშნება </vt:lpstr>
      <vt:lpstr>უმცროსი სასკოლო ასაკის მოსწავლეთა აღზრდაზე კეთილისმყოფელ გავლენას </vt:lpstr>
      <vt:lpstr>       საშუალო სასკოლო ასაკის მოზარდისთვის დამახასიათებელია მნიშვნელოვანი </vt:lpstr>
      <vt:lpstr>. უფროს სასკოლო ასაკში მოზარდებს </vt:lpstr>
      <vt:lpstr>Презентация PowerPoint</vt:lpstr>
      <vt:lpstr>დევიდ პერკინსი თვლის, </vt:lpstr>
      <vt:lpstr>,,მეტაკოგნიცია’’ </vt:lpstr>
      <vt:lpstr>პერკინსის მიერ შემოთავაზებულია მეტაკოგნაციის დამახასიათებელი </vt:lpstr>
      <vt:lpstr>            Aადრეული მოზარდობა[10-12 წლის] </vt:lpstr>
      <vt:lpstr>Mმოზარდობა [12-17 წლის]   </vt:lpstr>
      <vt:lpstr>G                გვიანი მოზარდობა[17-20 წლის] </vt:lpstr>
      <vt:lpstr>Mმოზარდობის შემდეგი ასაკი [20 წლის ზევით]</vt:lpstr>
      <vt:lpstr>   M                მოზრდილისა და მოზარდის შეხედულებების შედარება </vt:lpstr>
      <vt:lpstr>Презентация PowerPoint</vt:lpstr>
      <vt:lpstr>ზრდასრულობა </vt:lpstr>
      <vt:lpstr>ზრდასრული   ადამიანის   ცხოვრების  ამ  პერიოდში </vt:lpstr>
      <vt:lpstr>მოზარდობის  ადრეულ  პერიოდში(   სრულასაკოვნობა)   21–40   წ.წ. </vt:lpstr>
      <vt:lpstr>შუა   ხნის   ასაკს  (  40–65  წ.წ.) </vt:lpstr>
      <vt:lpstr>Презентация PowerPoint</vt:lpstr>
      <vt:lpstr> ერიქსონის  მიხედვით  40–65  წლის  ასაკისათვის   დამახასიათებელია </vt:lpstr>
      <vt:lpstr>შუა   ასაკში  ოგანიზმის </vt:lpstr>
      <vt:lpstr>.  60–65   წ.წ.  დ.  ლევისონი </vt:lpstr>
      <vt:lpstr>მოხუცებულობა  –  65   წლის   შემდგომი  პერიოდია. </vt:lpstr>
      <vt:lpstr>გერონტოლოგია  მეცნიერების   დარგია,   რომელიც  სიბერეს   შეისწავლის. </vt:lpstr>
      <vt:lpstr>Презентация PowerPoint</vt:lpstr>
      <vt:lpstr>. დოქტორმა ორვილ გ. ბრიმ-უმცროსმა (1966) ერთ-ერთმა პირველმა გამოთქვა აზრი იმის შესახებ, </vt:lpstr>
      <vt:lpstr>Презентация PowerPoint</vt:lpstr>
      <vt:lpstr>4. ზრდასრულთა სოციალიზაცია მიმართულია იმაზე, </vt:lpstr>
      <vt:lpstr>.  ერიქსონის   მიხედვით,  65   წელს   ზემოთ  ასაკში   ხდება  ინტეგრაციის  სტადია, </vt:lpstr>
      <vt:lpstr>დაბერების  პროცესში   ადგილი   აქვს </vt:lpstr>
      <vt:lpstr> სიბერე ორგანიზმის ასაკობრივი განვითარების გარდაუვალი ეტაპია. </vt:lpstr>
      <vt:lpstr>თავდაპირველად იცვლება ხასიათი, </vt:lpstr>
      <vt:lpstr>ადამიანთა დაბერების პროცესი სხვადასხვა ტემპით მიმდინარეობს. </vt:lpstr>
      <vt:lpstr>ორგანიზმში ასაკობრივი ცვლილებები არათანაბრად მიმდინარეობს. </vt:lpstr>
      <vt:lpstr>გერონტოლოგიის ინტერესის ობიექტია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პიროვნების  განვითარების  ასაკობრივი   ასპექტები  </dc:title>
  <dc:creator>HP</dc:creator>
  <cp:lastModifiedBy>RePack by Diakov</cp:lastModifiedBy>
  <cp:revision>30</cp:revision>
  <dcterms:created xsi:type="dcterms:W3CDTF">2014-03-09T13:24:59Z</dcterms:created>
  <dcterms:modified xsi:type="dcterms:W3CDTF">2019-02-28T18:29:09Z</dcterms:modified>
</cp:coreProperties>
</file>