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0" r:id="rId3"/>
    <p:sldId id="284" r:id="rId4"/>
    <p:sldId id="285" r:id="rId5"/>
    <p:sldId id="260" r:id="rId6"/>
    <p:sldId id="271" r:id="rId7"/>
    <p:sldId id="263" r:id="rId8"/>
    <p:sldId id="264" r:id="rId9"/>
    <p:sldId id="269" r:id="rId10"/>
    <p:sldId id="261" r:id="rId11"/>
    <p:sldId id="265" r:id="rId12"/>
    <p:sldId id="266" r:id="rId13"/>
    <p:sldId id="295" r:id="rId14"/>
    <p:sldId id="267" r:id="rId15"/>
    <p:sldId id="268" r:id="rId16"/>
    <p:sldId id="273" r:id="rId17"/>
    <p:sldId id="274" r:id="rId18"/>
    <p:sldId id="293" r:id="rId19"/>
    <p:sldId id="275" r:id="rId20"/>
    <p:sldId id="276" r:id="rId21"/>
    <p:sldId id="277" r:id="rId22"/>
    <p:sldId id="291" r:id="rId23"/>
    <p:sldId id="279" r:id="rId24"/>
    <p:sldId id="280" r:id="rId25"/>
    <p:sldId id="282" r:id="rId26"/>
    <p:sldId id="281" r:id="rId27"/>
    <p:sldId id="292" r:id="rId28"/>
    <p:sldId id="294" r:id="rId29"/>
    <p:sldId id="288" r:id="rId30"/>
    <p:sldId id="289"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67" autoAdjust="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7F84B6-62EE-4BFF-BEBA-BF24698D3210}" type="doc">
      <dgm:prSet loTypeId="urn:microsoft.com/office/officeart/2005/8/layout/pyramid2" loCatId="list" qsTypeId="urn:microsoft.com/office/officeart/2005/8/quickstyle/3d5" qsCatId="3D" csTypeId="urn:microsoft.com/office/officeart/2005/8/colors/colorful1#1" csCatId="colorful" phldr="1"/>
      <dgm:spPr/>
    </dgm:pt>
    <dgm:pt modelId="{3D315FAD-0A93-4CDA-894A-8470838CE3CC}">
      <dgm:prSet phldrT="[Текст]"/>
      <dgm:spPr/>
      <dgm:t>
        <a:bodyPr/>
        <a:lstStyle/>
        <a:p>
          <a:r>
            <a:rPr lang="ka-GE" b="1" dirty="0" smtClean="0"/>
            <a:t>ტკივილის განვითარების დრო და ხასიათი</a:t>
          </a:r>
          <a:endParaRPr lang="ru-RU" b="1" dirty="0"/>
        </a:p>
      </dgm:t>
    </dgm:pt>
    <dgm:pt modelId="{1FA662F2-7705-48DD-AB66-C52CB11A8A34}" type="parTrans" cxnId="{123879F1-6C40-4FE8-8A1F-A9093B8EDB02}">
      <dgm:prSet/>
      <dgm:spPr/>
      <dgm:t>
        <a:bodyPr/>
        <a:lstStyle/>
        <a:p>
          <a:endParaRPr lang="ru-RU"/>
        </a:p>
      </dgm:t>
    </dgm:pt>
    <dgm:pt modelId="{FE59FDD9-2739-4792-B61D-D0FF96D244B5}" type="sibTrans" cxnId="{123879F1-6C40-4FE8-8A1F-A9093B8EDB02}">
      <dgm:prSet/>
      <dgm:spPr/>
      <dgm:t>
        <a:bodyPr/>
        <a:lstStyle/>
        <a:p>
          <a:endParaRPr lang="ru-RU"/>
        </a:p>
      </dgm:t>
    </dgm:pt>
    <dgm:pt modelId="{E3CB2155-E920-4129-8529-60FFD8F4698E}">
      <dgm:prSet phldrT="[Текст]"/>
      <dgm:spPr/>
      <dgm:t>
        <a:bodyPr/>
        <a:lstStyle/>
        <a:p>
          <a:r>
            <a:rPr lang="ka-GE" b="1" dirty="0" smtClean="0"/>
            <a:t>ლოკალიზაცია</a:t>
          </a:r>
          <a:endParaRPr lang="ru-RU" b="1" dirty="0"/>
        </a:p>
      </dgm:t>
    </dgm:pt>
    <dgm:pt modelId="{065BD11E-8D3E-4F37-909B-1CB8A28A8083}" type="sibTrans" cxnId="{EE94CB4E-F659-43EB-89F7-5DE4F8AE6A8C}">
      <dgm:prSet/>
      <dgm:spPr/>
      <dgm:t>
        <a:bodyPr/>
        <a:lstStyle/>
        <a:p>
          <a:endParaRPr lang="ru-RU"/>
        </a:p>
      </dgm:t>
    </dgm:pt>
    <dgm:pt modelId="{04AEDB20-66B9-4C23-B4AE-CED4B03F3BA7}" type="parTrans" cxnId="{EE94CB4E-F659-43EB-89F7-5DE4F8AE6A8C}">
      <dgm:prSet/>
      <dgm:spPr/>
      <dgm:t>
        <a:bodyPr/>
        <a:lstStyle/>
        <a:p>
          <a:endParaRPr lang="ru-RU"/>
        </a:p>
      </dgm:t>
    </dgm:pt>
    <dgm:pt modelId="{AF6494BF-4F0C-46DA-9BD6-D7499E7A1B7B}">
      <dgm:prSet phldrT="[Текст]"/>
      <dgm:spPr/>
      <dgm:t>
        <a:bodyPr/>
        <a:lstStyle/>
        <a:p>
          <a:r>
            <a:rPr lang="ka-GE" b="1" dirty="0" smtClean="0"/>
            <a:t>ხანგრძლივობა</a:t>
          </a:r>
          <a:endParaRPr lang="ru-RU" b="1" dirty="0"/>
        </a:p>
      </dgm:t>
    </dgm:pt>
    <dgm:pt modelId="{07E06E66-3DFA-49B1-AE4D-5FD87956F999}" type="sibTrans" cxnId="{3161C73B-2DA0-4424-B407-B33629EBC1BF}">
      <dgm:prSet/>
      <dgm:spPr/>
      <dgm:t>
        <a:bodyPr/>
        <a:lstStyle/>
        <a:p>
          <a:endParaRPr lang="ru-RU"/>
        </a:p>
      </dgm:t>
    </dgm:pt>
    <dgm:pt modelId="{435511A0-803A-402C-BB4D-EC5BE9F71C92}" type="parTrans" cxnId="{3161C73B-2DA0-4424-B407-B33629EBC1BF}">
      <dgm:prSet/>
      <dgm:spPr/>
      <dgm:t>
        <a:bodyPr/>
        <a:lstStyle/>
        <a:p>
          <a:endParaRPr lang="ru-RU"/>
        </a:p>
      </dgm:t>
    </dgm:pt>
    <dgm:pt modelId="{DF2A7380-BA17-4888-B0AB-6B2F78B172E1}">
      <dgm:prSet phldrT="[Текст]"/>
      <dgm:spPr/>
      <dgm:t>
        <a:bodyPr/>
        <a:lstStyle/>
        <a:p>
          <a:r>
            <a:rPr lang="ka-GE" b="1" dirty="0" smtClean="0"/>
            <a:t>დინამიკა</a:t>
          </a:r>
          <a:endParaRPr lang="ru-RU" b="1" dirty="0"/>
        </a:p>
      </dgm:t>
    </dgm:pt>
    <dgm:pt modelId="{3223CC61-81B8-407C-8670-9C8260FF6BC9}" type="sibTrans" cxnId="{0ADC9BE9-975B-4BA7-AA01-C78C73FBA6C6}">
      <dgm:prSet/>
      <dgm:spPr/>
      <dgm:t>
        <a:bodyPr/>
        <a:lstStyle/>
        <a:p>
          <a:endParaRPr lang="ru-RU"/>
        </a:p>
      </dgm:t>
    </dgm:pt>
    <dgm:pt modelId="{F737EE38-08EF-4C7C-B675-00CDA50DD5A5}" type="parTrans" cxnId="{0ADC9BE9-975B-4BA7-AA01-C78C73FBA6C6}">
      <dgm:prSet/>
      <dgm:spPr/>
      <dgm:t>
        <a:bodyPr/>
        <a:lstStyle/>
        <a:p>
          <a:endParaRPr lang="ru-RU"/>
        </a:p>
      </dgm:t>
    </dgm:pt>
    <dgm:pt modelId="{5B6F3F11-39F4-4448-9372-F18D36B1E9E0}">
      <dgm:prSet phldrT="[Текст]"/>
      <dgm:spPr/>
      <dgm:t>
        <a:bodyPr/>
        <a:lstStyle/>
        <a:p>
          <a:r>
            <a:rPr lang="ka-GE" b="1" dirty="0" smtClean="0"/>
            <a:t>გარემოებები (მაპროვოცირებელი და შემამსუბუქებელი)</a:t>
          </a:r>
          <a:endParaRPr lang="ru-RU" b="1" dirty="0"/>
        </a:p>
      </dgm:t>
    </dgm:pt>
    <dgm:pt modelId="{D7700BAA-FCBE-4495-85C8-2819D87BEC6F}" type="sibTrans" cxnId="{8DF7A186-14AA-4137-9EF8-BCBE6F4A500F}">
      <dgm:prSet/>
      <dgm:spPr/>
      <dgm:t>
        <a:bodyPr/>
        <a:lstStyle/>
        <a:p>
          <a:endParaRPr lang="ru-RU"/>
        </a:p>
      </dgm:t>
    </dgm:pt>
    <dgm:pt modelId="{579F6ABB-7819-4E8C-9324-4DBB6877B267}" type="parTrans" cxnId="{8DF7A186-14AA-4137-9EF8-BCBE6F4A500F}">
      <dgm:prSet/>
      <dgm:spPr/>
      <dgm:t>
        <a:bodyPr/>
        <a:lstStyle/>
        <a:p>
          <a:endParaRPr lang="ru-RU"/>
        </a:p>
      </dgm:t>
    </dgm:pt>
    <dgm:pt modelId="{58E7597D-061D-4C7B-9D96-95823E53E9E4}" type="pres">
      <dgm:prSet presAssocID="{B77F84B6-62EE-4BFF-BEBA-BF24698D3210}" presName="compositeShape" presStyleCnt="0">
        <dgm:presLayoutVars>
          <dgm:dir/>
          <dgm:resizeHandles/>
        </dgm:presLayoutVars>
      </dgm:prSet>
      <dgm:spPr/>
    </dgm:pt>
    <dgm:pt modelId="{57E5DF75-B0C6-43D7-A7FE-ACE1C513463A}" type="pres">
      <dgm:prSet presAssocID="{B77F84B6-62EE-4BFF-BEBA-BF24698D3210}" presName="pyramid" presStyleLbl="node1" presStyleIdx="0" presStyleCnt="1"/>
      <dgm:spPr/>
    </dgm:pt>
    <dgm:pt modelId="{DAD36EE6-89C7-4EB7-9F3E-AC37BFC91EC5}" type="pres">
      <dgm:prSet presAssocID="{B77F84B6-62EE-4BFF-BEBA-BF24698D3210}" presName="theList" presStyleCnt="0"/>
      <dgm:spPr/>
    </dgm:pt>
    <dgm:pt modelId="{F9A9020D-498D-4B7F-AEF8-E9E90CEFA777}" type="pres">
      <dgm:prSet presAssocID="{3D315FAD-0A93-4CDA-894A-8470838CE3CC}" presName="aNode" presStyleLbl="fgAcc1" presStyleIdx="0" presStyleCnt="5" custLinFactNeighborX="-4534" custLinFactNeighborY="21594">
        <dgm:presLayoutVars>
          <dgm:bulletEnabled val="1"/>
        </dgm:presLayoutVars>
      </dgm:prSet>
      <dgm:spPr/>
      <dgm:t>
        <a:bodyPr/>
        <a:lstStyle/>
        <a:p>
          <a:endParaRPr lang="ru-RU"/>
        </a:p>
      </dgm:t>
    </dgm:pt>
    <dgm:pt modelId="{327A3CFB-C620-4BBD-A752-9C2ED2B15D57}" type="pres">
      <dgm:prSet presAssocID="{3D315FAD-0A93-4CDA-894A-8470838CE3CC}" presName="aSpace" presStyleCnt="0"/>
      <dgm:spPr/>
    </dgm:pt>
    <dgm:pt modelId="{4DB9130F-4E22-4056-8B73-8EF0EA4D5FAF}" type="pres">
      <dgm:prSet presAssocID="{E3CB2155-E920-4129-8529-60FFD8F4698E}" presName="aNode" presStyleLbl="fgAcc1" presStyleIdx="1" presStyleCnt="5">
        <dgm:presLayoutVars>
          <dgm:bulletEnabled val="1"/>
        </dgm:presLayoutVars>
      </dgm:prSet>
      <dgm:spPr/>
      <dgm:t>
        <a:bodyPr/>
        <a:lstStyle/>
        <a:p>
          <a:endParaRPr lang="ru-RU"/>
        </a:p>
      </dgm:t>
    </dgm:pt>
    <dgm:pt modelId="{DC5574D9-875D-4608-A08F-46A296489805}" type="pres">
      <dgm:prSet presAssocID="{E3CB2155-E920-4129-8529-60FFD8F4698E}" presName="aSpace" presStyleCnt="0"/>
      <dgm:spPr/>
    </dgm:pt>
    <dgm:pt modelId="{E789E553-FD9E-4AE5-9024-411B62881841}" type="pres">
      <dgm:prSet presAssocID="{AF6494BF-4F0C-46DA-9BD6-D7499E7A1B7B}" presName="aNode" presStyleLbl="fgAcc1" presStyleIdx="2" presStyleCnt="5">
        <dgm:presLayoutVars>
          <dgm:bulletEnabled val="1"/>
        </dgm:presLayoutVars>
      </dgm:prSet>
      <dgm:spPr/>
      <dgm:t>
        <a:bodyPr/>
        <a:lstStyle/>
        <a:p>
          <a:endParaRPr lang="ru-RU"/>
        </a:p>
      </dgm:t>
    </dgm:pt>
    <dgm:pt modelId="{F10757F3-E25B-43BE-8040-E093552D315A}" type="pres">
      <dgm:prSet presAssocID="{AF6494BF-4F0C-46DA-9BD6-D7499E7A1B7B}" presName="aSpace" presStyleCnt="0"/>
      <dgm:spPr/>
    </dgm:pt>
    <dgm:pt modelId="{0D00BCD1-1994-40E6-93CE-9BC0482D2977}" type="pres">
      <dgm:prSet presAssocID="{5B6F3F11-39F4-4448-9372-F18D36B1E9E0}" presName="aNode" presStyleLbl="fgAcc1" presStyleIdx="3" presStyleCnt="5">
        <dgm:presLayoutVars>
          <dgm:bulletEnabled val="1"/>
        </dgm:presLayoutVars>
      </dgm:prSet>
      <dgm:spPr/>
      <dgm:t>
        <a:bodyPr/>
        <a:lstStyle/>
        <a:p>
          <a:endParaRPr lang="ru-RU"/>
        </a:p>
      </dgm:t>
    </dgm:pt>
    <dgm:pt modelId="{9674CFA4-A859-4AEC-8E16-2998208F9935}" type="pres">
      <dgm:prSet presAssocID="{5B6F3F11-39F4-4448-9372-F18D36B1E9E0}" presName="aSpace" presStyleCnt="0"/>
      <dgm:spPr/>
    </dgm:pt>
    <dgm:pt modelId="{5ADF04CE-C09E-428A-B457-2A02486DDEC5}" type="pres">
      <dgm:prSet presAssocID="{DF2A7380-BA17-4888-B0AB-6B2F78B172E1}" presName="aNode" presStyleLbl="fgAcc1" presStyleIdx="4" presStyleCnt="5">
        <dgm:presLayoutVars>
          <dgm:bulletEnabled val="1"/>
        </dgm:presLayoutVars>
      </dgm:prSet>
      <dgm:spPr/>
      <dgm:t>
        <a:bodyPr/>
        <a:lstStyle/>
        <a:p>
          <a:endParaRPr lang="ru-RU"/>
        </a:p>
      </dgm:t>
    </dgm:pt>
    <dgm:pt modelId="{83A44827-3473-4A0F-899B-BE0FF015B7FF}" type="pres">
      <dgm:prSet presAssocID="{DF2A7380-BA17-4888-B0AB-6B2F78B172E1}" presName="aSpace" presStyleCnt="0"/>
      <dgm:spPr/>
    </dgm:pt>
  </dgm:ptLst>
  <dgm:cxnLst>
    <dgm:cxn modelId="{3161C73B-2DA0-4424-B407-B33629EBC1BF}" srcId="{B77F84B6-62EE-4BFF-BEBA-BF24698D3210}" destId="{AF6494BF-4F0C-46DA-9BD6-D7499E7A1B7B}" srcOrd="2" destOrd="0" parTransId="{435511A0-803A-402C-BB4D-EC5BE9F71C92}" sibTransId="{07E06E66-3DFA-49B1-AE4D-5FD87956F999}"/>
    <dgm:cxn modelId="{8DF7A186-14AA-4137-9EF8-BCBE6F4A500F}" srcId="{B77F84B6-62EE-4BFF-BEBA-BF24698D3210}" destId="{5B6F3F11-39F4-4448-9372-F18D36B1E9E0}" srcOrd="3" destOrd="0" parTransId="{579F6ABB-7819-4E8C-9324-4DBB6877B267}" sibTransId="{D7700BAA-FCBE-4495-85C8-2819D87BEC6F}"/>
    <dgm:cxn modelId="{B568D7B4-391D-442D-A0A8-C2EC1E3220E1}" type="presOf" srcId="{E3CB2155-E920-4129-8529-60FFD8F4698E}" destId="{4DB9130F-4E22-4056-8B73-8EF0EA4D5FAF}" srcOrd="0" destOrd="0" presId="urn:microsoft.com/office/officeart/2005/8/layout/pyramid2"/>
    <dgm:cxn modelId="{CC27C50E-E4DE-4C62-91CA-77BFDC5F7C2F}" type="presOf" srcId="{B77F84B6-62EE-4BFF-BEBA-BF24698D3210}" destId="{58E7597D-061D-4C7B-9D96-95823E53E9E4}" srcOrd="0" destOrd="0" presId="urn:microsoft.com/office/officeart/2005/8/layout/pyramid2"/>
    <dgm:cxn modelId="{C6A9DB44-C56F-47C5-B568-99B4973EF93E}" type="presOf" srcId="{AF6494BF-4F0C-46DA-9BD6-D7499E7A1B7B}" destId="{E789E553-FD9E-4AE5-9024-411B62881841}" srcOrd="0" destOrd="0" presId="urn:microsoft.com/office/officeart/2005/8/layout/pyramid2"/>
    <dgm:cxn modelId="{0ADC9BE9-975B-4BA7-AA01-C78C73FBA6C6}" srcId="{B77F84B6-62EE-4BFF-BEBA-BF24698D3210}" destId="{DF2A7380-BA17-4888-B0AB-6B2F78B172E1}" srcOrd="4" destOrd="0" parTransId="{F737EE38-08EF-4C7C-B675-00CDA50DD5A5}" sibTransId="{3223CC61-81B8-407C-8670-9C8260FF6BC9}"/>
    <dgm:cxn modelId="{EE94CB4E-F659-43EB-89F7-5DE4F8AE6A8C}" srcId="{B77F84B6-62EE-4BFF-BEBA-BF24698D3210}" destId="{E3CB2155-E920-4129-8529-60FFD8F4698E}" srcOrd="1" destOrd="0" parTransId="{04AEDB20-66B9-4C23-B4AE-CED4B03F3BA7}" sibTransId="{065BD11E-8D3E-4F37-909B-1CB8A28A8083}"/>
    <dgm:cxn modelId="{123879F1-6C40-4FE8-8A1F-A9093B8EDB02}" srcId="{B77F84B6-62EE-4BFF-BEBA-BF24698D3210}" destId="{3D315FAD-0A93-4CDA-894A-8470838CE3CC}" srcOrd="0" destOrd="0" parTransId="{1FA662F2-7705-48DD-AB66-C52CB11A8A34}" sibTransId="{FE59FDD9-2739-4792-B61D-D0FF96D244B5}"/>
    <dgm:cxn modelId="{8E54F7E1-B322-48B1-8873-6798AA1B73E8}" type="presOf" srcId="{DF2A7380-BA17-4888-B0AB-6B2F78B172E1}" destId="{5ADF04CE-C09E-428A-B457-2A02486DDEC5}" srcOrd="0" destOrd="0" presId="urn:microsoft.com/office/officeart/2005/8/layout/pyramid2"/>
    <dgm:cxn modelId="{5AC1A2C0-63A3-424C-AC3E-E4AB27EE2710}" type="presOf" srcId="{3D315FAD-0A93-4CDA-894A-8470838CE3CC}" destId="{F9A9020D-498D-4B7F-AEF8-E9E90CEFA777}" srcOrd="0" destOrd="0" presId="urn:microsoft.com/office/officeart/2005/8/layout/pyramid2"/>
    <dgm:cxn modelId="{CA41FC1D-489C-4120-A024-D9C208201EAE}" type="presOf" srcId="{5B6F3F11-39F4-4448-9372-F18D36B1E9E0}" destId="{0D00BCD1-1994-40E6-93CE-9BC0482D2977}" srcOrd="0" destOrd="0" presId="urn:microsoft.com/office/officeart/2005/8/layout/pyramid2"/>
    <dgm:cxn modelId="{20151727-F6CC-479C-A37A-01200864D947}" type="presParOf" srcId="{58E7597D-061D-4C7B-9D96-95823E53E9E4}" destId="{57E5DF75-B0C6-43D7-A7FE-ACE1C513463A}" srcOrd="0" destOrd="0" presId="urn:microsoft.com/office/officeart/2005/8/layout/pyramid2"/>
    <dgm:cxn modelId="{9D025614-1DF9-4E6D-920D-C15B564BAA21}" type="presParOf" srcId="{58E7597D-061D-4C7B-9D96-95823E53E9E4}" destId="{DAD36EE6-89C7-4EB7-9F3E-AC37BFC91EC5}" srcOrd="1" destOrd="0" presId="urn:microsoft.com/office/officeart/2005/8/layout/pyramid2"/>
    <dgm:cxn modelId="{240DA0DC-14B4-4B3D-8110-623F38840332}" type="presParOf" srcId="{DAD36EE6-89C7-4EB7-9F3E-AC37BFC91EC5}" destId="{F9A9020D-498D-4B7F-AEF8-E9E90CEFA777}" srcOrd="0" destOrd="0" presId="urn:microsoft.com/office/officeart/2005/8/layout/pyramid2"/>
    <dgm:cxn modelId="{813CC286-1A48-480D-AFDB-CBF694728E17}" type="presParOf" srcId="{DAD36EE6-89C7-4EB7-9F3E-AC37BFC91EC5}" destId="{327A3CFB-C620-4BBD-A752-9C2ED2B15D57}" srcOrd="1" destOrd="0" presId="urn:microsoft.com/office/officeart/2005/8/layout/pyramid2"/>
    <dgm:cxn modelId="{C8D37E69-1CD6-43C3-BCEF-8797B9CD1F9D}" type="presParOf" srcId="{DAD36EE6-89C7-4EB7-9F3E-AC37BFC91EC5}" destId="{4DB9130F-4E22-4056-8B73-8EF0EA4D5FAF}" srcOrd="2" destOrd="0" presId="urn:microsoft.com/office/officeart/2005/8/layout/pyramid2"/>
    <dgm:cxn modelId="{4DE76D98-5C6C-4DCE-B729-C5B9B727B875}" type="presParOf" srcId="{DAD36EE6-89C7-4EB7-9F3E-AC37BFC91EC5}" destId="{DC5574D9-875D-4608-A08F-46A296489805}" srcOrd="3" destOrd="0" presId="urn:microsoft.com/office/officeart/2005/8/layout/pyramid2"/>
    <dgm:cxn modelId="{09538B7B-DE43-4B37-A198-68C2D9D2D15B}" type="presParOf" srcId="{DAD36EE6-89C7-4EB7-9F3E-AC37BFC91EC5}" destId="{E789E553-FD9E-4AE5-9024-411B62881841}" srcOrd="4" destOrd="0" presId="urn:microsoft.com/office/officeart/2005/8/layout/pyramid2"/>
    <dgm:cxn modelId="{49AF40C8-51E9-40A7-936D-2F4100E24CA6}" type="presParOf" srcId="{DAD36EE6-89C7-4EB7-9F3E-AC37BFC91EC5}" destId="{F10757F3-E25B-43BE-8040-E093552D315A}" srcOrd="5" destOrd="0" presId="urn:microsoft.com/office/officeart/2005/8/layout/pyramid2"/>
    <dgm:cxn modelId="{48C62E86-7C1D-498A-B2B2-10257366FC8A}" type="presParOf" srcId="{DAD36EE6-89C7-4EB7-9F3E-AC37BFC91EC5}" destId="{0D00BCD1-1994-40E6-93CE-9BC0482D2977}" srcOrd="6" destOrd="0" presId="urn:microsoft.com/office/officeart/2005/8/layout/pyramid2"/>
    <dgm:cxn modelId="{C21BA3BD-042A-436C-B3E2-2431A23F6B37}" type="presParOf" srcId="{DAD36EE6-89C7-4EB7-9F3E-AC37BFC91EC5}" destId="{9674CFA4-A859-4AEC-8E16-2998208F9935}" srcOrd="7" destOrd="0" presId="urn:microsoft.com/office/officeart/2005/8/layout/pyramid2"/>
    <dgm:cxn modelId="{D952199A-794D-44B8-937F-A144602E9932}" type="presParOf" srcId="{DAD36EE6-89C7-4EB7-9F3E-AC37BFC91EC5}" destId="{5ADF04CE-C09E-428A-B457-2A02486DDEC5}" srcOrd="8" destOrd="0" presId="urn:microsoft.com/office/officeart/2005/8/layout/pyramid2"/>
    <dgm:cxn modelId="{D6088B78-5BF7-45DC-A155-DB1740B9DD37}" type="presParOf" srcId="{DAD36EE6-89C7-4EB7-9F3E-AC37BFC91EC5}" destId="{83A44827-3473-4A0F-899B-BE0FF015B7FF}" srcOrd="9"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C663EB-869C-4435-AFE0-FC781D9D7AFE}" type="doc">
      <dgm:prSet loTypeId="urn:microsoft.com/office/officeart/2005/8/layout/default" loCatId="list" qsTypeId="urn:microsoft.com/office/officeart/2005/8/quickstyle/simple1" qsCatId="simple" csTypeId="urn:microsoft.com/office/officeart/2005/8/colors/accent1_2" csCatId="accent1" phldr="0"/>
      <dgm:spPr/>
      <dgm:t>
        <a:bodyPr/>
        <a:lstStyle/>
        <a:p>
          <a:endParaRPr lang="ru-RU"/>
        </a:p>
      </dgm:t>
    </dgm:pt>
    <dgm:pt modelId="{F29C41A0-2BCF-4A56-A2BB-02096CEC3931}" type="pres">
      <dgm:prSet presAssocID="{DDC663EB-869C-4435-AFE0-FC781D9D7AFE}" presName="diagram" presStyleCnt="0">
        <dgm:presLayoutVars>
          <dgm:dir/>
          <dgm:resizeHandles val="exact"/>
        </dgm:presLayoutVars>
      </dgm:prSet>
      <dgm:spPr/>
      <dgm:t>
        <a:bodyPr/>
        <a:lstStyle/>
        <a:p>
          <a:endParaRPr lang="ru-RU"/>
        </a:p>
      </dgm:t>
    </dgm:pt>
  </dgm:ptLst>
  <dgm:cxnLst>
    <dgm:cxn modelId="{BD06B110-968E-4EAC-B765-2FA5029E8B68}" type="presOf" srcId="{DDC663EB-869C-4435-AFE0-FC781D9D7AFE}" destId="{F29C41A0-2BCF-4A56-A2BB-02096CEC3931}" srcOrd="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E35122-4BF4-40DC-8D27-40E2D0AB9A4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37793ED5-718E-417E-AE61-A8B1A5F9BE2B}">
      <dgm:prSet phldrT="[Текст]"/>
      <dgm:spPr/>
      <dgm:t>
        <a:bodyPr/>
        <a:lstStyle/>
        <a:p>
          <a:r>
            <a:rPr lang="ka-GE" dirty="0" smtClean="0"/>
            <a:t>სტრეს-ტესტის  არჩევა  დამოკიდებულია ანამნეზზე, მოსვენებით  ეკგ-ზე და  დატვირთვის  მიმართ  ტოლერანტობაზე</a:t>
          </a:r>
          <a:endParaRPr lang="ru-RU" dirty="0"/>
        </a:p>
      </dgm:t>
    </dgm:pt>
    <dgm:pt modelId="{C49F5E50-DE33-41B2-ABEC-D39B28A94EAC}" type="parTrans" cxnId="{2412542D-0B68-4240-ABBC-009A3F975B87}">
      <dgm:prSet/>
      <dgm:spPr/>
      <dgm:t>
        <a:bodyPr/>
        <a:lstStyle/>
        <a:p>
          <a:endParaRPr lang="ru-RU"/>
        </a:p>
      </dgm:t>
    </dgm:pt>
    <dgm:pt modelId="{72318A7F-1A9F-4886-B6B3-20F19269447E}" type="sibTrans" cxnId="{2412542D-0B68-4240-ABBC-009A3F975B87}">
      <dgm:prSet/>
      <dgm:spPr/>
      <dgm:t>
        <a:bodyPr/>
        <a:lstStyle/>
        <a:p>
          <a:endParaRPr lang="ru-RU"/>
        </a:p>
      </dgm:t>
    </dgm:pt>
    <dgm:pt modelId="{3937D909-EAAD-41E7-9518-8D08CF2B3CF0}">
      <dgm:prSet/>
      <dgm:spPr/>
      <dgm:t>
        <a:bodyPr/>
        <a:lstStyle/>
        <a:p>
          <a:r>
            <a:rPr lang="ka-GE" dirty="0" smtClean="0"/>
            <a:t>საშუალო  10-90%  პრეტესტური ალბათობის  მქონე  პაციენტებისათვის გულის  იშემიური  დაავადების  დიაგნოსტიკა  ხდება არაინვაზიური  ტესტით</a:t>
          </a:r>
          <a:endParaRPr lang="ru-RU" dirty="0"/>
        </a:p>
      </dgm:t>
    </dgm:pt>
    <dgm:pt modelId="{407845E4-1503-4113-AA3E-07D4F9F9C1FD}" type="parTrans" cxnId="{1698974C-ED6B-4EA7-9803-BF19617F04C4}">
      <dgm:prSet/>
      <dgm:spPr/>
      <dgm:t>
        <a:bodyPr/>
        <a:lstStyle/>
        <a:p>
          <a:endParaRPr lang="ru-RU"/>
        </a:p>
      </dgm:t>
    </dgm:pt>
    <dgm:pt modelId="{481865C8-57EF-401C-94BE-C406FB03A311}" type="sibTrans" cxnId="{1698974C-ED6B-4EA7-9803-BF19617F04C4}">
      <dgm:prSet/>
      <dgm:spPr/>
      <dgm:t>
        <a:bodyPr/>
        <a:lstStyle/>
        <a:p>
          <a:endParaRPr lang="ru-RU"/>
        </a:p>
      </dgm:t>
    </dgm:pt>
    <dgm:pt modelId="{8A320D48-637C-47F6-90CC-D86C3C9CB12F}" type="pres">
      <dgm:prSet presAssocID="{60E35122-4BF4-40DC-8D27-40E2D0AB9A46}" presName="linear" presStyleCnt="0">
        <dgm:presLayoutVars>
          <dgm:animLvl val="lvl"/>
          <dgm:resizeHandles val="exact"/>
        </dgm:presLayoutVars>
      </dgm:prSet>
      <dgm:spPr/>
      <dgm:t>
        <a:bodyPr/>
        <a:lstStyle/>
        <a:p>
          <a:endParaRPr lang="ru-RU"/>
        </a:p>
      </dgm:t>
    </dgm:pt>
    <dgm:pt modelId="{2062F760-926C-4D38-B82A-F96C85E68D4D}" type="pres">
      <dgm:prSet presAssocID="{3937D909-EAAD-41E7-9518-8D08CF2B3CF0}" presName="parentText" presStyleLbl="node1" presStyleIdx="0" presStyleCnt="2">
        <dgm:presLayoutVars>
          <dgm:chMax val="0"/>
          <dgm:bulletEnabled val="1"/>
        </dgm:presLayoutVars>
      </dgm:prSet>
      <dgm:spPr/>
      <dgm:t>
        <a:bodyPr/>
        <a:lstStyle/>
        <a:p>
          <a:endParaRPr lang="ru-RU"/>
        </a:p>
      </dgm:t>
    </dgm:pt>
    <dgm:pt modelId="{7A31555C-B900-4376-B98C-12F137C9D90B}" type="pres">
      <dgm:prSet presAssocID="{481865C8-57EF-401C-94BE-C406FB03A311}" presName="spacer" presStyleCnt="0"/>
      <dgm:spPr/>
    </dgm:pt>
    <dgm:pt modelId="{6D1BDA7E-6CAF-403F-BC91-AAD59A1C5147}" type="pres">
      <dgm:prSet presAssocID="{37793ED5-718E-417E-AE61-A8B1A5F9BE2B}" presName="parentText" presStyleLbl="node1" presStyleIdx="1" presStyleCnt="2">
        <dgm:presLayoutVars>
          <dgm:chMax val="0"/>
          <dgm:bulletEnabled val="1"/>
        </dgm:presLayoutVars>
      </dgm:prSet>
      <dgm:spPr/>
      <dgm:t>
        <a:bodyPr/>
        <a:lstStyle/>
        <a:p>
          <a:endParaRPr lang="ru-RU"/>
        </a:p>
      </dgm:t>
    </dgm:pt>
  </dgm:ptLst>
  <dgm:cxnLst>
    <dgm:cxn modelId="{5A164653-5805-42D7-ADED-168B8D510A2C}" type="presOf" srcId="{37793ED5-718E-417E-AE61-A8B1A5F9BE2B}" destId="{6D1BDA7E-6CAF-403F-BC91-AAD59A1C5147}" srcOrd="0" destOrd="0" presId="urn:microsoft.com/office/officeart/2005/8/layout/vList2"/>
    <dgm:cxn modelId="{F20F2BDD-EF32-4F37-B1AC-81F1D6196C1E}" type="presOf" srcId="{3937D909-EAAD-41E7-9518-8D08CF2B3CF0}" destId="{2062F760-926C-4D38-B82A-F96C85E68D4D}" srcOrd="0" destOrd="0" presId="urn:microsoft.com/office/officeart/2005/8/layout/vList2"/>
    <dgm:cxn modelId="{2412542D-0B68-4240-ABBC-009A3F975B87}" srcId="{60E35122-4BF4-40DC-8D27-40E2D0AB9A46}" destId="{37793ED5-718E-417E-AE61-A8B1A5F9BE2B}" srcOrd="1" destOrd="0" parTransId="{C49F5E50-DE33-41B2-ABEC-D39B28A94EAC}" sibTransId="{72318A7F-1A9F-4886-B6B3-20F19269447E}"/>
    <dgm:cxn modelId="{1698974C-ED6B-4EA7-9803-BF19617F04C4}" srcId="{60E35122-4BF4-40DC-8D27-40E2D0AB9A46}" destId="{3937D909-EAAD-41E7-9518-8D08CF2B3CF0}" srcOrd="0" destOrd="0" parTransId="{407845E4-1503-4113-AA3E-07D4F9F9C1FD}" sibTransId="{481865C8-57EF-401C-94BE-C406FB03A311}"/>
    <dgm:cxn modelId="{2AD7E170-D00F-4872-9465-F305E1CB4FD1}" type="presOf" srcId="{60E35122-4BF4-40DC-8D27-40E2D0AB9A46}" destId="{8A320D48-637C-47F6-90CC-D86C3C9CB12F}" srcOrd="0" destOrd="0" presId="urn:microsoft.com/office/officeart/2005/8/layout/vList2"/>
    <dgm:cxn modelId="{99599371-CE5C-42A1-9F43-7007BF6A86EB}" type="presParOf" srcId="{8A320D48-637C-47F6-90CC-D86C3C9CB12F}" destId="{2062F760-926C-4D38-B82A-F96C85E68D4D}" srcOrd="0" destOrd="0" presId="urn:microsoft.com/office/officeart/2005/8/layout/vList2"/>
    <dgm:cxn modelId="{CF417F16-C27A-45BA-8C3E-0C1258658D37}" type="presParOf" srcId="{8A320D48-637C-47F6-90CC-D86C3C9CB12F}" destId="{7A31555C-B900-4376-B98C-12F137C9D90B}" srcOrd="1" destOrd="0" presId="urn:microsoft.com/office/officeart/2005/8/layout/vList2"/>
    <dgm:cxn modelId="{20AF171F-40E7-46BE-AF90-E76A8AF5DF70}" type="presParOf" srcId="{8A320D48-637C-47F6-90CC-D86C3C9CB12F}" destId="{6D1BDA7E-6CAF-403F-BC91-AAD59A1C5147}"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67696C-2CAF-4593-B0ED-57E3BA46FA8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BEC5ABD9-A73E-492D-B4E0-96C7B0F750C7}">
      <dgm:prSet phldrT="[Текст]"/>
      <dgm:spPr/>
      <dgm:t>
        <a:bodyPr/>
        <a:lstStyle/>
        <a:p>
          <a:r>
            <a:rPr lang="ka-GE" dirty="0" smtClean="0"/>
            <a:t>1</a:t>
          </a:r>
          <a:endParaRPr lang="ru-RU" dirty="0"/>
        </a:p>
      </dgm:t>
    </dgm:pt>
    <dgm:pt modelId="{A85EEC39-F5F4-43AB-9B4C-2700592AECBB}" type="parTrans" cxnId="{ABB83CE0-9942-4E52-9284-B48471C213B5}">
      <dgm:prSet/>
      <dgm:spPr/>
      <dgm:t>
        <a:bodyPr/>
        <a:lstStyle/>
        <a:p>
          <a:endParaRPr lang="ru-RU"/>
        </a:p>
      </dgm:t>
    </dgm:pt>
    <dgm:pt modelId="{D4CAA0B0-6B0F-4702-85D8-E2750F567DA5}" type="sibTrans" cxnId="{ABB83CE0-9942-4E52-9284-B48471C213B5}">
      <dgm:prSet/>
      <dgm:spPr/>
      <dgm:t>
        <a:bodyPr/>
        <a:lstStyle/>
        <a:p>
          <a:endParaRPr lang="ru-RU"/>
        </a:p>
      </dgm:t>
    </dgm:pt>
    <dgm:pt modelId="{27BD03C5-7712-4A90-8AAD-FF314C6AA771}">
      <dgm:prSet phldrT="[Текст]" custT="1"/>
      <dgm:spPr/>
      <dgm:t>
        <a:bodyPr/>
        <a:lstStyle/>
        <a:p>
          <a:r>
            <a:rPr lang="ka-GE" sz="2800" dirty="0" smtClean="0"/>
            <a:t>დატვირთვის  ეკგ</a:t>
          </a:r>
          <a:endParaRPr lang="ru-RU" sz="2800" dirty="0"/>
        </a:p>
      </dgm:t>
    </dgm:pt>
    <dgm:pt modelId="{75B14932-1EC0-4C5C-A2AA-D367803614C0}" type="parTrans" cxnId="{D66A6BCF-5F59-45DC-8F0F-A963B3F48903}">
      <dgm:prSet/>
      <dgm:spPr/>
      <dgm:t>
        <a:bodyPr/>
        <a:lstStyle/>
        <a:p>
          <a:endParaRPr lang="ru-RU"/>
        </a:p>
      </dgm:t>
    </dgm:pt>
    <dgm:pt modelId="{FA36F35C-6F59-4BF8-9721-A400F409AC82}" type="sibTrans" cxnId="{D66A6BCF-5F59-45DC-8F0F-A963B3F48903}">
      <dgm:prSet/>
      <dgm:spPr/>
      <dgm:t>
        <a:bodyPr/>
        <a:lstStyle/>
        <a:p>
          <a:endParaRPr lang="ru-RU"/>
        </a:p>
      </dgm:t>
    </dgm:pt>
    <dgm:pt modelId="{427682AC-D78A-4A14-8CD6-A01AD397B240}">
      <dgm:prSet phldrT="[Текст]" custT="1"/>
      <dgm:spPr/>
      <dgm:t>
        <a:bodyPr/>
        <a:lstStyle/>
        <a:p>
          <a:r>
            <a:rPr lang="ka-GE" sz="2400" dirty="0" smtClean="0"/>
            <a:t>დატვირთვის  სტრეს-ექოკარდიოგრაფია</a:t>
          </a:r>
          <a:endParaRPr lang="ru-RU" sz="2400" dirty="0"/>
        </a:p>
      </dgm:t>
    </dgm:pt>
    <dgm:pt modelId="{5C1C87E7-E68B-4AAE-91B1-52A74AEBCE22}" type="parTrans" cxnId="{AF418D20-4E0C-4E8C-ADDE-E4D60E92DC43}">
      <dgm:prSet/>
      <dgm:spPr/>
      <dgm:t>
        <a:bodyPr/>
        <a:lstStyle/>
        <a:p>
          <a:endParaRPr lang="ru-RU"/>
        </a:p>
      </dgm:t>
    </dgm:pt>
    <dgm:pt modelId="{AA3C8DC4-12E3-4F06-9138-458045268956}" type="sibTrans" cxnId="{AF418D20-4E0C-4E8C-ADDE-E4D60E92DC43}">
      <dgm:prSet/>
      <dgm:spPr/>
      <dgm:t>
        <a:bodyPr/>
        <a:lstStyle/>
        <a:p>
          <a:endParaRPr lang="ru-RU"/>
        </a:p>
      </dgm:t>
    </dgm:pt>
    <dgm:pt modelId="{6993A283-B425-4A4F-9930-87E5608A6D1F}">
      <dgm:prSet phldrT="[Текст]"/>
      <dgm:spPr/>
      <dgm:t>
        <a:bodyPr/>
        <a:lstStyle/>
        <a:p>
          <a:r>
            <a:rPr lang="ka-GE" dirty="0" smtClean="0"/>
            <a:t>3</a:t>
          </a:r>
          <a:endParaRPr lang="ru-RU" dirty="0"/>
        </a:p>
      </dgm:t>
    </dgm:pt>
    <dgm:pt modelId="{1941577C-CE0C-472F-BF7B-F11A2E4DCCA7}" type="parTrans" cxnId="{BEFE9AF8-8F4E-4C5D-8AD7-5FA148F15E23}">
      <dgm:prSet/>
      <dgm:spPr/>
      <dgm:t>
        <a:bodyPr/>
        <a:lstStyle/>
        <a:p>
          <a:endParaRPr lang="ru-RU"/>
        </a:p>
      </dgm:t>
    </dgm:pt>
    <dgm:pt modelId="{E393EF58-10F1-42CC-9100-8BEC539C1C73}" type="sibTrans" cxnId="{BEFE9AF8-8F4E-4C5D-8AD7-5FA148F15E23}">
      <dgm:prSet/>
      <dgm:spPr/>
      <dgm:t>
        <a:bodyPr/>
        <a:lstStyle/>
        <a:p>
          <a:endParaRPr lang="ru-RU"/>
        </a:p>
      </dgm:t>
    </dgm:pt>
    <dgm:pt modelId="{08E6B81E-E7DD-40A4-A3F5-601FEF870954}">
      <dgm:prSet phldrT="[Текст]" custT="1"/>
      <dgm:spPr/>
      <dgm:t>
        <a:bodyPr/>
        <a:lstStyle/>
        <a:p>
          <a:r>
            <a:rPr lang="ka-GE" sz="2400" dirty="0" smtClean="0"/>
            <a:t>კორონარული კომპიუტერული ტომოგრაფია (დაბალი  და  საშუალო  პრეტესტული  ალბათობის  დროს)   </a:t>
          </a:r>
          <a:endParaRPr lang="ru-RU" sz="2400" dirty="0"/>
        </a:p>
      </dgm:t>
    </dgm:pt>
    <dgm:pt modelId="{7751953B-0283-47BC-B707-5C3EC7989047}" type="parTrans" cxnId="{C6D84475-0C39-40E8-A14B-628947C92F1D}">
      <dgm:prSet/>
      <dgm:spPr/>
      <dgm:t>
        <a:bodyPr/>
        <a:lstStyle/>
        <a:p>
          <a:endParaRPr lang="ru-RU"/>
        </a:p>
      </dgm:t>
    </dgm:pt>
    <dgm:pt modelId="{6909784A-FCAC-492F-89B4-348DA15CBD59}" type="sibTrans" cxnId="{C6D84475-0C39-40E8-A14B-628947C92F1D}">
      <dgm:prSet/>
      <dgm:spPr/>
      <dgm:t>
        <a:bodyPr/>
        <a:lstStyle/>
        <a:p>
          <a:endParaRPr lang="ru-RU"/>
        </a:p>
      </dgm:t>
    </dgm:pt>
    <dgm:pt modelId="{A1906D2C-4755-4395-BEFC-1D7FC61D4B23}">
      <dgm:prSet phldrT="[Текст]" custT="1"/>
      <dgm:spPr/>
      <dgm:t>
        <a:bodyPr/>
        <a:lstStyle/>
        <a:p>
          <a:r>
            <a:rPr lang="ka-GE" sz="2400" dirty="0" smtClean="0"/>
            <a:t>დობუტამინით სტრეს-ექოკარდიოგრაფია</a:t>
          </a:r>
          <a:endParaRPr lang="ru-RU" sz="2400" dirty="0"/>
        </a:p>
      </dgm:t>
    </dgm:pt>
    <dgm:pt modelId="{2209A806-D91D-4098-B6AE-F672E051A74C}" type="parTrans" cxnId="{9CF59C17-E4D0-4007-89A0-FDC1915D1989}">
      <dgm:prSet/>
      <dgm:spPr/>
      <dgm:t>
        <a:bodyPr/>
        <a:lstStyle/>
        <a:p>
          <a:endParaRPr lang="ru-RU"/>
        </a:p>
      </dgm:t>
    </dgm:pt>
    <dgm:pt modelId="{733AB2A2-DE37-4A5A-8A7E-382C08349344}" type="sibTrans" cxnId="{9CF59C17-E4D0-4007-89A0-FDC1915D1989}">
      <dgm:prSet/>
      <dgm:spPr/>
      <dgm:t>
        <a:bodyPr/>
        <a:lstStyle/>
        <a:p>
          <a:endParaRPr lang="ru-RU"/>
        </a:p>
      </dgm:t>
    </dgm:pt>
    <dgm:pt modelId="{155166EB-2C52-43DD-A0E4-1D1518FB5D82}">
      <dgm:prSet phldrT="[Текст]"/>
      <dgm:spPr/>
      <dgm:t>
        <a:bodyPr/>
        <a:lstStyle/>
        <a:p>
          <a:r>
            <a:rPr lang="ka-GE" dirty="0" smtClean="0"/>
            <a:t>2</a:t>
          </a:r>
          <a:endParaRPr lang="ru-RU" dirty="0"/>
        </a:p>
      </dgm:t>
    </dgm:pt>
    <dgm:pt modelId="{6B5996E4-2058-4800-8D49-5C72B6F9F0DB}" type="sibTrans" cxnId="{A090EAE7-183F-4E00-927B-D26007367E15}">
      <dgm:prSet/>
      <dgm:spPr/>
      <dgm:t>
        <a:bodyPr/>
        <a:lstStyle/>
        <a:p>
          <a:endParaRPr lang="ru-RU"/>
        </a:p>
      </dgm:t>
    </dgm:pt>
    <dgm:pt modelId="{8EC4BF66-A637-4145-8925-153DD0FB7935}" type="parTrans" cxnId="{A090EAE7-183F-4E00-927B-D26007367E15}">
      <dgm:prSet/>
      <dgm:spPr/>
      <dgm:t>
        <a:bodyPr/>
        <a:lstStyle/>
        <a:p>
          <a:endParaRPr lang="ru-RU"/>
        </a:p>
      </dgm:t>
    </dgm:pt>
    <dgm:pt modelId="{25F5C4C4-7E5A-42BD-B210-E14350B08A0D}" type="pres">
      <dgm:prSet presAssocID="{BD67696C-2CAF-4593-B0ED-57E3BA46FA85}" presName="linearFlow" presStyleCnt="0">
        <dgm:presLayoutVars>
          <dgm:dir/>
          <dgm:animLvl val="lvl"/>
          <dgm:resizeHandles val="exact"/>
        </dgm:presLayoutVars>
      </dgm:prSet>
      <dgm:spPr/>
      <dgm:t>
        <a:bodyPr/>
        <a:lstStyle/>
        <a:p>
          <a:endParaRPr lang="ru-RU"/>
        </a:p>
      </dgm:t>
    </dgm:pt>
    <dgm:pt modelId="{4D9B7E15-5B69-4D4A-AFAE-3BAFD6C6C72A}" type="pres">
      <dgm:prSet presAssocID="{BEC5ABD9-A73E-492D-B4E0-96C7B0F750C7}" presName="composite" presStyleCnt="0"/>
      <dgm:spPr/>
    </dgm:pt>
    <dgm:pt modelId="{67165314-ACCE-4E46-8B16-8EF0BD9881BA}" type="pres">
      <dgm:prSet presAssocID="{BEC5ABD9-A73E-492D-B4E0-96C7B0F750C7}" presName="parentText" presStyleLbl="alignNode1" presStyleIdx="0" presStyleCnt="3">
        <dgm:presLayoutVars>
          <dgm:chMax val="1"/>
          <dgm:bulletEnabled val="1"/>
        </dgm:presLayoutVars>
      </dgm:prSet>
      <dgm:spPr/>
      <dgm:t>
        <a:bodyPr/>
        <a:lstStyle/>
        <a:p>
          <a:endParaRPr lang="ru-RU"/>
        </a:p>
      </dgm:t>
    </dgm:pt>
    <dgm:pt modelId="{D5E1BEE2-219A-4C72-9D90-3BB6E2088FA4}" type="pres">
      <dgm:prSet presAssocID="{BEC5ABD9-A73E-492D-B4E0-96C7B0F750C7}" presName="descendantText" presStyleLbl="alignAcc1" presStyleIdx="0" presStyleCnt="3" custLinFactNeighborX="-772" custLinFactNeighborY="-4332">
        <dgm:presLayoutVars>
          <dgm:bulletEnabled val="1"/>
        </dgm:presLayoutVars>
      </dgm:prSet>
      <dgm:spPr/>
      <dgm:t>
        <a:bodyPr/>
        <a:lstStyle/>
        <a:p>
          <a:endParaRPr lang="ru-RU"/>
        </a:p>
      </dgm:t>
    </dgm:pt>
    <dgm:pt modelId="{8AE896AE-2DA5-43A9-96A1-813DD0F67C49}" type="pres">
      <dgm:prSet presAssocID="{D4CAA0B0-6B0F-4702-85D8-E2750F567DA5}" presName="sp" presStyleCnt="0"/>
      <dgm:spPr/>
    </dgm:pt>
    <dgm:pt modelId="{7917FE5B-FE7A-4FF1-9EDA-4FB577CA318C}" type="pres">
      <dgm:prSet presAssocID="{155166EB-2C52-43DD-A0E4-1D1518FB5D82}" presName="composite" presStyleCnt="0"/>
      <dgm:spPr/>
    </dgm:pt>
    <dgm:pt modelId="{5D774C56-09D1-4764-B9EF-763CE734D116}" type="pres">
      <dgm:prSet presAssocID="{155166EB-2C52-43DD-A0E4-1D1518FB5D82}" presName="parentText" presStyleLbl="alignNode1" presStyleIdx="1" presStyleCnt="3">
        <dgm:presLayoutVars>
          <dgm:chMax val="1"/>
          <dgm:bulletEnabled val="1"/>
        </dgm:presLayoutVars>
      </dgm:prSet>
      <dgm:spPr/>
      <dgm:t>
        <a:bodyPr/>
        <a:lstStyle/>
        <a:p>
          <a:endParaRPr lang="ru-RU"/>
        </a:p>
      </dgm:t>
    </dgm:pt>
    <dgm:pt modelId="{4762E42E-83D3-474A-9E6B-E504648FB00E}" type="pres">
      <dgm:prSet presAssocID="{155166EB-2C52-43DD-A0E4-1D1518FB5D82}" presName="descendantText" presStyleLbl="alignAcc1" presStyleIdx="1" presStyleCnt="3">
        <dgm:presLayoutVars>
          <dgm:bulletEnabled val="1"/>
        </dgm:presLayoutVars>
      </dgm:prSet>
      <dgm:spPr/>
      <dgm:t>
        <a:bodyPr/>
        <a:lstStyle/>
        <a:p>
          <a:endParaRPr lang="ru-RU"/>
        </a:p>
      </dgm:t>
    </dgm:pt>
    <dgm:pt modelId="{23E4B148-42AD-4678-A644-B1FC61D4CD8D}" type="pres">
      <dgm:prSet presAssocID="{6B5996E4-2058-4800-8D49-5C72B6F9F0DB}" presName="sp" presStyleCnt="0"/>
      <dgm:spPr/>
    </dgm:pt>
    <dgm:pt modelId="{C877DD40-3CA6-4DE7-80C0-B87F8E32E341}" type="pres">
      <dgm:prSet presAssocID="{6993A283-B425-4A4F-9930-87E5608A6D1F}" presName="composite" presStyleCnt="0"/>
      <dgm:spPr/>
    </dgm:pt>
    <dgm:pt modelId="{81A8E816-9A70-461C-976B-FC464D93F069}" type="pres">
      <dgm:prSet presAssocID="{6993A283-B425-4A4F-9930-87E5608A6D1F}" presName="parentText" presStyleLbl="alignNode1" presStyleIdx="2" presStyleCnt="3">
        <dgm:presLayoutVars>
          <dgm:chMax val="1"/>
          <dgm:bulletEnabled val="1"/>
        </dgm:presLayoutVars>
      </dgm:prSet>
      <dgm:spPr/>
      <dgm:t>
        <a:bodyPr/>
        <a:lstStyle/>
        <a:p>
          <a:endParaRPr lang="ru-RU"/>
        </a:p>
      </dgm:t>
    </dgm:pt>
    <dgm:pt modelId="{A95CD011-7CD5-40E6-B856-BAA776083A33}" type="pres">
      <dgm:prSet presAssocID="{6993A283-B425-4A4F-9930-87E5608A6D1F}" presName="descendantText" presStyleLbl="alignAcc1" presStyleIdx="2" presStyleCnt="3">
        <dgm:presLayoutVars>
          <dgm:bulletEnabled val="1"/>
        </dgm:presLayoutVars>
      </dgm:prSet>
      <dgm:spPr/>
      <dgm:t>
        <a:bodyPr/>
        <a:lstStyle/>
        <a:p>
          <a:endParaRPr lang="ru-RU"/>
        </a:p>
      </dgm:t>
    </dgm:pt>
  </dgm:ptLst>
  <dgm:cxnLst>
    <dgm:cxn modelId="{AF418D20-4E0C-4E8C-ADDE-E4D60E92DC43}" srcId="{155166EB-2C52-43DD-A0E4-1D1518FB5D82}" destId="{427682AC-D78A-4A14-8CD6-A01AD397B240}" srcOrd="0" destOrd="0" parTransId="{5C1C87E7-E68B-4AAE-91B1-52A74AEBCE22}" sibTransId="{AA3C8DC4-12E3-4F06-9138-458045268956}"/>
    <dgm:cxn modelId="{425E9A13-21FF-45BD-97EC-DA9050CEC817}" type="presOf" srcId="{6993A283-B425-4A4F-9930-87E5608A6D1F}" destId="{81A8E816-9A70-461C-976B-FC464D93F069}" srcOrd="0" destOrd="0" presId="urn:microsoft.com/office/officeart/2005/8/layout/chevron2"/>
    <dgm:cxn modelId="{9CF59C17-E4D0-4007-89A0-FDC1915D1989}" srcId="{155166EB-2C52-43DD-A0E4-1D1518FB5D82}" destId="{A1906D2C-4755-4395-BEFC-1D7FC61D4B23}" srcOrd="1" destOrd="0" parTransId="{2209A806-D91D-4098-B6AE-F672E051A74C}" sibTransId="{733AB2A2-DE37-4A5A-8A7E-382C08349344}"/>
    <dgm:cxn modelId="{F133A6AE-D708-4DB6-9EB5-297EC7314056}" type="presOf" srcId="{08E6B81E-E7DD-40A4-A3F5-601FEF870954}" destId="{A95CD011-7CD5-40E6-B856-BAA776083A33}" srcOrd="0" destOrd="0" presId="urn:microsoft.com/office/officeart/2005/8/layout/chevron2"/>
    <dgm:cxn modelId="{D66A6BCF-5F59-45DC-8F0F-A963B3F48903}" srcId="{BEC5ABD9-A73E-492D-B4E0-96C7B0F750C7}" destId="{27BD03C5-7712-4A90-8AAD-FF314C6AA771}" srcOrd="0" destOrd="0" parTransId="{75B14932-1EC0-4C5C-A2AA-D367803614C0}" sibTransId="{FA36F35C-6F59-4BF8-9721-A400F409AC82}"/>
    <dgm:cxn modelId="{BEFE9AF8-8F4E-4C5D-8AD7-5FA148F15E23}" srcId="{BD67696C-2CAF-4593-B0ED-57E3BA46FA85}" destId="{6993A283-B425-4A4F-9930-87E5608A6D1F}" srcOrd="2" destOrd="0" parTransId="{1941577C-CE0C-472F-BF7B-F11A2E4DCCA7}" sibTransId="{E393EF58-10F1-42CC-9100-8BEC539C1C73}"/>
    <dgm:cxn modelId="{A090EAE7-183F-4E00-927B-D26007367E15}" srcId="{BD67696C-2CAF-4593-B0ED-57E3BA46FA85}" destId="{155166EB-2C52-43DD-A0E4-1D1518FB5D82}" srcOrd="1" destOrd="0" parTransId="{8EC4BF66-A637-4145-8925-153DD0FB7935}" sibTransId="{6B5996E4-2058-4800-8D49-5C72B6F9F0DB}"/>
    <dgm:cxn modelId="{A761D332-51AF-4DD3-AD50-41FE52A1EF39}" type="presOf" srcId="{BD67696C-2CAF-4593-B0ED-57E3BA46FA85}" destId="{25F5C4C4-7E5A-42BD-B210-E14350B08A0D}" srcOrd="0" destOrd="0" presId="urn:microsoft.com/office/officeart/2005/8/layout/chevron2"/>
    <dgm:cxn modelId="{C6D84475-0C39-40E8-A14B-628947C92F1D}" srcId="{6993A283-B425-4A4F-9930-87E5608A6D1F}" destId="{08E6B81E-E7DD-40A4-A3F5-601FEF870954}" srcOrd="0" destOrd="0" parTransId="{7751953B-0283-47BC-B707-5C3EC7989047}" sibTransId="{6909784A-FCAC-492F-89B4-348DA15CBD59}"/>
    <dgm:cxn modelId="{3279A7D5-A3EB-4098-8CA2-A003457722E7}" type="presOf" srcId="{A1906D2C-4755-4395-BEFC-1D7FC61D4B23}" destId="{4762E42E-83D3-474A-9E6B-E504648FB00E}" srcOrd="0" destOrd="1" presId="urn:microsoft.com/office/officeart/2005/8/layout/chevron2"/>
    <dgm:cxn modelId="{ABB83CE0-9942-4E52-9284-B48471C213B5}" srcId="{BD67696C-2CAF-4593-B0ED-57E3BA46FA85}" destId="{BEC5ABD9-A73E-492D-B4E0-96C7B0F750C7}" srcOrd="0" destOrd="0" parTransId="{A85EEC39-F5F4-43AB-9B4C-2700592AECBB}" sibTransId="{D4CAA0B0-6B0F-4702-85D8-E2750F567DA5}"/>
    <dgm:cxn modelId="{AF81B56A-0A8B-41AB-8823-6BDCBEFF6154}" type="presOf" srcId="{427682AC-D78A-4A14-8CD6-A01AD397B240}" destId="{4762E42E-83D3-474A-9E6B-E504648FB00E}" srcOrd="0" destOrd="0" presId="urn:microsoft.com/office/officeart/2005/8/layout/chevron2"/>
    <dgm:cxn modelId="{D0D4B6A6-628B-4F5C-B8ED-49B3C990EC3A}" type="presOf" srcId="{BEC5ABD9-A73E-492D-B4E0-96C7B0F750C7}" destId="{67165314-ACCE-4E46-8B16-8EF0BD9881BA}" srcOrd="0" destOrd="0" presId="urn:microsoft.com/office/officeart/2005/8/layout/chevron2"/>
    <dgm:cxn modelId="{128F1551-E93D-40AB-801E-02C468BAED64}" type="presOf" srcId="{27BD03C5-7712-4A90-8AAD-FF314C6AA771}" destId="{D5E1BEE2-219A-4C72-9D90-3BB6E2088FA4}" srcOrd="0" destOrd="0" presId="urn:microsoft.com/office/officeart/2005/8/layout/chevron2"/>
    <dgm:cxn modelId="{68A93B73-B746-4C64-81D1-D7905E3139AE}" type="presOf" srcId="{155166EB-2C52-43DD-A0E4-1D1518FB5D82}" destId="{5D774C56-09D1-4764-B9EF-763CE734D116}" srcOrd="0" destOrd="0" presId="urn:microsoft.com/office/officeart/2005/8/layout/chevron2"/>
    <dgm:cxn modelId="{19AED23E-3EE8-496E-A639-52E03D8D3B50}" type="presParOf" srcId="{25F5C4C4-7E5A-42BD-B210-E14350B08A0D}" destId="{4D9B7E15-5B69-4D4A-AFAE-3BAFD6C6C72A}" srcOrd="0" destOrd="0" presId="urn:microsoft.com/office/officeart/2005/8/layout/chevron2"/>
    <dgm:cxn modelId="{15C696B9-A80E-45EC-AFE7-8419EEF1D258}" type="presParOf" srcId="{4D9B7E15-5B69-4D4A-AFAE-3BAFD6C6C72A}" destId="{67165314-ACCE-4E46-8B16-8EF0BD9881BA}" srcOrd="0" destOrd="0" presId="urn:microsoft.com/office/officeart/2005/8/layout/chevron2"/>
    <dgm:cxn modelId="{8404DDC2-8667-4E1F-80B0-DB9ED04F6976}" type="presParOf" srcId="{4D9B7E15-5B69-4D4A-AFAE-3BAFD6C6C72A}" destId="{D5E1BEE2-219A-4C72-9D90-3BB6E2088FA4}" srcOrd="1" destOrd="0" presId="urn:microsoft.com/office/officeart/2005/8/layout/chevron2"/>
    <dgm:cxn modelId="{BAF9A63C-957C-4AC3-966E-C3B960BDFF95}" type="presParOf" srcId="{25F5C4C4-7E5A-42BD-B210-E14350B08A0D}" destId="{8AE896AE-2DA5-43A9-96A1-813DD0F67C49}" srcOrd="1" destOrd="0" presId="urn:microsoft.com/office/officeart/2005/8/layout/chevron2"/>
    <dgm:cxn modelId="{1C55BEF7-829D-40E0-9575-08DD98A8546F}" type="presParOf" srcId="{25F5C4C4-7E5A-42BD-B210-E14350B08A0D}" destId="{7917FE5B-FE7A-4FF1-9EDA-4FB577CA318C}" srcOrd="2" destOrd="0" presId="urn:microsoft.com/office/officeart/2005/8/layout/chevron2"/>
    <dgm:cxn modelId="{2A06F202-E1A7-4E73-832A-E606ED4FA43A}" type="presParOf" srcId="{7917FE5B-FE7A-4FF1-9EDA-4FB577CA318C}" destId="{5D774C56-09D1-4764-B9EF-763CE734D116}" srcOrd="0" destOrd="0" presId="urn:microsoft.com/office/officeart/2005/8/layout/chevron2"/>
    <dgm:cxn modelId="{344685A7-EA03-41F6-8287-B16BC40DC242}" type="presParOf" srcId="{7917FE5B-FE7A-4FF1-9EDA-4FB577CA318C}" destId="{4762E42E-83D3-474A-9E6B-E504648FB00E}" srcOrd="1" destOrd="0" presId="urn:microsoft.com/office/officeart/2005/8/layout/chevron2"/>
    <dgm:cxn modelId="{1C25E7CD-E5EA-417F-9963-58D868021D80}" type="presParOf" srcId="{25F5C4C4-7E5A-42BD-B210-E14350B08A0D}" destId="{23E4B148-42AD-4678-A644-B1FC61D4CD8D}" srcOrd="3" destOrd="0" presId="urn:microsoft.com/office/officeart/2005/8/layout/chevron2"/>
    <dgm:cxn modelId="{D6C1F1DC-1A8A-4293-AD9B-5EE5202246B7}" type="presParOf" srcId="{25F5C4C4-7E5A-42BD-B210-E14350B08A0D}" destId="{C877DD40-3CA6-4DE7-80C0-B87F8E32E341}" srcOrd="4" destOrd="0" presId="urn:microsoft.com/office/officeart/2005/8/layout/chevron2"/>
    <dgm:cxn modelId="{BA536C23-2A55-4CDE-96D2-1DACC5F03B4C}" type="presParOf" srcId="{C877DD40-3CA6-4DE7-80C0-B87F8E32E341}" destId="{81A8E816-9A70-461C-976B-FC464D93F069}" srcOrd="0" destOrd="0" presId="urn:microsoft.com/office/officeart/2005/8/layout/chevron2"/>
    <dgm:cxn modelId="{E242E511-D579-4C14-A5EA-0A05181AC2D9}" type="presParOf" srcId="{C877DD40-3CA6-4DE7-80C0-B87F8E32E341}" destId="{A95CD011-7CD5-40E6-B856-BAA776083A3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C8754A-8711-463C-8896-07AD6289A3A8}"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ru-RU"/>
        </a:p>
      </dgm:t>
    </dgm:pt>
    <dgm:pt modelId="{917BEF7D-9793-493F-9B4C-2FB299907ABF}">
      <dgm:prSet phldrT="[Текст]" custT="1"/>
      <dgm:spPr/>
      <dgm:t>
        <a:bodyPr/>
        <a:lstStyle/>
        <a:p>
          <a:r>
            <a:rPr lang="ka-GE" sz="3200" dirty="0" smtClean="0"/>
            <a:t>მიზანი</a:t>
          </a:r>
          <a:endParaRPr lang="ru-RU" sz="3200" dirty="0"/>
        </a:p>
      </dgm:t>
    </dgm:pt>
    <dgm:pt modelId="{A7CFCEC5-6E45-4A8B-B422-193348F044A4}" type="parTrans" cxnId="{FD33BB86-79D5-4FD1-97C6-47DC67BB0A64}">
      <dgm:prSet/>
      <dgm:spPr/>
      <dgm:t>
        <a:bodyPr/>
        <a:lstStyle/>
        <a:p>
          <a:endParaRPr lang="ru-RU"/>
        </a:p>
      </dgm:t>
    </dgm:pt>
    <dgm:pt modelId="{0A7DBFF7-79E8-4ADC-9909-41B2EE70EDFC}" type="sibTrans" cxnId="{FD33BB86-79D5-4FD1-97C6-47DC67BB0A64}">
      <dgm:prSet/>
      <dgm:spPr/>
      <dgm:t>
        <a:bodyPr/>
        <a:lstStyle/>
        <a:p>
          <a:endParaRPr lang="ru-RU"/>
        </a:p>
      </dgm:t>
    </dgm:pt>
    <dgm:pt modelId="{AD7A4B9B-23D0-440B-A5F9-C85A1A2481D1}">
      <dgm:prSet phldrT="[Текст]" custT="1"/>
      <dgm:spPr/>
      <dgm:t>
        <a:bodyPr/>
        <a:lstStyle/>
        <a:p>
          <a:r>
            <a:rPr lang="ka-GE" sz="2400" dirty="0" smtClean="0"/>
            <a:t>სიმპტომების  შემცირება  ან  გაქრობა</a:t>
          </a:r>
          <a:endParaRPr lang="ru-RU" sz="2400" dirty="0"/>
        </a:p>
      </dgm:t>
    </dgm:pt>
    <dgm:pt modelId="{399864D4-ECAA-4C2F-97F3-2F9C0655391C}" type="parTrans" cxnId="{D41CB49B-4242-4C9B-8ABC-A34EF00283F3}">
      <dgm:prSet/>
      <dgm:spPr/>
      <dgm:t>
        <a:bodyPr/>
        <a:lstStyle/>
        <a:p>
          <a:endParaRPr lang="ru-RU"/>
        </a:p>
      </dgm:t>
    </dgm:pt>
    <dgm:pt modelId="{B1424AFD-F04A-4689-9B16-7E65C07FD695}" type="sibTrans" cxnId="{D41CB49B-4242-4C9B-8ABC-A34EF00283F3}">
      <dgm:prSet/>
      <dgm:spPr/>
      <dgm:t>
        <a:bodyPr/>
        <a:lstStyle/>
        <a:p>
          <a:endParaRPr lang="ru-RU"/>
        </a:p>
      </dgm:t>
    </dgm:pt>
    <dgm:pt modelId="{A27D404C-78F1-46E7-BC9D-F85CB2334CA5}">
      <dgm:prSet phldrT="[Текст]" custT="1"/>
      <dgm:spPr/>
      <dgm:t>
        <a:bodyPr/>
        <a:lstStyle/>
        <a:p>
          <a:r>
            <a:rPr lang="ka-GE" sz="1800" dirty="0" smtClean="0"/>
            <a:t>დაავადების პროგნოზის  გაუმჯობესება, მიოკარდიუმის ინფარქტისა  და  სიკვდილის  პრევენციის   გზით</a:t>
          </a:r>
          <a:endParaRPr lang="ru-RU" sz="1800" dirty="0"/>
        </a:p>
      </dgm:t>
    </dgm:pt>
    <dgm:pt modelId="{7B28A76C-DD7B-40FD-8960-D855F446129C}" type="parTrans" cxnId="{2FEC33D6-AB52-4640-BCC1-374FC6425E8C}">
      <dgm:prSet/>
      <dgm:spPr/>
      <dgm:t>
        <a:bodyPr/>
        <a:lstStyle/>
        <a:p>
          <a:endParaRPr lang="ru-RU"/>
        </a:p>
      </dgm:t>
    </dgm:pt>
    <dgm:pt modelId="{9CA1DE74-9312-467C-9E96-56842CAD11C4}" type="sibTrans" cxnId="{2FEC33D6-AB52-4640-BCC1-374FC6425E8C}">
      <dgm:prSet/>
      <dgm:spPr/>
      <dgm:t>
        <a:bodyPr/>
        <a:lstStyle/>
        <a:p>
          <a:endParaRPr lang="ru-RU"/>
        </a:p>
      </dgm:t>
    </dgm:pt>
    <dgm:pt modelId="{E0B89713-4728-437B-9186-32ED79329CBC}" type="pres">
      <dgm:prSet presAssocID="{D1C8754A-8711-463C-8896-07AD6289A3A8}" presName="Name0" presStyleCnt="0">
        <dgm:presLayoutVars>
          <dgm:dir/>
          <dgm:resizeHandles val="exact"/>
        </dgm:presLayoutVars>
      </dgm:prSet>
      <dgm:spPr/>
      <dgm:t>
        <a:bodyPr/>
        <a:lstStyle/>
        <a:p>
          <a:endParaRPr lang="ru-RU"/>
        </a:p>
      </dgm:t>
    </dgm:pt>
    <dgm:pt modelId="{AD200008-D357-410D-ABA5-918D40DB6DA3}" type="pres">
      <dgm:prSet presAssocID="{917BEF7D-9793-493F-9B4C-2FB299907ABF}" presName="node" presStyleLbl="node1" presStyleIdx="0" presStyleCnt="3" custRadScaleRad="89115" custRadScaleInc="1993">
        <dgm:presLayoutVars>
          <dgm:bulletEnabled val="1"/>
        </dgm:presLayoutVars>
      </dgm:prSet>
      <dgm:spPr/>
      <dgm:t>
        <a:bodyPr/>
        <a:lstStyle/>
        <a:p>
          <a:endParaRPr lang="ru-RU"/>
        </a:p>
      </dgm:t>
    </dgm:pt>
    <dgm:pt modelId="{AFF390E5-1D99-46AD-A2D9-3E0D6EBFE005}" type="pres">
      <dgm:prSet presAssocID="{0A7DBFF7-79E8-4ADC-9909-41B2EE70EDFC}" presName="sibTrans" presStyleLbl="sibTrans2D1" presStyleIdx="0" presStyleCnt="3"/>
      <dgm:spPr/>
      <dgm:t>
        <a:bodyPr/>
        <a:lstStyle/>
        <a:p>
          <a:endParaRPr lang="ru-RU"/>
        </a:p>
      </dgm:t>
    </dgm:pt>
    <dgm:pt modelId="{4E6BEAA5-E257-4C95-B521-C4827DF24B30}" type="pres">
      <dgm:prSet presAssocID="{0A7DBFF7-79E8-4ADC-9909-41B2EE70EDFC}" presName="connectorText" presStyleLbl="sibTrans2D1" presStyleIdx="0" presStyleCnt="3"/>
      <dgm:spPr/>
      <dgm:t>
        <a:bodyPr/>
        <a:lstStyle/>
        <a:p>
          <a:endParaRPr lang="ru-RU"/>
        </a:p>
      </dgm:t>
    </dgm:pt>
    <dgm:pt modelId="{4C655A0C-665A-4419-9F57-B3A848AB905B}" type="pres">
      <dgm:prSet presAssocID="{AD7A4B9B-23D0-440B-A5F9-C85A1A2481D1}" presName="node" presStyleLbl="node1" presStyleIdx="1" presStyleCnt="3" custScaleY="163434" custRadScaleRad="85607" custRadScaleInc="-30426">
        <dgm:presLayoutVars>
          <dgm:bulletEnabled val="1"/>
        </dgm:presLayoutVars>
      </dgm:prSet>
      <dgm:spPr/>
      <dgm:t>
        <a:bodyPr/>
        <a:lstStyle/>
        <a:p>
          <a:endParaRPr lang="ru-RU"/>
        </a:p>
      </dgm:t>
    </dgm:pt>
    <dgm:pt modelId="{0C27B0BA-F037-4A0B-84AE-E5F8D98C500A}" type="pres">
      <dgm:prSet presAssocID="{B1424AFD-F04A-4689-9B16-7E65C07FD695}" presName="sibTrans" presStyleLbl="sibTrans2D1" presStyleIdx="1" presStyleCnt="3"/>
      <dgm:spPr/>
      <dgm:t>
        <a:bodyPr/>
        <a:lstStyle/>
        <a:p>
          <a:endParaRPr lang="ru-RU"/>
        </a:p>
      </dgm:t>
    </dgm:pt>
    <dgm:pt modelId="{84E607CA-B5AF-455E-9B06-C0F2B70E32B6}" type="pres">
      <dgm:prSet presAssocID="{B1424AFD-F04A-4689-9B16-7E65C07FD695}" presName="connectorText" presStyleLbl="sibTrans2D1" presStyleIdx="1" presStyleCnt="3"/>
      <dgm:spPr/>
      <dgm:t>
        <a:bodyPr/>
        <a:lstStyle/>
        <a:p>
          <a:endParaRPr lang="ru-RU"/>
        </a:p>
      </dgm:t>
    </dgm:pt>
    <dgm:pt modelId="{497A2F53-F8E3-40E4-BB42-E57EB4724D97}" type="pres">
      <dgm:prSet presAssocID="{A27D404C-78F1-46E7-BC9D-F85CB2334CA5}" presName="node" presStyleLbl="node1" presStyleIdx="2" presStyleCnt="3" custScaleX="111442" custScaleY="152862" custRadScaleRad="96365" custRadScaleInc="35423">
        <dgm:presLayoutVars>
          <dgm:bulletEnabled val="1"/>
        </dgm:presLayoutVars>
      </dgm:prSet>
      <dgm:spPr/>
      <dgm:t>
        <a:bodyPr/>
        <a:lstStyle/>
        <a:p>
          <a:endParaRPr lang="ru-RU"/>
        </a:p>
      </dgm:t>
    </dgm:pt>
    <dgm:pt modelId="{BC62FD6D-A3C9-475A-8FC1-E63BE4E8E7C4}" type="pres">
      <dgm:prSet presAssocID="{9CA1DE74-9312-467C-9E96-56842CAD11C4}" presName="sibTrans" presStyleLbl="sibTrans2D1" presStyleIdx="2" presStyleCnt="3"/>
      <dgm:spPr/>
      <dgm:t>
        <a:bodyPr/>
        <a:lstStyle/>
        <a:p>
          <a:endParaRPr lang="ru-RU"/>
        </a:p>
      </dgm:t>
    </dgm:pt>
    <dgm:pt modelId="{F13B674D-1C95-46E1-8888-EA8501788D7D}" type="pres">
      <dgm:prSet presAssocID="{9CA1DE74-9312-467C-9E96-56842CAD11C4}" presName="connectorText" presStyleLbl="sibTrans2D1" presStyleIdx="2" presStyleCnt="3"/>
      <dgm:spPr/>
      <dgm:t>
        <a:bodyPr/>
        <a:lstStyle/>
        <a:p>
          <a:endParaRPr lang="ru-RU"/>
        </a:p>
      </dgm:t>
    </dgm:pt>
  </dgm:ptLst>
  <dgm:cxnLst>
    <dgm:cxn modelId="{A2F1564C-B5E2-4C9E-9EDE-376BE1A5E11C}" type="presOf" srcId="{AD7A4B9B-23D0-440B-A5F9-C85A1A2481D1}" destId="{4C655A0C-665A-4419-9F57-B3A848AB905B}" srcOrd="0" destOrd="0" presId="urn:microsoft.com/office/officeart/2005/8/layout/cycle7"/>
    <dgm:cxn modelId="{D791AB69-2DFB-4B05-84F8-B3A4FE6187B1}" type="presOf" srcId="{D1C8754A-8711-463C-8896-07AD6289A3A8}" destId="{E0B89713-4728-437B-9186-32ED79329CBC}" srcOrd="0" destOrd="0" presId="urn:microsoft.com/office/officeart/2005/8/layout/cycle7"/>
    <dgm:cxn modelId="{362E3A01-B4E9-471B-B89E-B6CFC5C7A48A}" type="presOf" srcId="{9CA1DE74-9312-467C-9E96-56842CAD11C4}" destId="{F13B674D-1C95-46E1-8888-EA8501788D7D}" srcOrd="1" destOrd="0" presId="urn:microsoft.com/office/officeart/2005/8/layout/cycle7"/>
    <dgm:cxn modelId="{D41CB49B-4242-4C9B-8ABC-A34EF00283F3}" srcId="{D1C8754A-8711-463C-8896-07AD6289A3A8}" destId="{AD7A4B9B-23D0-440B-A5F9-C85A1A2481D1}" srcOrd="1" destOrd="0" parTransId="{399864D4-ECAA-4C2F-97F3-2F9C0655391C}" sibTransId="{B1424AFD-F04A-4689-9B16-7E65C07FD695}"/>
    <dgm:cxn modelId="{3406C5FC-5598-4539-803B-A65CC880404E}" type="presOf" srcId="{9CA1DE74-9312-467C-9E96-56842CAD11C4}" destId="{BC62FD6D-A3C9-475A-8FC1-E63BE4E8E7C4}" srcOrd="0" destOrd="0" presId="urn:microsoft.com/office/officeart/2005/8/layout/cycle7"/>
    <dgm:cxn modelId="{1DD2D5D0-65B0-4225-8F39-104E36EDDC1E}" type="presOf" srcId="{0A7DBFF7-79E8-4ADC-9909-41B2EE70EDFC}" destId="{4E6BEAA5-E257-4C95-B521-C4827DF24B30}" srcOrd="1" destOrd="0" presId="urn:microsoft.com/office/officeart/2005/8/layout/cycle7"/>
    <dgm:cxn modelId="{7E3E80EB-AB39-4382-86E2-3380AD069490}" type="presOf" srcId="{B1424AFD-F04A-4689-9B16-7E65C07FD695}" destId="{84E607CA-B5AF-455E-9B06-C0F2B70E32B6}" srcOrd="1" destOrd="0" presId="urn:microsoft.com/office/officeart/2005/8/layout/cycle7"/>
    <dgm:cxn modelId="{FD33BB86-79D5-4FD1-97C6-47DC67BB0A64}" srcId="{D1C8754A-8711-463C-8896-07AD6289A3A8}" destId="{917BEF7D-9793-493F-9B4C-2FB299907ABF}" srcOrd="0" destOrd="0" parTransId="{A7CFCEC5-6E45-4A8B-B422-193348F044A4}" sibTransId="{0A7DBFF7-79E8-4ADC-9909-41B2EE70EDFC}"/>
    <dgm:cxn modelId="{BD4EB96C-4B2C-4FF0-8F99-80B8FCD0F7AD}" type="presOf" srcId="{0A7DBFF7-79E8-4ADC-9909-41B2EE70EDFC}" destId="{AFF390E5-1D99-46AD-A2D9-3E0D6EBFE005}" srcOrd="0" destOrd="0" presId="urn:microsoft.com/office/officeart/2005/8/layout/cycle7"/>
    <dgm:cxn modelId="{C9BD24C8-7A28-4B8B-BAB8-8237C431F9D2}" type="presOf" srcId="{917BEF7D-9793-493F-9B4C-2FB299907ABF}" destId="{AD200008-D357-410D-ABA5-918D40DB6DA3}" srcOrd="0" destOrd="0" presId="urn:microsoft.com/office/officeart/2005/8/layout/cycle7"/>
    <dgm:cxn modelId="{2FEC33D6-AB52-4640-BCC1-374FC6425E8C}" srcId="{D1C8754A-8711-463C-8896-07AD6289A3A8}" destId="{A27D404C-78F1-46E7-BC9D-F85CB2334CA5}" srcOrd="2" destOrd="0" parTransId="{7B28A76C-DD7B-40FD-8960-D855F446129C}" sibTransId="{9CA1DE74-9312-467C-9E96-56842CAD11C4}"/>
    <dgm:cxn modelId="{7D44EBC9-C24E-4C68-B725-A9927068369C}" type="presOf" srcId="{B1424AFD-F04A-4689-9B16-7E65C07FD695}" destId="{0C27B0BA-F037-4A0B-84AE-E5F8D98C500A}" srcOrd="0" destOrd="0" presId="urn:microsoft.com/office/officeart/2005/8/layout/cycle7"/>
    <dgm:cxn modelId="{F68E636C-5F0B-45E4-85F1-020513D89B2D}" type="presOf" srcId="{A27D404C-78F1-46E7-BC9D-F85CB2334CA5}" destId="{497A2F53-F8E3-40E4-BB42-E57EB4724D97}" srcOrd="0" destOrd="0" presId="urn:microsoft.com/office/officeart/2005/8/layout/cycle7"/>
    <dgm:cxn modelId="{53F0D2D1-CE30-4753-8B92-E213AA901CB4}" type="presParOf" srcId="{E0B89713-4728-437B-9186-32ED79329CBC}" destId="{AD200008-D357-410D-ABA5-918D40DB6DA3}" srcOrd="0" destOrd="0" presId="urn:microsoft.com/office/officeart/2005/8/layout/cycle7"/>
    <dgm:cxn modelId="{6BB38C34-367E-4D65-8BB4-D2751D31EB3E}" type="presParOf" srcId="{E0B89713-4728-437B-9186-32ED79329CBC}" destId="{AFF390E5-1D99-46AD-A2D9-3E0D6EBFE005}" srcOrd="1" destOrd="0" presId="urn:microsoft.com/office/officeart/2005/8/layout/cycle7"/>
    <dgm:cxn modelId="{8F595597-772A-4D83-977B-765413F4F805}" type="presParOf" srcId="{AFF390E5-1D99-46AD-A2D9-3E0D6EBFE005}" destId="{4E6BEAA5-E257-4C95-B521-C4827DF24B30}" srcOrd="0" destOrd="0" presId="urn:microsoft.com/office/officeart/2005/8/layout/cycle7"/>
    <dgm:cxn modelId="{6DAAE35F-E925-4C51-A2C9-3465FEB1224F}" type="presParOf" srcId="{E0B89713-4728-437B-9186-32ED79329CBC}" destId="{4C655A0C-665A-4419-9F57-B3A848AB905B}" srcOrd="2" destOrd="0" presId="urn:microsoft.com/office/officeart/2005/8/layout/cycle7"/>
    <dgm:cxn modelId="{E4168162-427C-4154-AB40-177209E4A3A4}" type="presParOf" srcId="{E0B89713-4728-437B-9186-32ED79329CBC}" destId="{0C27B0BA-F037-4A0B-84AE-E5F8D98C500A}" srcOrd="3" destOrd="0" presId="urn:microsoft.com/office/officeart/2005/8/layout/cycle7"/>
    <dgm:cxn modelId="{6C6C6440-1A70-4CE0-AFC5-6EBA98F5B0DF}" type="presParOf" srcId="{0C27B0BA-F037-4A0B-84AE-E5F8D98C500A}" destId="{84E607CA-B5AF-455E-9B06-C0F2B70E32B6}" srcOrd="0" destOrd="0" presId="urn:microsoft.com/office/officeart/2005/8/layout/cycle7"/>
    <dgm:cxn modelId="{90205D5B-12B1-4AE2-9D7A-BB16AF058DD7}" type="presParOf" srcId="{E0B89713-4728-437B-9186-32ED79329CBC}" destId="{497A2F53-F8E3-40E4-BB42-E57EB4724D97}" srcOrd="4" destOrd="0" presId="urn:microsoft.com/office/officeart/2005/8/layout/cycle7"/>
    <dgm:cxn modelId="{D125D9BA-014D-458F-AF4A-20F3F27D6918}" type="presParOf" srcId="{E0B89713-4728-437B-9186-32ED79329CBC}" destId="{BC62FD6D-A3C9-475A-8FC1-E63BE4E8E7C4}" srcOrd="5" destOrd="0" presId="urn:microsoft.com/office/officeart/2005/8/layout/cycle7"/>
    <dgm:cxn modelId="{8E5F7A07-D236-4B74-8ECA-96C9B7300F09}" type="presParOf" srcId="{BC62FD6D-A3C9-475A-8FC1-E63BE4E8E7C4}" destId="{F13B674D-1C95-46E1-8888-EA8501788D7D}"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E5DF75-B0C6-43D7-A7FE-ACE1C513463A}">
      <dsp:nvSpPr>
        <dsp:cNvPr id="0" name=""/>
        <dsp:cNvSpPr/>
      </dsp:nvSpPr>
      <dsp:spPr>
        <a:xfrm>
          <a:off x="668613" y="0"/>
          <a:ext cx="5065715" cy="5065715"/>
        </a:xfrm>
        <a:prstGeom prst="triangl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9A9020D-498D-4B7F-AEF8-E9E90CEFA777}">
      <dsp:nvSpPr>
        <dsp:cNvPr id="0" name=""/>
        <dsp:cNvSpPr/>
      </dsp:nvSpPr>
      <dsp:spPr>
        <a:xfrm>
          <a:off x="3052179" y="526508"/>
          <a:ext cx="3292714" cy="720281"/>
        </a:xfrm>
        <a:prstGeom prst="round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a-GE" sz="1600" b="1" kern="1200" dirty="0" smtClean="0"/>
            <a:t>ტკივილის განვითარების დრო და ხასიათი</a:t>
          </a:r>
          <a:endParaRPr lang="ru-RU" sz="1600" b="1" kern="1200" dirty="0"/>
        </a:p>
      </dsp:txBody>
      <dsp:txXfrm>
        <a:off x="3052179" y="526508"/>
        <a:ext cx="3292714" cy="720281"/>
      </dsp:txXfrm>
    </dsp:sp>
    <dsp:sp modelId="{4DB9130F-4E22-4056-8B73-8EF0EA4D5FAF}">
      <dsp:nvSpPr>
        <dsp:cNvPr id="0" name=""/>
        <dsp:cNvSpPr/>
      </dsp:nvSpPr>
      <dsp:spPr>
        <a:xfrm>
          <a:off x="3201471" y="1317382"/>
          <a:ext cx="3292714" cy="720281"/>
        </a:xfrm>
        <a:prstGeom prst="round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a-GE" sz="1600" b="1" kern="1200" dirty="0" smtClean="0"/>
            <a:t>ლოკალიზაცია</a:t>
          </a:r>
          <a:endParaRPr lang="ru-RU" sz="1600" b="1" kern="1200" dirty="0"/>
        </a:p>
      </dsp:txBody>
      <dsp:txXfrm>
        <a:off x="3201471" y="1317382"/>
        <a:ext cx="3292714" cy="720281"/>
      </dsp:txXfrm>
    </dsp:sp>
    <dsp:sp modelId="{E789E553-FD9E-4AE5-9024-411B62881841}">
      <dsp:nvSpPr>
        <dsp:cNvPr id="0" name=""/>
        <dsp:cNvSpPr/>
      </dsp:nvSpPr>
      <dsp:spPr>
        <a:xfrm>
          <a:off x="3201471" y="2127699"/>
          <a:ext cx="3292714" cy="720281"/>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a-GE" sz="1600" b="1" kern="1200" dirty="0" smtClean="0"/>
            <a:t>ხანგრძლივობა</a:t>
          </a:r>
          <a:endParaRPr lang="ru-RU" sz="1600" b="1" kern="1200" dirty="0"/>
        </a:p>
      </dsp:txBody>
      <dsp:txXfrm>
        <a:off x="3201471" y="2127699"/>
        <a:ext cx="3292714" cy="720281"/>
      </dsp:txXfrm>
    </dsp:sp>
    <dsp:sp modelId="{0D00BCD1-1994-40E6-93CE-9BC0482D2977}">
      <dsp:nvSpPr>
        <dsp:cNvPr id="0" name=""/>
        <dsp:cNvSpPr/>
      </dsp:nvSpPr>
      <dsp:spPr>
        <a:xfrm>
          <a:off x="3201471" y="2938015"/>
          <a:ext cx="3292714" cy="720281"/>
        </a:xfrm>
        <a:prstGeom prst="round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a-GE" sz="1600" b="1" kern="1200" dirty="0" smtClean="0"/>
            <a:t>გარემოებები (მაპროვოცირებელი და შემამსუბუქებელი)</a:t>
          </a:r>
          <a:endParaRPr lang="ru-RU" sz="1600" b="1" kern="1200" dirty="0"/>
        </a:p>
      </dsp:txBody>
      <dsp:txXfrm>
        <a:off x="3201471" y="2938015"/>
        <a:ext cx="3292714" cy="720281"/>
      </dsp:txXfrm>
    </dsp:sp>
    <dsp:sp modelId="{5ADF04CE-C09E-428A-B457-2A02486DDEC5}">
      <dsp:nvSpPr>
        <dsp:cNvPr id="0" name=""/>
        <dsp:cNvSpPr/>
      </dsp:nvSpPr>
      <dsp:spPr>
        <a:xfrm>
          <a:off x="3201471" y="3748332"/>
          <a:ext cx="3292714" cy="720281"/>
        </a:xfrm>
        <a:prstGeom prst="round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a-GE" sz="1600" b="1" kern="1200" dirty="0" smtClean="0"/>
            <a:t>დინამიკა</a:t>
          </a:r>
          <a:endParaRPr lang="ru-RU" sz="1600" b="1" kern="1200" dirty="0"/>
        </a:p>
      </dsp:txBody>
      <dsp:txXfrm>
        <a:off x="3201471" y="3748332"/>
        <a:ext cx="3292714" cy="7202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062F760-926C-4D38-B82A-F96C85E68D4D}">
      <dsp:nvSpPr>
        <dsp:cNvPr id="0" name=""/>
        <dsp:cNvSpPr/>
      </dsp:nvSpPr>
      <dsp:spPr>
        <a:xfrm>
          <a:off x="0" y="60501"/>
          <a:ext cx="8229600" cy="216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ka-GE" sz="2800" kern="1200" dirty="0" smtClean="0"/>
            <a:t>საშუალო  10-90%  პრეტესტური ალბათობის  მქონე  პაციენტებისათვის გულის  იშემიური  დაავადების  დიაგნოსტიკა  ხდება არაინვაზიური  ტესტით</a:t>
          </a:r>
          <a:endParaRPr lang="ru-RU" sz="2800" kern="1200" dirty="0"/>
        </a:p>
      </dsp:txBody>
      <dsp:txXfrm>
        <a:off x="0" y="60501"/>
        <a:ext cx="8229600" cy="2162160"/>
      </dsp:txXfrm>
    </dsp:sp>
    <dsp:sp modelId="{6D1BDA7E-6CAF-403F-BC91-AAD59A1C5147}">
      <dsp:nvSpPr>
        <dsp:cNvPr id="0" name=""/>
        <dsp:cNvSpPr/>
      </dsp:nvSpPr>
      <dsp:spPr>
        <a:xfrm>
          <a:off x="0" y="2303301"/>
          <a:ext cx="8229600" cy="216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ka-GE" sz="2800" kern="1200" dirty="0" smtClean="0"/>
            <a:t>სტრეს-ტესტის  არჩევა  დამოკიდებულია ანამნეზზე, მოსვენებით  ეკგ-ზე და  დატვირთვის  მიმართ  ტოლერანტობაზე</a:t>
          </a:r>
          <a:endParaRPr lang="ru-RU" sz="2800" kern="1200" dirty="0"/>
        </a:p>
      </dsp:txBody>
      <dsp:txXfrm>
        <a:off x="0" y="2303301"/>
        <a:ext cx="8229600" cy="216216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165314-ACCE-4E46-8B16-8EF0BD9881BA}">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ka-GE" sz="3200" kern="1200" dirty="0" smtClean="0"/>
            <a:t>1</a:t>
          </a:r>
          <a:endParaRPr lang="ru-RU" sz="3200" kern="1200" dirty="0"/>
        </a:p>
      </dsp:txBody>
      <dsp:txXfrm rot="5400000">
        <a:off x="-245395" y="248052"/>
        <a:ext cx="1635968" cy="1145177"/>
      </dsp:txXfrm>
    </dsp:sp>
    <dsp:sp modelId="{D5E1BEE2-219A-4C72-9D90-3BB6E2088FA4}">
      <dsp:nvSpPr>
        <dsp:cNvPr id="0" name=""/>
        <dsp:cNvSpPr/>
      </dsp:nvSpPr>
      <dsp:spPr>
        <a:xfrm rot="5400000">
          <a:off x="4101007" y="-3010521"/>
          <a:ext cx="1063379" cy="70844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ka-GE" sz="2800" kern="1200" dirty="0" smtClean="0"/>
            <a:t>დატვირთვის  ეკგ</a:t>
          </a:r>
          <a:endParaRPr lang="ru-RU" sz="2800" kern="1200" dirty="0"/>
        </a:p>
      </dsp:txBody>
      <dsp:txXfrm rot="5400000">
        <a:off x="4101007" y="-3010521"/>
        <a:ext cx="1063379" cy="7084422"/>
      </dsp:txXfrm>
    </dsp:sp>
    <dsp:sp modelId="{5D774C56-09D1-4764-B9EF-763CE734D116}">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ka-GE" sz="3200" kern="1200" dirty="0" smtClean="0"/>
            <a:t>2</a:t>
          </a:r>
          <a:endParaRPr lang="ru-RU" sz="3200" kern="1200" dirty="0"/>
        </a:p>
      </dsp:txBody>
      <dsp:txXfrm rot="5400000">
        <a:off x="-245395" y="1690392"/>
        <a:ext cx="1635968" cy="1145177"/>
      </dsp:txXfrm>
    </dsp:sp>
    <dsp:sp modelId="{4762E42E-83D3-474A-9E6B-E504648FB00E}">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ka-GE" sz="2400" kern="1200" dirty="0" smtClean="0"/>
            <a:t>დატვირთვის  სტრეს-ექოკარდიოგრაფია</a:t>
          </a:r>
          <a:endParaRPr lang="ru-RU" sz="2400" kern="1200" dirty="0"/>
        </a:p>
        <a:p>
          <a:pPr marL="228600" lvl="1" indent="-228600" algn="l" defTabSz="1066800">
            <a:lnSpc>
              <a:spcPct val="90000"/>
            </a:lnSpc>
            <a:spcBef>
              <a:spcPct val="0"/>
            </a:spcBef>
            <a:spcAft>
              <a:spcPct val="15000"/>
            </a:spcAft>
            <a:buChar char="••"/>
          </a:pPr>
          <a:r>
            <a:rPr lang="ka-GE" sz="2400" kern="1200" dirty="0" smtClean="0"/>
            <a:t>დობუტამინით სტრეს-ექოკარდიოგრაფია</a:t>
          </a:r>
          <a:endParaRPr lang="ru-RU" sz="2400" kern="1200" dirty="0"/>
        </a:p>
      </dsp:txBody>
      <dsp:txXfrm rot="5400000">
        <a:off x="4155699" y="-1565524"/>
        <a:ext cx="1063379" cy="7084422"/>
      </dsp:txXfrm>
    </dsp:sp>
    <dsp:sp modelId="{81A8E816-9A70-461C-976B-FC464D93F069}">
      <dsp:nvSpPr>
        <dsp:cNvPr id="0" name=""/>
        <dsp:cNvSpPr/>
      </dsp:nvSpPr>
      <dsp:spPr>
        <a:xfrm rot="5400000">
          <a:off x="-245395" y="3132732"/>
          <a:ext cx="1635968" cy="114517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ka-GE" sz="3200" kern="1200" dirty="0" smtClean="0"/>
            <a:t>3</a:t>
          </a:r>
          <a:endParaRPr lang="ru-RU" sz="3200" kern="1200" dirty="0"/>
        </a:p>
      </dsp:txBody>
      <dsp:txXfrm rot="5400000">
        <a:off x="-245395" y="3132732"/>
        <a:ext cx="1635968" cy="1145177"/>
      </dsp:txXfrm>
    </dsp:sp>
    <dsp:sp modelId="{A95CD011-7CD5-40E6-B856-BAA776083A33}">
      <dsp:nvSpPr>
        <dsp:cNvPr id="0" name=""/>
        <dsp:cNvSpPr/>
      </dsp:nvSpPr>
      <dsp:spPr>
        <a:xfrm rot="5400000">
          <a:off x="4155699" y="-123184"/>
          <a:ext cx="1063379" cy="70844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ka-GE" sz="2400" kern="1200" dirty="0" smtClean="0"/>
            <a:t>კორონარული კომპიუტერული ტომოგრაფია (დაბალი  და  საშუალო  პრეტესტული  ალბათობის  დროს)   </a:t>
          </a:r>
          <a:endParaRPr lang="ru-RU" sz="2400" kern="1200" dirty="0"/>
        </a:p>
      </dsp:txBody>
      <dsp:txXfrm rot="5400000">
        <a:off x="4155699" y="-123184"/>
        <a:ext cx="1063379" cy="708442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200008-D357-410D-ABA5-918D40DB6DA3}">
      <dsp:nvSpPr>
        <dsp:cNvPr id="0" name=""/>
        <dsp:cNvSpPr/>
      </dsp:nvSpPr>
      <dsp:spPr>
        <a:xfrm>
          <a:off x="2818654" y="72011"/>
          <a:ext cx="2857053" cy="14285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ka-GE" sz="3200" kern="1200" dirty="0" smtClean="0"/>
            <a:t>მიზანი</a:t>
          </a:r>
          <a:endParaRPr lang="ru-RU" sz="3200" kern="1200" dirty="0"/>
        </a:p>
      </dsp:txBody>
      <dsp:txXfrm>
        <a:off x="2818654" y="72011"/>
        <a:ext cx="2857053" cy="1428526"/>
      </dsp:txXfrm>
    </dsp:sp>
    <dsp:sp modelId="{AFF390E5-1D99-46AD-A2D9-3E0D6EBFE005}">
      <dsp:nvSpPr>
        <dsp:cNvPr id="0" name=""/>
        <dsp:cNvSpPr/>
      </dsp:nvSpPr>
      <dsp:spPr>
        <a:xfrm rot="3145556">
          <a:off x="4674356" y="1760412"/>
          <a:ext cx="1029297" cy="49998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dsp:txBody>
      <dsp:txXfrm rot="3145556">
        <a:off x="4674356" y="1760412"/>
        <a:ext cx="1029297" cy="499984"/>
      </dsp:txXfrm>
    </dsp:sp>
    <dsp:sp modelId="{4C655A0C-665A-4419-9F57-B3A848AB905B}">
      <dsp:nvSpPr>
        <dsp:cNvPr id="0" name=""/>
        <dsp:cNvSpPr/>
      </dsp:nvSpPr>
      <dsp:spPr>
        <a:xfrm>
          <a:off x="5050899" y="2520270"/>
          <a:ext cx="2857053" cy="23346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a-GE" sz="2400" kern="1200" dirty="0" smtClean="0"/>
            <a:t>სიმპტომების  შემცირება  ან  გაქრობა</a:t>
          </a:r>
          <a:endParaRPr lang="ru-RU" sz="2400" kern="1200" dirty="0"/>
        </a:p>
      </dsp:txBody>
      <dsp:txXfrm>
        <a:off x="5050899" y="2520270"/>
        <a:ext cx="2857053" cy="2334698"/>
      </dsp:txXfrm>
    </dsp:sp>
    <dsp:sp modelId="{0C27B0BA-F037-4A0B-84AE-E5F8D98C500A}">
      <dsp:nvSpPr>
        <dsp:cNvPr id="0" name=""/>
        <dsp:cNvSpPr/>
      </dsp:nvSpPr>
      <dsp:spPr>
        <a:xfrm rot="10853214">
          <a:off x="3607947" y="3401142"/>
          <a:ext cx="1029297" cy="49998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dsp:txBody>
      <dsp:txXfrm rot="10853214">
        <a:off x="3607947" y="3401142"/>
        <a:ext cx="1029297" cy="499984"/>
      </dsp:txXfrm>
    </dsp:sp>
    <dsp:sp modelId="{497A2F53-F8E3-40E4-BB42-E57EB4724D97}">
      <dsp:nvSpPr>
        <dsp:cNvPr id="0" name=""/>
        <dsp:cNvSpPr/>
      </dsp:nvSpPr>
      <dsp:spPr>
        <a:xfrm>
          <a:off x="10335" y="2520282"/>
          <a:ext cx="3183957" cy="21836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a-GE" sz="1800" kern="1200" dirty="0" smtClean="0"/>
            <a:t>დაავადების პროგნოზის  გაუმჯობესება, მიოკარდიუმის ინფარქტისა  და  სიკვდილის  პრევენციის   გზით</a:t>
          </a:r>
          <a:endParaRPr lang="ru-RU" sz="1800" kern="1200" dirty="0"/>
        </a:p>
      </dsp:txBody>
      <dsp:txXfrm>
        <a:off x="10335" y="2520282"/>
        <a:ext cx="3183957" cy="2183674"/>
      </dsp:txXfrm>
    </dsp:sp>
    <dsp:sp modelId="{BC62FD6D-A3C9-475A-8FC1-E63BE4E8E7C4}">
      <dsp:nvSpPr>
        <dsp:cNvPr id="0" name=""/>
        <dsp:cNvSpPr/>
      </dsp:nvSpPr>
      <dsp:spPr>
        <a:xfrm rot="18786316">
          <a:off x="2586795" y="1760418"/>
          <a:ext cx="1029297" cy="49998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dsp:txBody>
      <dsp:txXfrm rot="18786316">
        <a:off x="2586795" y="1760418"/>
        <a:ext cx="1029297" cy="49998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A48A75-E943-4B22-84D1-C2D8A8420E8E}" type="datetimeFigureOut">
              <a:rPr lang="ru-RU" smtClean="0"/>
              <a:pPr/>
              <a:t>06.06.2019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FEAD9A-6142-4652-9C46-1D178FFCA67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CD7CA7C-0890-4957-A30E-C48B7D56F717}" type="slidenum">
              <a:rPr lang="en-US" smtClean="0"/>
              <a:pPr/>
              <a:t>6</a:t>
            </a:fld>
            <a:endParaRPr lang="en-US"/>
          </a:p>
        </p:txBody>
      </p:sp>
    </p:spTree>
    <p:extLst>
      <p:ext uri="{BB962C8B-B14F-4D97-AF65-F5344CB8AC3E}">
        <p14:creationId xmlns="" xmlns:p14="http://schemas.microsoft.com/office/powerpoint/2010/main" val="222197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3FEAD9A-6142-4652-9C46-1D178FFCA67A}" type="slidenum">
              <a:rPr lang="ru-RU" smtClean="0"/>
              <a:pPr/>
              <a:t>18</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3FEAD9A-6142-4652-9C46-1D178FFCA67A}" type="slidenum">
              <a:rPr lang="ru-RU" smtClean="0"/>
              <a:pPr/>
              <a:t>25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879088A-BEF7-4594-B0FB-E5D895E16449}" type="datetimeFigureOut">
              <a:rPr lang="ru-RU" smtClean="0"/>
              <a:pPr/>
              <a:t>06.06.2019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68AA8D-B0F2-48BD-AD4C-46B973674B1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79088A-BEF7-4594-B0FB-E5D895E16449}" type="datetimeFigureOut">
              <a:rPr lang="ru-RU" smtClean="0"/>
              <a:pPr/>
              <a:t>06.06.2019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8AA8D-B0F2-48BD-AD4C-46B973674B1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gi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772400" cy="2835746"/>
          </a:xfrm>
        </p:spPr>
        <p:txBody>
          <a:bodyPr>
            <a:normAutofit/>
          </a:bodyPr>
          <a:lstStyle/>
          <a:p>
            <a:r>
              <a:rPr lang="ka-GE" sz="3200" dirty="0" smtClean="0"/>
              <a:t>გულის  იშემიური  დაავადების  მართვა</a:t>
            </a:r>
            <a:br>
              <a:rPr lang="ka-GE" sz="3200" dirty="0" smtClean="0"/>
            </a:br>
            <a:r>
              <a:rPr lang="ka-GE" sz="3200" dirty="0"/>
              <a:t/>
            </a:r>
            <a:br>
              <a:rPr lang="ka-GE" sz="3200" dirty="0"/>
            </a:br>
            <a:r>
              <a:rPr lang="ka-GE" sz="3200" dirty="0" smtClean="0"/>
              <a:t>  პირველად  ჯანდაცვაში</a:t>
            </a:r>
            <a:endParaRPr lang="ru-RU"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0"/>
            <a:ext cx="8229600" cy="1124744"/>
          </a:xfrm>
        </p:spPr>
        <p:txBody>
          <a:bodyPr>
            <a:normAutofit/>
          </a:bodyPr>
          <a:lstStyle/>
          <a:p>
            <a:r>
              <a:rPr lang="ka-GE" sz="2000" dirty="0" smtClean="0"/>
              <a:t>პირველადი   გამოკვლევები</a:t>
            </a:r>
            <a:endParaRPr lang="ru-RU" sz="2000" dirty="0"/>
          </a:p>
        </p:txBody>
      </p:sp>
      <p:sp>
        <p:nvSpPr>
          <p:cNvPr id="3" name="Содержимое 2"/>
          <p:cNvSpPr>
            <a:spLocks noGrp="1"/>
          </p:cNvSpPr>
          <p:nvPr>
            <p:ph idx="1"/>
          </p:nvPr>
        </p:nvSpPr>
        <p:spPr>
          <a:xfrm>
            <a:off x="2483768" y="1628800"/>
            <a:ext cx="6429400" cy="4525963"/>
          </a:xfrm>
        </p:spPr>
        <p:txBody>
          <a:bodyPr>
            <a:normAutofit lnSpcReduction="10000"/>
          </a:bodyPr>
          <a:lstStyle/>
          <a:p>
            <a:pPr>
              <a:buNone/>
            </a:pPr>
            <a:r>
              <a:rPr lang="ka-GE" sz="2000" dirty="0" smtClean="0"/>
              <a:t>ლაბორატორიული  კვლევები:</a:t>
            </a:r>
          </a:p>
          <a:p>
            <a:pPr>
              <a:buNone/>
            </a:pPr>
            <a:endParaRPr lang="ka-GE" sz="2000" dirty="0" smtClean="0"/>
          </a:p>
          <a:p>
            <a:pPr>
              <a:buFont typeface="Wingdings" pitchFamily="2" charset="2"/>
              <a:buChar char="q"/>
            </a:pPr>
            <a:r>
              <a:rPr lang="ka-GE" sz="2000" dirty="0" smtClean="0"/>
              <a:t>სისხლის  საერთო  ანალიზი</a:t>
            </a:r>
          </a:p>
          <a:p>
            <a:pPr>
              <a:buFont typeface="Wingdings" pitchFamily="2" charset="2"/>
              <a:buChar char="q"/>
            </a:pPr>
            <a:r>
              <a:rPr lang="ka-GE" sz="2000" dirty="0" smtClean="0"/>
              <a:t>გლუკოზა  უზმოდ  და გლიკირებული  ჰემოგლობინი</a:t>
            </a:r>
          </a:p>
          <a:p>
            <a:pPr>
              <a:buFont typeface="Wingdings" pitchFamily="2" charset="2"/>
              <a:buChar char="q"/>
            </a:pPr>
            <a:r>
              <a:rPr lang="ka-GE" sz="2000" dirty="0" smtClean="0"/>
              <a:t>კრეატინინი  და  თირკმლის  ფუნქციური შეფასება</a:t>
            </a:r>
          </a:p>
          <a:p>
            <a:pPr>
              <a:buFont typeface="Wingdings" pitchFamily="2" charset="2"/>
              <a:buChar char="q"/>
            </a:pPr>
            <a:r>
              <a:rPr lang="ka-GE" sz="2000" dirty="0" smtClean="0"/>
              <a:t>ლიპიდური  სპექტრი</a:t>
            </a:r>
          </a:p>
          <a:p>
            <a:pPr>
              <a:buFont typeface="Wingdings" pitchFamily="2" charset="2"/>
              <a:buChar char="q"/>
            </a:pPr>
            <a:r>
              <a:rPr lang="ka-GE" sz="2000" dirty="0" smtClean="0"/>
              <a:t>ღვიძლის  ფუნქციური  შეფასება </a:t>
            </a:r>
          </a:p>
          <a:p>
            <a:pPr>
              <a:buFont typeface="Wingdings" pitchFamily="2" charset="2"/>
              <a:buChar char="q"/>
            </a:pPr>
            <a:r>
              <a:rPr lang="ka-GE" sz="2000" dirty="0" smtClean="0"/>
              <a:t>ფარისებრი  ჯირკვლის  ფუნქციის  შეფასება,  თუ  კლინიკურად  სავარაუდოა  თირეოიდული  დარღვევა</a:t>
            </a:r>
          </a:p>
          <a:p>
            <a:pPr>
              <a:buFont typeface="Wingdings" pitchFamily="2" charset="2"/>
              <a:buChar char="q"/>
            </a:pPr>
            <a:r>
              <a:rPr lang="ka-GE" sz="2000" dirty="0" smtClean="0"/>
              <a:t> კრეატინკინაზა  სტატინინდუცირებული მიოპათიის  დროს</a:t>
            </a:r>
          </a:p>
          <a:p>
            <a:pPr>
              <a:buNone/>
            </a:pPr>
            <a:endParaRPr lang="ru-RU" dirty="0"/>
          </a:p>
        </p:txBody>
      </p:sp>
      <p:graphicFrame>
        <p:nvGraphicFramePr>
          <p:cNvPr id="6" name="Схема 5"/>
          <p:cNvGraphicFramePr/>
          <p:nvPr/>
        </p:nvGraphicFramePr>
        <p:xfrm>
          <a:off x="539552" y="148478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9" name="Picture 3" descr="C:\Users\ADMIN\Desktop\shaking_head_in_disgust_anim_md_wm_v2.gif"/>
          <p:cNvPicPr>
            <a:picLocks noChangeAspect="1" noChangeArrowheads="1" noCrop="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51520" y="1447800"/>
            <a:ext cx="2160240" cy="24765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1143000"/>
          </a:xfrm>
        </p:spPr>
        <p:txBody>
          <a:bodyPr>
            <a:normAutofit/>
          </a:bodyPr>
          <a:lstStyle/>
          <a:p>
            <a:r>
              <a:rPr lang="ka-GE" sz="2400" dirty="0" smtClean="0"/>
              <a:t>ინსტრუმენტული  კვლევები</a:t>
            </a:r>
            <a:endParaRPr lang="ru-RU" sz="2400" dirty="0"/>
          </a:p>
        </p:txBody>
      </p:sp>
      <p:sp>
        <p:nvSpPr>
          <p:cNvPr id="5" name="Содержимое 4"/>
          <p:cNvSpPr>
            <a:spLocks noGrp="1"/>
          </p:cNvSpPr>
          <p:nvPr>
            <p:ph idx="1"/>
          </p:nvPr>
        </p:nvSpPr>
        <p:spPr>
          <a:xfrm>
            <a:off x="3203848" y="2420888"/>
            <a:ext cx="5400600" cy="1872208"/>
          </a:xfrm>
        </p:spPr>
        <p:txBody>
          <a:bodyPr>
            <a:noAutofit/>
          </a:bodyPr>
          <a:lstStyle/>
          <a:p>
            <a:pPr lvl="3">
              <a:buFont typeface="Wingdings" pitchFamily="2" charset="2"/>
              <a:buChar char="q"/>
            </a:pPr>
            <a:r>
              <a:rPr lang="ka-GE" sz="2400" dirty="0" smtClean="0"/>
              <a:t> მოსვენების  ეკგ</a:t>
            </a:r>
          </a:p>
          <a:p>
            <a:pPr lvl="3">
              <a:buNone/>
            </a:pPr>
            <a:endParaRPr lang="ka-GE" sz="2400" dirty="0" smtClean="0"/>
          </a:p>
          <a:p>
            <a:pPr lvl="3">
              <a:buFont typeface="Wingdings" pitchFamily="2" charset="2"/>
              <a:buChar char="q"/>
            </a:pPr>
            <a:r>
              <a:rPr lang="ka-GE" sz="2400" dirty="0" smtClean="0"/>
              <a:t>მოსვენების  ტრანსთორაკალური  ექოკარდიოგრაფია</a:t>
            </a:r>
          </a:p>
          <a:p>
            <a:pPr lvl="3">
              <a:buNone/>
            </a:pPr>
            <a:endParaRPr lang="ka-GE" sz="2400" dirty="0" smtClean="0"/>
          </a:p>
          <a:p>
            <a:pPr lvl="3">
              <a:buFont typeface="Wingdings" pitchFamily="2" charset="2"/>
              <a:buChar char="q"/>
            </a:pPr>
            <a:r>
              <a:rPr lang="ka-GE" sz="2400" dirty="0" smtClean="0"/>
              <a:t>გულმკერდის  რენტგენოგრაფია</a:t>
            </a:r>
            <a:endParaRPr lang="ru-RU" sz="2400" dirty="0"/>
          </a:p>
        </p:txBody>
      </p:sp>
      <p:pic>
        <p:nvPicPr>
          <p:cNvPr id="7" name="Picture 3" descr="C:\Users\ADMIN\Desktop\shaking_head_in_disgust_anim_md_wm_v2.gif"/>
          <p:cNvPicPr>
            <a:picLocks noChangeAspect="1" noChangeArrowheads="1" noCrop="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7544" y="1700808"/>
            <a:ext cx="3168352" cy="3168352"/>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5937523"/>
          </a:xfrm>
        </p:spPr>
        <p:txBody>
          <a:bodyPr>
            <a:normAutofit lnSpcReduction="10000"/>
          </a:bodyPr>
          <a:lstStyle/>
          <a:p>
            <a:pPr>
              <a:buNone/>
            </a:pPr>
            <a:r>
              <a:rPr lang="ka-GE" sz="2000" dirty="0" smtClean="0"/>
              <a:t>სიმპტომების  აღმოცენებამდე   როგორი  იქნებოდა პაციენტის 10 წლიანი კორონარული  დაავადებების  რისკი?</a:t>
            </a:r>
          </a:p>
          <a:p>
            <a:pPr>
              <a:buNone/>
            </a:pPr>
            <a:r>
              <a:rPr lang="ka-GE" sz="2000" dirty="0" smtClean="0"/>
              <a:t>   შეფასება  უნდა  მოხდეს  ფრემინგემის  რისკის  შკალის  გამოყენებით.  შეფასება   ხორციელდება იმ  ასიმპტომური პაციენტებისთვის,  რომლებსაც  აღენიშნებათ  2  ან  მეტი  გსდ  რისკ-ფაქტორი. </a:t>
            </a:r>
          </a:p>
          <a:p>
            <a:pPr>
              <a:buNone/>
            </a:pPr>
            <a:r>
              <a:rPr lang="ka-GE" sz="2000" dirty="0" smtClean="0"/>
              <a:t>              ფრემინგემის   რისკის  შკალა მოიცავს  შეფასებას პაციენტის  სქესის, სისტოლური  არტერიული  წნევის,  მწეველობის  სტატუსის და  საერთო  ქოლესტეროლის მნიშვნელობის  მიხედვით.  იმის  გამო, რომ  საერთო  ქოლესტეროლის  განსაზღვრა  არ  არის  ხელმისაწვდომი, შესაძლებელია ეროვნულ  დონეზე ჩატარებული  კვლევებიდან   ქოლესტეროლის საშუალო  მაჩვენებლის , როგორც  სტანდარტულის   გამოყენება.  საშუალო  მაჩვენებლად  მიღებულია 4,5 მმოლ/ლ,  თუ  10 წლიანი  რისკი &gt; 15%-ზე, აუცილებელია   საერთო  ქოლესტეროლის დონის განსაზღვრა  სტატინებით  თერაპიის   საკითხის  გადაწყვეტის  მიზნით.</a:t>
            </a:r>
          </a:p>
          <a:p>
            <a:pPr>
              <a:buNone/>
            </a:pPr>
            <a:r>
              <a:rPr lang="ka-GE" sz="2000" dirty="0" smtClean="0"/>
              <a:t>                   ფრემინგემის  შკალის  გამოყენება არ ხდება  იმ შემთხვევაში, თუ პაციენტს  დადგენილი აქვს მნიშვნელოვანი გსდ ან ეკვივალენტური რისკის მდგომარეობა (შდ, მი, გუ, ინსულტი)</a:t>
            </a:r>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260648"/>
            <a:ext cx="11344275" cy="69723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პირველი  საფეხური </a:t>
            </a:r>
            <a:endParaRPr lang="ru-RU" sz="2800" dirty="0"/>
          </a:p>
        </p:txBody>
      </p:sp>
      <p:sp>
        <p:nvSpPr>
          <p:cNvPr id="3" name="Содержимое 2"/>
          <p:cNvSpPr>
            <a:spLocks noGrp="1"/>
          </p:cNvSpPr>
          <p:nvPr>
            <p:ph idx="1"/>
          </p:nvPr>
        </p:nvSpPr>
        <p:spPr/>
        <p:txBody>
          <a:bodyPr>
            <a:normAutofit fontScale="92500" lnSpcReduction="10000"/>
          </a:bodyPr>
          <a:lstStyle/>
          <a:p>
            <a:r>
              <a:rPr lang="ka-GE" dirty="0" smtClean="0"/>
              <a:t>კვლევის   რომელ  მეთოდს   ვირჩევთ  კორონარული  რისკის  შესაფასებლად?</a:t>
            </a:r>
          </a:p>
          <a:p>
            <a:r>
              <a:rPr lang="ka-GE" dirty="0" smtClean="0"/>
              <a:t>არჩევა ხდება მარტივი კლინიკური ნიშნების  საფუძველზე არსებული  პრეტესტული  ალბათობის  მიხედვით</a:t>
            </a:r>
          </a:p>
          <a:p>
            <a:pPr>
              <a:buNone/>
            </a:pPr>
            <a:r>
              <a:rPr lang="ka-GE" dirty="0" smtClean="0"/>
              <a:t>&lt; 5%-ალბათობა  ძალიან   დაბალია</a:t>
            </a:r>
          </a:p>
          <a:p>
            <a:pPr>
              <a:buNone/>
            </a:pPr>
            <a:r>
              <a:rPr lang="ka-GE" dirty="0" smtClean="0"/>
              <a:t>&lt; 15%-  დაბალია</a:t>
            </a:r>
          </a:p>
          <a:p>
            <a:pPr>
              <a:buNone/>
            </a:pPr>
            <a:r>
              <a:rPr lang="ka-GE" dirty="0" smtClean="0"/>
              <a:t>10-90% - საშუალო  ალბათობა</a:t>
            </a:r>
          </a:p>
          <a:p>
            <a:pPr>
              <a:buNone/>
            </a:pPr>
            <a:r>
              <a:rPr lang="ka-GE" dirty="0" smtClean="0"/>
              <a:t>90%&lt; - მაღალი  ალბათობა</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ka-GE" sz="2000" dirty="0" smtClean="0"/>
              <a:t>ტესტისწინა  ალბათობა, დაფუძნებული ასაკზე,  სქესზე, სიმპტომებზე</a:t>
            </a:r>
            <a:endParaRPr lang="ru-RU" sz="2000" dirty="0"/>
          </a:p>
        </p:txBody>
      </p:sp>
      <p:graphicFrame>
        <p:nvGraphicFramePr>
          <p:cNvPr id="4" name="Содержимое 3"/>
          <p:cNvGraphicFramePr>
            <a:graphicFrameLocks noGrp="1"/>
          </p:cNvGraphicFramePr>
          <p:nvPr>
            <p:ph idx="1"/>
          </p:nvPr>
        </p:nvGraphicFramePr>
        <p:xfrm>
          <a:off x="457200" y="1052513"/>
          <a:ext cx="8229600" cy="5648960"/>
        </p:xfrm>
        <a:graphic>
          <a:graphicData uri="http://schemas.openxmlformats.org/drawingml/2006/table">
            <a:tbl>
              <a:tblPr firstRow="1" bandRow="1">
                <a:tableStyleId>{5C22544A-7EE6-4342-B048-85BDC9FD1C3A}</a:tableStyleId>
              </a:tblPr>
              <a:tblGrid>
                <a:gridCol w="1018456"/>
                <a:gridCol w="1080120"/>
                <a:gridCol w="1656184"/>
                <a:gridCol w="1656184"/>
                <a:gridCol w="1447056"/>
                <a:gridCol w="1371600"/>
              </a:tblGrid>
              <a:tr h="370840">
                <a:tc>
                  <a:txBody>
                    <a:bodyPr/>
                    <a:lstStyle/>
                    <a:p>
                      <a:r>
                        <a:rPr lang="ka-GE" dirty="0" smtClean="0"/>
                        <a:t>ასაკი</a:t>
                      </a:r>
                    </a:p>
                    <a:p>
                      <a:endParaRPr lang="ka-GE" dirty="0" smtClean="0"/>
                    </a:p>
                    <a:p>
                      <a:r>
                        <a:rPr lang="ka-GE" dirty="0" smtClean="0"/>
                        <a:t>(წელი)</a:t>
                      </a:r>
                      <a:endParaRPr lang="ru-RU" dirty="0"/>
                    </a:p>
                  </a:txBody>
                  <a:tcPr/>
                </a:tc>
                <a:tc>
                  <a:txBody>
                    <a:bodyPr/>
                    <a:lstStyle/>
                    <a:p>
                      <a:r>
                        <a:rPr lang="ka-GE" dirty="0" smtClean="0"/>
                        <a:t>სქესი</a:t>
                      </a:r>
                      <a:endParaRPr lang="ru-RU" dirty="0"/>
                    </a:p>
                  </a:txBody>
                  <a:tcPr/>
                </a:tc>
                <a:tc>
                  <a:txBody>
                    <a:bodyPr/>
                    <a:lstStyle/>
                    <a:p>
                      <a:r>
                        <a:rPr lang="ka-GE" sz="1800" dirty="0" smtClean="0"/>
                        <a:t>ტიპიური</a:t>
                      </a:r>
                      <a:r>
                        <a:rPr lang="ka-GE" sz="1800" baseline="0" dirty="0" smtClean="0"/>
                        <a:t> სტენოკარდია</a:t>
                      </a:r>
                      <a:endParaRPr lang="ru-RU" sz="1800" dirty="0"/>
                    </a:p>
                  </a:txBody>
                  <a:tcPr/>
                </a:tc>
                <a:tc>
                  <a:txBody>
                    <a:bodyPr/>
                    <a:lstStyle/>
                    <a:p>
                      <a:r>
                        <a:rPr lang="ka-GE" dirty="0" smtClean="0"/>
                        <a:t>სავარაუდო სტენოკარდია</a:t>
                      </a:r>
                      <a:endParaRPr lang="ru-RU" dirty="0"/>
                    </a:p>
                  </a:txBody>
                  <a:tcPr/>
                </a:tc>
                <a:tc>
                  <a:txBody>
                    <a:bodyPr/>
                    <a:lstStyle/>
                    <a:p>
                      <a:r>
                        <a:rPr lang="ka-GE" sz="1600" dirty="0" smtClean="0"/>
                        <a:t>არაკარდიული ტკივილი გულმკერდში</a:t>
                      </a:r>
                      <a:endParaRPr lang="ru-RU" sz="1600" dirty="0"/>
                    </a:p>
                  </a:txBody>
                  <a:tcPr/>
                </a:tc>
                <a:tc>
                  <a:txBody>
                    <a:bodyPr/>
                    <a:lstStyle/>
                    <a:p>
                      <a:r>
                        <a:rPr lang="ka-GE" dirty="0" smtClean="0"/>
                        <a:t>ასიმპტომური</a:t>
                      </a:r>
                      <a:endParaRPr lang="ru-RU" dirty="0"/>
                    </a:p>
                  </a:txBody>
                  <a:tcPr/>
                </a:tc>
              </a:tr>
              <a:tr h="370840">
                <a:tc>
                  <a:txBody>
                    <a:bodyPr/>
                    <a:lstStyle/>
                    <a:p>
                      <a:r>
                        <a:rPr lang="ka-GE" dirty="0" smtClean="0"/>
                        <a:t>30-39</a:t>
                      </a:r>
                      <a:endParaRPr lang="ru-RU" dirty="0"/>
                    </a:p>
                  </a:txBody>
                  <a:tcPr/>
                </a:tc>
                <a:tc>
                  <a:txBody>
                    <a:bodyPr/>
                    <a:lstStyle/>
                    <a:p>
                      <a:r>
                        <a:rPr lang="ka-GE" dirty="0" smtClean="0"/>
                        <a:t>მამაკაცი</a:t>
                      </a:r>
                      <a:endParaRPr lang="ru-RU" dirty="0"/>
                    </a:p>
                  </a:txBody>
                  <a:tcPr/>
                </a:tc>
                <a:tc>
                  <a:txBody>
                    <a:bodyPr/>
                    <a:lstStyle/>
                    <a:p>
                      <a:r>
                        <a:rPr lang="ka-GE" dirty="0" smtClean="0"/>
                        <a:t>საშუალო</a:t>
                      </a:r>
                      <a:endParaRPr lang="ru-RU" dirty="0"/>
                    </a:p>
                  </a:txBody>
                  <a:tcPr/>
                </a:tc>
                <a:tc>
                  <a:txBody>
                    <a:bodyPr/>
                    <a:lstStyle/>
                    <a:p>
                      <a:r>
                        <a:rPr lang="ka-GE" dirty="0" smtClean="0"/>
                        <a:t>საშუალო</a:t>
                      </a:r>
                      <a:endParaRPr lang="ru-RU" dirty="0"/>
                    </a:p>
                  </a:txBody>
                  <a:tcPr/>
                </a:tc>
                <a:tc>
                  <a:txBody>
                    <a:bodyPr/>
                    <a:lstStyle/>
                    <a:p>
                      <a:r>
                        <a:rPr lang="ka-GE" dirty="0" smtClean="0"/>
                        <a:t>დაბალი</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ძალიან  დაბალი</a:t>
                      </a:r>
                      <a:endParaRPr lang="ru-RU" dirty="0" smtClean="0"/>
                    </a:p>
                  </a:txBody>
                  <a:tcPr/>
                </a:tc>
              </a:tr>
              <a:tr h="370840">
                <a:tc>
                  <a:txBody>
                    <a:bodyPr/>
                    <a:lstStyle/>
                    <a:p>
                      <a:endParaRPr lang="ru-RU"/>
                    </a:p>
                  </a:txBody>
                  <a:tcPr/>
                </a:tc>
                <a:tc>
                  <a:txBody>
                    <a:bodyPr/>
                    <a:lstStyle/>
                    <a:p>
                      <a:r>
                        <a:rPr lang="ka-GE" dirty="0" smtClean="0"/>
                        <a:t>ქალი</a:t>
                      </a:r>
                      <a:endParaRPr lang="ru-RU" dirty="0"/>
                    </a:p>
                  </a:txBody>
                  <a:tcPr/>
                </a:tc>
                <a:tc>
                  <a:txBody>
                    <a:bodyPr/>
                    <a:lstStyle/>
                    <a:p>
                      <a:r>
                        <a:rPr lang="ka-GE" dirty="0" smtClean="0"/>
                        <a:t>საშუალო</a:t>
                      </a:r>
                      <a:endParaRPr lang="ru-RU" dirty="0"/>
                    </a:p>
                  </a:txBody>
                  <a:tcPr/>
                </a:tc>
                <a:tc>
                  <a:txBody>
                    <a:bodyPr/>
                    <a:lstStyle/>
                    <a:p>
                      <a:r>
                        <a:rPr lang="ka-GE" dirty="0" smtClean="0"/>
                        <a:t>ძალიან დაბალი</a:t>
                      </a:r>
                      <a:endParaRPr lang="ru-RU" dirty="0"/>
                    </a:p>
                  </a:txBody>
                  <a:tcPr/>
                </a:tc>
                <a:tc>
                  <a:txBody>
                    <a:bodyPr/>
                    <a:lstStyle/>
                    <a:p>
                      <a:r>
                        <a:rPr lang="ka-GE" dirty="0" smtClean="0"/>
                        <a:t>ძალიან  დაბალი</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ძალიან  დაბალი</a:t>
                      </a:r>
                      <a:endParaRPr lang="ru-RU" dirty="0" smtClean="0"/>
                    </a:p>
                  </a:txBody>
                  <a:tcPr/>
                </a:tc>
              </a:tr>
              <a:tr h="370840">
                <a:tc>
                  <a:txBody>
                    <a:bodyPr/>
                    <a:lstStyle/>
                    <a:p>
                      <a:r>
                        <a:rPr lang="ka-GE" dirty="0" smtClean="0"/>
                        <a:t>40-49</a:t>
                      </a:r>
                      <a:endParaRPr lang="ru-RU" dirty="0"/>
                    </a:p>
                  </a:txBody>
                  <a:tcPr/>
                </a:tc>
                <a:tc>
                  <a:txBody>
                    <a:bodyPr/>
                    <a:lstStyle/>
                    <a:p>
                      <a:r>
                        <a:rPr lang="ka-GE" dirty="0" smtClean="0"/>
                        <a:t>მამაკაცი</a:t>
                      </a:r>
                      <a:endParaRPr lang="ru-RU" dirty="0"/>
                    </a:p>
                  </a:txBody>
                  <a:tcPr/>
                </a:tc>
                <a:tc>
                  <a:txBody>
                    <a:bodyPr/>
                    <a:lstStyle/>
                    <a:p>
                      <a:r>
                        <a:rPr lang="ka-GE" dirty="0" smtClean="0"/>
                        <a:t>მაღალი</a:t>
                      </a:r>
                      <a:endParaRPr lang="ru-RU" dirty="0"/>
                    </a:p>
                  </a:txBody>
                  <a:tcPr/>
                </a:tc>
                <a:tc>
                  <a:txBody>
                    <a:bodyPr/>
                    <a:lstStyle/>
                    <a:p>
                      <a:r>
                        <a:rPr lang="ka-GE" dirty="0" smtClean="0"/>
                        <a:t>საშუალო</a:t>
                      </a:r>
                      <a:endParaRPr lang="ru-RU" dirty="0"/>
                    </a:p>
                  </a:txBody>
                  <a:tcPr/>
                </a:tc>
                <a:tc>
                  <a:txBody>
                    <a:bodyPr/>
                    <a:lstStyle/>
                    <a:p>
                      <a:r>
                        <a:rPr lang="ka-GE" dirty="0" smtClean="0"/>
                        <a:t>საშუალო</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დაბალი</a:t>
                      </a:r>
                      <a:endParaRPr lang="ru-RU" dirty="0" smtClean="0"/>
                    </a:p>
                  </a:txBody>
                  <a:tcPr/>
                </a:tc>
              </a:tr>
              <a:tr h="370840">
                <a:tc>
                  <a:txBody>
                    <a:bodyPr/>
                    <a:lstStyle/>
                    <a:p>
                      <a:endParaRPr lang="ru-RU"/>
                    </a:p>
                  </a:txBody>
                  <a:tcPr/>
                </a:tc>
                <a:tc>
                  <a:txBody>
                    <a:bodyPr/>
                    <a:lstStyle/>
                    <a:p>
                      <a:r>
                        <a:rPr lang="ka-GE" dirty="0" smtClean="0"/>
                        <a:t>ქალი</a:t>
                      </a:r>
                      <a:endParaRPr lang="ru-RU" dirty="0"/>
                    </a:p>
                  </a:txBody>
                  <a:tcPr/>
                </a:tc>
                <a:tc>
                  <a:txBody>
                    <a:bodyPr/>
                    <a:lstStyle/>
                    <a:p>
                      <a:r>
                        <a:rPr lang="ka-GE" dirty="0" smtClean="0"/>
                        <a:t>საშუალო</a:t>
                      </a:r>
                      <a:endParaRPr lang="ru-RU" dirty="0"/>
                    </a:p>
                  </a:txBody>
                  <a:tcPr/>
                </a:tc>
                <a:tc>
                  <a:txBody>
                    <a:bodyPr/>
                    <a:lstStyle/>
                    <a:p>
                      <a:r>
                        <a:rPr lang="ka-GE" dirty="0" smtClean="0"/>
                        <a:t>დაბალი</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ძალიან  დაბალი</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ძალიან  დაბალი</a:t>
                      </a:r>
                      <a:endParaRPr lang="ru-RU" dirty="0" smtClean="0"/>
                    </a:p>
                  </a:txBody>
                  <a:tcPr/>
                </a:tc>
              </a:tr>
              <a:tr h="370840">
                <a:tc>
                  <a:txBody>
                    <a:bodyPr/>
                    <a:lstStyle/>
                    <a:p>
                      <a:r>
                        <a:rPr lang="ka-GE" dirty="0" smtClean="0"/>
                        <a:t>50-59</a:t>
                      </a:r>
                      <a:endParaRPr lang="ru-RU" dirty="0"/>
                    </a:p>
                  </a:txBody>
                  <a:tcPr/>
                </a:tc>
                <a:tc>
                  <a:txBody>
                    <a:bodyPr/>
                    <a:lstStyle/>
                    <a:p>
                      <a:r>
                        <a:rPr lang="ka-GE" dirty="0" smtClean="0"/>
                        <a:t>მამაკაცი</a:t>
                      </a:r>
                      <a:endParaRPr lang="ru-RU" dirty="0"/>
                    </a:p>
                  </a:txBody>
                  <a:tcPr/>
                </a:tc>
                <a:tc>
                  <a:txBody>
                    <a:bodyPr/>
                    <a:lstStyle/>
                    <a:p>
                      <a:r>
                        <a:rPr lang="ka-GE" dirty="0" smtClean="0"/>
                        <a:t>მაღალი </a:t>
                      </a:r>
                      <a:endParaRPr lang="ru-RU" dirty="0"/>
                    </a:p>
                  </a:txBody>
                  <a:tcPr/>
                </a:tc>
                <a:tc>
                  <a:txBody>
                    <a:bodyPr/>
                    <a:lstStyle/>
                    <a:p>
                      <a:r>
                        <a:rPr lang="ka-GE" dirty="0" smtClean="0"/>
                        <a:t>საშუალო</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საშუალო</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დაბალი</a:t>
                      </a:r>
                      <a:endParaRPr lang="ru-RU" dirty="0" smtClean="0"/>
                    </a:p>
                    <a:p>
                      <a:endParaRPr lang="ru-RU" dirty="0"/>
                    </a:p>
                  </a:txBody>
                  <a:tcPr/>
                </a:tc>
              </a:tr>
              <a:tr h="370840">
                <a:tc>
                  <a:txBody>
                    <a:bodyPr/>
                    <a:lstStyle/>
                    <a:p>
                      <a:endParaRPr lang="ru-RU"/>
                    </a:p>
                  </a:txBody>
                  <a:tcPr/>
                </a:tc>
                <a:tc>
                  <a:txBody>
                    <a:bodyPr/>
                    <a:lstStyle/>
                    <a:p>
                      <a:r>
                        <a:rPr lang="ka-GE" dirty="0" smtClean="0"/>
                        <a:t>ქალი</a:t>
                      </a:r>
                      <a:endParaRPr lang="ru-RU" dirty="0"/>
                    </a:p>
                  </a:txBody>
                  <a:tcPr/>
                </a:tc>
                <a:tc>
                  <a:txBody>
                    <a:bodyPr/>
                    <a:lstStyle/>
                    <a:p>
                      <a:r>
                        <a:rPr lang="ka-GE" dirty="0" smtClean="0"/>
                        <a:t>საშუალო</a:t>
                      </a:r>
                      <a:endParaRPr lang="ru-RU" dirty="0"/>
                    </a:p>
                  </a:txBody>
                  <a:tcPr/>
                </a:tc>
                <a:tc>
                  <a:txBody>
                    <a:bodyPr/>
                    <a:lstStyle/>
                    <a:p>
                      <a:r>
                        <a:rPr lang="ka-GE" dirty="0" smtClean="0"/>
                        <a:t>საშუალო</a:t>
                      </a:r>
                      <a:endParaRPr lang="ru-RU" dirty="0"/>
                    </a:p>
                  </a:txBody>
                  <a:tcPr/>
                </a:tc>
                <a:tc>
                  <a:txBody>
                    <a:bodyPr/>
                    <a:lstStyle/>
                    <a:p>
                      <a:r>
                        <a:rPr lang="ka-GE" dirty="0" smtClean="0"/>
                        <a:t>დაბალი</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ძალიან  დაბალი</a:t>
                      </a:r>
                      <a:endParaRPr lang="ru-RU" dirty="0" smtClean="0"/>
                    </a:p>
                  </a:txBody>
                  <a:tcPr/>
                </a:tc>
              </a:tr>
              <a:tr h="370840">
                <a:tc>
                  <a:txBody>
                    <a:bodyPr/>
                    <a:lstStyle/>
                    <a:p>
                      <a:r>
                        <a:rPr lang="ka-GE" dirty="0" smtClean="0"/>
                        <a:t>60-69</a:t>
                      </a:r>
                      <a:endParaRPr lang="ru-RU" dirty="0"/>
                    </a:p>
                  </a:txBody>
                  <a:tcPr/>
                </a:tc>
                <a:tc>
                  <a:txBody>
                    <a:bodyPr/>
                    <a:lstStyle/>
                    <a:p>
                      <a:r>
                        <a:rPr lang="ka-GE" dirty="0" smtClean="0"/>
                        <a:t>მამაკაცი</a:t>
                      </a:r>
                      <a:endParaRPr lang="ru-RU" dirty="0"/>
                    </a:p>
                  </a:txBody>
                  <a:tcPr/>
                </a:tc>
                <a:tc>
                  <a:txBody>
                    <a:bodyPr/>
                    <a:lstStyle/>
                    <a:p>
                      <a:r>
                        <a:rPr lang="ka-GE" dirty="0" smtClean="0"/>
                        <a:t>მაღალი</a:t>
                      </a:r>
                      <a:endParaRPr lang="ru-RU" dirty="0"/>
                    </a:p>
                  </a:txBody>
                  <a:tcPr/>
                </a:tc>
                <a:tc>
                  <a:txBody>
                    <a:bodyPr/>
                    <a:lstStyle/>
                    <a:p>
                      <a:r>
                        <a:rPr lang="ka-GE" dirty="0" smtClean="0"/>
                        <a:t>საშუალო</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საშუალო</a:t>
                      </a:r>
                      <a:endParaRPr lang="ru-RU" dirty="0" smtClean="0"/>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დაბალი</a:t>
                      </a:r>
                      <a:endParaRPr lang="ru-RU" dirty="0" smtClean="0"/>
                    </a:p>
                    <a:p>
                      <a:endParaRPr lang="ru-RU" dirty="0"/>
                    </a:p>
                  </a:txBody>
                  <a:tcPr/>
                </a:tc>
              </a:tr>
              <a:tr h="370840">
                <a:tc>
                  <a:txBody>
                    <a:bodyPr/>
                    <a:lstStyle/>
                    <a:p>
                      <a:endParaRPr lang="ru-RU"/>
                    </a:p>
                  </a:txBody>
                  <a:tcPr/>
                </a:tc>
                <a:tc>
                  <a:txBody>
                    <a:bodyPr/>
                    <a:lstStyle/>
                    <a:p>
                      <a:r>
                        <a:rPr lang="ka-GE" dirty="0" smtClean="0"/>
                        <a:t>ქალი</a:t>
                      </a:r>
                      <a:endParaRPr lang="ru-RU" dirty="0"/>
                    </a:p>
                  </a:txBody>
                  <a:tcPr/>
                </a:tc>
                <a:tc>
                  <a:txBody>
                    <a:bodyPr/>
                    <a:lstStyle/>
                    <a:p>
                      <a:r>
                        <a:rPr lang="ka-GE" dirty="0" smtClean="0"/>
                        <a:t>მაღალი</a:t>
                      </a:r>
                      <a:endParaRPr lang="ru-RU" dirty="0"/>
                    </a:p>
                  </a:txBody>
                  <a:tcPr/>
                </a:tc>
                <a:tc>
                  <a:txBody>
                    <a:bodyPr/>
                    <a:lstStyle/>
                    <a:p>
                      <a:r>
                        <a:rPr lang="ka-GE" dirty="0" smtClean="0"/>
                        <a:t>საშუალო</a:t>
                      </a:r>
                      <a:endParaRPr lang="ru-RU" dirty="0"/>
                    </a:p>
                  </a:txBody>
                  <a:tcPr/>
                </a:tc>
                <a:tc>
                  <a:txBody>
                    <a:bodyPr/>
                    <a:lstStyle/>
                    <a:p>
                      <a:r>
                        <a:rPr lang="ka-GE" dirty="0" smtClean="0"/>
                        <a:t>საშუალო</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დაბალი</a:t>
                      </a:r>
                      <a:endParaRPr lang="ru-RU" dirty="0" smtClean="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400" dirty="0" smtClean="0"/>
              <a:t>მეორე   საფეხური</a:t>
            </a:r>
            <a:endParaRPr lang="ru-RU" sz="2400"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არაინვაზიური   ტესტირება  </a:t>
            </a:r>
            <a:endParaRPr lang="ru-RU" sz="2800"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ka-GE" sz="2800" dirty="0" smtClean="0"/>
              <a:t>დატვირთვის  </a:t>
            </a:r>
            <a:r>
              <a:rPr lang="ka-GE" sz="2800" dirty="0" smtClean="0"/>
              <a:t>ეკგ  ტესტირება</a:t>
            </a:r>
            <a:r>
              <a:rPr lang="ru-RU" sz="2800" dirty="0" smtClean="0"/>
              <a:t/>
            </a:r>
            <a:br>
              <a:rPr lang="ru-RU" sz="2800" dirty="0" smtClean="0"/>
            </a:br>
            <a:endParaRPr lang="ru-RU" sz="2800" dirty="0"/>
          </a:p>
        </p:txBody>
      </p:sp>
      <p:pic>
        <p:nvPicPr>
          <p:cNvPr id="1026" name="Picture 2" descr="C:\Users\ASUS\Desktop\Без названия.jpg"/>
          <p:cNvPicPr>
            <a:picLocks noChangeAspect="1" noChangeArrowheads="1"/>
          </p:cNvPicPr>
          <p:nvPr/>
        </p:nvPicPr>
        <p:blipFill>
          <a:blip r:embed="rId3" cstate="print"/>
          <a:srcRect/>
          <a:stretch>
            <a:fillRect/>
          </a:stretch>
        </p:blipFill>
        <p:spPr bwMode="auto">
          <a:xfrm>
            <a:off x="4788024" y="3429000"/>
            <a:ext cx="4355976" cy="3168352"/>
          </a:xfrm>
          <a:prstGeom prst="rect">
            <a:avLst/>
          </a:prstGeom>
          <a:noFill/>
        </p:spPr>
      </p:pic>
      <p:pic>
        <p:nvPicPr>
          <p:cNvPr id="1027" name="Picture 3" descr="C:\Users\ASUS\Desktop\images (1).jpg"/>
          <p:cNvPicPr>
            <a:picLocks noGrp="1" noChangeAspect="1" noChangeArrowheads="1"/>
          </p:cNvPicPr>
          <p:nvPr>
            <p:ph idx="1"/>
          </p:nvPr>
        </p:nvPicPr>
        <p:blipFill>
          <a:blip r:embed="rId4" cstate="print"/>
          <a:srcRect/>
          <a:stretch>
            <a:fillRect/>
          </a:stretch>
        </p:blipFill>
        <p:spPr bwMode="auto">
          <a:xfrm>
            <a:off x="251520" y="1628800"/>
            <a:ext cx="4104456" cy="302433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648072"/>
          </a:xfrm>
        </p:spPr>
        <p:txBody>
          <a:bodyPr>
            <a:normAutofit/>
          </a:bodyPr>
          <a:lstStyle/>
          <a:p>
            <a:r>
              <a:rPr lang="ka-GE" sz="2800" dirty="0" smtClean="0"/>
              <a:t>დატვირთვის ეკგ ტესტი </a:t>
            </a:r>
            <a:endParaRPr lang="ru-RU" sz="2800" dirty="0"/>
          </a:p>
        </p:txBody>
      </p:sp>
      <p:sp>
        <p:nvSpPr>
          <p:cNvPr id="3" name="Содержимое 2"/>
          <p:cNvSpPr>
            <a:spLocks noGrp="1"/>
          </p:cNvSpPr>
          <p:nvPr>
            <p:ph idx="1"/>
          </p:nvPr>
        </p:nvSpPr>
        <p:spPr>
          <a:xfrm>
            <a:off x="457200" y="836712"/>
            <a:ext cx="8229600" cy="5289451"/>
          </a:xfrm>
        </p:spPr>
        <p:txBody>
          <a:bodyPr>
            <a:normAutofit/>
          </a:bodyPr>
          <a:lstStyle/>
          <a:p>
            <a:r>
              <a:rPr lang="ka-GE" sz="2000" dirty="0" smtClean="0"/>
              <a:t>განსაზღვრავს  დატვირთვის  მიმართ ტოლერანტობას</a:t>
            </a:r>
          </a:p>
          <a:p>
            <a:r>
              <a:rPr lang="ka-GE" sz="2000" dirty="0" smtClean="0"/>
              <a:t>იწვევს  სიმტომებს</a:t>
            </a:r>
          </a:p>
          <a:p>
            <a:r>
              <a:rPr lang="ka-GE" sz="2000" dirty="0" smtClean="0"/>
              <a:t>იშემიის  მტკიცებულებაა</a:t>
            </a:r>
            <a:endParaRPr lang="ru-RU" sz="2000" dirty="0" smtClean="0"/>
          </a:p>
          <a:p>
            <a:r>
              <a:rPr lang="ka-GE" sz="2000" dirty="0" smtClean="0"/>
              <a:t>პროგნოზული  მარკერია</a:t>
            </a:r>
          </a:p>
          <a:p>
            <a:r>
              <a:rPr lang="ka-GE" sz="2000" dirty="0" smtClean="0"/>
              <a:t>არწმუნებს  პაციენტს</a:t>
            </a:r>
            <a:endParaRPr lang="en-US" sz="2000" dirty="0" smtClean="0"/>
          </a:p>
        </p:txBody>
      </p:sp>
      <p:graphicFrame>
        <p:nvGraphicFramePr>
          <p:cNvPr id="5" name="Таблица 4"/>
          <p:cNvGraphicFramePr>
            <a:graphicFrameLocks noGrp="1"/>
          </p:cNvGraphicFramePr>
          <p:nvPr/>
        </p:nvGraphicFramePr>
        <p:xfrm>
          <a:off x="971601" y="2852937"/>
          <a:ext cx="4176463" cy="4175368"/>
        </p:xfrm>
        <a:graphic>
          <a:graphicData uri="http://schemas.openxmlformats.org/drawingml/2006/table">
            <a:tbl>
              <a:tblPr firstRow="1" bandRow="1">
                <a:tableStyleId>{5C22544A-7EE6-4342-B048-85BDC9FD1C3A}</a:tableStyleId>
              </a:tblPr>
              <a:tblGrid>
                <a:gridCol w="2926905"/>
                <a:gridCol w="592006"/>
                <a:gridCol w="657552"/>
              </a:tblGrid>
              <a:tr h="4175368">
                <a:tc>
                  <a:txBody>
                    <a:bodyPr/>
                    <a:lstStyle/>
                    <a:p>
                      <a:r>
                        <a:rPr lang="ka-GE" dirty="0" smtClean="0"/>
                        <a:t>სტენოკარდიის    სიმპტომებისა  და    კად-ის </a:t>
                      </a:r>
                    </a:p>
                    <a:p>
                      <a:r>
                        <a:rPr lang="ka-GE" dirty="0" smtClean="0"/>
                        <a:t>15-85%პრეტსტული  ალბათობის  დროს  გულის  იშემიური  დაავადების  პროგნოზის  დასასმელად რეკომენდებულია  დატვირთვის  სტრეს-ტესტი</a:t>
                      </a:r>
                      <a:endParaRPr lang="ru-RU" dirty="0"/>
                    </a:p>
                  </a:txBody>
                  <a:tcPr/>
                </a:tc>
                <a:tc>
                  <a:txBody>
                    <a:bodyPr/>
                    <a:lstStyle/>
                    <a:p>
                      <a:endParaRPr lang="en-US" dirty="0" smtClean="0"/>
                    </a:p>
                    <a:p>
                      <a:endParaRPr lang="en-US" dirty="0" smtClean="0"/>
                    </a:p>
                    <a:p>
                      <a:endParaRPr lang="en-US" dirty="0" smtClean="0"/>
                    </a:p>
                    <a:p>
                      <a:r>
                        <a:rPr lang="en-US" dirty="0" smtClean="0"/>
                        <a:t>      I</a:t>
                      </a:r>
                      <a:endParaRPr lang="ru-RU" dirty="0"/>
                    </a:p>
                  </a:txBody>
                  <a:tcPr/>
                </a:tc>
                <a:tc>
                  <a:txBody>
                    <a:bodyPr/>
                    <a:lstStyle/>
                    <a:p>
                      <a:endParaRPr lang="en-US" dirty="0" smtClean="0"/>
                    </a:p>
                    <a:p>
                      <a:endParaRPr lang="en-US" dirty="0" smtClean="0"/>
                    </a:p>
                    <a:p>
                      <a:endParaRPr lang="en-US" dirty="0" smtClean="0"/>
                    </a:p>
                    <a:p>
                      <a:r>
                        <a:rPr lang="en-US" dirty="0" smtClean="0"/>
                        <a:t>       B</a:t>
                      </a:r>
                      <a:endParaRPr lang="ru-RU" dirty="0"/>
                    </a:p>
                  </a:txBody>
                  <a:tcPr/>
                </a:tc>
              </a:tr>
            </a:tbl>
          </a:graphicData>
        </a:graphic>
      </p:graphicFrame>
      <p:pic>
        <p:nvPicPr>
          <p:cNvPr id="2052" name="Picture 4" descr="C:\Users\ASUS\Desktop\ნნნ.jpg"/>
          <p:cNvPicPr>
            <a:picLocks noChangeAspect="1" noChangeArrowheads="1"/>
          </p:cNvPicPr>
          <p:nvPr/>
        </p:nvPicPr>
        <p:blipFill>
          <a:blip r:embed="rId2" cstate="print"/>
          <a:srcRect/>
          <a:stretch>
            <a:fillRect/>
          </a:stretch>
        </p:blipFill>
        <p:spPr bwMode="auto">
          <a:xfrm>
            <a:off x="5724128" y="1484784"/>
            <a:ext cx="3240359" cy="300149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04800" y="762000"/>
            <a:ext cx="8229600" cy="3970318"/>
          </a:xfrm>
          <a:prstGeom prst="rect">
            <a:avLst/>
          </a:prstGeom>
          <a:noFill/>
        </p:spPr>
        <p:txBody>
          <a:bodyPr wrap="square" rtlCol="0">
            <a:spAutoFit/>
          </a:bodyPr>
          <a:lstStyle/>
          <a:p>
            <a:endParaRPr lang="en-US" sz="2800" dirty="0" smtClean="0"/>
          </a:p>
          <a:p>
            <a:r>
              <a:rPr lang="en-US" sz="2800" dirty="0" smtClean="0">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jer</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RmerTia</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mkurnali</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mere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eqimi</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muSaki</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Rirsia</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sasyidlisa</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romeli</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aramadloben</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eqims</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aramadloben</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ufalsa</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eqimis</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xeli</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da</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goneba</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RvTisaTvis</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saTno</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saqmes</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akeTebs</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a:t>
            </a:r>
            <a:endParaRPr lang="ka-GE"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endParaRPr>
          </a:p>
          <a:p>
            <a:endPar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endParaRPr>
          </a:p>
          <a:p>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ka-GE"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Rirsi</a:t>
            </a:r>
            <a:r>
              <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rPr>
              <a:t> mama </a:t>
            </a:r>
            <a:r>
              <a:rPr lang="en-US" sz="2800" b="1" dirty="0" err="1" smtClean="0">
                <a:solidFill>
                  <a:schemeClr val="tx1">
                    <a:lumMod val="95000"/>
                    <a:lumOff val="5000"/>
                  </a:schemeClr>
                </a:solidFill>
                <a:effectLst>
                  <a:outerShdw blurRad="38100" dist="38100" dir="2700000" algn="tl">
                    <a:srgbClr val="000000">
                      <a:alpha val="43137"/>
                    </a:srgbClr>
                  </a:outerShdw>
                </a:effectLst>
                <a:latin typeface="AcadNusx" pitchFamily="2" charset="0"/>
              </a:rPr>
              <a:t>gabrieli</a:t>
            </a:r>
            <a:endParaRPr lang="en-US" sz="2800" b="1" dirty="0" smtClean="0">
              <a:solidFill>
                <a:schemeClr val="tx1">
                  <a:lumMod val="95000"/>
                  <a:lumOff val="5000"/>
                </a:schemeClr>
              </a:solidFill>
              <a:effectLst>
                <a:outerShdw blurRad="38100" dist="38100" dir="2700000" algn="tl">
                  <a:srgbClr val="000000">
                    <a:alpha val="43137"/>
                  </a:srgbClr>
                </a:outerShdw>
              </a:effectLst>
              <a:latin typeface="AcadNusx" pitchFamily="2" charset="0"/>
            </a:endParaRP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afterEffect">
                                  <p:stCondLst>
                                    <p:cond delay="0"/>
                                  </p:stCondLst>
                                  <p:iterate type="lt">
                                    <p:tmPct val="10000"/>
                                  </p:iterate>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ppt_w</p:attrName>
                                        </p:attrNameLst>
                                      </p:cBhvr>
                                      <p:tavLst>
                                        <p:tav tm="0" fmla="#ppt_w*sin(2.5*pi*$)">
                                          <p:val>
                                            <p:fltVal val="0"/>
                                          </p:val>
                                        </p:tav>
                                        <p:tav tm="100000">
                                          <p:val>
                                            <p:fltVal val="1"/>
                                          </p:val>
                                        </p:tav>
                                      </p:tavLst>
                                    </p:anim>
                                    <p:anim calcmode="lin" valueType="num">
                                      <p:cBhvr>
                                        <p:cTn id="9" dur="1000" fill="hold"/>
                                        <p:tgtEl>
                                          <p:spTgt spid="4">
                                            <p:txEl>
                                              <p:pRg st="1" end="1"/>
                                            </p:txEl>
                                          </p:spTgt>
                                        </p:tgtEl>
                                        <p:attrNameLst>
                                          <p:attrName>ppt_h</p:attrName>
                                        </p:attrNameLst>
                                      </p:cBhvr>
                                      <p:tavLst>
                                        <p:tav tm="0">
                                          <p:val>
                                            <p:strVal val="#ppt_h"/>
                                          </p:val>
                                        </p:tav>
                                        <p:tav tm="100000">
                                          <p:val>
                                            <p:strVal val="#ppt_h"/>
                                          </p:val>
                                        </p:tav>
                                      </p:tavLst>
                                    </p:anim>
                                  </p:childTnLst>
                                </p:cTn>
                              </p:par>
                            </p:childTnLst>
                          </p:cTn>
                        </p:par>
                        <p:par>
                          <p:cTn id="10" fill="hold">
                            <p:stCondLst>
                              <p:cond delay="14900"/>
                            </p:stCondLst>
                            <p:childTnLst>
                              <p:par>
                                <p:cTn id="11" presetID="45" presetClass="entr" presetSubtype="0" fill="hold" nodeType="afterEffect">
                                  <p:stCondLst>
                                    <p:cond delay="0"/>
                                  </p:stCondLst>
                                  <p:iterate type="lt">
                                    <p:tmPct val="10000"/>
                                  </p:iterate>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1000"/>
                                        <p:tgtEl>
                                          <p:spTgt spid="4">
                                            <p:txEl>
                                              <p:pRg st="3" end="3"/>
                                            </p:txEl>
                                          </p:spTgt>
                                        </p:tgtEl>
                                      </p:cBhvr>
                                    </p:animEffect>
                                    <p:anim calcmode="lin" valueType="num">
                                      <p:cBhvr>
                                        <p:cTn id="14" dur="1000" fill="hold"/>
                                        <p:tgtEl>
                                          <p:spTgt spid="4">
                                            <p:txEl>
                                              <p:pRg st="3" end="3"/>
                                            </p:txEl>
                                          </p:spTgt>
                                        </p:tgtEl>
                                        <p:attrNameLst>
                                          <p:attrName>ppt_w</p:attrName>
                                        </p:attrNameLst>
                                      </p:cBhvr>
                                      <p:tavLst>
                                        <p:tav tm="0" fmla="#ppt_w*sin(2.5*pi*$)">
                                          <p:val>
                                            <p:fltVal val="0"/>
                                          </p:val>
                                        </p:tav>
                                        <p:tav tm="100000">
                                          <p:val>
                                            <p:fltVal val="1"/>
                                          </p:val>
                                        </p:tav>
                                      </p:tavLst>
                                    </p:anim>
                                    <p:anim calcmode="lin" valueType="num">
                                      <p:cBhvr>
                                        <p:cTn id="15" dur="10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dirty="0" smtClean="0"/>
              <a:t>Duke-</a:t>
            </a:r>
            <a:r>
              <a:rPr lang="ka-GE" sz="2800" dirty="0" smtClean="0"/>
              <a:t>ს ნომოგრამა   რისკის  შესაფასებლად</a:t>
            </a:r>
            <a:endParaRPr lang="ru-RU" sz="2800" dirty="0"/>
          </a:p>
        </p:txBody>
      </p:sp>
      <p:pic>
        <p:nvPicPr>
          <p:cNvPr id="3074" name="Picture 2" descr="C:\Users\ASUS\Desktop\Duke+Treadmill+Score+Nomogram.jpg"/>
          <p:cNvPicPr>
            <a:picLocks noGrp="1" noChangeAspect="1" noChangeArrowheads="1"/>
          </p:cNvPicPr>
          <p:nvPr>
            <p:ph idx="1"/>
          </p:nvPr>
        </p:nvPicPr>
        <p:blipFill>
          <a:blip r:embed="rId2" cstate="print"/>
          <a:srcRect/>
          <a:stretch>
            <a:fillRect/>
          </a:stretch>
        </p:blipFill>
        <p:spPr bwMode="auto">
          <a:xfrm>
            <a:off x="251520" y="1268760"/>
            <a:ext cx="8136903" cy="496855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400" dirty="0" smtClean="0"/>
              <a:t>მესამე  საფეხური</a:t>
            </a:r>
            <a:endParaRPr lang="ru-RU" sz="2400" dirty="0"/>
          </a:p>
        </p:txBody>
      </p:sp>
      <p:sp>
        <p:nvSpPr>
          <p:cNvPr id="3" name="Содержимое 2"/>
          <p:cNvSpPr>
            <a:spLocks noGrp="1"/>
          </p:cNvSpPr>
          <p:nvPr>
            <p:ph idx="1"/>
          </p:nvPr>
        </p:nvSpPr>
        <p:spPr/>
        <p:txBody>
          <a:bodyPr/>
          <a:lstStyle/>
          <a:p>
            <a:r>
              <a:rPr lang="ka-GE" dirty="0" smtClean="0"/>
              <a:t>არაინვაზიური  ტესტებით  რისკის  სტრატიფიკაცია</a:t>
            </a:r>
          </a:p>
          <a:p>
            <a:endParaRPr lang="ka-GE" dirty="0" smtClean="0"/>
          </a:p>
          <a:p>
            <a:r>
              <a:rPr lang="ka-GE" dirty="0" smtClean="0"/>
              <a:t>ოპტიმალური მედიკამენტური  მკურნალობა უნდა ჩატარდეს მეორე  და  მესამე  საფეხურს  შორის</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21508" name="Picture 4" descr="http://t0.gstatic.com/images?q=tbn:ANd9GcSLxbJBhN6kHPGndcUA7X17y33vrH24IakzhodiVdxKmj4KTOvfeQ"/>
          <p:cNvPicPr>
            <a:picLocks noChangeAspect="1" noChangeArrowheads="1"/>
          </p:cNvPicPr>
          <p:nvPr/>
        </p:nvPicPr>
        <p:blipFill>
          <a:blip r:embed="rId2" cstate="print"/>
          <a:srcRect/>
          <a:stretch>
            <a:fillRect/>
          </a:stretch>
        </p:blipFill>
        <p:spPr bwMode="auto">
          <a:xfrm>
            <a:off x="0" y="1988840"/>
            <a:ext cx="3096344" cy="3168352"/>
          </a:xfrm>
          <a:prstGeom prst="rect">
            <a:avLst/>
          </a:prstGeom>
          <a:noFill/>
        </p:spPr>
      </p:pic>
      <p:pic>
        <p:nvPicPr>
          <p:cNvPr id="6" name="Picture 4" descr="http://t0.gstatic.com/images?q=tbn:ANd9GcSLxbJBhN6kHPGndcUA7X17y33vrH24IakzhodiVdxKmj4KTOvfeQ"/>
          <p:cNvPicPr>
            <a:picLocks noChangeAspect="1" noChangeArrowheads="1"/>
          </p:cNvPicPr>
          <p:nvPr/>
        </p:nvPicPr>
        <p:blipFill>
          <a:blip r:embed="rId2" cstate="print"/>
          <a:srcRect/>
          <a:stretch>
            <a:fillRect/>
          </a:stretch>
        </p:blipFill>
        <p:spPr bwMode="auto">
          <a:xfrm>
            <a:off x="0" y="2060848"/>
            <a:ext cx="3096344" cy="3168352"/>
          </a:xfrm>
          <a:prstGeom prst="rect">
            <a:avLst/>
          </a:prstGeom>
          <a:noFill/>
        </p:spPr>
      </p:pic>
      <p:sp>
        <p:nvSpPr>
          <p:cNvPr id="9" name="Прямоугольник 8"/>
          <p:cNvSpPr/>
          <p:nvPr/>
        </p:nvSpPr>
        <p:spPr>
          <a:xfrm>
            <a:off x="3203848" y="476672"/>
            <a:ext cx="5616624" cy="2677656"/>
          </a:xfrm>
          <a:prstGeom prst="rect">
            <a:avLst/>
          </a:prstGeom>
        </p:spPr>
        <p:txBody>
          <a:bodyPr wrap="square">
            <a:spAutoFit/>
          </a:bodyPr>
          <a:lstStyle/>
          <a:p>
            <a:r>
              <a:rPr lang="ka-GE" sz="2400" dirty="0" smtClean="0"/>
              <a:t>დაბალი &lt;10%-ზე (პაციენტი  ითვლება  ჯანმრთელად) და მაღალი &gt;90%-ზე (პაციენტი  ითვლება დაავადებულად) პრეტესტული  ალბათობის  დროს პაციენტის  ტესტირება  რეკომენდებული  არ არის</a:t>
            </a:r>
          </a:p>
          <a:p>
            <a:endParaRPr lang="ka-GE" sz="2400" dirty="0" smtClean="0"/>
          </a:p>
        </p:txBody>
      </p:sp>
      <p:sp>
        <p:nvSpPr>
          <p:cNvPr id="10" name="Прямоугольник 9"/>
          <p:cNvSpPr/>
          <p:nvPr/>
        </p:nvSpPr>
        <p:spPr>
          <a:xfrm>
            <a:off x="3851920" y="3717032"/>
            <a:ext cx="4824536" cy="1938992"/>
          </a:xfrm>
          <a:prstGeom prst="rect">
            <a:avLst/>
          </a:prstGeom>
        </p:spPr>
        <p:txBody>
          <a:bodyPr wrap="square">
            <a:spAutoFit/>
          </a:bodyPr>
          <a:lstStyle/>
          <a:p>
            <a:r>
              <a:rPr lang="ka-GE" sz="2400" dirty="0" smtClean="0"/>
              <a:t>მაღალი  პრეტესტული  ალბათობის  დროს მეორე  და  მესამე  საფეხურზე  განიხილება  ადრეული ინვაზიური  ანგიოგრაფია</a:t>
            </a:r>
            <a:endParaRPr lang="ru-RU"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lstStyle/>
          <a:p>
            <a:endParaRPr lang="ka-GE" dirty="0" smtClean="0"/>
          </a:p>
          <a:p>
            <a:r>
              <a:rPr lang="ka-GE" dirty="0" smtClean="0"/>
              <a:t>გულის იშემიური  დაავადების  მენეჯმენტი  დამოკიდებულია  სიმპტომების  სიმძიმეზე, კარდიული  გართულებების  რისკზე  და  პაციენტის  არჩევანზე</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3200" dirty="0" smtClean="0"/>
              <a:t>მკურნალობა</a:t>
            </a:r>
            <a:endParaRPr lang="ru-RU" sz="3200" dirty="0"/>
          </a:p>
        </p:txBody>
      </p:sp>
      <p:graphicFrame>
        <p:nvGraphicFramePr>
          <p:cNvPr id="4" name="Содержимое 3"/>
          <p:cNvGraphicFramePr>
            <a:graphicFrameLocks noGrp="1"/>
          </p:cNvGraphicFramePr>
          <p:nvPr>
            <p:ph idx="1"/>
          </p:nvPr>
        </p:nvGraphicFramePr>
        <p:xfrm>
          <a:off x="457200" y="1196752"/>
          <a:ext cx="8229600" cy="55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2286000" y="2967335"/>
            <a:ext cx="4572000" cy="369332"/>
          </a:xfrm>
          <a:prstGeom prst="rect">
            <a:avLst/>
          </a:prstGeom>
        </p:spPr>
        <p:txBody>
          <a:bodyPr>
            <a:spAutoFit/>
          </a:bodyPr>
          <a:lstStyle/>
          <a:p>
            <a:r>
              <a:rPr lang="ka-GE" dirty="0" smtClean="0"/>
              <a:t>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a-GE" sz="2800" dirty="0" smtClean="0"/>
              <a:t>სტაბილური სტენოკარდიის მკურნალობის ძირითადი   ეტაპები</a:t>
            </a:r>
            <a:br>
              <a:rPr lang="ka-GE" sz="2800" dirty="0" smtClean="0"/>
            </a:br>
            <a:endParaRPr lang="ru-RU" sz="2800" dirty="0"/>
          </a:p>
        </p:txBody>
      </p:sp>
      <p:sp>
        <p:nvSpPr>
          <p:cNvPr id="3" name="Содержимое 2"/>
          <p:cNvSpPr>
            <a:spLocks noGrp="1"/>
          </p:cNvSpPr>
          <p:nvPr>
            <p:ph idx="1"/>
          </p:nvPr>
        </p:nvSpPr>
        <p:spPr>
          <a:xfrm>
            <a:off x="251520" y="1412775"/>
            <a:ext cx="3456384" cy="3456385"/>
          </a:xfrm>
        </p:spPr>
        <p:txBody>
          <a:bodyPr>
            <a:normAutofit fontScale="92500" lnSpcReduction="10000"/>
          </a:bodyPr>
          <a:lstStyle/>
          <a:p>
            <a:r>
              <a:rPr lang="ka-GE" dirty="0" smtClean="0"/>
              <a:t>ცხოვრების  წესის  შეცვლა</a:t>
            </a:r>
          </a:p>
          <a:p>
            <a:pPr>
              <a:buNone/>
            </a:pPr>
            <a:endParaRPr lang="ka-GE" dirty="0" smtClean="0"/>
          </a:p>
          <a:p>
            <a:r>
              <a:rPr lang="ka-GE" dirty="0" smtClean="0"/>
              <a:t>მედიკამენტური  მენეჯმენტი</a:t>
            </a:r>
          </a:p>
          <a:p>
            <a:pPr>
              <a:buNone/>
            </a:pPr>
            <a:r>
              <a:rPr lang="ka-GE" dirty="0" smtClean="0"/>
              <a:t>                                    </a:t>
            </a:r>
            <a:endParaRPr lang="ru-RU" dirty="0" smtClean="0"/>
          </a:p>
          <a:p>
            <a:pPr>
              <a:buNone/>
            </a:pPr>
            <a:r>
              <a:rPr lang="ka-GE" dirty="0" smtClean="0"/>
              <a:t>  </a:t>
            </a:r>
            <a:endParaRPr lang="ru-RU" dirty="0" smtClean="0"/>
          </a:p>
          <a:p>
            <a:pPr>
              <a:buNone/>
            </a:pPr>
            <a:endParaRPr lang="ru-RU" dirty="0" smtClean="0"/>
          </a:p>
          <a:p>
            <a:pPr>
              <a:buNone/>
            </a:pPr>
            <a:endParaRPr lang="ru-RU" dirty="0" smtClean="0">
              <a:solidFill>
                <a:prstClr val="black"/>
              </a:solidFill>
            </a:endParaRPr>
          </a:p>
          <a:p>
            <a:pPr>
              <a:buNone/>
            </a:pPr>
            <a:endParaRPr lang="ru-RU" dirty="0" smtClean="0"/>
          </a:p>
          <a:p>
            <a:pPr>
              <a:buNone/>
            </a:pPr>
            <a:endParaRPr lang="ru-RU" dirty="0" smtClean="0"/>
          </a:p>
          <a:p>
            <a:pPr>
              <a:buNone/>
            </a:pPr>
            <a:endParaRPr lang="ru-RU" dirty="0" smtClean="0"/>
          </a:p>
          <a:p>
            <a:pPr>
              <a:buNone/>
            </a:pPr>
            <a:endParaRPr lang="ru-RU" dirty="0"/>
          </a:p>
        </p:txBody>
      </p:sp>
      <p:sp>
        <p:nvSpPr>
          <p:cNvPr id="5122" name="AutoShape 2" descr="ááá á¢áá¡á¢áá¡ ááááá¡áá®á£ááááá¡ á¨ááááá"/>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5124" name="Picture 4" descr="ááá á¢áá¡á¢áá¡ ááááá¡áá®á£ááááá¡ á¨ááááá"/>
          <p:cNvPicPr>
            <a:picLocks noChangeAspect="1" noChangeArrowheads="1"/>
          </p:cNvPicPr>
          <p:nvPr/>
        </p:nvPicPr>
        <p:blipFill>
          <a:blip r:embed="rId3" cstate="print"/>
          <a:srcRect/>
          <a:stretch>
            <a:fillRect/>
          </a:stretch>
        </p:blipFill>
        <p:spPr bwMode="auto">
          <a:xfrm>
            <a:off x="3851920" y="1412776"/>
            <a:ext cx="4896544" cy="4464496"/>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3200" dirty="0" smtClean="0"/>
              <a:t>ცხოვრების  წესის  შეცვლა</a:t>
            </a:r>
            <a:endParaRPr lang="ru-RU" sz="3200" dirty="0"/>
          </a:p>
        </p:txBody>
      </p:sp>
      <p:sp>
        <p:nvSpPr>
          <p:cNvPr id="3" name="Содержимое 2"/>
          <p:cNvSpPr>
            <a:spLocks noGrp="1"/>
          </p:cNvSpPr>
          <p:nvPr>
            <p:ph idx="1"/>
          </p:nvPr>
        </p:nvSpPr>
        <p:spPr>
          <a:xfrm>
            <a:off x="457200" y="1600200"/>
            <a:ext cx="3394720" cy="4277071"/>
          </a:xfrm>
        </p:spPr>
        <p:txBody>
          <a:bodyPr>
            <a:normAutofit fontScale="70000" lnSpcReduction="20000"/>
          </a:bodyPr>
          <a:lstStyle/>
          <a:p>
            <a:r>
              <a:rPr lang="ka-GE" dirty="0" smtClean="0"/>
              <a:t>არტერიული  წნევის  კონტროლი</a:t>
            </a:r>
          </a:p>
          <a:p>
            <a:r>
              <a:rPr lang="ka-GE" dirty="0" smtClean="0"/>
              <a:t>სიგარეტის  მოწევის  შეწყვეტა</a:t>
            </a:r>
          </a:p>
          <a:p>
            <a:r>
              <a:rPr lang="ka-GE" dirty="0" smtClean="0"/>
              <a:t>გლიკემიის  კონტროლი</a:t>
            </a:r>
          </a:p>
          <a:p>
            <a:r>
              <a:rPr lang="ka-GE" dirty="0" smtClean="0"/>
              <a:t>წონისა  და  ლიპიდური პროფილის მენეჯმენტი</a:t>
            </a:r>
          </a:p>
          <a:p>
            <a:r>
              <a:rPr lang="ka-GE" dirty="0" smtClean="0"/>
              <a:t>ჯანსაღი კვება</a:t>
            </a:r>
          </a:p>
          <a:p>
            <a:r>
              <a:rPr lang="ka-GE" dirty="0" smtClean="0"/>
              <a:t>რეგულარული ფიზიკური  ვარჯიში</a:t>
            </a:r>
            <a:endParaRPr lang="ru-RU" dirty="0"/>
          </a:p>
        </p:txBody>
      </p:sp>
      <p:pic>
        <p:nvPicPr>
          <p:cNvPr id="4" name="Picture 2" descr="C:\Users\Natia\Desktop\watching-tv-clip-art.png"/>
          <p:cNvPicPr>
            <a:picLocks noChangeAspect="1" noChangeArrowheads="1"/>
          </p:cNvPicPr>
          <p:nvPr/>
        </p:nvPicPr>
        <p:blipFill>
          <a:blip r:embed="rId2" cstate="print"/>
          <a:srcRect/>
          <a:stretch>
            <a:fillRect/>
          </a:stretch>
        </p:blipFill>
        <p:spPr bwMode="auto">
          <a:xfrm>
            <a:off x="4139952" y="1988840"/>
            <a:ext cx="4392488" cy="396044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4" name="Picture 2" descr="C:\Users\User\Desktop\meyo wigni\537968_338029356247073_1580143606_n.jpg"/>
          <p:cNvPicPr>
            <a:picLocks noChangeAspect="1" noChangeArrowheads="1"/>
          </p:cNvPicPr>
          <p:nvPr/>
        </p:nvPicPr>
        <p:blipFill>
          <a:blip r:embed="rId2" cstate="print"/>
          <a:srcRect/>
          <a:stretch>
            <a:fillRect/>
          </a:stretch>
        </p:blipFill>
        <p:spPr bwMode="auto">
          <a:xfrm>
            <a:off x="5257800" y="3962400"/>
            <a:ext cx="3385895" cy="2468880"/>
          </a:xfrm>
          <a:prstGeom prst="rect">
            <a:avLst/>
          </a:prstGeom>
          <a:noFill/>
        </p:spPr>
      </p:pic>
      <p:sp>
        <p:nvSpPr>
          <p:cNvPr id="5" name="Содержимое 4"/>
          <p:cNvSpPr>
            <a:spLocks noGrp="1"/>
          </p:cNvSpPr>
          <p:nvPr>
            <p:ph idx="1"/>
          </p:nvPr>
        </p:nvSpPr>
        <p:spPr>
          <a:xfrm>
            <a:off x="457200" y="1340768"/>
            <a:ext cx="8229600" cy="5112568"/>
          </a:xfrm>
        </p:spPr>
        <p:txBody>
          <a:bodyPr>
            <a:normAutofit/>
          </a:bodyPr>
          <a:lstStyle/>
          <a:p>
            <a:pPr>
              <a:buFont typeface="Wingdings" pitchFamily="2" charset="2"/>
              <a:buChar char="v"/>
            </a:pPr>
            <a:r>
              <a:rPr lang="ka-GE" sz="2800" dirty="0" smtClean="0"/>
              <a:t>ასპირინი</a:t>
            </a:r>
          </a:p>
          <a:p>
            <a:pPr>
              <a:buFont typeface="Wingdings" pitchFamily="2" charset="2"/>
              <a:buChar char="v"/>
            </a:pPr>
            <a:r>
              <a:rPr lang="ka-GE" sz="2800" dirty="0" smtClean="0"/>
              <a:t>ბეტა  ბლოკერები</a:t>
            </a:r>
          </a:p>
          <a:p>
            <a:pPr>
              <a:buFont typeface="Wingdings" pitchFamily="2" charset="2"/>
              <a:buChar char="v"/>
            </a:pPr>
            <a:r>
              <a:rPr lang="ka-GE" sz="2800" dirty="0" smtClean="0"/>
              <a:t>სტატინები</a:t>
            </a:r>
          </a:p>
          <a:p>
            <a:pPr>
              <a:buFont typeface="Wingdings" pitchFamily="2" charset="2"/>
              <a:buChar char="v"/>
            </a:pPr>
            <a:r>
              <a:rPr lang="ka-GE" sz="2800" dirty="0" smtClean="0"/>
              <a:t>აგფ ინჰიბიტორები</a:t>
            </a:r>
          </a:p>
          <a:p>
            <a:pPr>
              <a:buFont typeface="Wingdings" pitchFamily="2" charset="2"/>
              <a:buChar char="v"/>
            </a:pPr>
            <a:r>
              <a:rPr lang="en-US" sz="2800" dirty="0" smtClean="0"/>
              <a:t>Ca </a:t>
            </a:r>
            <a:r>
              <a:rPr lang="ka-GE" sz="2800" dirty="0" smtClean="0"/>
              <a:t> ბლოკერები  და/ან  ნიტრატები</a:t>
            </a:r>
          </a:p>
          <a:p>
            <a:pPr>
              <a:buNone/>
            </a:pPr>
            <a:r>
              <a:rPr lang="ka-GE" sz="2800" dirty="0" smtClean="0"/>
              <a:t>     </a:t>
            </a:r>
            <a:endParaRPr lang="ru-RU" sz="2800" dirty="0"/>
          </a:p>
        </p:txBody>
      </p:sp>
      <p:sp>
        <p:nvSpPr>
          <p:cNvPr id="6" name="Прямоугольник 5"/>
          <p:cNvSpPr/>
          <p:nvPr/>
        </p:nvSpPr>
        <p:spPr>
          <a:xfrm>
            <a:off x="899592" y="260649"/>
            <a:ext cx="7272808" cy="830997"/>
          </a:xfrm>
          <a:prstGeom prst="rect">
            <a:avLst/>
          </a:prstGeom>
        </p:spPr>
        <p:txBody>
          <a:bodyPr wrap="square">
            <a:spAutoFit/>
          </a:bodyPr>
          <a:lstStyle/>
          <a:p>
            <a:r>
              <a:rPr lang="ka-GE" sz="2400" dirty="0" smtClean="0"/>
              <a:t>კორონარული          სტაბილური    დაავადების                მედიკამენტური           მენეჯმენტი</a:t>
            </a:r>
            <a:endParaRPr lang="ru-RU"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რას  ნიშნავს   შედეგიანი  მკურნალობა?</a:t>
            </a:r>
            <a:endParaRPr lang="ru-RU" sz="2800" dirty="0"/>
          </a:p>
        </p:txBody>
      </p:sp>
      <p:sp>
        <p:nvSpPr>
          <p:cNvPr id="3" name="Содержимое 2"/>
          <p:cNvSpPr>
            <a:spLocks noGrp="1"/>
          </p:cNvSpPr>
          <p:nvPr>
            <p:ph idx="1"/>
          </p:nvPr>
        </p:nvSpPr>
        <p:spPr>
          <a:xfrm>
            <a:off x="457200" y="2348880"/>
            <a:ext cx="8229600" cy="3777283"/>
          </a:xfrm>
        </p:spPr>
        <p:txBody>
          <a:bodyPr>
            <a:normAutofit/>
          </a:bodyPr>
          <a:lstStyle/>
          <a:p>
            <a:pPr>
              <a:buFont typeface="Wingdings" pitchFamily="2" charset="2"/>
              <a:buChar char="q"/>
            </a:pPr>
            <a:r>
              <a:rPr lang="ka-GE" sz="2400" dirty="0" smtClean="0"/>
              <a:t>სიმპტომების  შემსუბუქება  და  ცხოვრების  ნორმალური  რიტმის  დაბრუნება</a:t>
            </a:r>
          </a:p>
          <a:p>
            <a:pPr>
              <a:buFont typeface="Wingdings" pitchFamily="2" charset="2"/>
              <a:buChar char="q"/>
            </a:pPr>
            <a:r>
              <a:rPr lang="ka-GE" sz="2400" dirty="0" smtClean="0"/>
              <a:t>მკურნალობის  მასშტაბი  დამოკიდებულია  პაციენტის  მდგომარეობაზე</a:t>
            </a:r>
          </a:p>
          <a:p>
            <a:pPr>
              <a:buFont typeface="Wingdings" pitchFamily="2" charset="2"/>
              <a:buChar char="q"/>
            </a:pPr>
            <a:r>
              <a:rPr lang="ka-GE" sz="2400" dirty="0" smtClean="0"/>
              <a:t>სიმპტომები  რჩება,  ე.ი.  თერაპია  ფასდება  არაეფექტურად</a:t>
            </a:r>
          </a:p>
          <a:p>
            <a:pPr>
              <a:buFont typeface="Wingdings" pitchFamily="2" charset="2"/>
              <a:buChar char="q"/>
            </a:pPr>
            <a:r>
              <a:rPr lang="ka-GE" sz="2400" dirty="0" smtClean="0"/>
              <a:t>მიზანშეწონილია  რევასკულარიზაციის  ჩატარება</a:t>
            </a:r>
          </a:p>
          <a:p>
            <a:pPr>
              <a:buFont typeface="Courier New" pitchFamily="49" charset="0"/>
              <a:buChar char="o"/>
            </a:pPr>
            <a:endParaRPr lang="ru-RU"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კორონარული  არტერიების სტაბილური  დაავადების  განმეორებითი  შეფასება</a:t>
            </a:r>
            <a:endParaRPr lang="ru-RU" sz="2800" dirty="0"/>
          </a:p>
        </p:txBody>
      </p:sp>
      <p:sp useBgFill="1">
        <p:nvSpPr>
          <p:cNvPr id="3" name="Содержимое 2"/>
          <p:cNvSpPr>
            <a:spLocks noGrp="1"/>
          </p:cNvSpPr>
          <p:nvPr>
            <p:ph idx="1"/>
          </p:nvPr>
        </p:nvSpPr>
        <p:spPr>
          <a:xfrm>
            <a:off x="457200" y="1844824"/>
            <a:ext cx="8229600" cy="4281339"/>
          </a:xfrm>
          <a:effectLst>
            <a:outerShdw blurRad="50800" dist="50800" dir="5400000" algn="ctr" rotWithShape="0">
              <a:schemeClr val="tx2">
                <a:lumMod val="40000"/>
                <a:lumOff val="60000"/>
              </a:schemeClr>
            </a:outerShdw>
          </a:effectLst>
        </p:spPr>
        <p:txBody>
          <a:bodyPr>
            <a:normAutofit/>
          </a:bodyPr>
          <a:lstStyle/>
          <a:p>
            <a:pPr>
              <a:buFont typeface="Wingdings" pitchFamily="2" charset="2"/>
              <a:buChar char="ü"/>
            </a:pPr>
            <a:r>
              <a:rPr lang="ka-GE" sz="2800" dirty="0" smtClean="0"/>
              <a:t>ექიმთან  ვიზიტი რეკომენდებულია 4-6 თვეში</a:t>
            </a:r>
          </a:p>
          <a:p>
            <a:pPr>
              <a:buFont typeface="Wingdings" pitchFamily="2" charset="2"/>
              <a:buChar char="ü"/>
            </a:pPr>
            <a:r>
              <a:rPr lang="ka-GE" sz="2800" dirty="0" smtClean="0"/>
              <a:t>განმეორებით ანამნეზის  შეკრება  და ადექვატური კლინიკური შეფასება</a:t>
            </a:r>
          </a:p>
          <a:p>
            <a:pPr>
              <a:buFont typeface="Wingdings" pitchFamily="2" charset="2"/>
              <a:buChar char="ü"/>
            </a:pPr>
            <a:r>
              <a:rPr lang="ka-GE" sz="2800" dirty="0" smtClean="0"/>
              <a:t>საჭირო   ბიოქიმიური კვლევები</a:t>
            </a:r>
          </a:p>
          <a:p>
            <a:pPr>
              <a:buFont typeface="Wingdings" pitchFamily="2" charset="2"/>
              <a:buChar char="ü"/>
            </a:pPr>
            <a:r>
              <a:rPr lang="ka-GE" sz="2800" dirty="0" smtClean="0"/>
              <a:t>მოსვენების  ეკგ</a:t>
            </a:r>
          </a:p>
          <a:p>
            <a:pPr>
              <a:buFont typeface="Wingdings" pitchFamily="2" charset="2"/>
              <a:buChar char="ü"/>
            </a:pPr>
            <a:r>
              <a:rPr lang="ka-GE" sz="2800" dirty="0" smtClean="0"/>
              <a:t>მედიკამენტური მკურნალობის კორექცია საჭიროების შემთხვევაში</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1008112"/>
          </a:xfrm>
        </p:spPr>
        <p:txBody>
          <a:bodyPr>
            <a:normAutofit fontScale="90000"/>
          </a:bodyPr>
          <a:lstStyle/>
          <a:p>
            <a:r>
              <a:rPr lang="ru-RU" dirty="0" smtClean="0"/>
              <a:t/>
            </a:r>
            <a:br>
              <a:rPr lang="ru-RU" dirty="0" smtClean="0"/>
            </a:br>
            <a:r>
              <a:rPr lang="ka-GE" sz="3100" dirty="0" smtClean="0"/>
              <a:t>რატომ არის გსდ პრევენცია ყველაზე მეტად შესაბამისი პირველადი ჯანდაცვისთვის? 	</a:t>
            </a:r>
            <a:br>
              <a:rPr lang="ka-GE" sz="3100" dirty="0" smtClean="0"/>
            </a:b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endParaRPr lang="ru-RU" dirty="0" smtClean="0"/>
          </a:p>
          <a:p>
            <a:pPr algn="just"/>
            <a:r>
              <a:rPr lang="ka-GE" sz="2600" dirty="0" smtClean="0"/>
              <a:t>ათეროსკლეროზული კარდიოვასკულური დაავადება რჩება ნაადრევი სიკვდილობის წამყვან მიზეზად მსოფლიოში. გულ-სისხლძარღვთა დააავადება წარმოადგენს როგორც მამაკაცების, ისე ქალების პრობლემას; ევროპაში 75 წლამდე ასაკში განვითარებული სიკვდილობის ყველა შემთხვევის 42% მამაკაცებში და 38% ქალებში გსდ-სთანაა დაკავშირებული. პაციენტთა უმრავლესობის მეთვალყურეობა პირველად ჯანდაცვაში მიმდინარეობს და შესაბამისად, გსდ რისკფაქტორების სკრინინგის განხორციელება სწორედ აქ არის მიზანშეწონილი 	</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4098" name="Picture 2" descr="C:\Users\ASUS\Desktop\Без названия (1).jpg"/>
          <p:cNvPicPr>
            <a:picLocks noGrp="1" noChangeAspect="1" noChangeArrowheads="1"/>
          </p:cNvPicPr>
          <p:nvPr>
            <p:ph idx="1"/>
          </p:nvPr>
        </p:nvPicPr>
        <p:blipFill>
          <a:blip r:embed="rId2" cstate="print"/>
          <a:srcRect/>
          <a:stretch>
            <a:fillRect/>
          </a:stretch>
        </p:blipFill>
        <p:spPr bwMode="auto">
          <a:xfrm>
            <a:off x="1691680" y="836712"/>
            <a:ext cx="6480720" cy="381642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ka-GE" sz="3100" dirty="0" smtClean="0"/>
              <a:t>სამი ქმედება, რომელიც უნდა განხორციელდეს: 	</a:t>
            </a:r>
            <a:r>
              <a:rPr lang="ka-GE" dirty="0" smtClean="0"/>
              <a:t/>
            </a:r>
            <a:br>
              <a:rPr lang="ka-GE" dirty="0" smtClean="0"/>
            </a:br>
            <a:endParaRPr lang="ru-RU" dirty="0"/>
          </a:p>
        </p:txBody>
      </p:sp>
      <p:sp>
        <p:nvSpPr>
          <p:cNvPr id="3" name="Содержимое 2"/>
          <p:cNvSpPr>
            <a:spLocks noGrp="1"/>
          </p:cNvSpPr>
          <p:nvPr>
            <p:ph idx="1"/>
          </p:nvPr>
        </p:nvSpPr>
        <p:spPr>
          <a:xfrm>
            <a:off x="457200" y="1412776"/>
            <a:ext cx="8229600" cy="4713387"/>
          </a:xfrm>
        </p:spPr>
        <p:txBody>
          <a:bodyPr>
            <a:normAutofit fontScale="70000" lnSpcReduction="20000"/>
          </a:bodyPr>
          <a:lstStyle/>
          <a:p>
            <a:endParaRPr lang="ru-RU" dirty="0" smtClean="0"/>
          </a:p>
          <a:p>
            <a:endParaRPr lang="ru-RU" dirty="0" smtClean="0"/>
          </a:p>
          <a:p>
            <a:endParaRPr lang="ru-RU" dirty="0" smtClean="0"/>
          </a:p>
          <a:p>
            <a:r>
              <a:rPr lang="ka-GE" dirty="0" smtClean="0"/>
              <a:t>ანამნეზის შეკრება და კლინიკური აზროვნება; </a:t>
            </a:r>
          </a:p>
          <a:p>
            <a:endParaRPr lang="ru-RU" dirty="0" smtClean="0"/>
          </a:p>
          <a:p>
            <a:r>
              <a:rPr lang="ka-GE" dirty="0" smtClean="0"/>
              <a:t> გსდ რისკის შეფასება (ფრემინგემის რისკის შეფასების სქემა იმ შემთხვევების გარდა, როდესაც პაციენტს აღენიშნება შაქრიანი დიაბეტი, გულ-სისხლძარღვთა დაავადება ან თირკმლის ქრონიკული უკმარისობა); </a:t>
            </a:r>
          </a:p>
          <a:p>
            <a:endParaRPr lang="ru-RU" dirty="0" smtClean="0"/>
          </a:p>
          <a:p>
            <a:r>
              <a:rPr lang="ka-GE" dirty="0" smtClean="0"/>
              <a:t> გადაწყვეტილების მიღება რისკის მართვის დონის შესახებ. </a:t>
            </a:r>
          </a:p>
          <a:p>
            <a:pPr>
              <a:buNone/>
            </a:pPr>
            <a:r>
              <a:rPr lang="ru-RU" dirty="0" smtClean="0"/>
              <a:t>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ka-GE" sz="2000" dirty="0" smtClean="0"/>
              <a:t>ტკივილი   გულმკერდის  არეში</a:t>
            </a:r>
            <a:endParaRPr lang="ru-RU" sz="2000" dirty="0"/>
          </a:p>
        </p:txBody>
      </p:sp>
      <p:graphicFrame>
        <p:nvGraphicFramePr>
          <p:cNvPr id="5" name="Содержимое 4"/>
          <p:cNvGraphicFramePr>
            <a:graphicFrameLocks noGrp="1"/>
          </p:cNvGraphicFramePr>
          <p:nvPr>
            <p:ph idx="1"/>
          </p:nvPr>
        </p:nvGraphicFramePr>
        <p:xfrm>
          <a:off x="323528" y="1124745"/>
          <a:ext cx="8363272" cy="6400800"/>
        </p:xfrm>
        <a:graphic>
          <a:graphicData uri="http://schemas.openxmlformats.org/drawingml/2006/table">
            <a:tbl>
              <a:tblPr firstRow="1" bandRow="1">
                <a:tableStyleId>{5C22544A-7EE6-4342-B048-85BDC9FD1C3A}</a:tableStyleId>
              </a:tblPr>
              <a:tblGrid>
                <a:gridCol w="4181636"/>
                <a:gridCol w="4181636"/>
              </a:tblGrid>
              <a:tr h="296261">
                <a:tc>
                  <a:txBody>
                    <a:bodyPr/>
                    <a:lstStyle/>
                    <a:p>
                      <a:endParaRPr lang="ru-RU" dirty="0"/>
                    </a:p>
                  </a:txBody>
                  <a:tcPr/>
                </a:tc>
                <a:tc>
                  <a:txBody>
                    <a:bodyPr/>
                    <a:lstStyle/>
                    <a:p>
                      <a:endParaRPr lang="ru-RU"/>
                    </a:p>
                  </a:txBody>
                  <a:tcPr/>
                </a:tc>
              </a:tr>
              <a:tr h="2296026">
                <a:tc>
                  <a:txBody>
                    <a:bodyPr/>
                    <a:lstStyle/>
                    <a:p>
                      <a:r>
                        <a:rPr lang="ka-GE" dirty="0" smtClean="0"/>
                        <a:t>ტიპიური  სტენოკარდიული  შეტევა</a:t>
                      </a:r>
                      <a:endParaRPr lang="ru-RU" dirty="0"/>
                    </a:p>
                  </a:txBody>
                  <a:tcPr/>
                </a:tc>
                <a:tc>
                  <a:txBody>
                    <a:bodyPr/>
                    <a:lstStyle/>
                    <a:p>
                      <a:r>
                        <a:rPr lang="ka-GE" dirty="0" smtClean="0"/>
                        <a:t>აღინიშნება  სტენოკარდიის   სამივე  მახასიათებელი:</a:t>
                      </a:r>
                    </a:p>
                    <a:p>
                      <a:pPr>
                        <a:buFont typeface="Wingdings" pitchFamily="2" charset="2"/>
                        <a:buChar char="v"/>
                      </a:pPr>
                      <a:r>
                        <a:rPr lang="ka-GE" dirty="0" smtClean="0"/>
                        <a:t>დისკომფორტი  მკერდის</a:t>
                      </a:r>
                      <a:r>
                        <a:rPr lang="ka-GE" baseline="0" dirty="0" smtClean="0"/>
                        <a:t>  ძვლის  უკან  დამახასიათებელი  თვისებითა და ხანგრძლივობით</a:t>
                      </a:r>
                    </a:p>
                    <a:p>
                      <a:pPr>
                        <a:buFont typeface="Wingdings" pitchFamily="2" charset="2"/>
                        <a:buChar char="v"/>
                      </a:pPr>
                      <a:r>
                        <a:rPr lang="ka-GE" baseline="0" dirty="0" smtClean="0"/>
                        <a:t>პროვოცირდება  ფიზიკური ან ემოციური  სტრესით</a:t>
                      </a:r>
                    </a:p>
                    <a:p>
                      <a:pPr>
                        <a:buFont typeface="Wingdings" pitchFamily="2" charset="2"/>
                        <a:buChar char="v"/>
                      </a:pPr>
                      <a:r>
                        <a:rPr lang="ka-GE" baseline="0" dirty="0" smtClean="0"/>
                        <a:t>იხსნება მოსვენებულ  მდგომარეობაში  ან ნიტრატების მიღებისას  რამდენიმე წუთში  </a:t>
                      </a:r>
                      <a:endParaRPr lang="ru-RU" dirty="0"/>
                    </a:p>
                  </a:txBody>
                  <a:tcPr/>
                </a:tc>
              </a:tr>
              <a:tr h="518458">
                <a:tc>
                  <a:txBody>
                    <a:bodyPr/>
                    <a:lstStyle/>
                    <a:p>
                      <a:r>
                        <a:rPr lang="ka-GE" dirty="0" smtClean="0"/>
                        <a:t>ატიპიური  (შესაძლო) სტენოკარდიული  შეტევა</a:t>
                      </a:r>
                      <a:endParaRPr lang="ru-RU" dirty="0"/>
                    </a:p>
                  </a:txBody>
                  <a:tcPr/>
                </a:tc>
                <a:tc>
                  <a:txBody>
                    <a:bodyPr/>
                    <a:lstStyle/>
                    <a:p>
                      <a:r>
                        <a:rPr lang="ka-GE" dirty="0" smtClean="0"/>
                        <a:t>აღინიშნება  მხოლოდ ორი  მახასიათებელი</a:t>
                      </a:r>
                      <a:endParaRPr lang="ru-RU" dirty="0"/>
                    </a:p>
                  </a:txBody>
                  <a:tcPr/>
                </a:tc>
              </a:tr>
              <a:tr h="2073830">
                <a:tc>
                  <a:txBody>
                    <a:bodyPr/>
                    <a:lstStyle/>
                    <a:p>
                      <a:r>
                        <a:rPr lang="ka-GE" dirty="0" smtClean="0"/>
                        <a:t>არასტენოკარდიული   ხასიათის</a:t>
                      </a:r>
                      <a:r>
                        <a:rPr lang="ka-GE" baseline="0" dirty="0" smtClean="0"/>
                        <a:t>  ტკივილი  გულმკერდის  არეში</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ka-GE" dirty="0" smtClean="0"/>
                        <a:t>  არ   აღინიშნება</a:t>
                      </a:r>
                      <a:r>
                        <a:rPr lang="ka-GE" baseline="0" dirty="0" smtClean="0"/>
                        <a:t>  არც  ერთი  მახასიათებელი</a:t>
                      </a:r>
                    </a:p>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ka-GE" baseline="0" dirty="0" smtClean="0"/>
                        <a:t> </a:t>
                      </a:r>
                      <a:r>
                        <a:rPr lang="ka-GE" dirty="0" smtClean="0"/>
                        <a:t> აღინიშნება</a:t>
                      </a:r>
                      <a:r>
                        <a:rPr lang="ka-GE" baseline="0" dirty="0" smtClean="0"/>
                        <a:t>  მხოლოდ   ერთი  მახასიათებელი</a:t>
                      </a: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ka-GE" baseline="0" dirty="0" smtClean="0"/>
                    </a:p>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endParaRPr lang="ka-GE" baseline="0" dirty="0" smtClean="0"/>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ka-GE" dirty="0" smtClean="0"/>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ka-GE" dirty="0" smtClean="0"/>
                    </a:p>
                    <a:p>
                      <a:pPr>
                        <a:buFont typeface="Wingdings" pitchFamily="2" charset="2"/>
                        <a:buChar char="v"/>
                      </a:pPr>
                      <a:endParaRPr lang="ru-RU"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Скругленный прямоугольник 1"/>
          <p:cNvSpPr/>
          <p:nvPr/>
        </p:nvSpPr>
        <p:spPr>
          <a:xfrm>
            <a:off x="755576" y="188640"/>
            <a:ext cx="7696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b="1" dirty="0" smtClean="0">
                <a:solidFill>
                  <a:schemeClr val="tx1"/>
                </a:solidFill>
                <a:effectLst>
                  <a:outerShdw blurRad="38100" dist="38100" dir="2700000" algn="tl">
                    <a:srgbClr val="000000">
                      <a:alpha val="43137"/>
                    </a:srgbClr>
                  </a:outerShdw>
                </a:effectLst>
              </a:rPr>
              <a:t>სიმპტომების    კვალიფიკაცია</a:t>
            </a:r>
            <a:endParaRPr lang="ru-RU" sz="2800" b="1" dirty="0">
              <a:solidFill>
                <a:schemeClr val="tx1"/>
              </a:solidFill>
              <a:effectLst>
                <a:outerShdw blurRad="38100" dist="38100" dir="2700000" algn="tl">
                  <a:srgbClr val="000000">
                    <a:alpha val="43137"/>
                  </a:srgbClr>
                </a:outerShdw>
              </a:effectLst>
            </a:endParaRPr>
          </a:p>
        </p:txBody>
      </p:sp>
      <p:graphicFrame>
        <p:nvGraphicFramePr>
          <p:cNvPr id="4" name="Схема 3"/>
          <p:cNvGraphicFramePr/>
          <p:nvPr>
            <p:extLst>
              <p:ext uri="{D42A27DB-BD31-4B8C-83A1-F6EECF244321}">
                <p14:modId xmlns="" xmlns:p14="http://schemas.microsoft.com/office/powerpoint/2010/main" val="2395914432"/>
              </p:ext>
            </p:extLst>
          </p:nvPr>
        </p:nvGraphicFramePr>
        <p:xfrm>
          <a:off x="395536" y="1196752"/>
          <a:ext cx="7162800" cy="50657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099" name="Picture 3" descr="C:\Users\ADMIN\Desktop\shaking_head_in_disgust_anim_md_wm_v2.gif"/>
          <p:cNvPicPr>
            <a:picLocks noChangeAspect="1" noChangeArrowheads="1" noCrop="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539552" y="2420888"/>
            <a:ext cx="2698948" cy="108012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3" descr="C:\Users\ADMIN\Desktop\shaking_head_in_disgust_anim_md_wm_v2.gif"/>
          <p:cNvPicPr>
            <a:picLocks noChangeAspect="1" noChangeArrowheads="1" noCrop="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51520" y="2060848"/>
            <a:ext cx="2520280" cy="302433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804362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461418"/>
            <a:ext cx="8229600" cy="769440"/>
          </a:xfrm>
          <a:prstGeom prst="rect">
            <a:avLst/>
          </a:prstGeom>
        </p:spPr>
        <p:txBody>
          <a:bodyPr vert="horz" wrap="square" lIns="0" tIns="213359" rIns="0" bIns="0" rtlCol="0">
            <a:spAutoFit/>
          </a:bodyPr>
          <a:lstStyle/>
          <a:p>
            <a:pPr marL="1399540">
              <a:lnSpc>
                <a:spcPct val="100000"/>
              </a:lnSpc>
            </a:pPr>
            <a:r>
              <a:rPr sz="3600" spc="-285" dirty="0" err="1" smtClean="0">
                <a:solidFill>
                  <a:srgbClr val="000000"/>
                </a:solidFill>
              </a:rPr>
              <a:t>სიმპტომების</a:t>
            </a:r>
            <a:r>
              <a:rPr sz="3600" spc="-285" dirty="0" smtClean="0">
                <a:solidFill>
                  <a:srgbClr val="000000"/>
                </a:solidFill>
              </a:rPr>
              <a:t>        </a:t>
            </a:r>
            <a:r>
              <a:rPr sz="3600" spc="-85" dirty="0" smtClean="0">
                <a:solidFill>
                  <a:srgbClr val="000000"/>
                </a:solidFill>
              </a:rPr>
              <a:t> </a:t>
            </a:r>
            <a:r>
              <a:rPr sz="3600" spc="-315" dirty="0">
                <a:solidFill>
                  <a:srgbClr val="000000"/>
                </a:solidFill>
              </a:rPr>
              <a:t>შეფასება</a:t>
            </a:r>
            <a:endParaRPr sz="3600" dirty="0"/>
          </a:p>
        </p:txBody>
      </p:sp>
      <p:sp>
        <p:nvSpPr>
          <p:cNvPr id="3" name="object 3"/>
          <p:cNvSpPr txBox="1"/>
          <p:nvPr/>
        </p:nvSpPr>
        <p:spPr>
          <a:xfrm>
            <a:off x="535940" y="1629409"/>
            <a:ext cx="132715" cy="375920"/>
          </a:xfrm>
          <a:prstGeom prst="rect">
            <a:avLst/>
          </a:prstGeom>
        </p:spPr>
        <p:txBody>
          <a:bodyPr vert="horz" wrap="square" lIns="0" tIns="0" rIns="0" bIns="0" rtlCol="0">
            <a:spAutoFit/>
          </a:bodyPr>
          <a:lstStyle/>
          <a:p>
            <a:pPr marL="12700">
              <a:lnSpc>
                <a:spcPct val="100000"/>
              </a:lnSpc>
            </a:pPr>
            <a:r>
              <a:rPr sz="2400" dirty="0">
                <a:latin typeface="Arial"/>
                <a:cs typeface="Arial"/>
              </a:rPr>
              <a:t>•</a:t>
            </a:r>
            <a:endParaRPr sz="2400">
              <a:latin typeface="Arial"/>
              <a:cs typeface="Arial"/>
            </a:endParaRPr>
          </a:p>
        </p:txBody>
      </p:sp>
      <p:sp>
        <p:nvSpPr>
          <p:cNvPr id="4" name="object 4"/>
          <p:cNvSpPr txBox="1"/>
          <p:nvPr/>
        </p:nvSpPr>
        <p:spPr>
          <a:xfrm>
            <a:off x="878839" y="1645920"/>
            <a:ext cx="7634605" cy="1477010"/>
          </a:xfrm>
          <a:prstGeom prst="rect">
            <a:avLst/>
          </a:prstGeom>
        </p:spPr>
        <p:txBody>
          <a:bodyPr vert="horz" wrap="square" lIns="0" tIns="0" rIns="0" bIns="0" rtlCol="0">
            <a:spAutoFit/>
          </a:bodyPr>
          <a:lstStyle/>
          <a:p>
            <a:pPr marL="12700" marR="5080">
              <a:lnSpc>
                <a:spcPct val="100000"/>
              </a:lnSpc>
            </a:pPr>
            <a:r>
              <a:rPr sz="2400" spc="-160" dirty="0">
                <a:solidFill>
                  <a:srgbClr val="000099"/>
                </a:solidFill>
                <a:latin typeface="Segoe UI"/>
                <a:cs typeface="Segoe UI"/>
              </a:rPr>
              <a:t>ტკივილი </a:t>
            </a:r>
            <a:r>
              <a:rPr sz="2400" spc="-100" dirty="0">
                <a:solidFill>
                  <a:srgbClr val="000099"/>
                </a:solidFill>
                <a:latin typeface="Segoe UI"/>
                <a:cs typeface="Segoe UI"/>
              </a:rPr>
              <a:t>ფასდება </a:t>
            </a:r>
            <a:r>
              <a:rPr sz="2400" spc="-275" dirty="0">
                <a:solidFill>
                  <a:srgbClr val="000099"/>
                </a:solidFill>
                <a:latin typeface="Segoe UI"/>
                <a:cs typeface="Segoe UI"/>
              </a:rPr>
              <a:t>ვიზუალური </a:t>
            </a:r>
            <a:r>
              <a:rPr sz="2400" spc="-80" dirty="0">
                <a:solidFill>
                  <a:srgbClr val="000099"/>
                </a:solidFill>
                <a:latin typeface="Segoe UI"/>
                <a:cs typeface="Segoe UI"/>
              </a:rPr>
              <a:t>ანალოგიის </a:t>
            </a:r>
            <a:r>
              <a:rPr sz="2400" spc="-135" dirty="0">
                <a:solidFill>
                  <a:srgbClr val="000099"/>
                </a:solidFill>
                <a:latin typeface="Segoe UI"/>
                <a:cs typeface="Segoe UI"/>
              </a:rPr>
              <a:t>შკალით  </a:t>
            </a:r>
            <a:r>
              <a:rPr sz="2400" spc="-95" dirty="0">
                <a:solidFill>
                  <a:srgbClr val="000099"/>
                </a:solidFill>
                <a:latin typeface="Segoe UI"/>
                <a:cs typeface="Segoe UI"/>
              </a:rPr>
              <a:t>და </a:t>
            </a:r>
            <a:r>
              <a:rPr sz="2400" spc="-100" dirty="0">
                <a:solidFill>
                  <a:srgbClr val="000099"/>
                </a:solidFill>
                <a:latin typeface="Segoe UI"/>
                <a:cs typeface="Segoe UI"/>
              </a:rPr>
              <a:t>იწერება </a:t>
            </a:r>
            <a:r>
              <a:rPr sz="2400" spc="-130" dirty="0">
                <a:solidFill>
                  <a:srgbClr val="000099"/>
                </a:solidFill>
                <a:latin typeface="Segoe UI"/>
                <a:cs typeface="Segoe UI"/>
              </a:rPr>
              <a:t>შესაბამისი </a:t>
            </a:r>
            <a:r>
              <a:rPr sz="2400" spc="-175" dirty="0">
                <a:solidFill>
                  <a:srgbClr val="000099"/>
                </a:solidFill>
                <a:latin typeface="Segoe UI"/>
                <a:cs typeface="Segoe UI"/>
              </a:rPr>
              <a:t>ქულა </a:t>
            </a:r>
            <a:r>
              <a:rPr sz="2400" spc="-55" dirty="0">
                <a:solidFill>
                  <a:srgbClr val="000099"/>
                </a:solidFill>
                <a:latin typeface="Arial"/>
                <a:cs typeface="Arial"/>
              </a:rPr>
              <a:t>(0-</a:t>
            </a:r>
            <a:r>
              <a:rPr sz="2400" spc="-55" dirty="0">
                <a:solidFill>
                  <a:srgbClr val="000099"/>
                </a:solidFill>
                <a:latin typeface="Segoe UI"/>
                <a:cs typeface="Segoe UI"/>
              </a:rPr>
              <a:t>დან </a:t>
            </a:r>
            <a:r>
              <a:rPr sz="2400" spc="-55" dirty="0">
                <a:solidFill>
                  <a:srgbClr val="000099"/>
                </a:solidFill>
                <a:latin typeface="Arial"/>
                <a:cs typeface="Arial"/>
              </a:rPr>
              <a:t>10-</a:t>
            </a:r>
            <a:r>
              <a:rPr sz="2400" spc="-55" dirty="0">
                <a:solidFill>
                  <a:srgbClr val="000099"/>
                </a:solidFill>
                <a:latin typeface="Segoe UI"/>
                <a:cs typeface="Segoe UI"/>
              </a:rPr>
              <a:t>მდე</a:t>
            </a:r>
            <a:r>
              <a:rPr sz="2400" spc="-55" dirty="0">
                <a:solidFill>
                  <a:srgbClr val="000099"/>
                </a:solidFill>
                <a:latin typeface="Arial"/>
                <a:cs typeface="Arial"/>
              </a:rPr>
              <a:t>, </a:t>
            </a:r>
            <a:r>
              <a:rPr sz="2400" spc="-75" dirty="0">
                <a:solidFill>
                  <a:srgbClr val="000099"/>
                </a:solidFill>
                <a:latin typeface="Segoe UI"/>
                <a:cs typeface="Segoe UI"/>
              </a:rPr>
              <a:t>სადაც </a:t>
            </a:r>
            <a:r>
              <a:rPr sz="2400" dirty="0">
                <a:solidFill>
                  <a:srgbClr val="000099"/>
                </a:solidFill>
                <a:latin typeface="Arial"/>
                <a:cs typeface="Arial"/>
              </a:rPr>
              <a:t>0  </a:t>
            </a:r>
            <a:r>
              <a:rPr sz="2400" spc="-130" dirty="0">
                <a:solidFill>
                  <a:srgbClr val="000099"/>
                </a:solidFill>
                <a:latin typeface="Segoe UI"/>
                <a:cs typeface="Segoe UI"/>
              </a:rPr>
              <a:t>ნიშნავს </a:t>
            </a:r>
            <a:r>
              <a:rPr sz="2400" spc="-175" dirty="0">
                <a:solidFill>
                  <a:srgbClr val="000099"/>
                </a:solidFill>
                <a:latin typeface="Segoe UI"/>
                <a:cs typeface="Segoe UI"/>
              </a:rPr>
              <a:t>უმტკივნეულოს</a:t>
            </a:r>
            <a:r>
              <a:rPr sz="2400" spc="-175" dirty="0">
                <a:solidFill>
                  <a:srgbClr val="000099"/>
                </a:solidFill>
                <a:latin typeface="Arial"/>
                <a:cs typeface="Arial"/>
              </a:rPr>
              <a:t>, </a:t>
            </a:r>
            <a:r>
              <a:rPr sz="2400" spc="-15" dirty="0">
                <a:solidFill>
                  <a:srgbClr val="000099"/>
                </a:solidFill>
                <a:latin typeface="Segoe UI"/>
                <a:cs typeface="Segoe UI"/>
              </a:rPr>
              <a:t>ხოლო </a:t>
            </a:r>
            <a:r>
              <a:rPr sz="2400" spc="-5" dirty="0">
                <a:solidFill>
                  <a:srgbClr val="000099"/>
                </a:solidFill>
                <a:latin typeface="Arial"/>
                <a:cs typeface="Arial"/>
              </a:rPr>
              <a:t>10 </a:t>
            </a:r>
            <a:r>
              <a:rPr sz="2400" dirty="0">
                <a:solidFill>
                  <a:srgbClr val="000099"/>
                </a:solidFill>
                <a:latin typeface="Arial"/>
                <a:cs typeface="Arial"/>
              </a:rPr>
              <a:t>- </a:t>
            </a:r>
            <a:r>
              <a:rPr sz="2400" spc="-110" dirty="0">
                <a:solidFill>
                  <a:srgbClr val="000099"/>
                </a:solidFill>
                <a:latin typeface="Segoe UI"/>
                <a:cs typeface="Segoe UI"/>
              </a:rPr>
              <a:t>ყველაზე </a:t>
            </a:r>
            <a:r>
              <a:rPr sz="2400" spc="-65" dirty="0">
                <a:solidFill>
                  <a:srgbClr val="000099"/>
                </a:solidFill>
                <a:latin typeface="Segoe UI"/>
                <a:cs typeface="Segoe UI"/>
              </a:rPr>
              <a:t>ძლიერ  შესაძლო</a:t>
            </a:r>
            <a:r>
              <a:rPr sz="2400" spc="-50" dirty="0">
                <a:solidFill>
                  <a:srgbClr val="000099"/>
                </a:solidFill>
                <a:latin typeface="Segoe UI"/>
                <a:cs typeface="Segoe UI"/>
              </a:rPr>
              <a:t> </a:t>
            </a:r>
            <a:r>
              <a:rPr sz="2400" spc="-105" dirty="0">
                <a:solidFill>
                  <a:srgbClr val="000099"/>
                </a:solidFill>
                <a:latin typeface="Segoe UI"/>
                <a:cs typeface="Segoe UI"/>
              </a:rPr>
              <a:t>ტკივილს</a:t>
            </a:r>
            <a:r>
              <a:rPr sz="2400" spc="-105" dirty="0">
                <a:solidFill>
                  <a:srgbClr val="000099"/>
                </a:solidFill>
                <a:latin typeface="Arial"/>
                <a:cs typeface="Arial"/>
              </a:rPr>
              <a:t>);</a:t>
            </a:r>
            <a:endParaRPr sz="2400" dirty="0">
              <a:latin typeface="Arial"/>
              <a:cs typeface="Aria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pic>
        <p:nvPicPr>
          <p:cNvPr id="22530" name="Picture 2" descr="Related image"/>
          <p:cNvPicPr>
            <a:picLocks noChangeAspect="1" noChangeArrowheads="1"/>
          </p:cNvPicPr>
          <p:nvPr/>
        </p:nvPicPr>
        <p:blipFill>
          <a:blip r:embed="rId2" cstate="print"/>
          <a:srcRect/>
          <a:stretch>
            <a:fillRect/>
          </a:stretch>
        </p:blipFill>
        <p:spPr bwMode="auto">
          <a:xfrm>
            <a:off x="3635896" y="3284984"/>
            <a:ext cx="4176464" cy="295232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2302510" y="320040"/>
            <a:ext cx="4536440" cy="486409"/>
          </a:xfrm>
          <a:prstGeom prst="rect">
            <a:avLst/>
          </a:prstGeom>
        </p:spPr>
        <p:txBody>
          <a:bodyPr vert="horz" wrap="square" lIns="0" tIns="0" rIns="0" bIns="0" rtlCol="0">
            <a:spAutoFit/>
          </a:bodyPr>
          <a:lstStyle/>
          <a:p>
            <a:pPr marL="12700">
              <a:lnSpc>
                <a:spcPct val="100000"/>
              </a:lnSpc>
            </a:pPr>
            <a:r>
              <a:rPr sz="3100" spc="-270" dirty="0">
                <a:solidFill>
                  <a:srgbClr val="000000"/>
                </a:solidFill>
              </a:rPr>
              <a:t>ძირითადი</a:t>
            </a:r>
            <a:r>
              <a:rPr sz="3100" spc="-90" dirty="0">
                <a:solidFill>
                  <a:srgbClr val="000000"/>
                </a:solidFill>
              </a:rPr>
              <a:t> </a:t>
            </a:r>
            <a:r>
              <a:rPr sz="3100" spc="-260" dirty="0">
                <a:solidFill>
                  <a:srgbClr val="000000"/>
                </a:solidFill>
              </a:rPr>
              <a:t>სიმპტომები</a:t>
            </a:r>
            <a:endParaRPr sz="3100"/>
          </a:p>
        </p:txBody>
      </p:sp>
      <p:sp>
        <p:nvSpPr>
          <p:cNvPr id="3" name="object 3"/>
          <p:cNvSpPr/>
          <p:nvPr/>
        </p:nvSpPr>
        <p:spPr>
          <a:xfrm>
            <a:off x="838200" y="1598930"/>
            <a:ext cx="7620000" cy="3352800"/>
          </a:xfrm>
          <a:prstGeom prst="rect">
            <a:avLst/>
          </a:prstGeom>
          <a:blipFill>
            <a:blip r:embed="rId2" cstate="print"/>
            <a:stretch>
              <a:fillRect/>
            </a:stretch>
          </a:blipFill>
        </p:spPr>
        <p:txBody>
          <a:bodyPr wrap="square" lIns="0" tIns="0" rIns="0" bIns="0" rtlCol="0"/>
          <a:lstStyle/>
          <a:p>
            <a:endParaRPr/>
          </a:p>
        </p:txBody>
      </p:sp>
      <p:sp>
        <p:nvSpPr>
          <p:cNvPr id="4" name="Date Placeholder 3"/>
          <p:cNvSpPr>
            <a:spLocks noGrp="1"/>
          </p:cNvSpPr>
          <p:nvPr>
            <p:ph type="dt" sz="half" idx="10"/>
          </p:nvPr>
        </p:nvSpPr>
        <p:spPr/>
        <p:txBody>
          <a:bodyPr/>
          <a:lstStyle/>
          <a:p>
            <a:r>
              <a:rPr lang="en-US" smtClean="0"/>
              <a:t>10/26/2016</a:t>
            </a:r>
            <a:endParaRPr lang="en-US"/>
          </a:p>
        </p:txBody>
      </p:sp>
      <p:sp>
        <p:nvSpPr>
          <p:cNvPr id="5" name="Footer Placeholder 4"/>
          <p:cNvSpPr>
            <a:spLocks noGrp="1"/>
          </p:cNvSpPr>
          <p:nvPr>
            <p:ph type="ftr" sz="quarter" idx="11"/>
          </p:nvPr>
        </p:nvSpPr>
        <p:spPr/>
        <p:txBody>
          <a:bodyPr/>
          <a:lstStyle/>
          <a:p>
            <a:r>
              <a:rPr lang="ka-GE" smtClean="0"/>
              <a:t>სოფიო ბერიძე</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000" dirty="0" smtClean="0"/>
              <a:t>გიდ-ის    რისკ-ფაქტორები</a:t>
            </a:r>
            <a:endParaRPr lang="ru-RU" sz="2000" dirty="0"/>
          </a:p>
        </p:txBody>
      </p:sp>
      <p:sp>
        <p:nvSpPr>
          <p:cNvPr id="3" name="Содержимое 2"/>
          <p:cNvSpPr>
            <a:spLocks noGrp="1"/>
          </p:cNvSpPr>
          <p:nvPr>
            <p:ph sz="half" idx="1"/>
          </p:nvPr>
        </p:nvSpPr>
        <p:spPr/>
        <p:txBody>
          <a:bodyPr/>
          <a:lstStyle/>
          <a:p>
            <a:pPr>
              <a:buNone/>
            </a:pPr>
            <a:r>
              <a:rPr lang="ka-GE" dirty="0" smtClean="0"/>
              <a:t> </a:t>
            </a:r>
            <a:r>
              <a:rPr lang="ka-GE" sz="2000" dirty="0" smtClean="0"/>
              <a:t>არამოდიფიცირებული</a:t>
            </a:r>
          </a:p>
          <a:p>
            <a:pPr>
              <a:buFont typeface="Wingdings" pitchFamily="2" charset="2"/>
              <a:buChar char="Ø"/>
            </a:pPr>
            <a:r>
              <a:rPr lang="ka-GE" sz="2000" dirty="0" smtClean="0"/>
              <a:t>მეტაბოლური </a:t>
            </a:r>
            <a:r>
              <a:rPr lang="ka-GE" dirty="0" smtClean="0"/>
              <a:t>  </a:t>
            </a:r>
            <a:r>
              <a:rPr lang="ka-GE" sz="2000" dirty="0" smtClean="0"/>
              <a:t>სინდრომი</a:t>
            </a:r>
          </a:p>
          <a:p>
            <a:pPr>
              <a:buFont typeface="Wingdings" pitchFamily="2" charset="2"/>
              <a:buChar char="Ø"/>
            </a:pPr>
            <a:r>
              <a:rPr lang="ka-GE" sz="2000" dirty="0" smtClean="0"/>
              <a:t>აბდომინური სიმსუქნე</a:t>
            </a:r>
          </a:p>
          <a:p>
            <a:pPr>
              <a:buFont typeface="Wingdings" pitchFamily="2" charset="2"/>
              <a:buChar char="Ø"/>
            </a:pPr>
            <a:r>
              <a:rPr lang="ka-GE" sz="2000" dirty="0" smtClean="0"/>
              <a:t>ინსულინრეზისტენტობა</a:t>
            </a:r>
          </a:p>
          <a:p>
            <a:pPr>
              <a:buFont typeface="Wingdings" pitchFamily="2" charset="2"/>
              <a:buChar char="Ø"/>
            </a:pPr>
            <a:r>
              <a:rPr lang="ka-GE" sz="2000" dirty="0" smtClean="0"/>
              <a:t>შაქრიანი  დიაბეტი</a:t>
            </a:r>
          </a:p>
          <a:p>
            <a:pPr>
              <a:buFont typeface="Wingdings" pitchFamily="2" charset="2"/>
              <a:buChar char="Ø"/>
            </a:pPr>
            <a:r>
              <a:rPr lang="ka-GE" sz="2000" dirty="0" smtClean="0"/>
              <a:t>მამრობითი  სქესი</a:t>
            </a:r>
          </a:p>
          <a:p>
            <a:pPr>
              <a:buFont typeface="Wingdings" pitchFamily="2" charset="2"/>
              <a:buChar char="Ø"/>
            </a:pPr>
            <a:r>
              <a:rPr lang="ka-GE" sz="2000" dirty="0" smtClean="0"/>
              <a:t>ასაკი  &gt; 50 წელი</a:t>
            </a:r>
          </a:p>
        </p:txBody>
      </p:sp>
      <p:sp>
        <p:nvSpPr>
          <p:cNvPr id="4" name="Содержимое 3"/>
          <p:cNvSpPr>
            <a:spLocks noGrp="1"/>
          </p:cNvSpPr>
          <p:nvPr>
            <p:ph sz="half" idx="2"/>
          </p:nvPr>
        </p:nvSpPr>
        <p:spPr/>
        <p:txBody>
          <a:bodyPr>
            <a:normAutofit/>
          </a:bodyPr>
          <a:lstStyle/>
          <a:p>
            <a:pPr>
              <a:buNone/>
            </a:pPr>
            <a:r>
              <a:rPr lang="ka-GE" sz="2000" dirty="0" smtClean="0"/>
              <a:t> მოდიფიცირებული</a:t>
            </a:r>
          </a:p>
          <a:p>
            <a:pPr>
              <a:buNone/>
            </a:pPr>
            <a:endParaRPr lang="ka-GE" sz="2000" dirty="0" smtClean="0"/>
          </a:p>
          <a:p>
            <a:pPr>
              <a:buFont typeface="Wingdings" pitchFamily="2" charset="2"/>
              <a:buChar char="Ø"/>
            </a:pPr>
            <a:r>
              <a:rPr lang="ka-GE" sz="2000" dirty="0" smtClean="0"/>
              <a:t>სიმსუქნე</a:t>
            </a:r>
          </a:p>
          <a:p>
            <a:pPr>
              <a:buFont typeface="Wingdings" pitchFamily="2" charset="2"/>
              <a:buChar char="Ø"/>
            </a:pPr>
            <a:r>
              <a:rPr lang="ka-GE" sz="2000" dirty="0" smtClean="0"/>
              <a:t>ჰიპოცდინამია</a:t>
            </a:r>
          </a:p>
          <a:p>
            <a:pPr>
              <a:buFont typeface="Wingdings" pitchFamily="2" charset="2"/>
              <a:buChar char="Ø"/>
            </a:pPr>
            <a:r>
              <a:rPr lang="ka-GE" sz="2000" dirty="0" smtClean="0"/>
              <a:t>არტერიული  ჰიპერტენზია</a:t>
            </a:r>
          </a:p>
          <a:p>
            <a:pPr>
              <a:buFont typeface="Wingdings" pitchFamily="2" charset="2"/>
              <a:buChar char="Ø"/>
            </a:pPr>
            <a:r>
              <a:rPr lang="ka-GE" sz="2000" dirty="0" smtClean="0"/>
              <a:t>თამბაქოს  წევა</a:t>
            </a:r>
          </a:p>
          <a:p>
            <a:pPr>
              <a:buFont typeface="Wingdings" pitchFamily="2" charset="2"/>
              <a:buChar char="Ø"/>
            </a:pPr>
            <a:r>
              <a:rPr lang="ka-GE" sz="2000" dirty="0" smtClean="0"/>
              <a:t>ცხოველური  ცხიმებისა  და რაფინირებული ნახშირწყლების  სიჭარბე</a:t>
            </a:r>
          </a:p>
          <a:p>
            <a:pPr>
              <a:buFont typeface="Wingdings" pitchFamily="2" charset="2"/>
              <a:buChar char="Ø"/>
            </a:pPr>
            <a:r>
              <a:rPr lang="ka-GE" sz="2000" dirty="0" smtClean="0"/>
              <a:t>ჰიპოთირეოზი</a:t>
            </a:r>
            <a:endParaRPr lang="ru-RU" sz="20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854</Words>
  <Application>Microsoft Office PowerPoint</Application>
  <PresentationFormat>Экран (4:3)</PresentationFormat>
  <Paragraphs>222</Paragraphs>
  <Slides>30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გულის  იშემიური  დაავადების  მართვა    პირველად  ჯანდაცვაში</vt:lpstr>
      <vt:lpstr>Слайд 2</vt:lpstr>
      <vt:lpstr> რატომ არის გსდ პრევენცია ყველაზე მეტად შესაბამისი პირველადი ჯანდაცვისთვის?    </vt:lpstr>
      <vt:lpstr> სამი ქმედება, რომელიც უნდა განხორციელდეს:   </vt:lpstr>
      <vt:lpstr>ტკივილი   გულმკერდის  არეში</vt:lpstr>
      <vt:lpstr>Слайд 6</vt:lpstr>
      <vt:lpstr>სიმპტომების         შეფასება</vt:lpstr>
      <vt:lpstr>ძირითადი სიმპტომები</vt:lpstr>
      <vt:lpstr>გიდ-ის    რისკ-ფაქტორები</vt:lpstr>
      <vt:lpstr>პირველადი   გამოკვლევები</vt:lpstr>
      <vt:lpstr>ინსტრუმენტული  კვლევები</vt:lpstr>
      <vt:lpstr>Слайд 12</vt:lpstr>
      <vt:lpstr>Слайд 13</vt:lpstr>
      <vt:lpstr>პირველი  საფეხური </vt:lpstr>
      <vt:lpstr>ტესტისწინა  ალბათობა, დაფუძნებული ასაკზე,  სქესზე, სიმპტომებზე</vt:lpstr>
      <vt:lpstr>მეორე   საფეხური</vt:lpstr>
      <vt:lpstr>არაინვაზიური   ტესტირება  </vt:lpstr>
      <vt:lpstr>დატვირთვის  ეკგ  ტესტირება </vt:lpstr>
      <vt:lpstr>დატვირთვის ეკგ ტესტი </vt:lpstr>
      <vt:lpstr>Duke-ს ნომოგრამა   რისკის  შესაფასებლად</vt:lpstr>
      <vt:lpstr>მესამე  საფეხური</vt:lpstr>
      <vt:lpstr>Слайд 22</vt:lpstr>
      <vt:lpstr>Слайд 23</vt:lpstr>
      <vt:lpstr>მკურნალობა</vt:lpstr>
      <vt:lpstr>სტაბილური სტენოკარდიის მკურნალობის ძირითადი   ეტაპები </vt:lpstr>
      <vt:lpstr>ცხოვრების  წესის  შეცვლა</vt:lpstr>
      <vt:lpstr>Слайд 27</vt:lpstr>
      <vt:lpstr>რას  ნიშნავს   შედეგიანი  მკურნალობა?</vt:lpstr>
      <vt:lpstr>კორონარული  არტერიების სტაბილური  დაავადების  განმეორებითი  შეფასება</vt:lpstr>
      <vt:lpstr>Слайд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გულის  იშემიური  დაავადების  მართვა    პირველად  ჯანდაცვაში</dc:title>
  <dc:creator>ASUS</dc:creator>
  <cp:lastModifiedBy>ASUS</cp:lastModifiedBy>
  <cp:revision>122</cp:revision>
  <dcterms:created xsi:type="dcterms:W3CDTF">2019-06-01T10:26:00Z</dcterms:created>
  <dcterms:modified xsi:type="dcterms:W3CDTF">2019-06-06T06:07:31Z</dcterms:modified>
</cp:coreProperties>
</file>