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4DC3572-BA0E-4EDD-8BE1-7C9F3B83371D}" type="datetimeFigureOut">
              <a:rPr lang="ru-RU" smtClean="0"/>
              <a:t>02.06.2019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D40BD15-25C0-4733-B1A8-60F707A4BB27}" type="slidenum">
              <a:rPr lang="ru-RU" smtClean="0"/>
              <a:t>‹#›</a:t>
            </a:fld>
            <a:endParaRPr lang="ru-RU"/>
          </a:p>
        </p:txBody>
      </p:sp>
    </p:spTree>
    <p:extLst>
      <p:ext uri="{BB962C8B-B14F-4D97-AF65-F5344CB8AC3E}">
        <p14:creationId xmlns:p14="http://schemas.microsoft.com/office/powerpoint/2010/main" val="1266358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4DC3572-BA0E-4EDD-8BE1-7C9F3B83371D}" type="datetimeFigureOut">
              <a:rPr lang="ru-RU" smtClean="0"/>
              <a:t>02.06.2019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D40BD15-25C0-4733-B1A8-60F707A4BB27}" type="slidenum">
              <a:rPr lang="ru-RU" smtClean="0"/>
              <a:t>‹#›</a:t>
            </a:fld>
            <a:endParaRPr lang="ru-RU"/>
          </a:p>
        </p:txBody>
      </p:sp>
    </p:spTree>
    <p:extLst>
      <p:ext uri="{BB962C8B-B14F-4D97-AF65-F5344CB8AC3E}">
        <p14:creationId xmlns:p14="http://schemas.microsoft.com/office/powerpoint/2010/main" val="1311231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4DC3572-BA0E-4EDD-8BE1-7C9F3B83371D}" type="datetimeFigureOut">
              <a:rPr lang="ru-RU" smtClean="0"/>
              <a:t>02.06.2019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D40BD15-25C0-4733-B1A8-60F707A4BB27}" type="slidenum">
              <a:rPr lang="ru-RU" smtClean="0"/>
              <a:t>‹#›</a:t>
            </a:fld>
            <a:endParaRPr lang="ru-RU"/>
          </a:p>
        </p:txBody>
      </p:sp>
    </p:spTree>
    <p:extLst>
      <p:ext uri="{BB962C8B-B14F-4D97-AF65-F5344CB8AC3E}">
        <p14:creationId xmlns:p14="http://schemas.microsoft.com/office/powerpoint/2010/main" val="205649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4DC3572-BA0E-4EDD-8BE1-7C9F3B83371D}" type="datetimeFigureOut">
              <a:rPr lang="ru-RU" smtClean="0"/>
              <a:t>02.06.2019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D40BD15-25C0-4733-B1A8-60F707A4BB27}" type="slidenum">
              <a:rPr lang="ru-RU" smtClean="0"/>
              <a:t>‹#›</a:t>
            </a:fld>
            <a:endParaRPr lang="ru-RU"/>
          </a:p>
        </p:txBody>
      </p:sp>
    </p:spTree>
    <p:extLst>
      <p:ext uri="{BB962C8B-B14F-4D97-AF65-F5344CB8AC3E}">
        <p14:creationId xmlns:p14="http://schemas.microsoft.com/office/powerpoint/2010/main" val="4057096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4DC3572-BA0E-4EDD-8BE1-7C9F3B83371D}" type="datetimeFigureOut">
              <a:rPr lang="ru-RU" smtClean="0"/>
              <a:t>02.06.2019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D40BD15-25C0-4733-B1A8-60F707A4BB27}" type="slidenum">
              <a:rPr lang="ru-RU" smtClean="0"/>
              <a:t>‹#›</a:t>
            </a:fld>
            <a:endParaRPr lang="ru-RU"/>
          </a:p>
        </p:txBody>
      </p:sp>
    </p:spTree>
    <p:extLst>
      <p:ext uri="{BB962C8B-B14F-4D97-AF65-F5344CB8AC3E}">
        <p14:creationId xmlns:p14="http://schemas.microsoft.com/office/powerpoint/2010/main" val="3162953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4DC3572-BA0E-4EDD-8BE1-7C9F3B83371D}" type="datetimeFigureOut">
              <a:rPr lang="ru-RU" smtClean="0"/>
              <a:t>02.06.2019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D40BD15-25C0-4733-B1A8-60F707A4BB27}" type="slidenum">
              <a:rPr lang="ru-RU" smtClean="0"/>
              <a:t>‹#›</a:t>
            </a:fld>
            <a:endParaRPr lang="ru-RU"/>
          </a:p>
        </p:txBody>
      </p:sp>
    </p:spTree>
    <p:extLst>
      <p:ext uri="{BB962C8B-B14F-4D97-AF65-F5344CB8AC3E}">
        <p14:creationId xmlns:p14="http://schemas.microsoft.com/office/powerpoint/2010/main" val="1478820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4DC3572-BA0E-4EDD-8BE1-7C9F3B83371D}" type="datetimeFigureOut">
              <a:rPr lang="ru-RU" smtClean="0"/>
              <a:t>02.06.2019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D40BD15-25C0-4733-B1A8-60F707A4BB27}" type="slidenum">
              <a:rPr lang="ru-RU" smtClean="0"/>
              <a:t>‹#›</a:t>
            </a:fld>
            <a:endParaRPr lang="ru-RU"/>
          </a:p>
        </p:txBody>
      </p:sp>
    </p:spTree>
    <p:extLst>
      <p:ext uri="{BB962C8B-B14F-4D97-AF65-F5344CB8AC3E}">
        <p14:creationId xmlns:p14="http://schemas.microsoft.com/office/powerpoint/2010/main" val="180115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4DC3572-BA0E-4EDD-8BE1-7C9F3B83371D}" type="datetimeFigureOut">
              <a:rPr lang="ru-RU" smtClean="0"/>
              <a:t>02.06.2019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D40BD15-25C0-4733-B1A8-60F707A4BB27}" type="slidenum">
              <a:rPr lang="ru-RU" smtClean="0"/>
              <a:t>‹#›</a:t>
            </a:fld>
            <a:endParaRPr lang="ru-RU"/>
          </a:p>
        </p:txBody>
      </p:sp>
    </p:spTree>
    <p:extLst>
      <p:ext uri="{BB962C8B-B14F-4D97-AF65-F5344CB8AC3E}">
        <p14:creationId xmlns:p14="http://schemas.microsoft.com/office/powerpoint/2010/main" val="1165176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4DC3572-BA0E-4EDD-8BE1-7C9F3B83371D}" type="datetimeFigureOut">
              <a:rPr lang="ru-RU" smtClean="0"/>
              <a:t>02.06.2019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D40BD15-25C0-4733-B1A8-60F707A4BB27}" type="slidenum">
              <a:rPr lang="ru-RU" smtClean="0"/>
              <a:t>‹#›</a:t>
            </a:fld>
            <a:endParaRPr lang="ru-RU"/>
          </a:p>
        </p:txBody>
      </p:sp>
    </p:spTree>
    <p:extLst>
      <p:ext uri="{BB962C8B-B14F-4D97-AF65-F5344CB8AC3E}">
        <p14:creationId xmlns:p14="http://schemas.microsoft.com/office/powerpoint/2010/main" val="2080516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4DC3572-BA0E-4EDD-8BE1-7C9F3B83371D}" type="datetimeFigureOut">
              <a:rPr lang="ru-RU" smtClean="0"/>
              <a:t>02.06.2019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D40BD15-25C0-4733-B1A8-60F707A4BB27}" type="slidenum">
              <a:rPr lang="ru-RU" smtClean="0"/>
              <a:t>‹#›</a:t>
            </a:fld>
            <a:endParaRPr lang="ru-RU"/>
          </a:p>
        </p:txBody>
      </p:sp>
    </p:spTree>
    <p:extLst>
      <p:ext uri="{BB962C8B-B14F-4D97-AF65-F5344CB8AC3E}">
        <p14:creationId xmlns:p14="http://schemas.microsoft.com/office/powerpoint/2010/main" val="411900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4DC3572-BA0E-4EDD-8BE1-7C9F3B83371D}" type="datetimeFigureOut">
              <a:rPr lang="ru-RU" smtClean="0"/>
              <a:t>02.06.2019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D40BD15-25C0-4733-B1A8-60F707A4BB27}" type="slidenum">
              <a:rPr lang="ru-RU" smtClean="0"/>
              <a:t>‹#›</a:t>
            </a:fld>
            <a:endParaRPr lang="ru-RU"/>
          </a:p>
        </p:txBody>
      </p:sp>
    </p:spTree>
    <p:extLst>
      <p:ext uri="{BB962C8B-B14F-4D97-AF65-F5344CB8AC3E}">
        <p14:creationId xmlns:p14="http://schemas.microsoft.com/office/powerpoint/2010/main" val="3296478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DC3572-BA0E-4EDD-8BE1-7C9F3B83371D}" type="datetimeFigureOut">
              <a:rPr lang="ru-RU" smtClean="0"/>
              <a:t>02.06.2019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40BD15-25C0-4733-B1A8-60F707A4BB27}" type="slidenum">
              <a:rPr lang="ru-RU" smtClean="0"/>
              <a:t>‹#›</a:t>
            </a:fld>
            <a:endParaRPr lang="ru-RU"/>
          </a:p>
        </p:txBody>
      </p:sp>
    </p:spTree>
    <p:extLst>
      <p:ext uri="{BB962C8B-B14F-4D97-AF65-F5344CB8AC3E}">
        <p14:creationId xmlns:p14="http://schemas.microsoft.com/office/powerpoint/2010/main" val="3382523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683568" y="549275"/>
            <a:ext cx="7992888" cy="3122613"/>
          </a:xfrm>
        </p:spPr>
        <p:txBody>
          <a:bodyPr>
            <a:normAutofit/>
          </a:bodyPr>
          <a:lstStyle/>
          <a:p>
            <a:r>
              <a:rPr lang="ka-GE" sz="3200" b="1" dirty="0" smtClean="0"/>
              <a:t>მოკლე ხუმრობა (</a:t>
            </a:r>
            <a:r>
              <a:rPr lang="en-US" sz="3200" b="1" dirty="0" smtClean="0"/>
              <a:t>one-liner) </a:t>
            </a:r>
            <a:r>
              <a:rPr lang="ka-GE" sz="3200" b="1" dirty="0" smtClean="0"/>
              <a:t>როგორც ლინგვისტური ფენომენი, მისი მსგავსება სხვა პარემიულ ფორმებთან და მისი ვერბალური გამოხატვის ლინგვისტური ხერხებ</a:t>
            </a:r>
            <a:r>
              <a:rPr lang="ka-GE" sz="3200" dirty="0" smtClean="0"/>
              <a:t>ი</a:t>
            </a:r>
            <a:endParaRPr lang="ru-RU" sz="3200" dirty="0"/>
          </a:p>
        </p:txBody>
      </p:sp>
      <p:pic>
        <p:nvPicPr>
          <p:cNvPr id="1026" name="Picture 2" descr="ÐÐ°ÑÑÐ¸Ð½ÐºÐ¸ Ð¿Ð¾ Ð·Ð°Ð¿ÑÐ¾ÑÑ ONE LI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346973"/>
            <a:ext cx="3888432" cy="3240360"/>
          </a:xfrm>
          <a:prstGeom prst="rect">
            <a:avLst/>
          </a:prstGeom>
          <a:noFill/>
          <a:ln>
            <a:solidFill>
              <a:srgbClr val="00B0F0"/>
            </a:solidFill>
          </a:ln>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3356992"/>
            <a:ext cx="3816424" cy="3024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2320" y="0"/>
            <a:ext cx="1691680" cy="98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331640" cy="119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47742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908720"/>
            <a:ext cx="8064896" cy="489364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ka-GE" sz="2400" b="1" dirty="0" smtClean="0">
                <a:solidFill>
                  <a:srgbClr val="FF0000"/>
                </a:solidFill>
                <a:ea typeface="Times New Roman"/>
                <a:cs typeface="Times New Roman"/>
              </a:rPr>
              <a:t>მოკლე ხუმრობა - ციტატა</a:t>
            </a:r>
          </a:p>
          <a:p>
            <a:r>
              <a:rPr lang="ka-GE" sz="2400" dirty="0" smtClean="0">
                <a:ea typeface="Times New Roman"/>
                <a:cs typeface="Times New Roman"/>
              </a:rPr>
              <a:t> </a:t>
            </a:r>
            <a:r>
              <a:rPr lang="ka-GE" sz="2400" dirty="0">
                <a:ea typeface="Times New Roman"/>
                <a:cs typeface="Times New Roman"/>
              </a:rPr>
              <a:t>მოკლე ხუმრობები ხშირად ციტატების, გამოთქმების სახით გვხვდება: </a:t>
            </a:r>
            <a:endParaRPr lang="ka-GE" sz="2400" dirty="0" smtClean="0">
              <a:ea typeface="Times New Roman"/>
              <a:cs typeface="Times New Roman"/>
            </a:endParaRPr>
          </a:p>
          <a:p>
            <a:pPr lvl="0"/>
            <a:r>
              <a:rPr lang="ka-GE" sz="2400" dirty="0" smtClean="0">
                <a:ea typeface="Times New Roman"/>
                <a:cs typeface="Times New Roman"/>
              </a:rPr>
              <a:t>   Love </a:t>
            </a:r>
            <a:r>
              <a:rPr lang="ka-GE" sz="2400" dirty="0">
                <a:ea typeface="Times New Roman"/>
                <a:cs typeface="Times New Roman"/>
              </a:rPr>
              <a:t>starts with a smile, grows with a kiss, and ends with a tear; </a:t>
            </a:r>
            <a:endParaRPr lang="ka-GE" sz="2400" dirty="0" smtClean="0">
              <a:ea typeface="Times New Roman"/>
              <a:cs typeface="Times New Roman"/>
            </a:endParaRPr>
          </a:p>
          <a:p>
            <a:pPr lvl="0"/>
            <a:r>
              <a:rPr lang="ka-GE" sz="2400" dirty="0">
                <a:solidFill>
                  <a:prstClr val="black"/>
                </a:solidFill>
                <a:ea typeface="Times New Roman"/>
                <a:cs typeface="Times New Roman"/>
              </a:rPr>
              <a:t> </a:t>
            </a:r>
            <a:r>
              <a:rPr lang="ka-GE" sz="2400" dirty="0" smtClean="0">
                <a:solidFill>
                  <a:prstClr val="black"/>
                </a:solidFill>
                <a:ea typeface="Times New Roman"/>
                <a:cs typeface="Times New Roman"/>
              </a:rPr>
              <a:t>  Learn </a:t>
            </a:r>
            <a:r>
              <a:rPr lang="ka-GE" sz="2400" dirty="0">
                <a:solidFill>
                  <a:prstClr val="black"/>
                </a:solidFill>
                <a:ea typeface="Times New Roman"/>
                <a:cs typeface="Times New Roman"/>
              </a:rPr>
              <a:t>from your parents: use birth control</a:t>
            </a:r>
            <a:r>
              <a:rPr lang="ka-GE" sz="2400" dirty="0" smtClean="0">
                <a:solidFill>
                  <a:prstClr val="black"/>
                </a:solidFill>
                <a:ea typeface="Times New Roman"/>
                <a:cs typeface="Times New Roman"/>
              </a:rPr>
              <a:t>.</a:t>
            </a:r>
          </a:p>
          <a:p>
            <a:pPr lvl="0"/>
            <a:endParaRPr lang="ru-RU" sz="2400" dirty="0">
              <a:solidFill>
                <a:prstClr val="black"/>
              </a:solidFill>
            </a:endParaRPr>
          </a:p>
          <a:p>
            <a:endParaRPr lang="ka-GE" sz="2400" dirty="0" smtClean="0">
              <a:ea typeface="Times New Roman"/>
              <a:cs typeface="Times New Roman"/>
            </a:endParaRPr>
          </a:p>
          <a:p>
            <a:endParaRPr lang="ka-GE" sz="2400" dirty="0">
              <a:ea typeface="Times New Roman"/>
              <a:cs typeface="Times New Roman"/>
            </a:endParaRPr>
          </a:p>
          <a:p>
            <a:r>
              <a:rPr lang="ka-GE" sz="2400" dirty="0" smtClean="0">
                <a:ea typeface="Times New Roman"/>
                <a:cs typeface="Times New Roman"/>
              </a:rPr>
              <a:t> </a:t>
            </a:r>
          </a:p>
          <a:p>
            <a:endParaRPr lang="ka-GE" sz="2400" dirty="0">
              <a:ea typeface="Times New Roman"/>
              <a:cs typeface="Times New Roman"/>
            </a:endParaRPr>
          </a:p>
          <a:p>
            <a:endParaRPr lang="ka-GE" sz="2400" dirty="0" smtClean="0">
              <a:ea typeface="Times New Roman"/>
              <a:cs typeface="Times New Roman"/>
            </a:endParaRPr>
          </a:p>
          <a:p>
            <a:endParaRPr lang="ka-GE" sz="2400" dirty="0">
              <a:ea typeface="Times New Roman"/>
              <a:cs typeface="Times New Roman"/>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575695"/>
            <a:ext cx="3240360" cy="1847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3575695"/>
            <a:ext cx="318705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36753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476672"/>
            <a:ext cx="7992888" cy="558826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fontAlgn="base">
              <a:lnSpc>
                <a:spcPct val="150000"/>
              </a:lnSpc>
              <a:spcAft>
                <a:spcPts val="0"/>
              </a:spcAft>
            </a:pPr>
            <a:r>
              <a:rPr lang="ka-GE" sz="2000" b="1" dirty="0">
                <a:ea typeface="Times New Roman"/>
                <a:cs typeface="Times New Roman"/>
              </a:rPr>
              <a:t>1</a:t>
            </a:r>
            <a:r>
              <a:rPr lang="ka-GE" sz="2000" b="1" dirty="0" smtClean="0">
                <a:ea typeface="Times New Roman"/>
                <a:cs typeface="Times New Roman"/>
              </a:rPr>
              <a:t>. ენის </a:t>
            </a:r>
            <a:r>
              <a:rPr lang="ka-GE" sz="2000" b="1" dirty="0">
                <a:ea typeface="Times New Roman"/>
                <a:cs typeface="Times New Roman"/>
              </a:rPr>
              <a:t>მატარებლისთვის ცნობილი ფრაზის, გამოთქმისა თუ ანდაზის განსხვავებული სკრიპტით დასრულება: </a:t>
            </a:r>
            <a:endParaRPr lang="ru-RU" sz="2000" dirty="0">
              <a:ea typeface="Calibri"/>
              <a:cs typeface="Times New Roman"/>
            </a:endParaRPr>
          </a:p>
          <a:p>
            <a:pPr algn="just" fontAlgn="base">
              <a:lnSpc>
                <a:spcPct val="150000"/>
              </a:lnSpc>
              <a:spcAft>
                <a:spcPts val="0"/>
              </a:spcAft>
            </a:pPr>
            <a:r>
              <a:rPr lang="ka-GE" sz="2000" dirty="0">
                <a:ea typeface="Times New Roman"/>
                <a:cs typeface="Times New Roman"/>
              </a:rPr>
              <a:t>      </a:t>
            </a:r>
            <a:r>
              <a:rPr lang="ka-GE" sz="2000" b="1" dirty="0">
                <a:ea typeface="Times New Roman"/>
                <a:cs typeface="Times New Roman"/>
              </a:rPr>
              <a:t>What’s the quickest way to the man’s heart? Straight through the ribcage  - </a:t>
            </a:r>
            <a:r>
              <a:rPr lang="ka-GE" sz="2000" dirty="0">
                <a:ea typeface="Times New Roman"/>
                <a:cs typeface="Times New Roman"/>
              </a:rPr>
              <a:t>ამ შემთხვევაში ინგლისური კულტურისათვის ცნობილი გამოთქმის - უმოკლესი გზა მამაკაცის გულისკენ მის კუჭზე გადის - არამარკირებული, მოსალოდნელი დასასრული იქნებოდა through his stomach. ხუმრობაში კი აქტუალიზდება მარკირებული სკრიპტი, Straight through the ribcage (ნეკნების გავლით), რაც იუმორის ეფექტს ქმნის.</a:t>
            </a:r>
            <a:endParaRPr lang="ru-RU" sz="2000" dirty="0">
              <a:ea typeface="Calibri"/>
              <a:cs typeface="Times New Roman"/>
            </a:endParaRPr>
          </a:p>
          <a:p>
            <a:pPr algn="just" fontAlgn="base">
              <a:lnSpc>
                <a:spcPct val="150000"/>
              </a:lnSpc>
              <a:spcAft>
                <a:spcPts val="0"/>
              </a:spcAft>
            </a:pPr>
            <a:r>
              <a:rPr lang="ka-GE" sz="2000" dirty="0">
                <a:ea typeface="Times New Roman"/>
                <a:cs typeface="Times New Roman"/>
              </a:rPr>
              <a:t>      </a:t>
            </a:r>
            <a:r>
              <a:rPr lang="ka-GE" sz="2000" b="1" dirty="0">
                <a:ea typeface="Times New Roman"/>
                <a:cs typeface="Times New Roman"/>
              </a:rPr>
              <a:t>Where there is a smoke there’s dinner</a:t>
            </a:r>
            <a:r>
              <a:rPr lang="ka-GE" sz="2000" dirty="0">
                <a:ea typeface="Times New Roman"/>
                <a:cs typeface="Times New Roman"/>
              </a:rPr>
              <a:t> - ამ ანდაზის არამარკირებული სკრიპტი იქნებოდა </a:t>
            </a:r>
            <a:r>
              <a:rPr lang="en-US" sz="2000" dirty="0" smtClean="0">
                <a:effectLst/>
                <a:latin typeface="Sylfaen"/>
                <a:ea typeface="Times New Roman"/>
                <a:cs typeface="Times New Roman"/>
              </a:rPr>
              <a:t>Where there is a smoke there’s a fire.</a:t>
            </a:r>
            <a:endParaRPr lang="ru-RU" sz="2000" dirty="0">
              <a:ea typeface="Calibri"/>
              <a:cs typeface="Times New Roman"/>
            </a:endParaRPr>
          </a:p>
        </p:txBody>
      </p:sp>
    </p:spTree>
    <p:extLst>
      <p:ext uri="{BB962C8B-B14F-4D97-AF65-F5344CB8AC3E}">
        <p14:creationId xmlns:p14="http://schemas.microsoft.com/office/powerpoint/2010/main" val="39857469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548680"/>
            <a:ext cx="7992888" cy="558826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fontAlgn="base">
              <a:lnSpc>
                <a:spcPct val="150000"/>
              </a:lnSpc>
              <a:spcAft>
                <a:spcPts val="0"/>
              </a:spcAft>
            </a:pPr>
            <a:r>
              <a:rPr lang="ka-GE" sz="2000" b="1" dirty="0">
                <a:ea typeface="Times New Roman"/>
                <a:cs typeface="Times New Roman"/>
              </a:rPr>
              <a:t>2. პოლისემანტური სიტყვის ორი პირდაპირი მნიშვნელობის თანადროული აქტუალიზაცია:</a:t>
            </a:r>
            <a:r>
              <a:rPr lang="ka-GE" sz="2000" dirty="0">
                <a:ea typeface="Times New Roman"/>
                <a:cs typeface="Times New Roman"/>
              </a:rPr>
              <a:t> </a:t>
            </a:r>
            <a:r>
              <a:rPr lang="en-US" sz="2000" b="1" dirty="0" smtClean="0">
                <a:effectLst/>
                <a:latin typeface="Sylfaen"/>
                <a:ea typeface="Times New Roman"/>
                <a:cs typeface="Times New Roman"/>
              </a:rPr>
              <a:t>When do women care about a man’s company? When he owns it. </a:t>
            </a:r>
            <a:r>
              <a:rPr lang="ka-GE" sz="2000" dirty="0">
                <a:ea typeface="Times New Roman"/>
                <a:cs typeface="Times New Roman"/>
              </a:rPr>
              <a:t>ამ შემთხვევაში იუმორის ეფექტს ქმნის სიტყვის </a:t>
            </a:r>
            <a:r>
              <a:rPr lang="en-US" sz="2000" dirty="0" smtClean="0">
                <a:effectLst/>
                <a:latin typeface="Sylfaen"/>
                <a:ea typeface="Times New Roman"/>
                <a:cs typeface="Times New Roman"/>
              </a:rPr>
              <a:t>company</a:t>
            </a:r>
            <a:r>
              <a:rPr lang="ka-GE" sz="2000" dirty="0">
                <a:ea typeface="Times New Roman"/>
                <a:cs typeface="Times New Roman"/>
              </a:rPr>
              <a:t> ორი მნიშვნელობის - საზოგადოება და საწარმო - თანადროული აქტუალიზაცია, რასაც მოსდევს ამ ორ მნიშვნელობასთან დაკავშირებული ორი სკრიპტის ურთიერთჩანაცვლება.</a:t>
            </a:r>
            <a:endParaRPr lang="ru-RU" sz="2000" dirty="0">
              <a:ea typeface="Calibri"/>
              <a:cs typeface="Times New Roman"/>
            </a:endParaRPr>
          </a:p>
          <a:p>
            <a:pPr algn="just" fontAlgn="base">
              <a:lnSpc>
                <a:spcPct val="150000"/>
              </a:lnSpc>
              <a:spcAft>
                <a:spcPts val="0"/>
              </a:spcAft>
            </a:pPr>
            <a:r>
              <a:rPr lang="ka-GE" sz="2000" b="1" dirty="0">
                <a:ea typeface="Times New Roman"/>
                <a:cs typeface="Times New Roman"/>
              </a:rPr>
              <a:t>    I like kids, but I don’t think I could eat a whole one - </a:t>
            </a:r>
            <a:r>
              <a:rPr lang="ka-GE" sz="2000" dirty="0">
                <a:ea typeface="Times New Roman"/>
                <a:cs typeface="Times New Roman"/>
              </a:rPr>
              <a:t>ამ ხუმრობაშიც იუმორის ეფექტს ქმნის kid ორი მნიშვნელობის - თიკანი და ბავშვი თანადროული აქტუალიზაცია. თითოეული მათგანი ხასიათდება საკუთარი სკრიპტით, რომელთა ურთიერთჩანაცვლება ხდება კონტექსტში.</a:t>
            </a:r>
            <a:endParaRPr lang="ru-RU" sz="2000" dirty="0">
              <a:ea typeface="Calibri"/>
              <a:cs typeface="Times New Roman"/>
            </a:endParaRPr>
          </a:p>
        </p:txBody>
      </p:sp>
    </p:spTree>
    <p:extLst>
      <p:ext uri="{BB962C8B-B14F-4D97-AF65-F5344CB8AC3E}">
        <p14:creationId xmlns:p14="http://schemas.microsoft.com/office/powerpoint/2010/main" val="32251333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908719"/>
            <a:ext cx="7992888" cy="29611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fontAlgn="base">
              <a:lnSpc>
                <a:spcPct val="150000"/>
              </a:lnSpc>
              <a:spcAft>
                <a:spcPts val="0"/>
              </a:spcAft>
            </a:pPr>
            <a:r>
              <a:rPr lang="ka-GE" b="1" dirty="0">
                <a:ea typeface="Times New Roman"/>
                <a:cs typeface="Times New Roman"/>
              </a:rPr>
              <a:t>3</a:t>
            </a:r>
            <a:r>
              <a:rPr lang="ka-GE" b="1" dirty="0" smtClean="0">
                <a:ea typeface="Times New Roman"/>
                <a:cs typeface="Times New Roman"/>
              </a:rPr>
              <a:t>. პოლისემანტური </a:t>
            </a:r>
            <a:r>
              <a:rPr lang="ka-GE" b="1" dirty="0">
                <a:ea typeface="Times New Roman"/>
                <a:cs typeface="Times New Roman"/>
              </a:rPr>
              <a:t>სიტყვის პირდაპირი და გადატანითი მნიშვნელობის თანადროული აქტუალიზაცია -</a:t>
            </a:r>
            <a:r>
              <a:rPr lang="ka-GE" dirty="0">
                <a:ea typeface="Times New Roman"/>
                <a:cs typeface="Times New Roman"/>
              </a:rPr>
              <a:t> </a:t>
            </a:r>
            <a:r>
              <a:rPr lang="ka-GE" b="1" dirty="0">
                <a:ea typeface="Times New Roman"/>
                <a:cs typeface="Times New Roman"/>
              </a:rPr>
              <a:t>Adam was the only man not to have a mother-in-law and he lived in paradise.</a:t>
            </a:r>
            <a:r>
              <a:rPr lang="ka-GE" dirty="0">
                <a:ea typeface="Times New Roman"/>
                <a:cs typeface="Times New Roman"/>
              </a:rPr>
              <a:t> ამ შემთხვევაში ერთდროულად აქტუალიზდება სიტყვის paradise პირდაპირი მნიშვნელობა სამოთხე და მისი გადატანითი, მეტაფორული მნიშვნელობა უზრუნველად ცხოვრება. გარდა ამისა, აქვე აქტუალიზდება ენის მატარებლის ცნობიერებაში დალექილი სკრიპტი სიდედრისა და სიძის ურთიერთობის შესახებ</a:t>
            </a:r>
            <a:r>
              <a:rPr lang="ka-GE" dirty="0" smtClean="0">
                <a:ea typeface="Times New Roman"/>
                <a:cs typeface="Times New Roman"/>
              </a:rPr>
              <a:t>.</a:t>
            </a:r>
            <a:endParaRPr lang="ru-RU" sz="1600" dirty="0">
              <a:ea typeface="Calibri"/>
              <a:cs typeface="Times New Roman"/>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4149080"/>
            <a:ext cx="6925465" cy="1923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6130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860031" y="1268760"/>
            <a:ext cx="3744417" cy="452431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ka-GE" sz="2400" dirty="0" smtClean="0">
                <a:solidFill>
                  <a:prstClr val="black"/>
                </a:solidFill>
                <a:ea typeface="Times New Roman"/>
                <a:cs typeface="Times New Roman"/>
              </a:rPr>
              <a:t>ამ </a:t>
            </a:r>
            <a:r>
              <a:rPr lang="ka-GE" sz="2400" dirty="0">
                <a:solidFill>
                  <a:prstClr val="black"/>
                </a:solidFill>
                <a:ea typeface="Times New Roman"/>
                <a:cs typeface="Times New Roman"/>
              </a:rPr>
              <a:t>შემთხვევაში სიტყვის </a:t>
            </a:r>
            <a:r>
              <a:rPr lang="en-US" sz="2400" dirty="0">
                <a:solidFill>
                  <a:prstClr val="black"/>
                </a:solidFill>
                <a:latin typeface="Sylfaen"/>
                <a:ea typeface="Times New Roman"/>
                <a:cs typeface="Times New Roman"/>
              </a:rPr>
              <a:t>funny</a:t>
            </a:r>
            <a:r>
              <a:rPr lang="ka-GE" sz="2400" dirty="0">
                <a:solidFill>
                  <a:prstClr val="black"/>
                </a:solidFill>
                <a:ea typeface="Times New Roman"/>
                <a:cs typeface="Times New Roman"/>
              </a:rPr>
              <a:t> ორი მნიშვნელობა სასაცილო და უცნაური თანადროულად უკავშირდება წინა წინადადებაში არსებულ თემატურად მსგავს სიტყვას </a:t>
            </a:r>
            <a:r>
              <a:rPr lang="en-US" sz="2400" dirty="0">
                <a:solidFill>
                  <a:prstClr val="black"/>
                </a:solidFill>
                <a:latin typeface="Sylfaen"/>
                <a:ea typeface="Times New Roman"/>
                <a:cs typeface="Times New Roman"/>
              </a:rPr>
              <a:t>clown</a:t>
            </a:r>
            <a:r>
              <a:rPr lang="ka-GE" sz="2400" dirty="0">
                <a:solidFill>
                  <a:prstClr val="black"/>
                </a:solidFill>
                <a:ea typeface="Times New Roman"/>
                <a:cs typeface="Times New Roman"/>
              </a:rPr>
              <a:t> (ჯამბაზი), რომელიც განსხვავებული სკრიპტის შემადგენელი ნაწილია.</a:t>
            </a:r>
            <a:endParaRPr lang="ru-RU" sz="2400" dirty="0"/>
          </a:p>
        </p:txBody>
      </p:sp>
      <p:pic>
        <p:nvPicPr>
          <p:cNvPr id="8194" name="Picture 2" descr="ÐÐ°ÑÑÐ¸Ð½ÐºÐ¸ Ð¿Ð¾ Ð·Ð°Ð¿ÑÐ¾ÑÑ cannibals are eating a clow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04664"/>
            <a:ext cx="4344417" cy="6194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92243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836712"/>
            <a:ext cx="7848872" cy="503214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fontAlgn="base">
              <a:lnSpc>
                <a:spcPct val="150000"/>
              </a:lnSpc>
              <a:spcAft>
                <a:spcPts val="0"/>
              </a:spcAft>
            </a:pPr>
            <a:r>
              <a:rPr lang="ka-GE" sz="2000" b="1" dirty="0">
                <a:ea typeface="Times New Roman"/>
                <a:cs typeface="Times New Roman"/>
              </a:rPr>
              <a:t>4</a:t>
            </a:r>
            <a:r>
              <a:rPr lang="ka-GE" sz="2000" b="1" dirty="0" smtClean="0">
                <a:ea typeface="Times New Roman"/>
                <a:cs typeface="Times New Roman"/>
              </a:rPr>
              <a:t>. ენის </a:t>
            </a:r>
            <a:r>
              <a:rPr lang="ka-GE" sz="2000" b="1" dirty="0">
                <a:ea typeface="Times New Roman"/>
                <a:cs typeface="Times New Roman"/>
              </a:rPr>
              <a:t>მატარებლის ცნობიერებაში არსებული რაიმე კულტურული სკრიპტის გაცოცხლება: My doctor told me I should avoid any unnecessary excitement. So I started supporting Arsenal.</a:t>
            </a:r>
            <a:r>
              <a:rPr lang="ka-GE" sz="2000" dirty="0">
                <a:ea typeface="Times New Roman"/>
                <a:cs typeface="Times New Roman"/>
              </a:rPr>
              <a:t> მსგავსი სახის იუმორი გადაიცა ერთ-ერთ სატელევიზიო შოუში: თუ გინდათ გაიგოთ გამარჯვების გემო, ეთამაშეთ საქართველოს ნაკრებს</a:t>
            </a:r>
            <a:r>
              <a:rPr lang="ka-GE" sz="2000" dirty="0" smtClean="0">
                <a:ea typeface="Times New Roman"/>
                <a:cs typeface="Times New Roman"/>
              </a:rPr>
              <a:t>.</a:t>
            </a:r>
          </a:p>
          <a:p>
            <a:pPr algn="just" fontAlgn="base">
              <a:lnSpc>
                <a:spcPct val="150000"/>
              </a:lnSpc>
              <a:spcAft>
                <a:spcPts val="0"/>
              </a:spcAft>
            </a:pPr>
            <a:endParaRPr lang="ka-GE" sz="1600" dirty="0">
              <a:ea typeface="Calibri"/>
              <a:cs typeface="Times New Roman"/>
            </a:endParaRPr>
          </a:p>
          <a:p>
            <a:pPr algn="just" fontAlgn="base">
              <a:lnSpc>
                <a:spcPct val="150000"/>
              </a:lnSpc>
              <a:spcAft>
                <a:spcPts val="0"/>
              </a:spcAft>
            </a:pPr>
            <a:endParaRPr lang="ka-GE" sz="1600" dirty="0" smtClean="0">
              <a:ea typeface="Calibri"/>
              <a:cs typeface="Times New Roman"/>
            </a:endParaRPr>
          </a:p>
          <a:p>
            <a:pPr algn="just" fontAlgn="base">
              <a:lnSpc>
                <a:spcPct val="150000"/>
              </a:lnSpc>
              <a:spcAft>
                <a:spcPts val="0"/>
              </a:spcAft>
            </a:pPr>
            <a:endParaRPr lang="ka-GE" sz="1400" dirty="0">
              <a:ea typeface="Calibri"/>
              <a:cs typeface="Times New Roman"/>
            </a:endParaRPr>
          </a:p>
          <a:p>
            <a:pPr algn="just" fontAlgn="base">
              <a:lnSpc>
                <a:spcPct val="150000"/>
              </a:lnSpc>
              <a:spcAft>
                <a:spcPts val="0"/>
              </a:spcAft>
            </a:pPr>
            <a:endParaRPr lang="ka-GE" sz="1600" dirty="0" smtClean="0">
              <a:ea typeface="Calibri"/>
              <a:cs typeface="Times New Roman"/>
            </a:endParaRPr>
          </a:p>
          <a:p>
            <a:pPr algn="just" fontAlgn="base">
              <a:lnSpc>
                <a:spcPct val="150000"/>
              </a:lnSpc>
              <a:spcAft>
                <a:spcPts val="0"/>
              </a:spcAft>
            </a:pPr>
            <a:endParaRPr lang="ka-GE" sz="1600" dirty="0">
              <a:ea typeface="Calibri"/>
              <a:cs typeface="Times New Roman"/>
            </a:endParaRPr>
          </a:p>
          <a:p>
            <a:pPr algn="just" fontAlgn="base">
              <a:lnSpc>
                <a:spcPct val="150000"/>
              </a:lnSpc>
              <a:spcAft>
                <a:spcPts val="0"/>
              </a:spcAft>
            </a:pPr>
            <a:endParaRPr lang="ru-RU" sz="1600" dirty="0">
              <a:ea typeface="Calibri"/>
              <a:cs typeface="Times New Roman"/>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4138" y="3501007"/>
            <a:ext cx="2857500" cy="2397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79068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photos1.blogger.com/blogger/871/1362/1600/Thank%20you%20for%20your%20attention%20011.jpg"/>
          <p:cNvPicPr>
            <a:picLocks noChangeAspect="1" noChangeArrowheads="1"/>
          </p:cNvPicPr>
          <p:nvPr/>
        </p:nvPicPr>
        <p:blipFill>
          <a:blip r:embed="rId2"/>
          <a:srcRect/>
          <a:stretch>
            <a:fillRect/>
          </a:stretch>
        </p:blipFill>
        <p:spPr bwMode="auto">
          <a:xfrm>
            <a:off x="-360257" y="0"/>
            <a:ext cx="9809057" cy="7162800"/>
          </a:xfrm>
          <a:prstGeom prst="rect">
            <a:avLst/>
          </a:prstGeom>
          <a:noFill/>
        </p:spPr>
      </p:pic>
    </p:spTree>
    <p:extLst>
      <p:ext uri="{BB962C8B-B14F-4D97-AF65-F5344CB8AC3E}">
        <p14:creationId xmlns:p14="http://schemas.microsoft.com/office/powerpoint/2010/main" val="1701270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ÐÐ°ÑÑÐ¸Ð½ÐºÐ¸ Ð¿Ð¾ Ð·Ð°Ð¿ÑÐ¾ÑÑ thomas shultz ABOUT HUM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7288" y="617538"/>
            <a:ext cx="2276475" cy="2592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5" descr="ÐÐ°ÑÑÐ¸Ð½ÐºÐ¸ Ð¿Ð¾ Ð·Ð°Ð¿ÑÐ¾ÑÑ thomas shultz ABOUT HUMO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Прямоугольник 5"/>
          <p:cNvSpPr/>
          <p:nvPr/>
        </p:nvSpPr>
        <p:spPr>
          <a:xfrm>
            <a:off x="1043609" y="3244334"/>
            <a:ext cx="2232248" cy="369332"/>
          </a:xfrm>
          <a:prstGeom prst="rect">
            <a:avLst/>
          </a:prstGeom>
        </p:spPr>
        <p:txBody>
          <a:bodyPr wrap="square">
            <a:spAutoFit/>
          </a:bodyPr>
          <a:lstStyle/>
          <a:p>
            <a:pPr algn="ctr"/>
            <a:r>
              <a:rPr lang="ka-GE" b="1" dirty="0">
                <a:ea typeface="Calibri"/>
                <a:cs typeface="Times New Roman"/>
              </a:rPr>
              <a:t>თომას შულცი </a:t>
            </a:r>
            <a:endParaRPr lang="ru-RU" b="1" dirty="0"/>
          </a:p>
        </p:txBody>
      </p:sp>
      <p:sp>
        <p:nvSpPr>
          <p:cNvPr id="7" name="AutoShape 7" descr="ÐÐ°ÑÑÐ¸Ð½ÐºÐ¸ Ð¿Ð¾ Ð·Ð°Ð¿ÑÐ¾ÑÑ ARTHUR KOESTLER HUMOU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9" descr="ÐÐ°ÑÑÐ¸Ð½ÐºÐ¸ Ð¿Ð¾ Ð·Ð°Ð¿ÑÐ¾ÑÑ ARTHUR KOESTLER HUMOUR"/>
          <p:cNvSpPr>
            <a:spLocks noChangeAspect="1" noChangeArrowheads="1"/>
          </p:cNvSpPr>
          <p:nvPr/>
        </p:nvSpPr>
        <p:spPr bwMode="auto">
          <a:xfrm>
            <a:off x="4283968" y="68977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05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6889" y="617538"/>
            <a:ext cx="2427138" cy="2626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7002" y="689774"/>
            <a:ext cx="2400300" cy="2520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Прямоугольник 9"/>
          <p:cNvSpPr/>
          <p:nvPr/>
        </p:nvSpPr>
        <p:spPr>
          <a:xfrm>
            <a:off x="3923928" y="3244333"/>
            <a:ext cx="2210099" cy="369332"/>
          </a:xfrm>
          <a:prstGeom prst="rect">
            <a:avLst/>
          </a:prstGeom>
        </p:spPr>
        <p:txBody>
          <a:bodyPr wrap="square">
            <a:spAutoFit/>
          </a:bodyPr>
          <a:lstStyle/>
          <a:p>
            <a:r>
              <a:rPr lang="ka-GE" b="1" dirty="0">
                <a:ea typeface="Calibri"/>
                <a:cs typeface="Times New Roman"/>
              </a:rPr>
              <a:t>არტურ </a:t>
            </a:r>
            <a:r>
              <a:rPr lang="ka-GE" b="1" dirty="0" smtClean="0">
                <a:ea typeface="Calibri"/>
                <a:cs typeface="Times New Roman"/>
              </a:rPr>
              <a:t>კოსტლერ</a:t>
            </a:r>
            <a:r>
              <a:rPr lang="ka-GE" b="1" dirty="0">
                <a:ea typeface="Calibri"/>
                <a:cs typeface="Times New Roman"/>
              </a:rPr>
              <a:t>ი</a:t>
            </a:r>
            <a:r>
              <a:rPr lang="ka-GE" b="1" dirty="0" smtClean="0">
                <a:ea typeface="Calibri"/>
                <a:cs typeface="Times New Roman"/>
              </a:rPr>
              <a:t> </a:t>
            </a:r>
            <a:endParaRPr lang="ru-RU" b="1" dirty="0"/>
          </a:p>
        </p:txBody>
      </p:sp>
      <p:sp>
        <p:nvSpPr>
          <p:cNvPr id="11" name="Прямоугольник 10"/>
          <p:cNvSpPr/>
          <p:nvPr/>
        </p:nvSpPr>
        <p:spPr>
          <a:xfrm>
            <a:off x="6660232" y="3244334"/>
            <a:ext cx="1944216" cy="369332"/>
          </a:xfrm>
          <a:prstGeom prst="rect">
            <a:avLst/>
          </a:prstGeom>
        </p:spPr>
        <p:txBody>
          <a:bodyPr wrap="square">
            <a:spAutoFit/>
          </a:bodyPr>
          <a:lstStyle/>
          <a:p>
            <a:r>
              <a:rPr lang="ka-GE" b="1" dirty="0">
                <a:ea typeface="Calibri"/>
                <a:cs typeface="Times New Roman"/>
              </a:rPr>
              <a:t>ვიქტორ რასკინი </a:t>
            </a:r>
            <a:endParaRPr lang="ru-RU" b="1" dirty="0"/>
          </a:p>
        </p:txBody>
      </p:sp>
      <p:sp>
        <p:nvSpPr>
          <p:cNvPr id="17" name="Подзаголовок 16"/>
          <p:cNvSpPr>
            <a:spLocks noGrp="1"/>
          </p:cNvSpPr>
          <p:nvPr>
            <p:ph type="subTitle" idx="4294967295"/>
          </p:nvPr>
        </p:nvSpPr>
        <p:spPr>
          <a:xfrm>
            <a:off x="792163" y="4005263"/>
            <a:ext cx="8035139" cy="2160587"/>
          </a:xfrm>
        </p:spPr>
        <p:txBody>
          <a:bodyPr>
            <a:normAutofit fontScale="70000" lnSpcReduction="20000"/>
          </a:bodyPr>
          <a:lstStyle/>
          <a:p>
            <a:pPr marL="0" indent="0" algn="just">
              <a:buNone/>
            </a:pPr>
            <a:r>
              <a:rPr lang="ka-GE" b="1" dirty="0" smtClean="0">
                <a:solidFill>
                  <a:srgbClr val="FF0000"/>
                </a:solidFill>
                <a:ea typeface="Calibri"/>
                <a:cs typeface="Times New Roman"/>
              </a:rPr>
              <a:t>სკრიპტი </a:t>
            </a:r>
            <a:r>
              <a:rPr lang="ka-GE" b="1" dirty="0" smtClean="0">
                <a:ea typeface="Calibri"/>
                <a:cs typeface="Times New Roman"/>
              </a:rPr>
              <a:t>- </a:t>
            </a:r>
            <a:r>
              <a:rPr lang="ka-GE" b="1" dirty="0">
                <a:ea typeface="Calibri"/>
                <a:cs typeface="Times New Roman"/>
              </a:rPr>
              <a:t>ენის მატარებლის ცნობიერებაში </a:t>
            </a:r>
            <a:r>
              <a:rPr lang="ka-GE" b="1" dirty="0" smtClean="0">
                <a:ea typeface="Calibri"/>
                <a:cs typeface="Times New Roman"/>
              </a:rPr>
              <a:t>არსებული კოგნიტიური სტრუქტურა, </a:t>
            </a:r>
            <a:r>
              <a:rPr lang="ka-GE" b="1" dirty="0">
                <a:ea typeface="Calibri"/>
                <a:cs typeface="Times New Roman"/>
              </a:rPr>
              <a:t>სემანტიკური ინფორმაციის </a:t>
            </a:r>
            <a:r>
              <a:rPr lang="ka-GE" b="1" dirty="0" smtClean="0">
                <a:ea typeface="Calibri"/>
                <a:cs typeface="Times New Roman"/>
              </a:rPr>
              <a:t>დიდი მონაკვეთი, </a:t>
            </a:r>
            <a:r>
              <a:rPr lang="ka-GE" b="1" dirty="0">
                <a:ea typeface="Calibri"/>
                <a:cs typeface="Times New Roman"/>
              </a:rPr>
              <a:t>რომელიც ასოცირდება სიტყვასთან და რომელიც წარმოადგენს ენის მატარებლის ცნობიერებაში არსებულ სამყაროს მცირე ნაწილს, ცოდნას სამყაროს სტანდარტული პროცედურებისა და სიტუაციების შესახებ (რასკინი, 1985:81).</a:t>
            </a:r>
            <a:endParaRPr lang="ru-RU" b="1" dirty="0"/>
          </a:p>
        </p:txBody>
      </p:sp>
    </p:spTree>
    <p:extLst>
      <p:ext uri="{BB962C8B-B14F-4D97-AF65-F5344CB8AC3E}">
        <p14:creationId xmlns:p14="http://schemas.microsoft.com/office/powerpoint/2010/main" val="4998331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755576" y="612845"/>
            <a:ext cx="7704856" cy="440120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ka-GE" sz="2000" dirty="0" smtClean="0"/>
              <a:t>  ხუმრობა </a:t>
            </a:r>
            <a:r>
              <a:rPr lang="ka-GE" sz="2000" dirty="0"/>
              <a:t>(ანეკდოტი) ისეთი ტექსტია, რომელიც აკმაყოფილებს შემდეგ პირობებს: </a:t>
            </a:r>
            <a:endParaRPr lang="ka-GE" sz="2000" dirty="0" smtClean="0"/>
          </a:p>
          <a:p>
            <a:pPr marL="457200" indent="-457200" algn="just">
              <a:buAutoNum type="arabicParenR"/>
            </a:pPr>
            <a:r>
              <a:rPr lang="ka-GE" sz="2000" dirty="0" smtClean="0"/>
              <a:t>იგი </a:t>
            </a:r>
            <a:r>
              <a:rPr lang="ka-GE" sz="2000" dirty="0"/>
              <a:t>ნაწილობრივ ან სრულად შეესაბამება ორ განსხვავებულ სკრიპტს; </a:t>
            </a:r>
            <a:endParaRPr lang="ka-GE" sz="2000" dirty="0" smtClean="0"/>
          </a:p>
          <a:p>
            <a:pPr algn="just"/>
            <a:r>
              <a:rPr lang="ka-GE" sz="2000" dirty="0" smtClean="0"/>
              <a:t>2</a:t>
            </a:r>
            <a:r>
              <a:rPr lang="ka-GE" sz="2000" dirty="0"/>
              <a:t>) ორივე სკრიპტი ერთმანეთისგან მკვეთრად განსხვავებულია, თუმცა ამავე დროს, მთლიანად ან ნაწილობრივ ფარავს ერთმანეთს. </a:t>
            </a:r>
            <a:endParaRPr lang="ka-GE" sz="2000" dirty="0" smtClean="0"/>
          </a:p>
          <a:p>
            <a:pPr algn="just"/>
            <a:r>
              <a:rPr lang="ka-GE" sz="2000" dirty="0" smtClean="0"/>
              <a:t>  იუმორის </a:t>
            </a:r>
            <a:r>
              <a:rPr lang="ka-GE" sz="2000" dirty="0"/>
              <a:t>და კერძოდ, ანეკდოტის აღქმა შემდეგ სტადიებს მოიცავს: ანეკდოტის მოსმენის დროს მსმენელი უპირველესად მისთვის ნაცნობ, არამარკირებულ სკრიპტს მოარგებს ანეკდოტს, როდესაც თხრობა მიუახლოვდება გადართვის წერტილს, მსმენელი იწყებს სკრიპტების გადალაგებას, რაც მთავრდება ახალი, რელევანტური, მარკირებული სკრიპტის მორგებითა და ხუმრობის სწორი დეკოდირებით.</a:t>
            </a:r>
            <a:endParaRPr lang="ru-RU"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5014050"/>
            <a:ext cx="3456384" cy="1655310"/>
          </a:xfrm>
          <a:prstGeom prst="rect">
            <a:avLst/>
          </a:prstGeom>
          <a:noFill/>
          <a:ln w="9525">
            <a:solidFill>
              <a:srgbClr val="FFC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5014050"/>
            <a:ext cx="4248472" cy="1655310"/>
          </a:xfrm>
          <a:prstGeom prst="rect">
            <a:avLst/>
          </a:prstGeom>
          <a:noFill/>
          <a:ln w="9525">
            <a:solidFill>
              <a:srgbClr val="FFC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8292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4293096"/>
            <a:ext cx="8280920" cy="175432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lnSpc>
                <a:spcPct val="150000"/>
              </a:lnSpc>
              <a:spcAft>
                <a:spcPts val="1000"/>
              </a:spcAft>
            </a:pPr>
            <a:r>
              <a:rPr lang="ka-GE" dirty="0">
                <a:ea typeface="Calibri"/>
                <a:cs typeface="Times New Roman"/>
              </a:rPr>
              <a:t>კემბრიჯის ლექსიკონში მოკლე ხუმრობა განმარტებულია როგორც “a joke or a clever and funny remark or answer that is usually one sentence long.” ვებსტერის ლექსიკონში კი შემდეგ განმარტებას ვკითხულობთ:  “a very succinct joke or witticism.”</a:t>
            </a:r>
            <a:endParaRPr lang="ru-RU" sz="1600" dirty="0">
              <a:ea typeface="Calibri"/>
              <a:cs typeface="Times New Roman"/>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476672"/>
            <a:ext cx="6552728" cy="2376264"/>
          </a:xfrm>
          <a:prstGeom prst="rect">
            <a:avLst/>
          </a:prstGeom>
          <a:ln>
            <a:solidFill>
              <a:schemeClr val="accent3"/>
            </a:solidFill>
          </a:ln>
        </p:spPr>
        <p:style>
          <a:lnRef idx="2">
            <a:schemeClr val="accent2">
              <a:shade val="50000"/>
            </a:schemeClr>
          </a:lnRef>
          <a:fillRef idx="1">
            <a:schemeClr val="accent2"/>
          </a:fillRef>
          <a:effectRef idx="0">
            <a:schemeClr val="accent2"/>
          </a:effectRef>
          <a:fontRef idx="minor">
            <a:schemeClr val="lt1"/>
          </a:fontRef>
        </p:style>
      </p:pic>
      <p:sp>
        <p:nvSpPr>
          <p:cNvPr id="6" name="Стрелка вниз 5"/>
          <p:cNvSpPr/>
          <p:nvPr/>
        </p:nvSpPr>
        <p:spPr>
          <a:xfrm>
            <a:off x="4388194" y="3182813"/>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5602609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1443841"/>
            <a:ext cx="8136904" cy="378565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ka-GE" b="1" dirty="0">
                <a:ea typeface="Calibri"/>
                <a:cs typeface="Times New Roman"/>
              </a:rPr>
              <a:t> </a:t>
            </a:r>
            <a:r>
              <a:rPr lang="ka-GE" sz="2400" dirty="0">
                <a:ea typeface="Calibri"/>
                <a:cs typeface="Times New Roman"/>
              </a:rPr>
              <a:t>ერთხაზიან ხუმრობებს (one-liner) ზოგჯერ ლინგვისტურ წყაროშებში </a:t>
            </a:r>
            <a:r>
              <a:rPr lang="ka-GE" sz="2400" b="1" dirty="0">
                <a:solidFill>
                  <a:srgbClr val="FF0000"/>
                </a:solidFill>
                <a:ea typeface="Calibri"/>
                <a:cs typeface="Times New Roman"/>
              </a:rPr>
              <a:t>“Monologue Joke</a:t>
            </a:r>
            <a:r>
              <a:rPr lang="ka-GE" sz="2400" b="1" dirty="0" smtClean="0">
                <a:solidFill>
                  <a:srgbClr val="FF0000"/>
                </a:solidFill>
                <a:ea typeface="Calibri"/>
                <a:cs typeface="Times New Roman"/>
              </a:rPr>
              <a:t>”-</a:t>
            </a:r>
            <a:r>
              <a:rPr lang="en-US" sz="2400" b="1" dirty="0" smtClean="0">
                <a:solidFill>
                  <a:srgbClr val="FF0000"/>
                </a:solidFill>
                <a:ea typeface="Calibri"/>
                <a:cs typeface="Times New Roman"/>
              </a:rPr>
              <a:t> </a:t>
            </a:r>
            <a:r>
              <a:rPr lang="ka-GE" sz="2400" dirty="0" smtClean="0">
                <a:ea typeface="Calibri"/>
                <a:cs typeface="Times New Roman"/>
              </a:rPr>
              <a:t>ის </a:t>
            </a:r>
            <a:r>
              <a:rPr lang="ka-GE" sz="2400" dirty="0">
                <a:ea typeface="Calibri"/>
                <a:cs typeface="Times New Roman"/>
              </a:rPr>
              <a:t>სახელითაც ვხვდებით, რაც კიდევ ერთხელ უსვამს ხაზს იმ ფაქტს, რომ იგი იუმორისტულია და ხუმრობის, ანეკდოტის ერთ-ერთ სახეს წარმოადგენს. მართლაც. ქართულ საენათმეცნიერო წყაროებში </a:t>
            </a:r>
            <a:r>
              <a:rPr lang="ka-GE" sz="2400" b="1" dirty="0">
                <a:ea typeface="Calibri"/>
                <a:cs typeface="Times New Roman"/>
              </a:rPr>
              <a:t>one-liner</a:t>
            </a:r>
            <a:r>
              <a:rPr lang="ka-GE" sz="2400" dirty="0">
                <a:ea typeface="Calibri"/>
                <a:cs typeface="Times New Roman"/>
              </a:rPr>
              <a:t>-ები </a:t>
            </a:r>
            <a:r>
              <a:rPr lang="ka-GE" sz="2400" b="1" dirty="0">
                <a:solidFill>
                  <a:srgbClr val="FF0000"/>
                </a:solidFill>
                <a:ea typeface="Calibri"/>
                <a:cs typeface="Times New Roman"/>
              </a:rPr>
              <a:t>,,მოკლე ხუმრობების“, </a:t>
            </a:r>
            <a:r>
              <a:rPr lang="ka-GE" sz="2400" dirty="0">
                <a:ea typeface="Calibri"/>
                <a:cs typeface="Times New Roman"/>
              </a:rPr>
              <a:t>იგივე </a:t>
            </a:r>
            <a:r>
              <a:rPr lang="ka-GE" sz="2400" b="1" dirty="0">
                <a:solidFill>
                  <a:srgbClr val="FF0000"/>
                </a:solidFill>
                <a:ea typeface="Calibri"/>
                <a:cs typeface="Times New Roman"/>
              </a:rPr>
              <a:t>,,მოკლე ანეკდოტების“ </a:t>
            </a:r>
            <a:r>
              <a:rPr lang="ka-GE" sz="2400" dirty="0">
                <a:ea typeface="Calibri"/>
                <a:cs typeface="Times New Roman"/>
              </a:rPr>
              <a:t>სახელით მოიხსენიება, ხოლო რუსულ საენათმეცნიერო წყაროებში </a:t>
            </a:r>
            <a:r>
              <a:rPr lang="ka-GE" sz="2400" b="1" dirty="0">
                <a:solidFill>
                  <a:srgbClr val="FF0000"/>
                </a:solidFill>
                <a:ea typeface="Calibri"/>
                <a:cs typeface="Times New Roman"/>
              </a:rPr>
              <a:t>однострочные анекдоты, однострочник, </a:t>
            </a:r>
            <a:r>
              <a:rPr lang="ka-GE" sz="2400" b="1" dirty="0" smtClean="0">
                <a:solidFill>
                  <a:srgbClr val="FF0000"/>
                </a:solidFill>
                <a:effectLst/>
                <a:latin typeface="Times New Roman"/>
                <a:ea typeface="Calibri"/>
                <a:cs typeface="Times New Roman"/>
              </a:rPr>
              <a:t>анекдоты–наколки</a:t>
            </a:r>
            <a:r>
              <a:rPr lang="ka-GE" sz="2400" dirty="0" smtClean="0">
                <a:solidFill>
                  <a:srgbClr val="545454"/>
                </a:solidFill>
                <a:effectLst/>
                <a:latin typeface="Arial"/>
                <a:ea typeface="Calibri"/>
                <a:cs typeface="Times New Roman"/>
              </a:rPr>
              <a:t>,</a:t>
            </a:r>
            <a:r>
              <a:rPr lang="ka-GE" sz="2400" dirty="0">
                <a:ea typeface="Calibri"/>
                <a:cs typeface="Times New Roman"/>
              </a:rPr>
              <a:t>-ის სახელებით გვხვდება.</a:t>
            </a:r>
            <a:endParaRPr lang="ru-RU" sz="2400" dirty="0"/>
          </a:p>
        </p:txBody>
      </p:sp>
    </p:spTree>
    <p:extLst>
      <p:ext uri="{BB962C8B-B14F-4D97-AF65-F5344CB8AC3E}">
        <p14:creationId xmlns:p14="http://schemas.microsoft.com/office/powerpoint/2010/main" val="20491742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23528" y="404664"/>
            <a:ext cx="8424936" cy="5909310"/>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ka-GE" dirty="0" smtClean="0"/>
              <a:t> </a:t>
            </a:r>
            <a:r>
              <a:rPr lang="ka-GE" sz="2000" b="1" dirty="0" smtClean="0">
                <a:solidFill>
                  <a:srgbClr val="FF0000"/>
                </a:solidFill>
              </a:rPr>
              <a:t>მოკლე ხუმრობა - ანეკდოტი</a:t>
            </a:r>
          </a:p>
          <a:p>
            <a:pPr algn="just"/>
            <a:endParaRPr lang="ka-GE" sz="2000" dirty="0"/>
          </a:p>
          <a:p>
            <a:pPr algn="just"/>
            <a:r>
              <a:rPr lang="ka-GE" sz="2000" dirty="0" smtClean="0"/>
              <a:t>ყველაზე მეტად მოკლე ხუმრობა ანეკდოტს, ხუმრობას გავს, რაზეც თავად ტერმინი მიგვანიშნებს. ამ ორ ფენომენს შორის განსხვავება მხოლოდ მოცულობაშია, მოკლე ხუმრობა ერთ წინადადებაში (იშვიათად 2 წინადადებაში) ატევს სათქმელს, მაშინ როცა ჩვეულებრივი ანეკდოტი მოცულობით გაცილებით დიდია და კომიკურ ნარატივს წარმოადგენს.</a:t>
            </a:r>
          </a:p>
          <a:p>
            <a:pPr algn="just"/>
            <a:r>
              <a:rPr lang="en-US" sz="2000" b="1" dirty="0" smtClean="0"/>
              <a:t>My dog is an awesome fashion adviser. Every time I ask him what I look like in my clothes, he says “WOW!”</a:t>
            </a:r>
            <a:endParaRPr lang="ka-GE" sz="2000" b="1" dirty="0" smtClean="0"/>
          </a:p>
          <a:p>
            <a:pPr algn="just"/>
            <a:endParaRPr lang="en-US" sz="2000" dirty="0" smtClean="0"/>
          </a:p>
          <a:p>
            <a:pPr algn="just"/>
            <a:endParaRPr lang="ka-GE" sz="2000" dirty="0" smtClean="0"/>
          </a:p>
          <a:p>
            <a:pPr algn="just"/>
            <a:endParaRPr lang="ka-GE" sz="2000" dirty="0"/>
          </a:p>
          <a:p>
            <a:pPr algn="just"/>
            <a:r>
              <a:rPr lang="en-US" sz="2000" b="1" dirty="0" smtClean="0"/>
              <a:t>Chocolate is the best investment. You buy 100 kg – You gain 2 kg.</a:t>
            </a:r>
            <a:endParaRPr lang="ka-GE" sz="2000" b="1" dirty="0" smtClean="0"/>
          </a:p>
          <a:p>
            <a:pPr algn="just"/>
            <a:endParaRPr lang="en-US" sz="2000" dirty="0" smtClean="0"/>
          </a:p>
          <a:p>
            <a:pPr algn="just"/>
            <a:endParaRPr lang="ka-GE" sz="2000" dirty="0" smtClean="0"/>
          </a:p>
          <a:p>
            <a:pPr algn="just"/>
            <a:endParaRPr lang="ka-GE" sz="2000" dirty="0"/>
          </a:p>
          <a:p>
            <a:pPr algn="just"/>
            <a:r>
              <a:rPr lang="en-US" sz="2000" b="1" dirty="0" smtClean="0"/>
              <a:t>A man knocked on my door and asked for a small d</a:t>
            </a:r>
            <a:r>
              <a:rPr lang="en-US" b="1" dirty="0" smtClean="0"/>
              <a:t>onation for a local swimming pool. So I gave him a glass of water.</a:t>
            </a:r>
            <a:endParaRPr lang="en-US" b="1"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3284984"/>
            <a:ext cx="2520281" cy="1080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7836" y="3501008"/>
            <a:ext cx="1530628"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61995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8640960" cy="600677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lnSpc>
                <a:spcPct val="150000"/>
              </a:lnSpc>
              <a:spcAft>
                <a:spcPts val="1000"/>
              </a:spcAft>
            </a:pPr>
            <a:endParaRPr lang="ka-GE" dirty="0" smtClean="0">
              <a:ea typeface="Calibri"/>
              <a:cs typeface="Times New Roman"/>
            </a:endParaRPr>
          </a:p>
          <a:p>
            <a:pPr algn="ctr">
              <a:lnSpc>
                <a:spcPct val="150000"/>
              </a:lnSpc>
              <a:spcAft>
                <a:spcPts val="1000"/>
              </a:spcAft>
            </a:pPr>
            <a:r>
              <a:rPr lang="ka-GE" b="1" dirty="0" smtClean="0">
                <a:solidFill>
                  <a:srgbClr val="FF0000"/>
                </a:solidFill>
                <a:ea typeface="Calibri"/>
                <a:cs typeface="Times New Roman"/>
              </a:rPr>
              <a:t>მოკლე ხუმრობა - გამოცანა</a:t>
            </a:r>
          </a:p>
          <a:p>
            <a:pPr algn="just">
              <a:lnSpc>
                <a:spcPct val="150000"/>
              </a:lnSpc>
              <a:spcAft>
                <a:spcPts val="1000"/>
              </a:spcAft>
            </a:pPr>
            <a:r>
              <a:rPr lang="ka-GE" dirty="0" smtClean="0">
                <a:ea typeface="Calibri"/>
                <a:cs typeface="Times New Roman"/>
              </a:rPr>
              <a:t>მოკლე </a:t>
            </a:r>
            <a:r>
              <a:rPr lang="ka-GE" dirty="0">
                <a:ea typeface="Calibri"/>
                <a:cs typeface="Times New Roman"/>
              </a:rPr>
              <a:t>ხუმრობებს ზოგიერთ პარემიოლოგიურ კვლევაში </a:t>
            </a:r>
            <a:r>
              <a:rPr lang="ka-GE" b="1" dirty="0">
                <a:ea typeface="Calibri"/>
                <a:cs typeface="Times New Roman"/>
              </a:rPr>
              <a:t>გამოცანის ერთ-ერთ სახედ მიიჩნევენ,</a:t>
            </a:r>
            <a:r>
              <a:rPr lang="ka-GE" dirty="0">
                <a:ea typeface="Calibri"/>
                <a:cs typeface="Times New Roman"/>
              </a:rPr>
              <a:t> მაგრამ რუსი მკვლევარი ვ. მიტროფანოვა თვლის, რომ მოკლე ხუმრობების, იგივე ,,</a:t>
            </a:r>
            <a:r>
              <a:rPr lang="ka-GE" b="1" dirty="0">
                <a:ea typeface="Calibri"/>
                <a:cs typeface="Times New Roman"/>
              </a:rPr>
              <a:t>შეკითხვა-ხუმრობების“</a:t>
            </a:r>
            <a:r>
              <a:rPr lang="ka-GE" dirty="0">
                <a:ea typeface="Calibri"/>
                <a:cs typeface="Times New Roman"/>
              </a:rPr>
              <a:t> (ტერმინი ეკუთვნის ვ. მიტროფანოვას) ნამდვილ გამოცანათა ჯგუფისთვის </a:t>
            </a:r>
            <a:r>
              <a:rPr lang="ka-GE" dirty="0" smtClean="0">
                <a:ea typeface="Calibri"/>
                <a:cs typeface="Times New Roman"/>
              </a:rPr>
              <a:t>მიკუთვნება საეჭვოა.</a:t>
            </a:r>
            <a:endParaRPr lang="ru-RU" sz="1600" dirty="0">
              <a:ea typeface="Calibri"/>
              <a:cs typeface="Times New Roman"/>
            </a:endParaRPr>
          </a:p>
          <a:p>
            <a:pPr marL="342900" lvl="0" indent="-342900" algn="just">
              <a:lnSpc>
                <a:spcPct val="150000"/>
              </a:lnSpc>
              <a:spcAft>
                <a:spcPts val="0"/>
              </a:spcAft>
              <a:buFont typeface="+mj-lt"/>
              <a:buAutoNum type="arabicParenR"/>
            </a:pPr>
            <a:r>
              <a:rPr lang="en-US" dirty="0" smtClean="0">
                <a:effectLst/>
                <a:latin typeface="Sylfaen"/>
                <a:ea typeface="Calibri"/>
                <a:cs typeface="Times New Roman"/>
              </a:rPr>
              <a:t>– What do you get when you wake up on a workday and realize you ran out of coffee?</a:t>
            </a:r>
            <a:endParaRPr lang="ru-RU" sz="1600" dirty="0">
              <a:ea typeface="Calibri"/>
              <a:cs typeface="Times New Roman"/>
            </a:endParaRPr>
          </a:p>
          <a:p>
            <a:pPr marL="342900" lvl="0" indent="-342900" algn="just">
              <a:lnSpc>
                <a:spcPct val="150000"/>
              </a:lnSpc>
              <a:spcAft>
                <a:spcPts val="0"/>
              </a:spcAft>
              <a:buFont typeface="Sylfaen"/>
              <a:buChar char="-"/>
            </a:pPr>
            <a:r>
              <a:rPr lang="en-US" dirty="0" smtClean="0">
                <a:effectLst/>
                <a:latin typeface="Sylfaen"/>
                <a:ea typeface="Calibri"/>
                <a:cs typeface="Times New Roman"/>
              </a:rPr>
              <a:t>A </a:t>
            </a:r>
            <a:r>
              <a:rPr lang="en-US" dirty="0" err="1" smtClean="0">
                <a:effectLst/>
                <a:latin typeface="Sylfaen"/>
                <a:ea typeface="Calibri"/>
                <a:cs typeface="Times New Roman"/>
              </a:rPr>
              <a:t>depresso</a:t>
            </a:r>
            <a:r>
              <a:rPr lang="en-US" dirty="0" smtClean="0">
                <a:effectLst/>
                <a:latin typeface="Sylfaen"/>
                <a:ea typeface="Calibri"/>
                <a:cs typeface="Times New Roman"/>
              </a:rPr>
              <a:t>.</a:t>
            </a:r>
            <a:endParaRPr lang="ru-RU" sz="1600" dirty="0">
              <a:ea typeface="Calibri"/>
              <a:cs typeface="Times New Roman"/>
            </a:endParaRPr>
          </a:p>
          <a:p>
            <a:pPr lvl="0" algn="just">
              <a:lnSpc>
                <a:spcPct val="150000"/>
              </a:lnSpc>
              <a:spcAft>
                <a:spcPts val="0"/>
              </a:spcAft>
            </a:pPr>
            <a:r>
              <a:rPr lang="ka-GE" dirty="0" smtClean="0">
                <a:effectLst/>
                <a:latin typeface="Sylfaen"/>
                <a:ea typeface="Calibri"/>
                <a:cs typeface="Times New Roman"/>
              </a:rPr>
              <a:t>2) </a:t>
            </a:r>
            <a:r>
              <a:rPr lang="en-US" dirty="0" smtClean="0">
                <a:effectLst/>
                <a:latin typeface="Sylfaen"/>
                <a:ea typeface="Calibri"/>
                <a:cs typeface="Times New Roman"/>
              </a:rPr>
              <a:t>- What did one ocean say to the other ocean?</a:t>
            </a:r>
            <a:endParaRPr lang="ru-RU" sz="1600" dirty="0">
              <a:ea typeface="Calibri"/>
              <a:cs typeface="Times New Roman"/>
            </a:endParaRPr>
          </a:p>
          <a:p>
            <a:pPr marL="457200" algn="just">
              <a:lnSpc>
                <a:spcPct val="150000"/>
              </a:lnSpc>
              <a:spcAft>
                <a:spcPts val="1000"/>
              </a:spcAft>
            </a:pPr>
            <a:r>
              <a:rPr lang="en-US" dirty="0" smtClean="0">
                <a:effectLst/>
                <a:latin typeface="Sylfaen"/>
                <a:ea typeface="Calibri"/>
                <a:cs typeface="Times New Roman"/>
              </a:rPr>
              <a:t>-Nothing, they just waved.</a:t>
            </a:r>
            <a:endParaRPr lang="ru-RU" sz="1600" dirty="0">
              <a:ea typeface="Calibri"/>
              <a:cs typeface="Times New Roman"/>
            </a:endParaRPr>
          </a:p>
          <a:p>
            <a:pPr lvl="0" algn="just">
              <a:lnSpc>
                <a:spcPct val="150000"/>
              </a:lnSpc>
              <a:spcAft>
                <a:spcPts val="0"/>
              </a:spcAft>
            </a:pPr>
            <a:r>
              <a:rPr lang="ka-GE" dirty="0" smtClean="0">
                <a:effectLst/>
                <a:latin typeface="Sylfaen"/>
                <a:ea typeface="Calibri"/>
                <a:cs typeface="Times New Roman"/>
              </a:rPr>
              <a:t>3) </a:t>
            </a:r>
            <a:r>
              <a:rPr lang="en-US" dirty="0" smtClean="0">
                <a:effectLst/>
                <a:latin typeface="Sylfaen"/>
                <a:ea typeface="Calibri"/>
                <a:cs typeface="Times New Roman"/>
              </a:rPr>
              <a:t>– What would you call a person who had no body and no nose?</a:t>
            </a:r>
            <a:endParaRPr lang="ru-RU" sz="1600" dirty="0">
              <a:ea typeface="Calibri"/>
              <a:cs typeface="Times New Roman"/>
            </a:endParaRPr>
          </a:p>
          <a:p>
            <a:pPr marL="342900" lvl="0" indent="-342900" algn="just">
              <a:lnSpc>
                <a:spcPct val="150000"/>
              </a:lnSpc>
              <a:spcAft>
                <a:spcPts val="1000"/>
              </a:spcAft>
              <a:buFont typeface="Sylfaen"/>
              <a:buChar char="-"/>
            </a:pPr>
            <a:r>
              <a:rPr lang="en-US" dirty="0" smtClean="0">
                <a:effectLst/>
                <a:latin typeface="Sylfaen"/>
                <a:ea typeface="Calibri"/>
                <a:cs typeface="Times New Roman"/>
              </a:rPr>
              <a:t>Nobody knows.</a:t>
            </a:r>
            <a:endParaRPr lang="ru-RU" sz="1600" dirty="0">
              <a:ea typeface="Calibri"/>
              <a:cs typeface="Times New Roman"/>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5" y="3645024"/>
            <a:ext cx="1512168"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42039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836712"/>
            <a:ext cx="8280920" cy="304698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ka-GE" sz="2400" dirty="0">
                <a:ea typeface="Times New Roman"/>
                <a:cs typeface="Arial"/>
              </a:rPr>
              <a:t> გამოცანას </a:t>
            </a:r>
            <a:r>
              <a:rPr lang="en-US" sz="2400" dirty="0" smtClean="0">
                <a:effectLst/>
                <a:latin typeface="Sylfaen"/>
                <a:ea typeface="Times New Roman"/>
                <a:cs typeface="Arial"/>
              </a:rPr>
              <a:t>What goes quicker than the wind and the train? (thoughts) </a:t>
            </a:r>
            <a:r>
              <a:rPr lang="ka-GE" sz="2400" dirty="0">
                <a:ea typeface="Times New Roman"/>
                <a:cs typeface="Arial"/>
              </a:rPr>
              <a:t>და შეკითხვა ხუმრობას (-</a:t>
            </a:r>
            <a:r>
              <a:rPr lang="en-US" sz="2400" dirty="0" smtClean="0">
                <a:effectLst/>
                <a:latin typeface="Sylfaen"/>
                <a:ea typeface="Calibri"/>
                <a:cs typeface="Times New Roman"/>
              </a:rPr>
              <a:t>Why couldn’t the ghost get a drink at the bar? - They don’t serve </a:t>
            </a:r>
            <a:r>
              <a:rPr lang="en-US" sz="2400" b="1" dirty="0" smtClean="0">
                <a:effectLst/>
                <a:latin typeface="Sylfaen"/>
                <a:ea typeface="Calibri"/>
                <a:cs typeface="Times New Roman"/>
              </a:rPr>
              <a:t>spirits!</a:t>
            </a:r>
            <a:r>
              <a:rPr lang="ka-GE" sz="2400" b="1" dirty="0">
                <a:ea typeface="Calibri"/>
                <a:cs typeface="Times New Roman"/>
              </a:rPr>
              <a:t>)</a:t>
            </a:r>
            <a:r>
              <a:rPr lang="ka-GE" sz="2400" dirty="0">
                <a:ea typeface="Calibri"/>
                <a:cs typeface="Times New Roman"/>
              </a:rPr>
              <a:t> </a:t>
            </a:r>
            <a:r>
              <a:rPr lang="ka-GE" sz="2400" dirty="0">
                <a:ea typeface="Times New Roman"/>
                <a:cs typeface="Arial"/>
              </a:rPr>
              <a:t>მართლაც აქვს საერთო. ორივეს ვერბალურ სტრუქტურაში დასმულია კითხვა, რომელსაც ჰყავს კონკრეტული ადრესატი - ის ვინც ისმენს. თუმცა გამოცანის ამოცნობა პრესოპოზიციურ ცოდნას მოითხოვს, შეკითხვა ხუმრობის საპასუხოდ კი მხოლოდ იუმორის გრძნობა კმარა.</a:t>
            </a:r>
            <a:endParaRPr lang="ru-RU" sz="2400" dirty="0"/>
          </a:p>
        </p:txBody>
      </p:sp>
    </p:spTree>
    <p:extLst>
      <p:ext uri="{BB962C8B-B14F-4D97-AF65-F5344CB8AC3E}">
        <p14:creationId xmlns:p14="http://schemas.microsoft.com/office/powerpoint/2010/main" val="32850443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692695"/>
            <a:ext cx="8496944" cy="590931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base">
              <a:lnSpc>
                <a:spcPct val="150000"/>
              </a:lnSpc>
              <a:spcAft>
                <a:spcPts val="0"/>
              </a:spcAft>
            </a:pPr>
            <a:r>
              <a:rPr lang="ka-GE" b="1" dirty="0" smtClean="0">
                <a:solidFill>
                  <a:srgbClr val="FF0000"/>
                </a:solidFill>
                <a:ea typeface="Times New Roman"/>
                <a:cs typeface="Arial"/>
              </a:rPr>
              <a:t>მოკლე ხუმრობა - ანდაზა</a:t>
            </a:r>
          </a:p>
          <a:p>
            <a:pPr algn="just" fontAlgn="base">
              <a:lnSpc>
                <a:spcPct val="150000"/>
              </a:lnSpc>
              <a:spcAft>
                <a:spcPts val="0"/>
              </a:spcAft>
            </a:pPr>
            <a:r>
              <a:rPr lang="ka-GE" dirty="0" smtClean="0">
                <a:ea typeface="Times New Roman"/>
                <a:cs typeface="Arial"/>
              </a:rPr>
              <a:t>თუკი </a:t>
            </a:r>
            <a:r>
              <a:rPr lang="ka-GE" dirty="0">
                <a:ea typeface="Times New Roman"/>
                <a:cs typeface="Arial"/>
              </a:rPr>
              <a:t>მოკლე ხუმრობა დაკვირვების შედეგად აღმოჩენილ ჭეშმარიტებას იუმორისტულად გადმოგვცემს, ის შესაძლოა ანდაზასაც კი დაემსგავსოს</a:t>
            </a:r>
            <a:r>
              <a:rPr lang="ka-GE" b="1" dirty="0">
                <a:ea typeface="Times New Roman"/>
                <a:cs typeface="Arial"/>
              </a:rPr>
              <a:t>.</a:t>
            </a:r>
            <a:r>
              <a:rPr lang="ka-GE" dirty="0">
                <a:ea typeface="Times New Roman"/>
                <a:cs typeface="Arial"/>
              </a:rPr>
              <a:t> ამ შემთხვევაში  მოკლე ხუმრობა ემსგავსება ანტი ანდაზას, რომელიც მოდერნიზებული ანდაზაა (</a:t>
            </a:r>
            <a:r>
              <a:rPr lang="ka-GE" dirty="0">
                <a:ea typeface="Times New Roman"/>
                <a:cs typeface="Times New Roman"/>
              </a:rPr>
              <a:t>ანტი ანდაზაში ხდება ტრადიციული და ინოვაციური ფოლკლორის შერწყმა, ძველი, ცნობილი ანდაზის ტრანსფორმირების შედეგად იქმნება ანდაზის თანამედროვე ვარიანტი, რომელშიც ტრადიციული სიბრძნეა გადამუშავებული). ი. ნორიკი ანტი ანდაზებს </a:t>
            </a:r>
            <a:r>
              <a:rPr lang="ka-GE" b="1" dirty="0">
                <a:ea typeface="Times New Roman"/>
                <a:cs typeface="Times New Roman"/>
              </a:rPr>
              <a:t>,,ინტერტექსტუალურ ხუმრობებად“ (Intertextual jokes) </a:t>
            </a:r>
            <a:r>
              <a:rPr lang="ka-GE" dirty="0">
                <a:ea typeface="Times New Roman"/>
                <a:cs typeface="Times New Roman"/>
              </a:rPr>
              <a:t>მოიხსენიებს, რაც კიდევ ერთხელ  უსვამს ხაზს მოკლე ხუმრობებისა და ანტი ანდაზების იდენტურობას.</a:t>
            </a:r>
            <a:endParaRPr lang="ru-RU" sz="1600" dirty="0">
              <a:ea typeface="Calibri"/>
              <a:cs typeface="Times New Roman"/>
            </a:endParaRPr>
          </a:p>
          <a:p>
            <a:pPr algn="just" fontAlgn="base">
              <a:lnSpc>
                <a:spcPct val="150000"/>
              </a:lnSpc>
              <a:spcAft>
                <a:spcPts val="0"/>
              </a:spcAft>
            </a:pPr>
            <a:r>
              <a:rPr lang="ka-GE" b="1" dirty="0">
                <a:ea typeface="Times New Roman"/>
                <a:cs typeface="Times New Roman"/>
              </a:rPr>
              <a:t>   Behind every successful man there is a woman, behind every unsuccessful man, there are two.</a:t>
            </a:r>
            <a:endParaRPr lang="ru-RU" sz="1600" b="1" dirty="0">
              <a:ea typeface="Calibri"/>
              <a:cs typeface="Times New Roman"/>
            </a:endParaRPr>
          </a:p>
          <a:p>
            <a:pPr algn="just" fontAlgn="base">
              <a:lnSpc>
                <a:spcPct val="150000"/>
              </a:lnSpc>
              <a:spcAft>
                <a:spcPts val="0"/>
              </a:spcAft>
            </a:pPr>
            <a:r>
              <a:rPr lang="ka-GE" b="1" dirty="0">
                <a:ea typeface="Times New Roman"/>
                <a:cs typeface="Times New Roman"/>
              </a:rPr>
              <a:t>   </a:t>
            </a:r>
            <a:r>
              <a:rPr lang="en-US" b="1" dirty="0" smtClean="0">
                <a:effectLst/>
                <a:latin typeface="Sylfaen"/>
                <a:ea typeface="Times New Roman"/>
                <a:cs typeface="Times New Roman"/>
              </a:rPr>
              <a:t>Where there is a will, there are five hundred relatives.</a:t>
            </a:r>
            <a:endParaRPr lang="ru-RU" sz="1600" b="1" dirty="0">
              <a:ea typeface="Calibri"/>
              <a:cs typeface="Times New Roman"/>
            </a:endParaRPr>
          </a:p>
        </p:txBody>
      </p:sp>
    </p:spTree>
    <p:extLst>
      <p:ext uri="{BB962C8B-B14F-4D97-AF65-F5344CB8AC3E}">
        <p14:creationId xmlns:p14="http://schemas.microsoft.com/office/powerpoint/2010/main" val="287222660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TotalTime>
  <Words>1042</Words>
  <Application>Microsoft Office PowerPoint</Application>
  <PresentationFormat>Экран (4:3)</PresentationFormat>
  <Paragraphs>58</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მოკლე ხუმრობა (one-liner) როგორც ლინგვისტური ფენომენი, მისი მსგავსება სხვა პარემიულ ფორმებთან და მისი ვერბალური გამოხატვის ლინგვისტური ხერხები</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მოკლე ხუმრობა (one-liner) როგორც ლინგვისტური ფენომენი, მისი მსგავსება სხვა პარემიულ ფორმებთან და მისი ვერბალური გამოხატვის ლინგვისტური ხერხები</dc:title>
  <dc:creator>User</dc:creator>
  <cp:lastModifiedBy>User</cp:lastModifiedBy>
  <cp:revision>13</cp:revision>
  <dcterms:created xsi:type="dcterms:W3CDTF">2019-02-16T12:43:35Z</dcterms:created>
  <dcterms:modified xsi:type="dcterms:W3CDTF">2019-06-02T18:12:01Z</dcterms:modified>
</cp:coreProperties>
</file>