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8" r:id="rId3"/>
    <p:sldId id="298" r:id="rId4"/>
    <p:sldId id="306" r:id="rId5"/>
    <p:sldId id="307" r:id="rId6"/>
    <p:sldId id="309" r:id="rId7"/>
    <p:sldId id="302" r:id="rId8"/>
    <p:sldId id="303" r:id="rId9"/>
    <p:sldId id="259" r:id="rId10"/>
    <p:sldId id="257" r:id="rId11"/>
    <p:sldId id="268" r:id="rId12"/>
    <p:sldId id="275" r:id="rId13"/>
    <p:sldId id="276" r:id="rId14"/>
    <p:sldId id="277" r:id="rId15"/>
    <p:sldId id="293" r:id="rId16"/>
    <p:sldId id="284" r:id="rId17"/>
    <p:sldId id="279" r:id="rId18"/>
    <p:sldId id="280" r:id="rId19"/>
    <p:sldId id="287" r:id="rId20"/>
    <p:sldId id="283" r:id="rId21"/>
    <p:sldId id="288" r:id="rId22"/>
    <p:sldId id="289" r:id="rId23"/>
    <p:sldId id="294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>
        <p:scale>
          <a:sx n="76" d="100"/>
          <a:sy n="76" d="100"/>
        </p:scale>
        <p:origin x="-128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EA9E1-AFD4-497E-A17E-55354CF2A6DF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85395-EC19-4F4F-BBB3-74E149909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9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70791E-3C05-4B11-BE2E-56D7DAA23F62}" type="datetimeFigureOut">
              <a:rPr lang="en-US" smtClean="0"/>
              <a:t>Wed 12.06.19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A4F1AD-ED3B-4687-AACB-4AB52DB15D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800" b="1" dirty="0" smtClean="0"/>
              <a:t/>
            </a:r>
            <a:br>
              <a:rPr lang="ka-GE" sz="2800" b="1" dirty="0" smtClean="0"/>
            </a:br>
            <a:r>
              <a:rPr lang="ka-GE" sz="2800" dirty="0"/>
              <a:t/>
            </a:r>
            <a:br>
              <a:rPr lang="ka-GE" sz="2800" dirty="0"/>
            </a:br>
            <a:r>
              <a:rPr lang="ka-GE" sz="2800" dirty="0" smtClean="0"/>
              <a:t/>
            </a:r>
            <a:br>
              <a:rPr lang="ka-GE" sz="2800" dirty="0" smtClean="0"/>
            </a:br>
            <a:r>
              <a:rPr lang="ka-GE" sz="2800" dirty="0" smtClean="0"/>
              <a:t>,,</a:t>
            </a:r>
            <a:r>
              <a:rPr lang="ka-GE" sz="2700" dirty="0" smtClean="0">
                <a:effectLst/>
              </a:rPr>
              <a:t>ლინგვოკულტუროლოგიური </a:t>
            </a:r>
            <a:r>
              <a:rPr lang="ka-GE" sz="2700" dirty="0">
                <a:effectLst/>
              </a:rPr>
              <a:t>დიგიტალური არქივის“ მასალების  კვლევის ზოგადლინგვისტური </a:t>
            </a:r>
            <a:r>
              <a:rPr lang="ka-GE" sz="2700" dirty="0" smtClean="0">
                <a:effectLst/>
              </a:rPr>
              <a:t>ასპექტები და დიგიტალიზაცია</a:t>
            </a:r>
            <a:br>
              <a:rPr lang="ka-GE" sz="2700" dirty="0" smtClean="0">
                <a:effectLst/>
              </a:rPr>
            </a:br>
            <a:r>
              <a:rPr lang="en-US" sz="2700" dirty="0">
                <a:effectLst/>
              </a:rPr>
              <a:t/>
            </a:r>
            <a:br>
              <a:rPr lang="en-US" sz="2700" dirty="0">
                <a:effectLst/>
              </a:rPr>
            </a:br>
            <a:r>
              <a:rPr lang="ka-GE" sz="2400" dirty="0">
                <a:effectLst/>
              </a:rPr>
              <a:t> </a:t>
            </a:r>
            <a:endParaRPr lang="en-US" sz="24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838200"/>
          </a:xfrm>
        </p:spPr>
        <p:txBody>
          <a:bodyPr>
            <a:normAutofit fontScale="25000" lnSpcReduction="20000"/>
          </a:bodyPr>
          <a:lstStyle/>
          <a:p>
            <a:endParaRPr lang="ka-GE" dirty="0" smtClean="0"/>
          </a:p>
          <a:p>
            <a:r>
              <a:rPr lang="ka-GE" sz="8000" b="1" dirty="0" smtClean="0"/>
              <a:t>მზია </a:t>
            </a:r>
            <a:r>
              <a:rPr lang="ka-GE" sz="8000" b="1" dirty="0"/>
              <a:t>ხახუტაიშვილი</a:t>
            </a:r>
            <a:r>
              <a:rPr lang="ka-GE" sz="8000" b="1" dirty="0" smtClean="0"/>
              <a:t>,</a:t>
            </a:r>
            <a:endParaRPr lang="en-US" sz="8000" b="1" dirty="0" smtClean="0"/>
          </a:p>
          <a:p>
            <a:r>
              <a:rPr lang="ka-GE" sz="8000" b="1" dirty="0" smtClean="0"/>
              <a:t> </a:t>
            </a:r>
            <a:r>
              <a:rPr lang="ka-GE" sz="8000" b="1" dirty="0"/>
              <a:t>ნანა </a:t>
            </a:r>
            <a:r>
              <a:rPr lang="ka-GE" sz="8000" b="1" dirty="0" smtClean="0"/>
              <a:t>ცეცხლაძე</a:t>
            </a:r>
          </a:p>
          <a:p>
            <a:endParaRPr lang="ka-GE" sz="8000" b="1" dirty="0"/>
          </a:p>
          <a:p>
            <a:r>
              <a:rPr lang="ka-GE" sz="8000" b="1" dirty="0"/>
              <a:t> </a:t>
            </a:r>
            <a:endParaRPr lang="ka-GE" sz="8000" b="1" dirty="0" smtClean="0"/>
          </a:p>
          <a:p>
            <a:endParaRPr lang="ka-GE" sz="8000" b="1" dirty="0"/>
          </a:p>
          <a:p>
            <a:endParaRPr lang="ka-GE" sz="8000" b="1" dirty="0" smtClean="0"/>
          </a:p>
          <a:p>
            <a:r>
              <a:rPr lang="ka-GE" sz="8000" b="1" dirty="0" smtClean="0"/>
              <a:t>ბათუმი</a:t>
            </a:r>
            <a:r>
              <a:rPr lang="ka-GE" sz="8000" b="1" dirty="0"/>
              <a:t/>
            </a:r>
            <a:br>
              <a:rPr lang="ka-GE" sz="8000" b="1" dirty="0"/>
            </a:br>
            <a:r>
              <a:rPr lang="ka-GE" sz="8000" b="1" dirty="0"/>
              <a:t>                                                            2019 </a:t>
            </a:r>
            <a:endParaRPr lang="en-US" sz="8000" b="1" dirty="0"/>
          </a:p>
          <a:p>
            <a:endParaRPr lang="en-US" sz="8000" b="1" dirty="0"/>
          </a:p>
        </p:txBody>
      </p:sp>
      <p:pic>
        <p:nvPicPr>
          <p:cNvPr id="4" name="შიგთავსის ჩანაცვლების ველი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90800"/>
            <a:ext cx="204787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623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/>
              <a:t>აჭარული კილოს ლინგვისტური პორტრეტის სრულყოფა: </a:t>
            </a:r>
            <a:r>
              <a:rPr lang="ka-GE" sz="2800" dirty="0" smtClean="0"/>
              <a:t>გრამატიკულითავისებურებების კვლევა, არსებული მონაცემების შევსება;</a:t>
            </a:r>
          </a:p>
          <a:p>
            <a:r>
              <a:rPr lang="ka-GE" sz="2800" b="1" dirty="0" smtClean="0"/>
              <a:t>სალექსიკონო მასალები</a:t>
            </a:r>
            <a:r>
              <a:rPr lang="ka-GE" sz="2800" dirty="0" smtClean="0"/>
              <a:t>: სპეციფიკური ლექსიკის აღნუსხვა; დარგობრივი ლექსიკის და ფრაზეოლოგიიური ფონდის გამდიდრება;</a:t>
            </a:r>
          </a:p>
          <a:p>
            <a:r>
              <a:rPr lang="ka-GE" sz="2800" b="1" dirty="0" smtClean="0"/>
              <a:t>ბილინგვიზმი და მულტილინგვიზმი-</a:t>
            </a:r>
            <a:r>
              <a:rPr lang="ka-GE" sz="2800" dirty="0" smtClean="0"/>
              <a:t>სამეტყველო კოდების შერევა და გადართვა;</a:t>
            </a:r>
          </a:p>
          <a:p>
            <a:r>
              <a:rPr lang="ka-GE" sz="2800" b="1" dirty="0" smtClean="0"/>
              <a:t>ტექსტის ლინგვისტიკა, სტილისტიკა</a:t>
            </a:r>
          </a:p>
          <a:p>
            <a:r>
              <a:rPr lang="ka-GE" sz="2800" dirty="0" smtClean="0"/>
              <a:t>ზეპირმეტყველების სტრატეგიების კვლევა;</a:t>
            </a:r>
          </a:p>
          <a:p>
            <a:endParaRPr lang="ka-GE" sz="2800" dirty="0"/>
          </a:p>
          <a:p>
            <a:pPr marL="109728" indent="0">
              <a:buNone/>
            </a:pPr>
            <a:endParaRPr lang="ka-GE" sz="2800" dirty="0" smtClean="0"/>
          </a:p>
          <a:p>
            <a:endParaRPr lang="ka-GE" sz="2800" dirty="0" smtClean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sz="3100" dirty="0"/>
              <a:t>ზოგადლინგვისტური ანალიზის მიმართულებანი</a:t>
            </a:r>
            <a:r>
              <a:rPr lang="ka-GE" sz="4400" dirty="0"/>
              <a:t/>
            </a:r>
            <a:br>
              <a:rPr lang="ka-GE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99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endParaRPr lang="ka-GE" dirty="0"/>
          </a:p>
          <a:p>
            <a:pPr algn="ctr"/>
            <a:r>
              <a:rPr lang="ka-GE" sz="3000" dirty="0"/>
              <a:t>მეცნიერული კომუნიკაციის ახალი ფორმების </a:t>
            </a:r>
            <a:r>
              <a:rPr lang="ka-GE" sz="3000" dirty="0" smtClean="0"/>
              <a:t>ევოლუცია და  ვებტექნოლოგიების განვითარება- </a:t>
            </a:r>
            <a:r>
              <a:rPr lang="ka-GE" sz="3000" dirty="0"/>
              <a:t>უპრეცედენტო შესაძლებლობები </a:t>
            </a:r>
            <a:r>
              <a:rPr lang="ka-GE" sz="3000" dirty="0" smtClean="0"/>
              <a:t>ელექტრონულ </a:t>
            </a:r>
            <a:r>
              <a:rPr lang="ka-GE" sz="3000" dirty="0"/>
              <a:t>საცავებში დაცული დიგიტალური </a:t>
            </a:r>
            <a:r>
              <a:rPr lang="ka-GE" sz="3000" dirty="0" smtClean="0"/>
              <a:t>რესურსების გამოსაყენებლად</a:t>
            </a:r>
          </a:p>
          <a:p>
            <a:pPr algn="ctr"/>
            <a:r>
              <a:rPr lang="ka-GE" sz="3000" dirty="0" smtClean="0"/>
              <a:t> </a:t>
            </a:r>
            <a:r>
              <a:rPr lang="ka-GE" sz="3000" b="1" dirty="0"/>
              <a:t>ღია რესურსების</a:t>
            </a:r>
            <a:r>
              <a:rPr lang="ka-GE" sz="3000" dirty="0"/>
              <a:t> </a:t>
            </a:r>
            <a:r>
              <a:rPr lang="ka-GE" sz="3000" b="1" dirty="0"/>
              <a:t>OR (Open-Ressource)  </a:t>
            </a:r>
            <a:r>
              <a:rPr lang="ka-GE" sz="3000" dirty="0" smtClean="0"/>
              <a:t>შექნა </a:t>
            </a:r>
            <a:r>
              <a:rPr lang="ka-GE" sz="3000" b="1" dirty="0" smtClean="0"/>
              <a:t> </a:t>
            </a:r>
            <a:r>
              <a:rPr lang="ka-GE" sz="3000" dirty="0"/>
              <a:t>და </a:t>
            </a:r>
            <a:r>
              <a:rPr lang="ka-GE" sz="3000" b="1" dirty="0"/>
              <a:t>რესურსების </a:t>
            </a:r>
            <a:r>
              <a:rPr lang="ka-GE" sz="3000" b="1" dirty="0" smtClean="0"/>
              <a:t>გაცვლა RE </a:t>
            </a:r>
            <a:r>
              <a:rPr lang="ka-GE" sz="3000" b="1" dirty="0"/>
              <a:t>(Ressource Exchange)</a:t>
            </a:r>
            <a:r>
              <a:rPr lang="ka-GE" sz="3000" dirty="0"/>
              <a:t> </a:t>
            </a:r>
            <a:r>
              <a:rPr lang="ka-GE" sz="3000" dirty="0" smtClean="0"/>
              <a:t>–</a:t>
            </a:r>
          </a:p>
          <a:p>
            <a:pPr marL="109728" indent="0" algn="ctr">
              <a:buNone/>
            </a:pPr>
            <a:r>
              <a:rPr lang="ka-GE" sz="3000" dirty="0" smtClean="0"/>
              <a:t> „</a:t>
            </a:r>
            <a:r>
              <a:rPr lang="ka-GE" sz="3000" dirty="0"/>
              <a:t>მსოფლიო ბიბლიოთეკის“ </a:t>
            </a:r>
            <a:r>
              <a:rPr lang="ka-GE" sz="3000" dirty="0" smtClean="0"/>
              <a:t>შექმნა</a:t>
            </a:r>
          </a:p>
          <a:p>
            <a:pPr marL="109728" indent="0" algn="ctr">
              <a:buNone/>
            </a:pPr>
            <a:r>
              <a:rPr lang="ka-GE" sz="3000" dirty="0" smtClean="0"/>
              <a:t>მიზანი- შემუშავება საერთაშორისო </a:t>
            </a:r>
            <a:r>
              <a:rPr lang="ka-GE" sz="3000" dirty="0"/>
              <a:t>სამეცნიერო კომუნიკაციის ახალი </a:t>
            </a:r>
            <a:r>
              <a:rPr lang="ka-GE" sz="3000" dirty="0" smtClean="0"/>
              <a:t>გზებისა</a:t>
            </a:r>
            <a:r>
              <a:rPr lang="ka-GE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pPr algn="ctr"/>
            <a:r>
              <a:rPr lang="ka-GE" sz="3000" dirty="0" smtClean="0"/>
              <a:t>დიგიტალიზაციის  უპირატესობა</a:t>
            </a:r>
            <a:br>
              <a:rPr lang="ka-GE" sz="3000" dirty="0" smtClean="0"/>
            </a:br>
            <a:r>
              <a:rPr lang="ka-GE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6773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en-US" sz="2400" dirty="0"/>
          </a:p>
          <a:p>
            <a:endParaRPr lang="ka-GE" sz="2400" b="1" dirty="0" smtClean="0"/>
          </a:p>
          <a:p>
            <a:r>
              <a:rPr lang="ka-GE" sz="2400" b="1" dirty="0" smtClean="0"/>
              <a:t>გესი</a:t>
            </a:r>
            <a:r>
              <a:rPr lang="ka-GE" sz="2400" dirty="0" smtClean="0"/>
              <a:t> </a:t>
            </a:r>
            <a:r>
              <a:rPr lang="ka-GE" sz="2400" dirty="0"/>
              <a:t>რომ შენდება, იმის ქვემოთ, მაღლა გვარის ციხეა, </a:t>
            </a:r>
            <a:r>
              <a:rPr lang="ka-GE" sz="2400" dirty="0" smtClean="0"/>
              <a:t>იმ </a:t>
            </a:r>
            <a:r>
              <a:rPr lang="ka-GE" sz="2400" b="1" dirty="0"/>
              <a:t>გესიდან</a:t>
            </a:r>
            <a:r>
              <a:rPr lang="ka-GE" sz="2400" dirty="0"/>
              <a:t> დაწყებული მიდის თურქეთის მხარეს  </a:t>
            </a:r>
            <a:r>
              <a:rPr lang="ka-GE" sz="2400" b="1" dirty="0"/>
              <a:t> </a:t>
            </a:r>
            <a:r>
              <a:rPr lang="ka-GE" sz="2400" dirty="0"/>
              <a:t>(სანდრო მუთიძე, მარადიდი).</a:t>
            </a:r>
            <a:r>
              <a:rPr lang="ka-GE" sz="2400" b="1" dirty="0"/>
              <a:t> </a:t>
            </a:r>
            <a:endParaRPr lang="en-US" sz="2400" dirty="0"/>
          </a:p>
          <a:p>
            <a:r>
              <a:rPr lang="ka-GE" sz="2400" dirty="0"/>
              <a:t>იმდენ წელიწადს იმ </a:t>
            </a:r>
            <a:r>
              <a:rPr lang="ka-GE" sz="2400" b="1" dirty="0"/>
              <a:t>სიმბირში </a:t>
            </a:r>
            <a:r>
              <a:rPr lang="ka-GE" sz="2400" dirty="0"/>
              <a:t>დედაჩემს </a:t>
            </a:r>
            <a:r>
              <a:rPr lang="ka-GE" sz="2400" b="1" dirty="0"/>
              <a:t>ბრონხების </a:t>
            </a:r>
            <a:r>
              <a:rPr lang="ka-GE" sz="2400" dirty="0"/>
              <a:t>იგი </a:t>
            </a:r>
            <a:r>
              <a:rPr lang="ka-GE" sz="2400" dirty="0" smtClean="0"/>
              <a:t>დაემართა</a:t>
            </a:r>
            <a:r>
              <a:rPr lang="en-US" sz="2400" dirty="0"/>
              <a:t> </a:t>
            </a:r>
            <a:r>
              <a:rPr lang="ka-GE" sz="2400" dirty="0" smtClean="0"/>
              <a:t>(ნურიე </a:t>
            </a:r>
            <a:r>
              <a:rPr lang="ka-GE" sz="2400" dirty="0"/>
              <a:t>ნარაკიძე- ხარჩენკო, სარფი).</a:t>
            </a:r>
            <a:endParaRPr lang="en-US" sz="2400" dirty="0"/>
          </a:p>
          <a:p>
            <a:r>
              <a:rPr lang="ka-GE" sz="2400" dirty="0"/>
              <a:t>დუუძახებდა </a:t>
            </a:r>
            <a:r>
              <a:rPr lang="ka-GE" sz="2400" b="1" dirty="0"/>
              <a:t>ჩიშკართან,</a:t>
            </a:r>
            <a:r>
              <a:rPr lang="ka-GE" sz="2400" dirty="0"/>
              <a:t> ბაღნებს დუუძახებდა, მარინას დუუძახებდა თუ ზაზას დუუძახებდა, აგერ მარწყვი, ჭამეთო (ლიდა ნიკოლენკო, მახო). </a:t>
            </a:r>
            <a:endParaRPr lang="ka-GE" sz="2400" dirty="0" smtClean="0"/>
          </a:p>
          <a:p>
            <a:r>
              <a:rPr lang="ka-GE" sz="2400" dirty="0"/>
              <a:t>მერე კოლექტივისთვის  ხუთი </a:t>
            </a:r>
            <a:r>
              <a:rPr lang="ka-GE" sz="2400" b="1" dirty="0"/>
              <a:t>გექტარი </a:t>
            </a:r>
            <a:r>
              <a:rPr lang="ka-GE" sz="2400" dirty="0"/>
              <a:t>ის და </a:t>
            </a:r>
            <a:r>
              <a:rPr lang="ka-GE" sz="2400" dirty="0" smtClean="0"/>
              <a:t>მოგეთიბა  </a:t>
            </a:r>
            <a:endParaRPr lang="en-US" sz="2400" dirty="0"/>
          </a:p>
          <a:p>
            <a:pPr marL="109728" indent="0">
              <a:buNone/>
            </a:pPr>
            <a:endParaRPr lang="en-US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pPr algn="ctr"/>
            <a:r>
              <a:rPr lang="ka-GE" sz="4400" dirty="0" smtClean="0"/>
              <a:t/>
            </a:r>
            <a:br>
              <a:rPr lang="ka-GE" sz="4400" dirty="0" smtClean="0"/>
            </a:br>
            <a:r>
              <a:rPr lang="ka-GE" sz="4400" dirty="0" smtClean="0"/>
              <a:t>ენათა კონტაქტები</a:t>
            </a:r>
            <a:br>
              <a:rPr lang="ka-GE" sz="4400" dirty="0" smtClean="0"/>
            </a:br>
            <a:r>
              <a:rPr lang="ka-GE" sz="4400" dirty="0" smtClean="0"/>
              <a:t>ფონეტიკური ინტერფერენცია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42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r>
              <a:rPr lang="ka-GE" sz="2400" dirty="0" smtClean="0"/>
              <a:t>რუსულ </a:t>
            </a:r>
            <a:r>
              <a:rPr lang="ka-GE" sz="2400" b="1" dirty="0"/>
              <a:t>დიქტანტს</a:t>
            </a:r>
            <a:r>
              <a:rPr lang="ka-GE" sz="2400" dirty="0"/>
              <a:t> ვწერდი ტრიდცატ ადინ აშ... იგი </a:t>
            </a:r>
            <a:r>
              <a:rPr lang="ka-GE" sz="2400" b="1" dirty="0"/>
              <a:t>აშიბკა</a:t>
            </a:r>
            <a:r>
              <a:rPr lang="ka-GE" sz="2400" dirty="0"/>
              <a:t> ჰქონდა და მეოთხე და </a:t>
            </a:r>
            <a:endParaRPr lang="ka-GE" sz="2400" dirty="0" smtClean="0"/>
          </a:p>
          <a:p>
            <a:r>
              <a:rPr lang="ka-GE" sz="2400" dirty="0" smtClean="0"/>
              <a:t>ტყეში </a:t>
            </a:r>
            <a:r>
              <a:rPr lang="ka-GE" sz="2400" dirty="0"/>
              <a:t>რომ შევდიოდით, </a:t>
            </a:r>
            <a:r>
              <a:rPr lang="ka-GE" sz="2400" b="1" dirty="0"/>
              <a:t>სეტკები</a:t>
            </a:r>
            <a:r>
              <a:rPr lang="ka-GE" sz="2400" dirty="0"/>
              <a:t> უნდა გვქონოდა (ნურიე ნარაკიძე- ხარჩენკო, სარფი).</a:t>
            </a:r>
            <a:endParaRPr lang="en-US" sz="2400" dirty="0"/>
          </a:p>
          <a:p>
            <a:r>
              <a:rPr lang="ka-GE" sz="2400" dirty="0" smtClean="0"/>
              <a:t>ფარდებს </a:t>
            </a:r>
            <a:r>
              <a:rPr lang="ka-GE" sz="2400" dirty="0"/>
              <a:t>ჩამუაფარებდით, </a:t>
            </a:r>
            <a:r>
              <a:rPr lang="ka-GE" sz="2400" b="1" dirty="0"/>
              <a:t>პაკრივალებს, </a:t>
            </a:r>
            <a:r>
              <a:rPr lang="ka-GE" sz="2400" dirty="0"/>
              <a:t> ნენჱ და ისე ავდგებოდით (ხატიჯე მსხალაძე, სოფ. მახო).</a:t>
            </a:r>
            <a:endParaRPr lang="en-US" sz="2400" dirty="0"/>
          </a:p>
          <a:p>
            <a:pPr algn="just"/>
            <a:r>
              <a:rPr lang="ka-GE" sz="2400" dirty="0"/>
              <a:t>და ერთი სოფელი შუაზე გაყვეს, მაგ ოხერმა, </a:t>
            </a:r>
            <a:r>
              <a:rPr lang="ka-GE" sz="2400" b="1" dirty="0" smtClean="0"/>
              <a:t>მავზოლე-იში </a:t>
            </a:r>
            <a:r>
              <a:rPr lang="ka-GE" sz="2400" b="1" dirty="0"/>
              <a:t>რომ დევს კაპჩიონი</a:t>
            </a:r>
            <a:r>
              <a:rPr lang="ka-GE" sz="2400" b="1" dirty="0" smtClean="0"/>
              <a:t>.</a:t>
            </a:r>
            <a:r>
              <a:rPr lang="ka-GE" sz="2400" dirty="0" smtClean="0"/>
              <a:t> ეზოში </a:t>
            </a:r>
            <a:r>
              <a:rPr lang="ka-GE" sz="2400" dirty="0"/>
              <a:t>რომ ბოსტანი იყო, </a:t>
            </a:r>
            <a:r>
              <a:rPr lang="ka-GE" sz="2400" b="1" dirty="0" smtClean="0"/>
              <a:t>პროპუსკი</a:t>
            </a:r>
            <a:r>
              <a:rPr lang="ka-GE" sz="2400" dirty="0" smtClean="0"/>
              <a:t> </a:t>
            </a:r>
            <a:r>
              <a:rPr lang="ka-GE" sz="2400" dirty="0"/>
              <a:t>უნდა აგერთმია </a:t>
            </a:r>
            <a:r>
              <a:rPr lang="ka-GE" sz="2400" b="1" dirty="0"/>
              <a:t>ზასტავაში</a:t>
            </a:r>
            <a:r>
              <a:rPr lang="ka-GE" sz="2400" dirty="0"/>
              <a:t> და </a:t>
            </a:r>
            <a:r>
              <a:rPr lang="ka-GE" sz="2400" b="1" dirty="0"/>
              <a:t>პროპუსკში</a:t>
            </a:r>
            <a:r>
              <a:rPr lang="ka-GE" sz="2400" dirty="0"/>
              <a:t> გიწერდენ, რომ ამ საათიდან ამ საათამდე, იმის მერე </a:t>
            </a:r>
            <a:r>
              <a:rPr lang="ka-GE" sz="2400" dirty="0" smtClean="0"/>
              <a:t>სახში  (ნურიე ნარაკიძე ხარჩენკო</a:t>
            </a:r>
            <a:r>
              <a:rPr lang="ka-GE" sz="2400" dirty="0"/>
              <a:t>, სარფი</a:t>
            </a:r>
            <a:r>
              <a:rPr lang="ka-GE" sz="2400" dirty="0" smtClean="0"/>
              <a:t>).</a:t>
            </a:r>
          </a:p>
          <a:p>
            <a:r>
              <a:rPr lang="ka-GE" sz="2400" dirty="0" smtClean="0"/>
              <a:t>შენც </a:t>
            </a:r>
            <a:r>
              <a:rPr lang="ka-GE" sz="2400" b="1" dirty="0"/>
              <a:t>ვინუჟდენში</a:t>
            </a:r>
            <a:r>
              <a:rPr lang="ka-GE" sz="2400" dirty="0"/>
              <a:t> უნდა </a:t>
            </a:r>
            <a:r>
              <a:rPr lang="ka-GE" sz="2400" dirty="0" smtClean="0"/>
              <a:t>მოაწერო  (ზვიად გაბაიძე, ხულო)</a:t>
            </a:r>
            <a:endParaRPr lang="ka-GE" sz="24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4400" dirty="0" smtClean="0"/>
              <a:t> </a:t>
            </a:r>
            <a:r>
              <a:rPr lang="ka-GE" sz="4400" dirty="0"/>
              <a:t>მორფოლოგიური </a:t>
            </a:r>
            <a:r>
              <a:rPr lang="ka-GE" sz="4400" dirty="0" smtClean="0"/>
              <a:t>ინტერფერენცია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490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Autofit/>
          </a:bodyPr>
          <a:lstStyle/>
          <a:p>
            <a:r>
              <a:rPr lang="ka-GE" sz="2800" dirty="0" smtClean="0"/>
              <a:t>ასე </a:t>
            </a:r>
            <a:r>
              <a:rPr lang="ka-GE" sz="2800" b="1" dirty="0"/>
              <a:t>მერკები</a:t>
            </a:r>
            <a:r>
              <a:rPr lang="ka-GE" sz="2800" dirty="0"/>
              <a:t> </a:t>
            </a:r>
            <a:r>
              <a:rPr lang="ka-GE" sz="2800" dirty="0" smtClean="0"/>
              <a:t>იყო... </a:t>
            </a:r>
            <a:r>
              <a:rPr lang="ka-GE" sz="2800" b="1" dirty="0" smtClean="0"/>
              <a:t>იაშიკებზე</a:t>
            </a:r>
            <a:r>
              <a:rPr lang="ka-GE" sz="2800" dirty="0" smtClean="0"/>
              <a:t>   დავაწყობდით ცალკე  </a:t>
            </a:r>
            <a:r>
              <a:rPr lang="ka-GE" sz="2800" dirty="0"/>
              <a:t>(ნურიე ნარაკიძე- ხარჩენკო, სარფი</a:t>
            </a:r>
            <a:r>
              <a:rPr lang="ka-GE" sz="2800" dirty="0" smtClean="0"/>
              <a:t>).</a:t>
            </a:r>
          </a:p>
          <a:p>
            <a:r>
              <a:rPr lang="ka-GE" sz="2800" dirty="0" smtClean="0"/>
              <a:t>ტი ტი</a:t>
            </a:r>
            <a:r>
              <a:rPr lang="ka-GE" sz="2800" b="1" dirty="0" smtClean="0"/>
              <a:t> </a:t>
            </a:r>
            <a:r>
              <a:rPr lang="ka-GE" sz="2800" b="1" dirty="0"/>
              <a:t>მატორივით </a:t>
            </a:r>
            <a:r>
              <a:rPr lang="ka-GE" sz="2800" dirty="0"/>
              <a:t> </a:t>
            </a:r>
            <a:r>
              <a:rPr lang="ka-GE" sz="2800" dirty="0" smtClean="0"/>
              <a:t>ლაპარიკობენ.</a:t>
            </a:r>
          </a:p>
          <a:p>
            <a:r>
              <a:rPr lang="ka-GE" sz="2800" dirty="0" smtClean="0"/>
              <a:t>მას </a:t>
            </a:r>
            <a:r>
              <a:rPr lang="ka-GE" sz="2800" dirty="0"/>
              <a:t>მე ახლა </a:t>
            </a:r>
            <a:r>
              <a:rPr lang="ka-GE" sz="2800" dirty="0" smtClean="0"/>
              <a:t>იმაში ვაკეთებდი, </a:t>
            </a:r>
            <a:r>
              <a:rPr lang="ka-GE" sz="2800" b="1" dirty="0" smtClean="0"/>
              <a:t>ამისიმაღლე </a:t>
            </a:r>
            <a:r>
              <a:rPr lang="ka-GE" sz="2800" b="1" dirty="0"/>
              <a:t>კასრულში</a:t>
            </a:r>
            <a:r>
              <a:rPr lang="ka-GE" sz="2800" b="1" dirty="0" smtClean="0"/>
              <a:t>...</a:t>
            </a:r>
            <a:r>
              <a:rPr lang="ka-GE" sz="2800" dirty="0" smtClean="0"/>
              <a:t>(</a:t>
            </a:r>
            <a:r>
              <a:rPr lang="ka-GE" sz="2800" dirty="0"/>
              <a:t>ხატიჯე მსხალაძე,  სოფ. მახო</a:t>
            </a:r>
            <a:r>
              <a:rPr lang="ka-GE" sz="2800" dirty="0" smtClean="0"/>
              <a:t>) </a:t>
            </a:r>
          </a:p>
          <a:p>
            <a:r>
              <a:rPr lang="ka-GE" sz="2800" dirty="0" smtClean="0"/>
              <a:t>,,</a:t>
            </a:r>
            <a:r>
              <a:rPr lang="ka-GE" sz="2800" dirty="0"/>
              <a:t>დედაჩემი მუშაობდა სასადილოში </a:t>
            </a:r>
            <a:r>
              <a:rPr lang="ka-GE" sz="2800" b="1" dirty="0"/>
              <a:t>პოვარათ,</a:t>
            </a:r>
            <a:r>
              <a:rPr lang="ka-GE" sz="2800" dirty="0"/>
              <a:t> </a:t>
            </a:r>
            <a:r>
              <a:rPr lang="ka-GE" sz="2800" b="1" dirty="0"/>
              <a:t>პოვარათ</a:t>
            </a:r>
            <a:r>
              <a:rPr lang="ka-GE" sz="2800" dirty="0"/>
              <a:t> (ლიდა ნიკოლენკო, </a:t>
            </a:r>
            <a:r>
              <a:rPr lang="ka-GE" sz="2800" dirty="0" smtClean="0"/>
              <a:t>სოფ</a:t>
            </a:r>
            <a:r>
              <a:rPr lang="ka-GE" sz="2800" dirty="0"/>
              <a:t>. მახო</a:t>
            </a:r>
            <a:r>
              <a:rPr lang="ka-GE" sz="2800" dirty="0" smtClean="0"/>
              <a:t>).</a:t>
            </a:r>
          </a:p>
          <a:p>
            <a:r>
              <a:rPr lang="ka-GE" sz="2800" b="1" dirty="0" smtClean="0"/>
              <a:t>ზასტავოს </a:t>
            </a:r>
            <a:r>
              <a:rPr lang="ka-GE" sz="2800" b="1" dirty="0"/>
              <a:t>შით </a:t>
            </a:r>
            <a:r>
              <a:rPr lang="ka-GE" sz="2800" dirty="0"/>
              <a:t>წყარო </a:t>
            </a:r>
            <a:r>
              <a:rPr lang="ka-GE" sz="2800" dirty="0" smtClean="0"/>
              <a:t>რომაა, </a:t>
            </a:r>
            <a:r>
              <a:rPr lang="ka-GE" sz="2800" b="1" dirty="0"/>
              <a:t>.... არა, ზასტავაში მისლამდე</a:t>
            </a:r>
            <a:r>
              <a:rPr lang="ka-GE" sz="2800" dirty="0" smtClean="0"/>
              <a:t> (გიორგი აბაშიძე)</a:t>
            </a:r>
          </a:p>
          <a:p>
            <a:r>
              <a:rPr lang="ka-GE" sz="2800" dirty="0" smtClean="0"/>
              <a:t>ჩვენთან კდარზე </a:t>
            </a:r>
            <a:r>
              <a:rPr lang="ka-GE" sz="2800" b="1" dirty="0"/>
              <a:t>კრუგის </a:t>
            </a:r>
            <a:r>
              <a:rPr lang="ka-GE" sz="2800" dirty="0"/>
              <a:t>დარტყმა არ </a:t>
            </a:r>
            <a:r>
              <a:rPr lang="ka-GE" sz="2800" dirty="0" smtClean="0"/>
              <a:t>შეიძლე-ბა</a:t>
            </a:r>
            <a:r>
              <a:rPr lang="ka-GE" sz="2800" dirty="0"/>
              <a:t>, </a:t>
            </a:r>
            <a:r>
              <a:rPr lang="ka-GE" sz="2800" dirty="0" smtClean="0"/>
              <a:t>მათთან  </a:t>
            </a:r>
            <a:r>
              <a:rPr lang="ka-GE" sz="2800" dirty="0"/>
              <a:t>კდარს უნდა შემოუარო </a:t>
            </a:r>
            <a:r>
              <a:rPr lang="ka-GE" sz="2800" b="1" dirty="0" smtClean="0"/>
              <a:t>კრუგში.</a:t>
            </a:r>
            <a:endParaRPr lang="ka-GE" sz="2800" dirty="0"/>
          </a:p>
          <a:p>
            <a:endParaRPr lang="en-US" sz="2800" dirty="0"/>
          </a:p>
          <a:p>
            <a:endParaRPr lang="ka-GE" sz="2800" dirty="0" smtClean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მორფოლოგიური ინტერფერენცია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663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Autofit/>
          </a:bodyPr>
          <a:lstStyle/>
          <a:p>
            <a:r>
              <a:rPr lang="ka-GE" sz="2400" b="1" dirty="0">
                <a:solidFill>
                  <a:srgbClr val="C00000"/>
                </a:solidFill>
              </a:rPr>
              <a:t>მესტნი ვლასტ</a:t>
            </a:r>
            <a:r>
              <a:rPr lang="ka-GE" sz="2400" b="1" dirty="0"/>
              <a:t>ის ბრალიაო</a:t>
            </a:r>
            <a:r>
              <a:rPr lang="ka-GE" sz="2400" dirty="0"/>
              <a:t> და ჩემი არაო (ნურიე ნარაკიძე- ხარჩენკო, სარფი</a:t>
            </a:r>
            <a:r>
              <a:rPr lang="ka-GE" sz="2400" dirty="0" smtClean="0"/>
              <a:t>).</a:t>
            </a:r>
            <a:r>
              <a:rPr lang="ka-GE" sz="2400" dirty="0"/>
              <a:t> </a:t>
            </a:r>
            <a:r>
              <a:rPr lang="ka-GE" sz="2400" b="1" dirty="0" smtClean="0">
                <a:solidFill>
                  <a:srgbClr val="C00000"/>
                </a:solidFill>
              </a:rPr>
              <a:t>მესტნი </a:t>
            </a:r>
            <a:r>
              <a:rPr lang="ka-GE" sz="2400" b="1" dirty="0">
                <a:solidFill>
                  <a:srgbClr val="C00000"/>
                </a:solidFill>
              </a:rPr>
              <a:t>ვლასტ</a:t>
            </a:r>
            <a:r>
              <a:rPr lang="ka-GE" sz="2400" b="1" dirty="0"/>
              <a:t>ი,</a:t>
            </a:r>
            <a:r>
              <a:rPr lang="ka-GE" sz="2400" dirty="0"/>
              <a:t>- მწერ. </a:t>
            </a:r>
            <a:r>
              <a:rPr lang="ka-GE" sz="2400" b="1" dirty="0">
                <a:solidFill>
                  <a:srgbClr val="C00000"/>
                </a:solidFill>
              </a:rPr>
              <a:t>მესტნი ვლასტ </a:t>
            </a:r>
            <a:r>
              <a:rPr lang="ka-GE" sz="2400" b="1" dirty="0"/>
              <a:t>თუ დააშავა,</a:t>
            </a:r>
            <a:r>
              <a:rPr lang="ka-GE" sz="2400" dirty="0"/>
              <a:t> ის კაცი დაიჭირე </a:t>
            </a:r>
            <a:r>
              <a:rPr lang="ka-GE" sz="2400" dirty="0" smtClean="0"/>
              <a:t>და...</a:t>
            </a:r>
          </a:p>
          <a:p>
            <a:r>
              <a:rPr lang="ka-GE" sz="2400" b="1" dirty="0" smtClean="0"/>
              <a:t>ეს</a:t>
            </a:r>
            <a:r>
              <a:rPr lang="ka-GE" sz="2400" dirty="0" smtClean="0"/>
              <a:t> </a:t>
            </a:r>
            <a:r>
              <a:rPr lang="ka-GE" sz="2400" b="1" dirty="0">
                <a:solidFill>
                  <a:srgbClr val="C00000"/>
                </a:solidFill>
              </a:rPr>
              <a:t>ტუროკ</a:t>
            </a:r>
            <a:r>
              <a:rPr lang="ka-GE" sz="2400" b="1" dirty="0"/>
              <a:t>ის</a:t>
            </a:r>
            <a:r>
              <a:rPr lang="ka-GE" sz="2400" dirty="0"/>
              <a:t> თქმაზე ვგიჟდებოდი  (ნურიე ნარაკიძე- ხარჩენკო, სარფი</a:t>
            </a:r>
            <a:r>
              <a:rPr lang="ka-GE" sz="2400" dirty="0" smtClean="0"/>
              <a:t>) (</a:t>
            </a:r>
            <a:r>
              <a:rPr lang="ka-GE" sz="2400" b="1" dirty="0" smtClean="0"/>
              <a:t>ამ ტუროკის);</a:t>
            </a:r>
            <a:endParaRPr lang="en-US" sz="2400" dirty="0"/>
          </a:p>
          <a:p>
            <a:r>
              <a:rPr lang="ka-GE" sz="2400" dirty="0" smtClean="0"/>
              <a:t>მე </a:t>
            </a:r>
            <a:r>
              <a:rPr lang="ka-GE" sz="2400" dirty="0"/>
              <a:t>რაის 1-ლი, მე მე-6 კლასში ვარ, მეექვსეში უნდა დავჯდე. -</a:t>
            </a:r>
            <a:r>
              <a:rPr lang="ka-GE" sz="2400" b="1" dirty="0">
                <a:solidFill>
                  <a:srgbClr val="C00000"/>
                </a:solidFill>
              </a:rPr>
              <a:t>ნელზია</a:t>
            </a:r>
            <a:r>
              <a:rPr lang="ka-GE" sz="2400" b="1" dirty="0"/>
              <a:t>ო,</a:t>
            </a:r>
            <a:r>
              <a:rPr lang="ka-GE" sz="2400" dirty="0"/>
              <a:t> (ერთი კოჭლი იყო). -ერთი შენ, </a:t>
            </a:r>
            <a:r>
              <a:rPr lang="ka-GE" sz="2400" b="1" dirty="0">
                <a:solidFill>
                  <a:srgbClr val="C00000"/>
                </a:solidFill>
              </a:rPr>
              <a:t>ხრამოი, ნი გავარი</a:t>
            </a:r>
            <a:r>
              <a:rPr lang="ka-GE" sz="2400" dirty="0"/>
              <a:t>-მეთქი </a:t>
            </a:r>
            <a:r>
              <a:rPr lang="ka-GE" sz="2400" dirty="0" smtClean="0"/>
              <a:t>  (</a:t>
            </a:r>
            <a:r>
              <a:rPr lang="ka-GE" sz="2400" dirty="0"/>
              <a:t>ნურიე </a:t>
            </a:r>
            <a:r>
              <a:rPr lang="ka-GE" sz="2400" dirty="0" smtClean="0"/>
              <a:t>ნარაკიძე-ხარჩენკო).</a:t>
            </a:r>
            <a:endParaRPr lang="en-US" sz="2400" dirty="0"/>
          </a:p>
          <a:p>
            <a:pPr marL="109728" indent="0" algn="just">
              <a:buNone/>
            </a:pPr>
            <a:r>
              <a:rPr lang="ka-GE" sz="2400" dirty="0" smtClean="0"/>
              <a:t>  &amp; ერგატიული კონსტრუქცია შეცვლილია ნომინატი-ურით </a:t>
            </a:r>
          </a:p>
          <a:p>
            <a:pPr marL="109728" indent="0" algn="just">
              <a:buNone/>
            </a:pPr>
            <a:r>
              <a:rPr lang="ka-GE" sz="2400" dirty="0"/>
              <a:t> </a:t>
            </a:r>
            <a:r>
              <a:rPr lang="ka-GE" sz="2400" dirty="0" smtClean="0"/>
              <a:t> &amp;  </a:t>
            </a:r>
            <a:r>
              <a:rPr lang="ka-GE" sz="2400" dirty="0"/>
              <a:t>რუსული </a:t>
            </a:r>
            <a:r>
              <a:rPr lang="ka-GE" sz="2400" dirty="0" smtClean="0"/>
              <a:t>მიმართვა გაფორმებულია სხვათა </a:t>
            </a:r>
            <a:r>
              <a:rPr lang="ka-GE" sz="2400" dirty="0"/>
              <a:t>სიტყვის ქართული </a:t>
            </a:r>
            <a:r>
              <a:rPr lang="ka-GE" sz="2400" dirty="0" smtClean="0"/>
              <a:t>ნაწილაკით </a:t>
            </a:r>
            <a:r>
              <a:rPr lang="ka-GE" sz="2400" dirty="0"/>
              <a:t>(მეთქი</a:t>
            </a:r>
            <a:r>
              <a:rPr lang="ka-GE" sz="2400" dirty="0" smtClean="0"/>
              <a:t>): </a:t>
            </a:r>
            <a:r>
              <a:rPr lang="ka-GE" sz="2400" b="1" dirty="0"/>
              <a:t>ხრამოი, ნი გავარი. </a:t>
            </a:r>
            <a:r>
              <a:rPr lang="ka-GE" sz="2400" b="1" dirty="0" smtClean="0"/>
              <a:t>    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სინტაქსური ინტერფერნცია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1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pPr algn="ctr"/>
            <a:r>
              <a:rPr lang="ka-GE" b="1" dirty="0"/>
              <a:t>ეროვნულობისა და რელიგიურობის ამსახველ ტერმინთა აღრევა </a:t>
            </a:r>
          </a:p>
          <a:p>
            <a:pPr algn="ctr"/>
            <a:r>
              <a:rPr lang="ka-GE" b="1" dirty="0" smtClean="0"/>
              <a:t>ქართველობა= ქრისტიანობა, </a:t>
            </a:r>
            <a:r>
              <a:rPr lang="ka-GE" dirty="0"/>
              <a:t> </a:t>
            </a:r>
            <a:r>
              <a:rPr lang="ka-GE" dirty="0" smtClean="0"/>
              <a:t>თათრობა=მუსლიმობა </a:t>
            </a:r>
          </a:p>
          <a:p>
            <a:r>
              <a:rPr lang="ka-GE" dirty="0" smtClean="0"/>
              <a:t>პირველათ</a:t>
            </a:r>
            <a:r>
              <a:rPr lang="ka-GE" dirty="0"/>
              <a:t>... </a:t>
            </a:r>
            <a:r>
              <a:rPr lang="ka-GE" dirty="0" smtClean="0"/>
              <a:t>უჩამბის </a:t>
            </a:r>
            <a:r>
              <a:rPr lang="ka-GE" dirty="0"/>
              <a:t>საბჭოში ჩემი ბიცოლა </a:t>
            </a:r>
            <a:r>
              <a:rPr lang="ka-GE" dirty="0" smtClean="0"/>
              <a:t>შამევიდა </a:t>
            </a:r>
            <a:r>
              <a:rPr lang="ka-GE" b="1" dirty="0" smtClean="0"/>
              <a:t>საქართველოდან.</a:t>
            </a:r>
            <a:r>
              <a:rPr lang="ka-GE" dirty="0" smtClean="0"/>
              <a:t>..</a:t>
            </a:r>
          </a:p>
          <a:p>
            <a:r>
              <a:rPr lang="ka-GE" dirty="0" smtClean="0"/>
              <a:t>ერთმა </a:t>
            </a:r>
            <a:r>
              <a:rPr lang="ka-GE" dirty="0"/>
              <a:t>ყილიღიანმა, </a:t>
            </a:r>
            <a:r>
              <a:rPr lang="ka-GE" b="1" dirty="0"/>
              <a:t>აჭარულად რომ </a:t>
            </a:r>
            <a:r>
              <a:rPr lang="ka-GE" b="1" dirty="0" smtClean="0"/>
              <a:t>ვთქვათ, კაცმა</a:t>
            </a:r>
          </a:p>
          <a:p>
            <a:r>
              <a:rPr lang="ka-GE" dirty="0" smtClean="0"/>
              <a:t>იქაური </a:t>
            </a:r>
            <a:r>
              <a:rPr lang="ka-GE" b="1" dirty="0"/>
              <a:t>ქართული </a:t>
            </a:r>
            <a:r>
              <a:rPr lang="ka-GE" dirty="0"/>
              <a:t>წესი და წეს-ჩვეულება სულ სხვა იყო, </a:t>
            </a:r>
            <a:r>
              <a:rPr lang="ka-GE" dirty="0" smtClean="0"/>
              <a:t>პურმარილი</a:t>
            </a:r>
            <a:r>
              <a:rPr lang="ka-GE" dirty="0"/>
              <a:t> </a:t>
            </a:r>
            <a:r>
              <a:rPr lang="ka-GE" dirty="0" smtClean="0"/>
              <a:t>(ნ.ქ.).</a:t>
            </a:r>
          </a:p>
          <a:p>
            <a:r>
              <a:rPr lang="ka-GE" dirty="0" smtClean="0"/>
              <a:t>ქრისტიანის ძველი ნამოსახლარი- </a:t>
            </a:r>
            <a:r>
              <a:rPr lang="ka-GE" b="1" dirty="0"/>
              <a:t>„</a:t>
            </a:r>
            <a:r>
              <a:rPr lang="ka-GE" b="1" dirty="0" smtClean="0"/>
              <a:t>ნაქართლი“.</a:t>
            </a:r>
            <a:endParaRPr lang="ka-GE" i="1" dirty="0" smtClean="0"/>
          </a:p>
          <a:p>
            <a:endParaRPr lang="ka-GE" dirty="0" smtClean="0"/>
          </a:p>
          <a:p>
            <a:endParaRPr lang="ka-GE" i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>
                <a:effectLst/>
              </a:rPr>
              <a:t>სარწმუნოებრივი იდენტობის ლინგვისტური ასპექტები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152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ka-GE" sz="2400" dirty="0" smtClean="0"/>
              <a:t>ნავს </a:t>
            </a:r>
            <a:r>
              <a:rPr lang="ka-GE" sz="2400" b="1" dirty="0"/>
              <a:t>პოლს</a:t>
            </a:r>
            <a:r>
              <a:rPr lang="ka-GE" sz="2400" dirty="0"/>
              <a:t> უკეთებდენ </a:t>
            </a:r>
            <a:r>
              <a:rPr lang="ka-GE" sz="2400" b="1" dirty="0"/>
              <a:t>თ</a:t>
            </a:r>
            <a:r>
              <a:rPr lang="ka-GE" sz="2400" dirty="0"/>
              <a:t>ხმელის მასალით. თხმელა, ის მუდამ წყალში არის და დიდხანს თევს, თხმელა, </a:t>
            </a:r>
            <a:r>
              <a:rPr lang="ka-GE" sz="2400" b="1" dirty="0"/>
              <a:t>პოლი</a:t>
            </a:r>
            <a:r>
              <a:rPr lang="ka-GE" sz="2400" dirty="0"/>
              <a:t>. მაშინ </a:t>
            </a:r>
            <a:r>
              <a:rPr lang="ka-GE" sz="2400" b="1" dirty="0"/>
              <a:t>სტანოკები</a:t>
            </a:r>
            <a:r>
              <a:rPr lang="ka-GE" sz="2400" dirty="0"/>
              <a:t> არიყო,  თვარა უცფათ </a:t>
            </a:r>
            <a:r>
              <a:rPr lang="ka-GE" sz="2400" dirty="0" smtClean="0"/>
              <a:t>მოხვეწდი...მაშინ </a:t>
            </a:r>
            <a:r>
              <a:rPr lang="ka-GE" sz="2400" dirty="0"/>
              <a:t>საათი არიყო, იყო </a:t>
            </a:r>
            <a:r>
              <a:rPr lang="ka-GE" sz="2400" b="1" dirty="0"/>
              <a:t>ბეშლი, ბეშლის</a:t>
            </a:r>
            <a:r>
              <a:rPr lang="ka-GE" sz="2400" dirty="0"/>
              <a:t> მუუტანდენ. მერე მიდიოდა მუსიკა, იყო </a:t>
            </a:r>
            <a:r>
              <a:rPr lang="ka-GE" sz="2400" b="1" dirty="0"/>
              <a:t>ქემენჩა, </a:t>
            </a:r>
            <a:r>
              <a:rPr lang="ka-GE" sz="2400" dirty="0"/>
              <a:t>ხოდა გათენებამდე ცეკვობდენ (ხასან ჩერქეზიშვილი, სოფ. მარადიდი).</a:t>
            </a:r>
            <a:endParaRPr lang="en-US" sz="2400" dirty="0"/>
          </a:p>
          <a:p>
            <a:pPr marL="201168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057900" algn="l"/>
                <a:tab pos="6115050" algn="l"/>
              </a:tabLst>
            </a:pPr>
            <a:r>
              <a:rPr lang="ka-GE" sz="2400" b="1" dirty="0"/>
              <a:t>ბელქი </a:t>
            </a:r>
            <a:r>
              <a:rPr lang="ka-GE" sz="2400" dirty="0"/>
              <a:t>მანქანას </a:t>
            </a:r>
            <a:r>
              <a:rPr lang="ka-GE" sz="2400" b="1" dirty="0"/>
              <a:t>პაგრიშკა </a:t>
            </a:r>
            <a:r>
              <a:rPr lang="ka-GE" sz="2400" dirty="0"/>
              <a:t>გუუსკდეს და კამერა </a:t>
            </a:r>
            <a:r>
              <a:rPr lang="ka-GE" sz="2400" dirty="0" smtClean="0"/>
              <a:t>გადაააგ-დოსო</a:t>
            </a:r>
            <a:r>
              <a:rPr lang="ka-GE" sz="2400" dirty="0"/>
              <a:t>! </a:t>
            </a:r>
            <a:r>
              <a:rPr lang="ka-GE" sz="2400" dirty="0" smtClean="0"/>
              <a:t> (გ.აბაშიძე)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ka-GE" dirty="0" smtClean="0"/>
              <a:t>სხვადასხვა ენის გავლენა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-457200"/>
            <a:ext cx="8991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/>
          </a:p>
          <a:p>
            <a:pPr algn="ctr"/>
            <a:r>
              <a:rPr lang="ka-GE" sz="2800" b="1" dirty="0" smtClean="0"/>
              <a:t>კვლევის მიზნები: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3000" dirty="0" smtClean="0"/>
              <a:t>დასაარქივებელ </a:t>
            </a:r>
            <a:r>
              <a:rPr lang="ka-GE" sz="3000" dirty="0"/>
              <a:t>მასალაში რომელი კოდები </a:t>
            </a:r>
            <a:r>
              <a:rPr lang="ka-GE" sz="3000" dirty="0" smtClean="0"/>
              <a:t>მონაცვლეობს;</a:t>
            </a:r>
            <a:r>
              <a:rPr lang="en-US" sz="3000" dirty="0" smtClean="0"/>
              <a:t> </a:t>
            </a:r>
            <a:endParaRPr lang="ka-GE" sz="30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3000" dirty="0" smtClean="0"/>
              <a:t>გაცნობიერებული და  გაუცნობიერებელი</a:t>
            </a:r>
            <a:r>
              <a:rPr lang="ka-GE" sz="3000" dirty="0"/>
              <a:t>, </a:t>
            </a:r>
            <a:r>
              <a:rPr lang="ka-GE" sz="3000" dirty="0" smtClean="0"/>
              <a:t>კონტროლირებული  და უკონტროლო გადა-რთვა;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3000" dirty="0" smtClean="0"/>
              <a:t>მოვლენის გამომწვევი ცოცხალ მეტყველება-ში;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3000" dirty="0" smtClean="0"/>
              <a:t>მოვლენის </a:t>
            </a:r>
            <a:r>
              <a:rPr lang="ka-GE" sz="3000" dirty="0"/>
              <a:t>მექანიზმი;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3000" dirty="0" smtClean="0"/>
              <a:t>რომელი </a:t>
            </a:r>
            <a:r>
              <a:rPr lang="ka-GE" sz="3000" dirty="0"/>
              <a:t>ენის კოდები ჭარბობს;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 smtClean="0"/>
              <a:t> </a:t>
            </a:r>
            <a:r>
              <a:rPr lang="ka-GE" sz="3000" dirty="0" smtClean="0"/>
              <a:t>კოდები </a:t>
            </a:r>
            <a:r>
              <a:rPr lang="ka-GE" sz="3000" dirty="0"/>
              <a:t>გადართვა </a:t>
            </a:r>
            <a:r>
              <a:rPr lang="ka-GE" sz="3000" dirty="0" smtClean="0"/>
              <a:t> და გაგებინების პრობლემა;</a:t>
            </a:r>
            <a:r>
              <a:rPr lang="en-US" sz="3000" dirty="0" smtClean="0"/>
              <a:t> </a:t>
            </a:r>
            <a:endParaRPr lang="ka-GE" sz="30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3000" dirty="0" smtClean="0"/>
              <a:t>რა </a:t>
            </a:r>
            <a:r>
              <a:rPr lang="ka-GE" sz="3000" dirty="0"/>
              <a:t>როლს ასრულებს მსმენელი ამ </a:t>
            </a:r>
            <a:r>
              <a:rPr lang="ka-GE" sz="3000" dirty="0" smtClean="0"/>
              <a:t>პროცესში?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3000" dirty="0" smtClean="0"/>
              <a:t>კონკრეტული ინფორმატორის ინდივიდუალური თავისებურებანი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4281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25000" lnSpcReduction="20000"/>
          </a:bodyPr>
          <a:lstStyle/>
          <a:p>
            <a:r>
              <a:rPr lang="ka-GE" sz="9800" dirty="0" smtClean="0"/>
              <a:t>-</a:t>
            </a:r>
            <a:r>
              <a:rPr lang="ka-GE" sz="9800" b="1" dirty="0"/>
              <a:t>სლუშაი რიშეტნიკოვა, ეტა ნი რუსკაია ჩეტირე აშიბკა, უ ტებია ტრიდცატ ადინ იდინიცა“</a:t>
            </a:r>
            <a:r>
              <a:rPr lang="ka-GE" sz="9800" dirty="0"/>
              <a:t> მე კიდე ვეუბნებოდი, უკანიდან ვკარნახობდი და მითხრა რამე -</a:t>
            </a:r>
            <a:r>
              <a:rPr lang="ka-GE" sz="9800" b="1" dirty="0"/>
              <a:t>„დავაი, სადის, რეშეტნიკოვა,</a:t>
            </a:r>
            <a:r>
              <a:rPr lang="ka-GE" sz="9800" dirty="0"/>
              <a:t> </a:t>
            </a:r>
            <a:r>
              <a:rPr lang="ka-GE" sz="9800" b="1" dirty="0"/>
              <a:t>ტებე პიტიორკა,</a:t>
            </a:r>
            <a:r>
              <a:rPr lang="ka-GE" sz="9800" dirty="0"/>
              <a:t> </a:t>
            </a:r>
            <a:r>
              <a:rPr lang="ka-GE" sz="9800" b="1" dirty="0"/>
              <a:t>ა </a:t>
            </a:r>
            <a:r>
              <a:rPr lang="ka-GE" sz="9800" b="1" dirty="0" smtClean="0"/>
              <a:t>ჩაქიროღლი</a:t>
            </a:r>
            <a:r>
              <a:rPr lang="ka-GE" sz="9800" dirty="0" smtClean="0"/>
              <a:t>(ოღლი </a:t>
            </a:r>
            <a:r>
              <a:rPr lang="ka-GE" sz="9800" dirty="0"/>
              <a:t>გვქონდა),</a:t>
            </a:r>
            <a:r>
              <a:rPr lang="ka-GE" sz="9800" b="1" dirty="0"/>
              <a:t> იმუ ჩეტვიორკა, პიტიორკა, ა ზაჩემო</a:t>
            </a:r>
            <a:r>
              <a:rPr lang="ka-GE" sz="9800" dirty="0"/>
              <a:t>  და შენ  ხომ არ გილაპარაკია,  </a:t>
            </a:r>
            <a:r>
              <a:rPr lang="ka-GE" sz="9800" b="1" dirty="0"/>
              <a:t>იმან ლაპარაკობდა</a:t>
            </a:r>
            <a:r>
              <a:rPr lang="ka-GE" sz="9800" dirty="0"/>
              <a:t> შენ მაგიერო, მაგრამ სადმე ვერ წახვიდოდი (ნურიე ნარაკიძე- ხარჩენკო, სარფი).</a:t>
            </a:r>
            <a:endParaRPr lang="en-US" sz="9800" dirty="0"/>
          </a:p>
          <a:p>
            <a:r>
              <a:rPr lang="ka-GE" sz="9800" dirty="0"/>
              <a:t>-</a:t>
            </a:r>
            <a:r>
              <a:rPr lang="ka-GE" sz="9800" b="1" dirty="0"/>
              <a:t>სკოლკა ტი ჩელავეკ უბილ? </a:t>
            </a:r>
            <a:endParaRPr lang="en-US" sz="9800" dirty="0"/>
          </a:p>
          <a:p>
            <a:r>
              <a:rPr lang="ka-GE" sz="9800" b="1" dirty="0"/>
              <a:t>- შტო ტი გავარიშ კაპიტან ია მუხუ დაჟე ნე უბილ მუხუ. </a:t>
            </a:r>
            <a:endParaRPr lang="en-US" sz="9800" dirty="0"/>
          </a:p>
          <a:p>
            <a:r>
              <a:rPr lang="ka-GE" sz="9800" b="1" dirty="0"/>
              <a:t>-ა პაჩემუ ტი სადნიმ რებიონკამ ზდეს? </a:t>
            </a:r>
            <a:endParaRPr lang="en-US" sz="9800" dirty="0"/>
          </a:p>
          <a:p>
            <a:r>
              <a:rPr lang="ka-GE" sz="9800" b="1" dirty="0"/>
              <a:t>-ია ტავარიშ კაპიტან </a:t>
            </a:r>
            <a:r>
              <a:rPr lang="ka-GE" sz="9800" dirty="0"/>
              <a:t>(ჯარისკაცის მამასავით), </a:t>
            </a:r>
            <a:r>
              <a:rPr lang="ka-GE" sz="9800" b="1" dirty="0"/>
              <a:t>ბლიზკა გრანიცა ჟილ და ნიმნოშკა პოდალშე. </a:t>
            </a:r>
            <a:endParaRPr lang="en-US" sz="9800" dirty="0"/>
          </a:p>
          <a:p>
            <a:r>
              <a:rPr lang="ka-GE" sz="9800" b="1" dirty="0"/>
              <a:t>ხარაშო, ნიმნოშკა პოდალშე, დესიტ ტისიაჩ კილომეტრ ეტა პოდალშე?</a:t>
            </a:r>
            <a:endParaRPr lang="en-US" sz="9800" dirty="0"/>
          </a:p>
          <a:p>
            <a:endParaRPr lang="en-US" sz="4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ka-GE" sz="2800" dirty="0" smtClean="0">
                <a:effectLst/>
              </a:rPr>
              <a:t>           </a:t>
            </a:r>
            <a:r>
              <a:rPr lang="ka-GE" sz="2600" dirty="0" smtClean="0">
                <a:effectLst/>
              </a:rPr>
              <a:t>ქართული</a:t>
            </a:r>
            <a:r>
              <a:rPr lang="ka-GE" sz="2600" dirty="0">
                <a:effectLst/>
              </a:rPr>
              <a:t>, ლაზური, რუსული </a:t>
            </a:r>
            <a:r>
              <a:rPr lang="ka-GE" sz="2600" dirty="0" smtClean="0">
                <a:effectLst/>
              </a:rPr>
              <a:t>კოდები</a:t>
            </a:r>
            <a:r>
              <a:rPr lang="ka-GE" sz="2800" dirty="0" smtClean="0">
                <a:effectLst/>
              </a:rPr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ka-GE" sz="2800" dirty="0" smtClean="0"/>
              <a:t>                       </a:t>
            </a:r>
            <a:r>
              <a:rPr lang="ka-GE" sz="2600" dirty="0" smtClean="0">
                <a:effectLst/>
              </a:rPr>
              <a:t>ნურიე ნარაკიძე-ხარჩენკო</a:t>
            </a:r>
            <a:r>
              <a:rPr lang="ka-GE" sz="2600" dirty="0">
                <a:effectLst/>
              </a:rPr>
              <a:t/>
            </a:r>
            <a:br>
              <a:rPr lang="ka-GE" sz="2600" dirty="0">
                <a:effectLst/>
              </a:rPr>
            </a:br>
            <a:r>
              <a:rPr lang="ka-GE" sz="2600" dirty="0" smtClean="0">
                <a:effectLst/>
              </a:rPr>
              <a:t>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625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24272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ka-GE" sz="3200" dirty="0" smtClean="0"/>
          </a:p>
          <a:p>
            <a:pPr marL="109728" indent="0" algn="ctr">
              <a:buNone/>
            </a:pPr>
            <a:r>
              <a:rPr lang="ka-GE" sz="3200" dirty="0" smtClean="0"/>
              <a:t>ბსუ-ს და </a:t>
            </a:r>
            <a:r>
              <a:rPr lang="ka-GE" sz="3200" dirty="0"/>
              <a:t>ფრანკფურტის გოეთეს სახელობის უნივერსიტეტის ერთობლივი სამეცნიერო </a:t>
            </a:r>
            <a:r>
              <a:rPr lang="ka-GE" sz="3200" dirty="0" smtClean="0"/>
              <a:t>პროექტი „ლინგვოკულტუროლოგიური </a:t>
            </a:r>
            <a:r>
              <a:rPr lang="ka-GE" sz="3200" dirty="0"/>
              <a:t>დიგიტალური არქივი</a:t>
            </a:r>
            <a:r>
              <a:rPr lang="ka-GE" sz="3200" dirty="0" smtClean="0"/>
              <a:t>“ </a:t>
            </a:r>
          </a:p>
          <a:p>
            <a:pPr marL="109728" indent="0" algn="ctr">
              <a:buNone/>
            </a:pPr>
            <a:r>
              <a:rPr lang="ka-GE" sz="3200" dirty="0" smtClean="0"/>
              <a:t>დამფინანსებელი- შოთა რუსთაველის სახელობის </a:t>
            </a:r>
            <a:r>
              <a:rPr lang="ka-GE" sz="3200" dirty="0"/>
              <a:t>ეროვნული სამეცნიერო </a:t>
            </a:r>
            <a:r>
              <a:rPr lang="ka-GE" sz="3200" dirty="0" smtClean="0"/>
              <a:t>ფონდი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a-GE" sz="2800" dirty="0"/>
              <a:t>„ლინგვოკულტუროლოგიური დიგიტალური არქივი“ </a:t>
            </a:r>
            <a:r>
              <a:rPr lang="ka-GE" sz="2800" dirty="0" smtClean="0"/>
              <a:t/>
            </a:r>
            <a:br>
              <a:rPr lang="ka-GE" sz="2800" dirty="0" smtClean="0"/>
            </a:br>
            <a:r>
              <a:rPr lang="ka-GE" sz="2800" dirty="0" smtClean="0"/>
              <a:t>(</a:t>
            </a:r>
            <a:r>
              <a:rPr lang="ka-GE" sz="2800" dirty="0"/>
              <a:t>inCuDiGi №DI 2016-4).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2499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Autofit/>
          </a:bodyPr>
          <a:lstStyle/>
          <a:p>
            <a:pPr algn="just"/>
            <a:r>
              <a:rPr lang="ka-GE" sz="2400" dirty="0"/>
              <a:t> </a:t>
            </a:r>
            <a:r>
              <a:rPr lang="ka-GE" sz="2400" dirty="0" smtClean="0"/>
              <a:t>     ქალაქში </a:t>
            </a:r>
            <a:r>
              <a:rPr lang="ka-GE" sz="2400" dirty="0"/>
              <a:t>რომ ჩევდოდი, </a:t>
            </a:r>
            <a:r>
              <a:rPr lang="ka-GE" sz="2400" b="1" dirty="0"/>
              <a:t>ბაღნები</a:t>
            </a:r>
            <a:r>
              <a:rPr lang="ka-GE" sz="2400" dirty="0"/>
              <a:t> ეკლესიაში წევდოდენ....თერთმეტნივე </a:t>
            </a:r>
            <a:r>
              <a:rPr lang="ka-GE" sz="2400" b="1" dirty="0"/>
              <a:t>ბაღანა,</a:t>
            </a:r>
            <a:r>
              <a:rPr lang="ka-GE" sz="2400" dirty="0"/>
              <a:t> შვილი </a:t>
            </a:r>
            <a:r>
              <a:rPr lang="ka-GE" sz="2400" dirty="0" smtClean="0"/>
              <a:t>მონათ</a:t>
            </a:r>
            <a:r>
              <a:rPr lang="en-US" sz="2400" dirty="0"/>
              <a:t>-</a:t>
            </a:r>
            <a:r>
              <a:rPr lang="ka-GE" sz="2400" dirty="0" smtClean="0"/>
              <a:t>ლული </a:t>
            </a:r>
            <a:r>
              <a:rPr lang="ka-GE" sz="2400" dirty="0"/>
              <a:t>იყო ბაღნობიდან და რა ვიცი </a:t>
            </a:r>
            <a:r>
              <a:rPr lang="ka-GE" sz="2400" b="1" dirty="0"/>
              <a:t>მე... მაინც ასტალას ია კრესტიანკოი. პატომ უჟე კაკუიუ უჟე  ვიბრატ ვერუ, </a:t>
            </a:r>
            <a:r>
              <a:rPr lang="ka-GE" sz="2400" dirty="0"/>
              <a:t>რომელი ვირჩიო ესე და ისე და </a:t>
            </a:r>
            <a:r>
              <a:rPr lang="ka-GE" sz="2400" b="1" dirty="0"/>
              <a:t>უჟე ასტალას ნა სვაიუ.</a:t>
            </a:r>
            <a:r>
              <a:rPr lang="ka-GE" sz="2400" dirty="0"/>
              <a:t> </a:t>
            </a:r>
            <a:r>
              <a:rPr lang="ka-GE" sz="2400" b="1" dirty="0"/>
              <a:t>დეტი ვსე კრეშიონნიე, ი ვოტ ტაკ ვოტ სვოიუ ჟიზნ პროჟივაიუ, დოჟივაიუ უჟე,</a:t>
            </a:r>
            <a:r>
              <a:rPr lang="ka-GE" sz="2400" dirty="0"/>
              <a:t> ნუ რა გითხრა მეტი.... </a:t>
            </a:r>
            <a:r>
              <a:rPr lang="ka-GE" sz="2400" b="1" dirty="0"/>
              <a:t>ია ტებე კოროტკო რასკაზალა</a:t>
            </a:r>
            <a:r>
              <a:rPr lang="ka-GE" sz="2400" dirty="0"/>
              <a:t>.</a:t>
            </a:r>
            <a:endParaRPr lang="en-US" sz="2400" dirty="0"/>
          </a:p>
          <a:p>
            <a:pPr algn="just"/>
            <a:r>
              <a:rPr lang="ka-GE" sz="2400" dirty="0"/>
              <a:t>დედაჩემი სულ აქ იყო, მადლობა ღმერთს, დედაჲ რომ არ ყოფილიყო, მე ვერ გედევტანდი, </a:t>
            </a:r>
            <a:r>
              <a:rPr lang="ka-GE" sz="2400" b="1" dirty="0"/>
              <a:t>ტაკუიუ ნაგრუზკუ ნე ვიტიანულა ბი, ვსე პამაგალი, პამაგალა ვალოდინა სესტრა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2800" dirty="0" smtClean="0"/>
              <a:t>                   </a:t>
            </a:r>
            <a:r>
              <a:rPr lang="ka-GE" sz="2800" dirty="0" smtClean="0"/>
              <a:t>კოდების გადართვა</a:t>
            </a:r>
            <a:br>
              <a:rPr lang="ka-GE" sz="2800" dirty="0" smtClean="0"/>
            </a:br>
            <a:r>
              <a:rPr lang="ka-GE" sz="2800" dirty="0"/>
              <a:t> </a:t>
            </a:r>
            <a:r>
              <a:rPr lang="ka-GE" sz="2800" dirty="0" smtClean="0"/>
              <a:t>                    ლიდა ნიკოლენკო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52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ka-GE" sz="2600" b="1" dirty="0" smtClean="0"/>
              <a:t>ვასმიდესიატამ </a:t>
            </a:r>
            <a:r>
              <a:rPr lang="ka-GE" sz="2600" b="1" dirty="0"/>
              <a:t>გადუ </a:t>
            </a:r>
            <a:r>
              <a:rPr lang="ka-GE" sz="2600" dirty="0"/>
              <a:t>ფეხსაცმელის ქარხანა იყო </a:t>
            </a:r>
            <a:r>
              <a:rPr lang="ka-GE" sz="2600" b="1" dirty="0"/>
              <a:t>ბატუმში</a:t>
            </a:r>
            <a:r>
              <a:rPr lang="ka-GE" sz="2600" dirty="0"/>
              <a:t> და იქ ვმუშაობდი </a:t>
            </a:r>
            <a:r>
              <a:rPr lang="ka-GE" sz="2600" b="1" dirty="0"/>
              <a:t>ლაბარატორიაში ექსპერიმენტალნი ცეხ </a:t>
            </a:r>
            <a:r>
              <a:rPr lang="ka-GE" sz="2600" dirty="0"/>
              <a:t>და  იქედან დევიწყე და ეს მუშაობა, წევედი </a:t>
            </a:r>
            <a:r>
              <a:rPr lang="ka-GE" sz="2600" b="1" dirty="0"/>
              <a:t>უჩენიკად და უჩენიკ ბილ, და ვოტ </a:t>
            </a:r>
            <a:r>
              <a:rPr lang="ka-GE" sz="2600" dirty="0"/>
              <a:t>ბოლო ბოლო, ბოლო ბოლო და გავხდი </a:t>
            </a:r>
            <a:r>
              <a:rPr lang="ka-GE" sz="2600" b="1" dirty="0"/>
              <a:t>მასტერი</a:t>
            </a:r>
            <a:r>
              <a:rPr lang="ka-GE" sz="2600" dirty="0"/>
              <a:t> ვმუშაობდი იქ რამდენი წელი, საცხა 12 წელი ვმუშაობდი  და მერე გადავედი </a:t>
            </a:r>
            <a:r>
              <a:rPr lang="ka-GE" sz="2600" b="1" dirty="0"/>
              <a:t>დომბიტა</a:t>
            </a:r>
            <a:r>
              <a:rPr lang="ka-GE" sz="2600" dirty="0"/>
              <a:t>, დომ ჩეხ ცეხი იყო ქვევით იქით დევიწყე მუშაობა და მერე როცა მევიდა ის დრო რომ </a:t>
            </a:r>
            <a:r>
              <a:rPr lang="ka-GE" sz="2600" dirty="0" smtClean="0"/>
              <a:t>კაპირატივის  </a:t>
            </a:r>
            <a:r>
              <a:rPr lang="ka-GE" sz="2600" dirty="0"/>
              <a:t>რაცხა ვოტ ტაკოი ვარიანტი კაგდა ბილი </a:t>
            </a:r>
            <a:r>
              <a:rPr lang="ka-GE" sz="2600" b="1" dirty="0"/>
              <a:t>კაპირატივ შტოტა ეტა </a:t>
            </a:r>
            <a:r>
              <a:rPr lang="ka-GE" sz="2600" dirty="0"/>
              <a:t>გავხსენი ცეხი ვმუშაობდი, ვმუშაობ დღევანდელი დღით </a:t>
            </a:r>
            <a:r>
              <a:rPr lang="ka-GE" sz="2600" b="1" dirty="0"/>
              <a:t>ტაკ. ბოლშე ჩტო, ბოლშე ნიჩევო ინტერესნი ნიეტ ნავერნა </a:t>
            </a:r>
            <a:r>
              <a:rPr lang="ka-GE" sz="2600" dirty="0"/>
              <a:t>და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/>
              <a:t> </a:t>
            </a:r>
            <a:r>
              <a:rPr lang="ka-GE" sz="3600" dirty="0" smtClean="0"/>
              <a:t>კოდების გადართვა</a:t>
            </a:r>
            <a:br>
              <a:rPr lang="ka-GE" sz="3600" dirty="0" smtClean="0"/>
            </a:br>
            <a:r>
              <a:rPr lang="ka-GE" sz="3600" dirty="0" smtClean="0"/>
              <a:t>ვლადიმერ კაზარიანი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2858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495151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a-GE" dirty="0" smtClean="0"/>
          </a:p>
          <a:p>
            <a:endParaRPr lang="ka-GE" sz="2400" dirty="0" smtClean="0"/>
          </a:p>
          <a:p>
            <a:r>
              <a:rPr lang="ka-GE" sz="2800" b="1" dirty="0" smtClean="0"/>
              <a:t>       </a:t>
            </a:r>
            <a:r>
              <a:rPr lang="ka-GE" sz="2800" b="1" u="sng" dirty="0" smtClean="0"/>
              <a:t>მულტილინგვურობა</a:t>
            </a:r>
            <a:r>
              <a:rPr lang="ka-GE" sz="2800" b="1" dirty="0" smtClean="0"/>
              <a:t>- </a:t>
            </a:r>
            <a:r>
              <a:rPr lang="ka-GE" sz="2800" dirty="0" smtClean="0"/>
              <a:t>მიზეზი სამეტყველო </a:t>
            </a:r>
            <a:r>
              <a:rPr lang="ka-GE" sz="2800" dirty="0"/>
              <a:t>კოდების (ქართული, თურქული, რუსული) და სუბკოდების (კლარჯული, აჭარული) ხშირი </a:t>
            </a:r>
            <a:r>
              <a:rPr lang="ka-GE" sz="2800" dirty="0" smtClean="0"/>
              <a:t>ცვლისა</a:t>
            </a:r>
          </a:p>
          <a:p>
            <a:endParaRPr lang="ka-GE" sz="28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800" dirty="0" smtClean="0"/>
              <a:t> გაცნობიერებული გადართვის ფუნქცია-(განმარტება</a:t>
            </a:r>
            <a:r>
              <a:rPr lang="ka-GE" sz="2800" dirty="0"/>
              <a:t>, კოლორიტის შექმნა, </a:t>
            </a:r>
            <a:r>
              <a:rPr lang="ka-GE" sz="2800" dirty="0" smtClean="0"/>
              <a:t>ექსპრესიულობა)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800" dirty="0" smtClean="0"/>
              <a:t>კოდის გადართვის დაგვიანებით გაცნობიერება და კოდის გადმორთვა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800" dirty="0" smtClean="0"/>
              <a:t>გადასართავი ელემენტები</a:t>
            </a:r>
            <a:r>
              <a:rPr lang="ka-GE" sz="2800" dirty="0"/>
              <a:t>:</a:t>
            </a:r>
            <a:r>
              <a:rPr lang="ka-GE" sz="2800" dirty="0" smtClean="0"/>
              <a:t> </a:t>
            </a:r>
            <a:r>
              <a:rPr lang="ka-GE" sz="2800" dirty="0"/>
              <a:t>ვერბალური </a:t>
            </a:r>
            <a:r>
              <a:rPr lang="ka-GE" sz="2800" dirty="0" smtClean="0"/>
              <a:t>საშუალებები ზოგჯერ -პაუზა</a:t>
            </a:r>
            <a:r>
              <a:rPr lang="ka-GE" sz="2800" dirty="0"/>
              <a:t>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800" dirty="0" smtClean="0"/>
              <a:t>კოდების გადართვა ღრმა </a:t>
            </a:r>
            <a:r>
              <a:rPr lang="ka-GE" sz="2800" dirty="0"/>
              <a:t>განცდებზე </a:t>
            </a:r>
            <a:r>
              <a:rPr lang="ka-GE" sz="2800" dirty="0" smtClean="0"/>
              <a:t>საუბრისას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800" dirty="0" smtClean="0"/>
              <a:t>ხშირია </a:t>
            </a:r>
            <a:r>
              <a:rPr lang="ka-GE" sz="2800" dirty="0"/>
              <a:t>კოდების მორფოსინტაქსური და </a:t>
            </a:r>
            <a:r>
              <a:rPr lang="ka-GE" sz="2800" dirty="0" smtClean="0"/>
              <a:t>პრაგმატი-კულ-სინტაქსური </a:t>
            </a:r>
            <a:r>
              <a:rPr lang="ka-GE" sz="2800" dirty="0"/>
              <a:t>გადართვა.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0426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09600"/>
            <a:ext cx="8610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800" b="1" dirty="0" smtClean="0"/>
              <a:t>დიგიტალიზაციის  </a:t>
            </a:r>
            <a:r>
              <a:rPr lang="ka-GE" sz="2800" b="1" dirty="0"/>
              <a:t>არსებითი </a:t>
            </a:r>
            <a:r>
              <a:rPr lang="ka-GE" sz="2800" b="1" dirty="0" smtClean="0"/>
              <a:t>უპირატესობანი</a:t>
            </a:r>
          </a:p>
          <a:p>
            <a:pPr algn="just"/>
            <a:endParaRPr lang="ka-GE" sz="2800" dirty="0" smtClean="0"/>
          </a:p>
          <a:p>
            <a:pPr algn="just"/>
            <a:r>
              <a:rPr lang="ka-GE" sz="2800" dirty="0" smtClean="0"/>
              <a:t>ა)მასალა სწრაფად </a:t>
            </a:r>
            <a:r>
              <a:rPr lang="ka-GE" sz="2800" dirty="0"/>
              <a:t>მოპოვებადი და </a:t>
            </a:r>
            <a:r>
              <a:rPr lang="ka-GE" sz="2800" dirty="0" smtClean="0"/>
              <a:t>ხელმისაწვდო-მია</a:t>
            </a:r>
          </a:p>
          <a:p>
            <a:r>
              <a:rPr lang="ka-GE" sz="2800" dirty="0" smtClean="0"/>
              <a:t>ბ</a:t>
            </a:r>
            <a:r>
              <a:rPr lang="ka-GE" sz="2800" dirty="0"/>
              <a:t>) რესურსებზე დართული მეტამონაცემები და </a:t>
            </a:r>
            <a:r>
              <a:rPr lang="ka-GE" sz="2800" dirty="0" smtClean="0"/>
              <a:t>თანამედროვე  </a:t>
            </a:r>
            <a:r>
              <a:rPr lang="ka-GE" sz="2800" dirty="0"/>
              <a:t>საძიებო </a:t>
            </a:r>
            <a:r>
              <a:rPr lang="ka-GE" sz="2800" dirty="0" smtClean="0"/>
              <a:t> სისტემები   მონაცემთა </a:t>
            </a:r>
            <a:r>
              <a:rPr lang="ka-GE" sz="2800" dirty="0"/>
              <a:t>მულტიდისციპლინური გამოყენების  საშუალებას </a:t>
            </a:r>
            <a:r>
              <a:rPr lang="ka-GE" sz="2800" dirty="0" smtClean="0"/>
              <a:t>იძლევა;</a:t>
            </a:r>
          </a:p>
          <a:p>
            <a:r>
              <a:rPr lang="ka-GE" sz="2800" dirty="0" smtClean="0"/>
              <a:t>გ</a:t>
            </a:r>
            <a:r>
              <a:rPr lang="ka-GE" sz="2800" dirty="0"/>
              <a:t>) ტრადიციული (ბეჭდვითი) </a:t>
            </a:r>
            <a:r>
              <a:rPr lang="ka-GE" sz="2800" dirty="0" smtClean="0"/>
              <a:t>რესურსებისაგან </a:t>
            </a:r>
            <a:r>
              <a:rPr lang="ka-GE" sz="2800" dirty="0"/>
              <a:t>განსხვავებით დიგიტალური </a:t>
            </a:r>
            <a:r>
              <a:rPr lang="ka-GE" sz="2800" dirty="0" smtClean="0"/>
              <a:t>რესურსები </a:t>
            </a:r>
            <a:r>
              <a:rPr lang="ka-GE" sz="2800" dirty="0"/>
              <a:t>მისი მრავალჯერადი და </a:t>
            </a:r>
            <a:r>
              <a:rPr lang="ka-GE" sz="2800" dirty="0" smtClean="0"/>
              <a:t>მრავალფუნქციური </a:t>
            </a:r>
            <a:r>
              <a:rPr lang="ka-GE" sz="2800" dirty="0"/>
              <a:t>გამოყენებით გამოირჩევა</a:t>
            </a:r>
            <a:r>
              <a:rPr lang="ka-GE" sz="2800" dirty="0" smtClean="0"/>
              <a:t>.</a:t>
            </a:r>
            <a:endParaRPr lang="ka-GE" sz="2800" dirty="0"/>
          </a:p>
          <a:p>
            <a:r>
              <a:rPr lang="ka-GE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4708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გმადლობთ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sz="4000" b="1" dirty="0" smtClean="0"/>
              <a:t>ყურადღებისთვის!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729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562600"/>
          </a:xfrm>
        </p:spPr>
        <p:txBody>
          <a:bodyPr>
            <a:normAutofit fontScale="77500" lnSpcReduction="20000"/>
          </a:bodyPr>
          <a:lstStyle/>
          <a:p>
            <a:r>
              <a:rPr lang="ka-GE" dirty="0" smtClean="0"/>
              <a:t>ბსუს </a:t>
            </a:r>
            <a:r>
              <a:rPr lang="en-US" dirty="0" err="1" smtClean="0"/>
              <a:t>ლინგვოკულტუროლოგიური</a:t>
            </a:r>
            <a:r>
              <a:rPr lang="en-US" dirty="0" smtClean="0"/>
              <a:t> </a:t>
            </a:r>
            <a:r>
              <a:rPr lang="en-US" dirty="0" err="1"/>
              <a:t>დიგიარქივის</a:t>
            </a:r>
            <a:r>
              <a:rPr lang="en-US" dirty="0"/>
              <a:t> (</a:t>
            </a:r>
            <a:r>
              <a:rPr lang="en-US" dirty="0" err="1"/>
              <a:t>DigiArchive</a:t>
            </a:r>
            <a:r>
              <a:rPr lang="en-US" dirty="0"/>
              <a:t>) </a:t>
            </a:r>
            <a:r>
              <a:rPr lang="en-US" dirty="0" err="1"/>
              <a:t>დაფუძნება</a:t>
            </a:r>
            <a:r>
              <a:rPr lang="en-US" dirty="0"/>
              <a:t>, </a:t>
            </a:r>
            <a:r>
              <a:rPr lang="en-US" dirty="0" err="1"/>
              <a:t>ტექნოლოგიური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მეთოდოლოგიური</a:t>
            </a:r>
            <a:r>
              <a:rPr lang="en-US" dirty="0"/>
              <a:t> </a:t>
            </a:r>
            <a:r>
              <a:rPr lang="en-US" dirty="0" err="1"/>
              <a:t>ჩარჩოს</a:t>
            </a:r>
            <a:r>
              <a:rPr lang="en-US" dirty="0"/>
              <a:t> </a:t>
            </a:r>
            <a:r>
              <a:rPr lang="en-US" dirty="0" err="1"/>
              <a:t>შექმნა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ეფიციენტურს</a:t>
            </a:r>
            <a:r>
              <a:rPr lang="en-US" dirty="0"/>
              <a:t> </a:t>
            </a:r>
            <a:r>
              <a:rPr lang="en-US" dirty="0" err="1"/>
              <a:t>გახდის</a:t>
            </a:r>
            <a:r>
              <a:rPr lang="en-US" dirty="0"/>
              <a:t> </a:t>
            </a:r>
            <a:r>
              <a:rPr lang="en-US" dirty="0" err="1"/>
              <a:t>ჰუმანიტარულ</a:t>
            </a:r>
            <a:r>
              <a:rPr lang="en-US" dirty="0"/>
              <a:t> </a:t>
            </a:r>
            <a:r>
              <a:rPr lang="en-US" dirty="0" err="1"/>
              <a:t>კვლევებს</a:t>
            </a:r>
            <a:r>
              <a:rPr lang="en-US" dirty="0"/>
              <a:t> </a:t>
            </a:r>
            <a:r>
              <a:rPr lang="en-US" dirty="0" err="1"/>
              <a:t>საქართველოში</a:t>
            </a:r>
            <a:r>
              <a:rPr lang="en-US" dirty="0"/>
              <a:t> </a:t>
            </a:r>
          </a:p>
          <a:p>
            <a:r>
              <a:rPr lang="en-US" dirty="0"/>
              <a:t>1. </a:t>
            </a:r>
            <a:r>
              <a:rPr lang="en-US" dirty="0" err="1"/>
              <a:t>პროექტის</a:t>
            </a:r>
            <a:r>
              <a:rPr lang="en-US" dirty="0"/>
              <a:t> </a:t>
            </a:r>
            <a:r>
              <a:rPr lang="en-US" dirty="0" err="1"/>
              <a:t>განხორციელება</a:t>
            </a:r>
            <a:r>
              <a:rPr lang="en-US" dirty="0"/>
              <a:t> </a:t>
            </a:r>
            <a:r>
              <a:rPr lang="en-US" dirty="0" err="1"/>
              <a:t>ხელს</a:t>
            </a:r>
            <a:r>
              <a:rPr lang="en-US" dirty="0"/>
              <a:t> </a:t>
            </a:r>
            <a:r>
              <a:rPr lang="en-US" dirty="0" err="1"/>
              <a:t>შეუწყობს</a:t>
            </a:r>
            <a:r>
              <a:rPr lang="en-US" dirty="0"/>
              <a:t> </a:t>
            </a:r>
            <a:r>
              <a:rPr lang="en-US" dirty="0" err="1"/>
              <a:t>დიგიტალური</a:t>
            </a:r>
            <a:r>
              <a:rPr lang="en-US" dirty="0"/>
              <a:t> </a:t>
            </a:r>
            <a:r>
              <a:rPr lang="en-US" dirty="0" err="1"/>
              <a:t>ჰუმანიტარიის</a:t>
            </a:r>
            <a:r>
              <a:rPr lang="en-US" dirty="0"/>
              <a:t> </a:t>
            </a:r>
            <a:r>
              <a:rPr lang="en-US" dirty="0" err="1"/>
              <a:t>განვითარებასა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დოკულინგვისტიკის</a:t>
            </a:r>
            <a:r>
              <a:rPr lang="en-US" dirty="0"/>
              <a:t> (Documentary Linguistics) </a:t>
            </a:r>
            <a:r>
              <a:rPr lang="en-US" dirty="0" err="1"/>
              <a:t>მიღწევების</a:t>
            </a:r>
            <a:r>
              <a:rPr lang="en-US" dirty="0"/>
              <a:t> </a:t>
            </a:r>
            <a:r>
              <a:rPr lang="en-US" dirty="0" err="1"/>
              <a:t>დანერგვას</a:t>
            </a:r>
            <a:r>
              <a:rPr lang="en-US" dirty="0"/>
              <a:t> </a:t>
            </a:r>
            <a:r>
              <a:rPr lang="en-US" dirty="0" err="1"/>
              <a:t>საქართველოში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არსებითად</a:t>
            </a:r>
            <a:r>
              <a:rPr lang="en-US" dirty="0"/>
              <a:t> </a:t>
            </a:r>
            <a:r>
              <a:rPr lang="en-US" dirty="0" err="1"/>
              <a:t>დიგიტალური</a:t>
            </a:r>
            <a:r>
              <a:rPr lang="en-US" dirty="0"/>
              <a:t> </a:t>
            </a:r>
            <a:r>
              <a:rPr lang="en-US" dirty="0" err="1"/>
              <a:t>ქართველოლოგიის</a:t>
            </a:r>
            <a:r>
              <a:rPr lang="en-US" dirty="0"/>
              <a:t> </a:t>
            </a:r>
            <a:r>
              <a:rPr lang="en-US" dirty="0" err="1"/>
              <a:t>განვითარების</a:t>
            </a:r>
            <a:r>
              <a:rPr lang="en-US" dirty="0"/>
              <a:t> </a:t>
            </a:r>
            <a:r>
              <a:rPr lang="en-US" dirty="0" err="1"/>
              <a:t>ტოლფასია</a:t>
            </a:r>
            <a:r>
              <a:rPr lang="en-US" dirty="0"/>
              <a:t>;</a:t>
            </a:r>
          </a:p>
          <a:p>
            <a:r>
              <a:rPr lang="en-US" dirty="0"/>
              <a:t>2. </a:t>
            </a:r>
            <a:r>
              <a:rPr lang="en-US" dirty="0" err="1"/>
              <a:t>საქართველოში</a:t>
            </a:r>
            <a:r>
              <a:rPr lang="en-US" dirty="0"/>
              <a:t> </a:t>
            </a:r>
            <a:r>
              <a:rPr lang="en-US" dirty="0" err="1"/>
              <a:t>პირველად</a:t>
            </a:r>
            <a:r>
              <a:rPr lang="en-US" dirty="0"/>
              <a:t> </a:t>
            </a:r>
            <a:r>
              <a:rPr lang="en-US" dirty="0" err="1"/>
              <a:t>შეიქმნება</a:t>
            </a:r>
            <a:r>
              <a:rPr lang="en-US" dirty="0"/>
              <a:t> </a:t>
            </a:r>
            <a:r>
              <a:rPr lang="en-US" dirty="0" err="1"/>
              <a:t>დოკუმენტირებისა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არქივირების</a:t>
            </a:r>
            <a:r>
              <a:rPr lang="en-US" dirty="0"/>
              <a:t> </a:t>
            </a:r>
            <a:r>
              <a:rPr lang="en-US" dirty="0" err="1"/>
              <a:t>თანამედროვე</a:t>
            </a:r>
            <a:r>
              <a:rPr lang="en-US" dirty="0"/>
              <a:t> </a:t>
            </a:r>
            <a:r>
              <a:rPr lang="en-US" dirty="0" err="1" smtClean="0"/>
              <a:t>ჩარჩო-სტანდარტი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ა) </a:t>
            </a:r>
            <a:r>
              <a:rPr lang="en-US" dirty="0" err="1"/>
              <a:t>ლინგვოკულტუროლოგიური</a:t>
            </a:r>
            <a:r>
              <a:rPr lang="en-US" dirty="0"/>
              <a:t> </a:t>
            </a:r>
            <a:r>
              <a:rPr lang="en-US" dirty="0" err="1"/>
              <a:t>ექსპედიციების</a:t>
            </a:r>
            <a:r>
              <a:rPr lang="en-US" dirty="0"/>
              <a:t> </a:t>
            </a:r>
            <a:r>
              <a:rPr lang="en-US" dirty="0" err="1" smtClean="0"/>
              <a:t>დაგეგმვა</a:t>
            </a:r>
            <a:r>
              <a:rPr lang="en-US" dirty="0" smtClean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მასალების</a:t>
            </a:r>
            <a:r>
              <a:rPr lang="en-US" dirty="0"/>
              <a:t> </a:t>
            </a:r>
            <a:r>
              <a:rPr lang="en-US" dirty="0" err="1" smtClean="0"/>
              <a:t>მოპოვება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ბ) </a:t>
            </a:r>
            <a:r>
              <a:rPr lang="en-US" dirty="0" err="1"/>
              <a:t>მოპოვებული</a:t>
            </a:r>
            <a:r>
              <a:rPr lang="en-US" dirty="0"/>
              <a:t> </a:t>
            </a:r>
            <a:r>
              <a:rPr lang="en-US" dirty="0" err="1"/>
              <a:t>მასალის</a:t>
            </a:r>
            <a:r>
              <a:rPr lang="en-US" dirty="0"/>
              <a:t> </a:t>
            </a:r>
            <a:r>
              <a:rPr lang="en-US" dirty="0" err="1"/>
              <a:t>დამუშავებას</a:t>
            </a:r>
            <a:r>
              <a:rPr lang="en-US" dirty="0"/>
              <a:t> </a:t>
            </a:r>
            <a:r>
              <a:rPr lang="en-US" dirty="0" err="1"/>
              <a:t>საერთაშორისო</a:t>
            </a:r>
            <a:r>
              <a:rPr lang="en-US" dirty="0"/>
              <a:t> </a:t>
            </a:r>
            <a:r>
              <a:rPr lang="en-US" dirty="0" err="1"/>
              <a:t>სტანდარტების</a:t>
            </a:r>
            <a:r>
              <a:rPr lang="en-US" dirty="0"/>
              <a:t> </a:t>
            </a:r>
            <a:r>
              <a:rPr lang="en-US" dirty="0" err="1"/>
              <a:t>გათვალისწინებით</a:t>
            </a:r>
            <a:r>
              <a:rPr lang="en-US" dirty="0"/>
              <a:t>;</a:t>
            </a:r>
          </a:p>
          <a:p>
            <a:r>
              <a:rPr lang="en-US" dirty="0"/>
              <a:t>გ) </a:t>
            </a:r>
            <a:r>
              <a:rPr lang="en-US" dirty="0" err="1"/>
              <a:t>მასალის</a:t>
            </a:r>
            <a:r>
              <a:rPr lang="en-US" dirty="0"/>
              <a:t> </a:t>
            </a:r>
            <a:r>
              <a:rPr lang="en-US" dirty="0" err="1" smtClean="0"/>
              <a:t>შენახვა</a:t>
            </a:r>
            <a:r>
              <a:rPr lang="en-US" dirty="0" smtClean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 smtClean="0"/>
              <a:t>მოვლა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რეგისტრაცია</a:t>
            </a:r>
            <a:r>
              <a:rPr lang="en-US" dirty="0"/>
              <a:t>, </a:t>
            </a:r>
            <a:r>
              <a:rPr lang="en-US" dirty="0" err="1"/>
              <a:t>არქივირება</a:t>
            </a:r>
            <a:r>
              <a:rPr lang="en-US" dirty="0"/>
              <a:t>, </a:t>
            </a:r>
            <a:r>
              <a:rPr lang="en-US" dirty="0" err="1"/>
              <a:t>დაცვა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n-US" dirty="0"/>
              <a:t>დ) </a:t>
            </a:r>
            <a:r>
              <a:rPr lang="en-US" dirty="0" err="1"/>
              <a:t>დიგიტალურად</a:t>
            </a:r>
            <a:r>
              <a:rPr lang="en-US" dirty="0"/>
              <a:t> </a:t>
            </a:r>
            <a:r>
              <a:rPr lang="en-US" dirty="0" err="1"/>
              <a:t>დოკუმენტირებულ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არქივირებულ</a:t>
            </a:r>
            <a:r>
              <a:rPr lang="en-US" dirty="0"/>
              <a:t> </a:t>
            </a:r>
            <a:r>
              <a:rPr lang="en-US" dirty="0" err="1"/>
              <a:t>რესურსებზე</a:t>
            </a:r>
            <a:r>
              <a:rPr lang="en-US" dirty="0"/>
              <a:t> </a:t>
            </a:r>
            <a:r>
              <a:rPr lang="en-US" dirty="0" err="1"/>
              <a:t>ღია</a:t>
            </a:r>
            <a:r>
              <a:rPr lang="en-US" dirty="0"/>
              <a:t> </a:t>
            </a:r>
            <a:r>
              <a:rPr lang="en-US" dirty="0" err="1"/>
              <a:t>წვდომის</a:t>
            </a:r>
            <a:r>
              <a:rPr lang="en-US" dirty="0"/>
              <a:t> </a:t>
            </a:r>
            <a:r>
              <a:rPr lang="en-US" dirty="0" err="1" smtClean="0"/>
              <a:t>უზრუნველყოფა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/>
              <a:t>პროექტის მიზნები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0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5071872"/>
          </a:xfrm>
        </p:spPr>
        <p:txBody>
          <a:bodyPr>
            <a:normAutofit fontScale="85000" lnSpcReduction="20000"/>
          </a:bodyPr>
          <a:lstStyle/>
          <a:p>
            <a:r>
              <a:rPr lang="ka-GE" b="1" dirty="0"/>
              <a:t>A ტიპის რესურსი</a:t>
            </a:r>
            <a:r>
              <a:rPr lang="ka-GE" dirty="0"/>
              <a:t>: არქივირებული აუდიო- და ვიდეომასალა (MP3 და AVI ფორმატი);</a:t>
            </a:r>
            <a:endParaRPr lang="en-US" dirty="0"/>
          </a:p>
          <a:p>
            <a:r>
              <a:rPr lang="ka-GE" b="1" dirty="0"/>
              <a:t>B ტიპის რესურსი</a:t>
            </a:r>
            <a:r>
              <a:rPr lang="ka-GE" dirty="0"/>
              <a:t>: არქივირებული აუდიო- და ვიდეომასალები ტრანსკრიბირებული ტექსტის თანხლებით - (ELAN-ის ფორმატში</a:t>
            </a:r>
            <a:r>
              <a:rPr lang="ka-GE" dirty="0" smtClean="0"/>
              <a:t>)</a:t>
            </a:r>
            <a:r>
              <a:rPr lang="en-US" dirty="0" smtClean="0"/>
              <a:t> (</a:t>
            </a:r>
            <a:r>
              <a:rPr lang="ka-GE" dirty="0"/>
              <a:t>მასალისთვის უნიკალური იდენტიფიკატორის (ID) მინიჭება. </a:t>
            </a:r>
            <a:r>
              <a:rPr lang="ka-GE" dirty="0" smtClean="0"/>
              <a:t>შემუშავებულია </a:t>
            </a:r>
            <a:r>
              <a:rPr lang="ka-GE" dirty="0"/>
              <a:t>ID-ს </a:t>
            </a:r>
            <a:r>
              <a:rPr lang="ka-GE" dirty="0" smtClean="0"/>
              <a:t>გენერირების </a:t>
            </a:r>
            <a:r>
              <a:rPr lang="ka-GE" dirty="0"/>
              <a:t>პრინციპი „წელი+ხუთციფრიანი ნომერი“, მაგალითად: </a:t>
            </a:r>
            <a:r>
              <a:rPr lang="ka-GE" dirty="0" smtClean="0"/>
              <a:t>2017-00001</a:t>
            </a:r>
            <a:r>
              <a:rPr lang="en-US" dirty="0" smtClean="0"/>
              <a:t>…)</a:t>
            </a:r>
            <a:r>
              <a:rPr lang="ka-GE" dirty="0" smtClean="0"/>
              <a:t>;</a:t>
            </a:r>
            <a:endParaRPr lang="en-US" dirty="0"/>
          </a:p>
          <a:p>
            <a:r>
              <a:rPr lang="ka-GE" b="1" dirty="0"/>
              <a:t>C ტიპის რესურსი</a:t>
            </a:r>
            <a:r>
              <a:rPr lang="ka-GE" dirty="0"/>
              <a:t>: არქივირებული ვიდეომასალები მულტიმედიური ანოტირებით - ტრანსკრიბირებული, გლოსირებული და ინტერლინიალიზებული - (FLEX-ში დამუშავებული); </a:t>
            </a:r>
            <a:endParaRPr lang="en-US" dirty="0"/>
          </a:p>
          <a:p>
            <a:r>
              <a:rPr lang="ka-GE" b="1" dirty="0"/>
              <a:t>D ტიპის რესურსი</a:t>
            </a:r>
            <a:r>
              <a:rPr lang="ka-GE" dirty="0"/>
              <a:t>: დიგიტალურად დოკუმენტირებული და არქივირებული ვიდეომასალა მულტიმედიური ანოტირებით და ინგლისური თარგმანით.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a-GE" sz="2800" dirty="0"/>
              <a:t>ლინგვოკულტუროლოგიური არქივი- 4 ტიპის </a:t>
            </a:r>
            <a:r>
              <a:rPr lang="ka-GE" sz="2800" dirty="0" smtClean="0"/>
              <a:t>რესურსი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996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417638"/>
          </a:xfrm>
        </p:spPr>
        <p:txBody>
          <a:bodyPr>
            <a:noAutofit/>
          </a:bodyPr>
          <a:lstStyle/>
          <a:p>
            <a:r>
              <a:rPr lang="ka-GE" sz="2400" dirty="0"/>
              <a:t>B ტიპის რესურსი: </a:t>
            </a:r>
            <a:r>
              <a:rPr lang="ka-GE" sz="2400" b="0" dirty="0"/>
              <a:t>არქივირებული აუდიო- და ვიდეომასალები ტრანსკრიბირებული ტექსტის თანხლებით - (ELAN-ის ფორმატში</a:t>
            </a:r>
            <a:r>
              <a:rPr lang="ka-GE" sz="2400" b="0" dirty="0" smtClean="0"/>
              <a:t>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58" y="1481138"/>
            <a:ext cx="8050083" cy="491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346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ka-GE" sz="2400" dirty="0"/>
              <a:t>ენობრივ მონაცემთა ელექტრონული არქივირებისათვის საარქივო მულტიმედიური ფორმატი E</a:t>
            </a:r>
            <a:r>
              <a:rPr lang="en-US" sz="2400" dirty="0"/>
              <a:t>LAN</a:t>
            </a:r>
            <a:r>
              <a:rPr lang="ka-GE" sz="2400" dirty="0"/>
              <a:t>-ი. სამი სახის – ვიდეო, აუდიო და ტრანსკრიბირებული ტექსტის </a:t>
            </a:r>
            <a:r>
              <a:rPr lang="ka-GE" sz="2400" dirty="0" smtClean="0"/>
              <a:t>სინქრონიზაცია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362200"/>
            <a:ext cx="7901285" cy="4343400"/>
          </a:xfrm>
        </p:spPr>
      </p:pic>
    </p:spTree>
    <p:extLst>
      <p:ext uri="{BB962C8B-B14F-4D97-AF65-F5344CB8AC3E}">
        <p14:creationId xmlns:p14="http://schemas.microsoft.com/office/powerpoint/2010/main" val="1365700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32038"/>
            <a:ext cx="8050083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304490"/>
            <a:ext cx="8839200" cy="1905309"/>
          </a:xfrm>
        </p:spPr>
        <p:txBody>
          <a:bodyPr>
            <a:noAutofit/>
          </a:bodyPr>
          <a:lstStyle/>
          <a:p>
            <a:r>
              <a:rPr lang="ka-GE" sz="2800" dirty="0"/>
              <a:t>C ტიპის რესურსი: არქივირებული ვიდეომასალები მულტიმედიური ანოტირებით - ტრანსკრიბირებული, გლოსირებული და ინტერლინიალიზებული - (</a:t>
            </a:r>
            <a:r>
              <a:rPr lang="ka-GE" sz="2800" dirty="0" smtClean="0"/>
              <a:t>FLEX</a:t>
            </a:r>
            <a:r>
              <a:rPr lang="en-US" sz="2800" dirty="0" smtClean="0"/>
              <a:t>)</a:t>
            </a:r>
            <a:r>
              <a:rPr lang="ka-GE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4362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58" y="1481138"/>
            <a:ext cx="8050083" cy="4525962"/>
          </a:xfrm>
        </p:spPr>
      </p:pic>
    </p:spTree>
    <p:extLst>
      <p:ext uri="{BB962C8B-B14F-4D97-AF65-F5344CB8AC3E}">
        <p14:creationId xmlns:p14="http://schemas.microsoft.com/office/powerpoint/2010/main" val="347996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en-US" sz="2800" i="1" dirty="0"/>
          </a:p>
          <a:p>
            <a:r>
              <a:rPr lang="ka-GE" dirty="0" smtClean="0"/>
              <a:t>აჭარა- გამორჩეული რეგიონი საქართველოსა და კავკასიაში.  </a:t>
            </a:r>
          </a:p>
          <a:p>
            <a:r>
              <a:rPr lang="ka-GE" dirty="0" smtClean="0"/>
              <a:t>საუკუნების </a:t>
            </a:r>
            <a:r>
              <a:rPr lang="ka-GE" dirty="0"/>
              <a:t>განმავლობაში პოლიტიკური გარიგებების </a:t>
            </a:r>
            <a:r>
              <a:rPr lang="ka-GE" dirty="0" smtClean="0"/>
              <a:t>ობიექტი</a:t>
            </a:r>
          </a:p>
          <a:p>
            <a:r>
              <a:rPr lang="ka-GE" dirty="0" smtClean="0"/>
              <a:t>ეთნიკური სიჭრელე</a:t>
            </a:r>
          </a:p>
          <a:p>
            <a:r>
              <a:rPr lang="ka-GE" dirty="0" smtClean="0"/>
              <a:t>მულტირელიგიურობა, </a:t>
            </a:r>
            <a:endParaRPr lang="en-US" dirty="0"/>
          </a:p>
          <a:p>
            <a:r>
              <a:rPr lang="ka-GE" dirty="0" smtClean="0"/>
              <a:t>მულტილინგვურობა.</a:t>
            </a:r>
            <a:endParaRPr lang="ka-GE" sz="2800" dirty="0" smtClean="0"/>
          </a:p>
          <a:p>
            <a:pPr marL="109728" indent="0">
              <a:buNone/>
            </a:pPr>
            <a:r>
              <a:rPr lang="ka-GE" sz="2800" dirty="0"/>
              <a:t> </a:t>
            </a:r>
            <a:r>
              <a:rPr lang="ka-GE" sz="2800" dirty="0" smtClean="0"/>
              <a:t>                  კვლევის უპირატესობა -</a:t>
            </a:r>
          </a:p>
          <a:p>
            <a:pPr marL="109728" indent="0" algn="ctr">
              <a:buNone/>
            </a:pPr>
            <a:r>
              <a:rPr lang="ka-GE" sz="2800" dirty="0" smtClean="0"/>
              <a:t> </a:t>
            </a:r>
            <a:r>
              <a:rPr lang="ka-GE" sz="2800" b="1" dirty="0" smtClean="0"/>
              <a:t>მასალის ინტერდისციპლინურობა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pPr algn="ctr"/>
            <a:r>
              <a:rPr lang="ka-GE" sz="3200" dirty="0" smtClean="0"/>
              <a:t>საკვლევი არეალის უპირატესობანი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9861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404</TotalTime>
  <Words>1351</Words>
  <Application>Microsoft Office PowerPoint</Application>
  <PresentationFormat>On-screen Show (4:3)</PresentationFormat>
  <Paragraphs>129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   ,,ლინგვოკულტუროლოგიური დიგიტალური არქივის“ მასალების  კვლევის ზოგადლინგვისტური ასპექტები და დიგიტალიზაცია   </vt:lpstr>
      <vt:lpstr>„ლინგვოკულტუროლოგიური დიგიტალური არქივი“  (inCuDiGi №DI 2016-4).</vt:lpstr>
      <vt:lpstr>პროექტის მიზნები</vt:lpstr>
      <vt:lpstr>ლინგვოკულტუროლოგიური არქივი- 4 ტიპის რესურსი </vt:lpstr>
      <vt:lpstr>B ტიპის რესურსი: არქივირებული აუდიო- და ვიდეომასალები ტრანსკრიბირებული ტექსტის თანხლებით - (ELAN-ის ფორმატში) </vt:lpstr>
      <vt:lpstr>ენობრივ მონაცემთა ელექტრონული არქივირებისათვის საარქივო მულტიმედიური ფორმატი ELAN-ი. სამი სახის – ვიდეო, აუდიო და ტრანსკრიბირებული ტექსტის სინქრონიზაცია</vt:lpstr>
      <vt:lpstr>C ტიპის რესურსი: არქივირებული ვიდეომასალები მულტიმედიური ანოტირებით - ტრანსკრიბირებული, გლოსირებული და ინტერლინიალიზებული - (FLEX)  </vt:lpstr>
      <vt:lpstr>PowerPoint Presentation</vt:lpstr>
      <vt:lpstr>საკვლევი არეალის უპირატესობანი</vt:lpstr>
      <vt:lpstr>ზოგადლინგვისტური ანალიზის მიმართულებანი </vt:lpstr>
      <vt:lpstr>დიგიტალიზაციის  უპირატესობა  </vt:lpstr>
      <vt:lpstr> ენათა კონტაქტები ფონეტიკური ინტერფერენცია</vt:lpstr>
      <vt:lpstr> მორფოლოგიური ინტერფერენცია</vt:lpstr>
      <vt:lpstr>მორფოლოგიური ინტერფერენცია</vt:lpstr>
      <vt:lpstr>სინტაქსური ინტერფერნცია</vt:lpstr>
      <vt:lpstr>სარწმუნოებრივი იდენტობის ლინგვისტური ასპექტები</vt:lpstr>
      <vt:lpstr>სხვადასხვა ენის გავლენა</vt:lpstr>
      <vt:lpstr>PowerPoint Presentation</vt:lpstr>
      <vt:lpstr>           ქართული, ლაზური, რუსული კოდები                         ნურიე ნარაკიძე-ხარჩენკო               </vt:lpstr>
      <vt:lpstr>                   კოდების გადართვა                      ლიდა ნიკოლენკო</vt:lpstr>
      <vt:lpstr> კოდების გადართვა ვლადიმერ კაზარიანი</vt:lpstr>
      <vt:lpstr>PowerPoint Presentation</vt:lpstr>
      <vt:lpstr>PowerPoint Presentation</vt:lpstr>
      <vt:lpstr>გმადლობთ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სარწმუნოებრივი იდენტობის ლინგვოკულტუროლოგიური ასპექტები</dc:title>
  <dc:creator>admin</dc:creator>
  <cp:lastModifiedBy>admin</cp:lastModifiedBy>
  <cp:revision>40</cp:revision>
  <dcterms:created xsi:type="dcterms:W3CDTF">2019-05-29T11:36:04Z</dcterms:created>
  <dcterms:modified xsi:type="dcterms:W3CDTF">2019-06-12T14:56:13Z</dcterms:modified>
</cp:coreProperties>
</file>