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0" r:id="rId5"/>
    <p:sldId id="261" r:id="rId6"/>
    <p:sldId id="263" r:id="rId7"/>
    <p:sldId id="262" r:id="rId8"/>
    <p:sldId id="265"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6600"/>
    <a:srgbClr val="3333FF"/>
    <a:srgbClr val="E63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3048000"/>
          </a:xfrm>
        </p:spPr>
        <p:txBody>
          <a:bodyPr>
            <a:normAutofit fontScale="90000"/>
          </a:bodyPr>
          <a:lstStyle/>
          <a:p>
            <a:r>
              <a:rPr lang="en-US" sz="3600" b="1" dirty="0" smtClean="0"/>
              <a:t/>
            </a:r>
            <a:br>
              <a:rPr lang="en-US" sz="3600" b="1" dirty="0" smtClean="0"/>
            </a:br>
            <a:r>
              <a:rPr lang="ka-GE" sz="3100" dirty="0">
                <a:solidFill>
                  <a:srgbClr val="008000"/>
                </a:solidFill>
              </a:rPr>
              <a:t>ფიზიკის დეპარტამენტის </a:t>
            </a:r>
            <a:br>
              <a:rPr lang="ka-GE" sz="3100" dirty="0">
                <a:solidFill>
                  <a:srgbClr val="008000"/>
                </a:solidFill>
              </a:rPr>
            </a:br>
            <a:r>
              <a:rPr lang="ka-GE" sz="3100" dirty="0">
                <a:solidFill>
                  <a:srgbClr val="008000"/>
                </a:solidFill>
              </a:rPr>
              <a:t>სამეცნიერო </a:t>
            </a:r>
            <a:r>
              <a:rPr lang="ka-GE" sz="3100" dirty="0" smtClean="0">
                <a:solidFill>
                  <a:srgbClr val="008000"/>
                </a:solidFill>
              </a:rPr>
              <a:t>სემინარი</a:t>
            </a:r>
            <a:r>
              <a:rPr lang="ka-GE" sz="3600" dirty="0" smtClean="0">
                <a:solidFill>
                  <a:srgbClr val="008000"/>
                </a:solidFill>
              </a:rPr>
              <a:t/>
            </a:r>
            <a:br>
              <a:rPr lang="ka-GE" sz="3600" dirty="0" smtClean="0">
                <a:solidFill>
                  <a:srgbClr val="008000"/>
                </a:solidFill>
              </a:rPr>
            </a:br>
            <a:r>
              <a:rPr lang="ka-GE" sz="3600" dirty="0" smtClean="0">
                <a:solidFill>
                  <a:srgbClr val="E63700"/>
                </a:solidFill>
              </a:rPr>
              <a:t> </a:t>
            </a:r>
            <a:r>
              <a:rPr lang="en-US" sz="3600" dirty="0">
                <a:solidFill>
                  <a:srgbClr val="E63700"/>
                </a:solidFill>
              </a:rPr>
              <a:t/>
            </a:r>
            <a:br>
              <a:rPr lang="en-US" sz="3600" dirty="0">
                <a:solidFill>
                  <a:srgbClr val="E63700"/>
                </a:solidFill>
              </a:rPr>
            </a:br>
            <a:r>
              <a:rPr lang="ka-GE" sz="3600" dirty="0" smtClean="0">
                <a:solidFill>
                  <a:srgbClr val="E63700"/>
                </a:solidFill>
              </a:rPr>
              <a:t>ნანოსტრუქტურების </a:t>
            </a:r>
            <a:r>
              <a:rPr lang="ka-GE" sz="3600" dirty="0">
                <a:solidFill>
                  <a:srgbClr val="E63700"/>
                </a:solidFill>
              </a:rPr>
              <a:t>სინთეზი თხევადფაზური მეთოდების საშუალებით</a:t>
            </a:r>
            <a:r>
              <a:rPr lang="en-US" sz="3600" dirty="0">
                <a:solidFill>
                  <a:srgbClr val="E63700"/>
                </a:solidFill>
              </a:rPr>
              <a:t/>
            </a:r>
            <a:br>
              <a:rPr lang="en-US" sz="3600" dirty="0">
                <a:solidFill>
                  <a:srgbClr val="E63700"/>
                </a:solidFill>
              </a:rPr>
            </a:br>
            <a:endParaRPr lang="en-US" sz="3600" dirty="0">
              <a:solidFill>
                <a:srgbClr val="E63700"/>
              </a:solidFill>
            </a:endParaRPr>
          </a:p>
        </p:txBody>
      </p:sp>
      <p:sp>
        <p:nvSpPr>
          <p:cNvPr id="3" name="Subtitle 2"/>
          <p:cNvSpPr>
            <a:spLocks noGrp="1"/>
          </p:cNvSpPr>
          <p:nvPr>
            <p:ph type="subTitle" idx="1"/>
          </p:nvPr>
        </p:nvSpPr>
        <p:spPr/>
        <p:txBody>
          <a:bodyPr>
            <a:normAutofit fontScale="92500" lnSpcReduction="20000"/>
          </a:bodyPr>
          <a:lstStyle/>
          <a:p>
            <a:r>
              <a:rPr lang="ka-GE" sz="2800" dirty="0" smtClean="0">
                <a:solidFill>
                  <a:srgbClr val="3333FF"/>
                </a:solidFill>
              </a:rPr>
              <a:t>ფიზიკის </a:t>
            </a:r>
          </a:p>
          <a:p>
            <a:r>
              <a:rPr lang="ka-GE" sz="2800" dirty="0" smtClean="0">
                <a:solidFill>
                  <a:srgbClr val="3333FF"/>
                </a:solidFill>
              </a:rPr>
              <a:t>დეპარტამენტის</a:t>
            </a:r>
          </a:p>
          <a:p>
            <a:r>
              <a:rPr lang="ka-GE" sz="2800" dirty="0" smtClean="0">
                <a:solidFill>
                  <a:srgbClr val="3333FF"/>
                </a:solidFill>
              </a:rPr>
              <a:t>ასოც</a:t>
            </a:r>
            <a:r>
              <a:rPr lang="ka-GE" sz="2800" dirty="0">
                <a:solidFill>
                  <a:srgbClr val="3333FF"/>
                </a:solidFill>
              </a:rPr>
              <a:t>. პროფ</a:t>
            </a:r>
            <a:r>
              <a:rPr lang="ka-GE" sz="2800" dirty="0" smtClean="0">
                <a:solidFill>
                  <a:srgbClr val="3333FF"/>
                </a:solidFill>
              </a:rPr>
              <a:t>. </a:t>
            </a:r>
            <a:endParaRPr lang="en-US" sz="2800" dirty="0" smtClean="0">
              <a:solidFill>
                <a:srgbClr val="3333FF"/>
              </a:solidFill>
            </a:endParaRPr>
          </a:p>
          <a:p>
            <a:r>
              <a:rPr lang="ka-GE" sz="2800" dirty="0" smtClean="0">
                <a:solidFill>
                  <a:srgbClr val="3333FF"/>
                </a:solidFill>
              </a:rPr>
              <a:t>ზ</a:t>
            </a:r>
            <a:r>
              <a:rPr lang="ka-GE" sz="2800" dirty="0">
                <a:solidFill>
                  <a:srgbClr val="3333FF"/>
                </a:solidFill>
              </a:rPr>
              <a:t>. გამიშიძე</a:t>
            </a:r>
            <a:endParaRPr lang="en-US" sz="2800" dirty="0">
              <a:solidFill>
                <a:srgbClr val="3333FF"/>
              </a:solidFill>
            </a:endParaRPr>
          </a:p>
          <a:p>
            <a:endParaRPr lang="en-US" dirty="0"/>
          </a:p>
        </p:txBody>
      </p:sp>
      <p:pic>
        <p:nvPicPr>
          <p:cNvPr id="4" name="Picture 3" descr="Наноструктуры"/>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86200"/>
            <a:ext cx="2305050" cy="2743200"/>
          </a:xfrm>
          <a:prstGeom prst="rect">
            <a:avLst/>
          </a:prstGeom>
          <a:noFill/>
          <a:ln>
            <a:noFill/>
          </a:ln>
        </p:spPr>
      </p:pic>
      <p:pic>
        <p:nvPicPr>
          <p:cNvPr id="7" name="Picture 6" descr="Наноструктуры"/>
          <p:cNvPicPr/>
          <p:nvPr/>
        </p:nvPicPr>
        <p:blipFill>
          <a:blip r:embed="rId3">
            <a:extLst>
              <a:ext uri="{28A0092B-C50C-407E-A947-70E740481C1C}">
                <a14:useLocalDpi xmlns:a14="http://schemas.microsoft.com/office/drawing/2010/main" val="0"/>
              </a:ext>
            </a:extLst>
          </a:blip>
          <a:srcRect/>
          <a:stretch>
            <a:fillRect/>
          </a:stretch>
        </p:blipFill>
        <p:spPr bwMode="auto">
          <a:xfrm>
            <a:off x="6705600" y="3886200"/>
            <a:ext cx="2296886" cy="2773136"/>
          </a:xfrm>
          <a:prstGeom prst="rect">
            <a:avLst/>
          </a:prstGeom>
          <a:noFill/>
          <a:ln>
            <a:noFill/>
          </a:ln>
        </p:spPr>
      </p:pic>
    </p:spTree>
    <p:extLst>
      <p:ext uri="{BB962C8B-B14F-4D97-AF65-F5344CB8AC3E}">
        <p14:creationId xmlns:p14="http://schemas.microsoft.com/office/powerpoint/2010/main" val="513917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2700" smtClean="0">
                <a:solidFill>
                  <a:srgbClr val="E63700"/>
                </a:solidFill>
              </a:rPr>
              <a:t>მიღებული ნაანონაწილაკების შთანთქმის, </a:t>
            </a:r>
            <a:r>
              <a:rPr lang="ka-GE" sz="2700" dirty="0" smtClean="0">
                <a:solidFill>
                  <a:srgbClr val="E63700"/>
                </a:solidFill>
              </a:rPr>
              <a:t>ტალღის სიგრძეზე დამოკიდებულების მრუდი</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1611086"/>
            <a:ext cx="8022233" cy="402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5991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676401"/>
            <a:ext cx="5943600" cy="1200329"/>
          </a:xfrm>
          <a:prstGeom prst="rect">
            <a:avLst/>
          </a:prstGeom>
        </p:spPr>
        <p:txBody>
          <a:bodyPr wrap="square">
            <a:spAutoFit/>
          </a:bodyPr>
          <a:lstStyle/>
          <a:p>
            <a:pPr algn="ctr"/>
            <a:r>
              <a:rPr lang="ka-GE" sz="3600" dirty="0">
                <a:solidFill>
                  <a:srgbClr val="FF3300"/>
                </a:solidFill>
              </a:rPr>
              <a:t>გმადლობთ </a:t>
            </a:r>
          </a:p>
          <a:p>
            <a:pPr algn="ctr"/>
            <a:r>
              <a:rPr lang="ka-GE" sz="3600" dirty="0" smtClean="0">
                <a:solidFill>
                  <a:srgbClr val="FF3300"/>
                </a:solidFill>
              </a:rPr>
              <a:t>ყურადღებისათვის </a:t>
            </a:r>
            <a:r>
              <a:rPr lang="ka-GE" sz="3600" dirty="0">
                <a:solidFill>
                  <a:srgbClr val="FF3300"/>
                </a:solidFill>
              </a:rPr>
              <a:t>!</a:t>
            </a:r>
            <a:endParaRPr lang="en-US" sz="3600" dirty="0">
              <a:solidFill>
                <a:srgbClr val="FF3300"/>
              </a:solidFill>
            </a:endParaRPr>
          </a:p>
        </p:txBody>
      </p:sp>
    </p:spTree>
    <p:extLst>
      <p:ext uri="{BB962C8B-B14F-4D97-AF65-F5344CB8AC3E}">
        <p14:creationId xmlns:p14="http://schemas.microsoft.com/office/powerpoint/2010/main" val="2954974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smtClean="0"/>
              <a:t/>
            </a:r>
            <a:br>
              <a:rPr lang="en-US" b="1" dirty="0" smtClean="0"/>
            </a:br>
            <a:r>
              <a:rPr lang="ka-GE" sz="3600" dirty="0" smtClean="0">
                <a:solidFill>
                  <a:srgbClr val="E63700"/>
                </a:solidFill>
              </a:rPr>
              <a:t>ნანოსტრუქტუების </a:t>
            </a:r>
            <a:r>
              <a:rPr lang="ka-GE" sz="3600" dirty="0">
                <a:solidFill>
                  <a:srgbClr val="E63700"/>
                </a:solidFill>
              </a:rPr>
              <a:t>მიღების </a:t>
            </a:r>
            <a:r>
              <a:rPr lang="ka-GE" sz="3600" dirty="0" smtClean="0">
                <a:solidFill>
                  <a:srgbClr val="E63700"/>
                </a:solidFill>
              </a:rPr>
              <a:t/>
            </a:r>
            <a:br>
              <a:rPr lang="ka-GE" sz="3600" dirty="0" smtClean="0">
                <a:solidFill>
                  <a:srgbClr val="E63700"/>
                </a:solidFill>
              </a:rPr>
            </a:br>
            <a:r>
              <a:rPr lang="ka-GE" sz="3600" dirty="0" smtClean="0">
                <a:solidFill>
                  <a:srgbClr val="E63700"/>
                </a:solidFill>
              </a:rPr>
              <a:t>ძირითადი მეთოდები</a:t>
            </a:r>
            <a:r>
              <a:rPr lang="en-US" dirty="0"/>
              <a:t/>
            </a:r>
            <a:br>
              <a:rPr lang="en-US" dirty="0"/>
            </a:br>
            <a:endParaRPr lang="en-US" dirty="0"/>
          </a:p>
        </p:txBody>
      </p:sp>
      <p:sp>
        <p:nvSpPr>
          <p:cNvPr id="3" name="Content Placeholder 2"/>
          <p:cNvSpPr>
            <a:spLocks noGrp="1"/>
          </p:cNvSpPr>
          <p:nvPr>
            <p:ph idx="1"/>
          </p:nvPr>
        </p:nvSpPr>
        <p:spPr>
          <a:xfrm>
            <a:off x="457200" y="2133600"/>
            <a:ext cx="8229600" cy="3992563"/>
          </a:xfrm>
        </p:spPr>
        <p:txBody>
          <a:bodyPr>
            <a:normAutofit fontScale="92500" lnSpcReduction="20000"/>
          </a:bodyPr>
          <a:lstStyle/>
          <a:p>
            <a:r>
              <a:rPr lang="ka-GE" sz="2800" dirty="0">
                <a:solidFill>
                  <a:srgbClr val="3333FF"/>
                </a:solidFill>
              </a:rPr>
              <a:t>დისპერსიული მეთოდები, ანუ ნანონაწილაკების მიღების მეთოდები, ნივთიერების </a:t>
            </a:r>
            <a:r>
              <a:rPr lang="ka-GE" sz="2800" dirty="0" smtClean="0">
                <a:solidFill>
                  <a:srgbClr val="3333FF"/>
                </a:solidFill>
              </a:rPr>
              <a:t>დაქუცმაცების გზით</a:t>
            </a:r>
            <a:r>
              <a:rPr lang="ka-GE" sz="2800" dirty="0">
                <a:solidFill>
                  <a:srgbClr val="3333FF"/>
                </a:solidFill>
              </a:rPr>
              <a:t>. </a:t>
            </a:r>
            <a:r>
              <a:rPr lang="ka-GE" sz="2800" dirty="0" smtClean="0">
                <a:solidFill>
                  <a:srgbClr val="3333FF"/>
                </a:solidFill>
              </a:rPr>
              <a:t>ამ მეთოდით ხდება </a:t>
            </a:r>
            <a:r>
              <a:rPr lang="ka-GE" sz="2800" dirty="0">
                <a:solidFill>
                  <a:srgbClr val="3333FF"/>
                </a:solidFill>
              </a:rPr>
              <a:t>ობიექტების ზომების შემცირება ნანოზომამდე, გამოყენებული მასალის და </a:t>
            </a:r>
            <a:r>
              <a:rPr lang="ka-GE" sz="2800" dirty="0" smtClean="0">
                <a:solidFill>
                  <a:srgbClr val="3333FF"/>
                </a:solidFill>
              </a:rPr>
              <a:t>შესაბამისი მოწყობილობის </a:t>
            </a:r>
            <a:r>
              <a:rPr lang="ka-GE" sz="2800" dirty="0">
                <a:solidFill>
                  <a:srgbClr val="3333FF"/>
                </a:solidFill>
              </a:rPr>
              <a:t>შესაძლებლობის ფარგლებში. </a:t>
            </a:r>
            <a:endParaRPr lang="ka-GE" sz="2800" dirty="0" smtClean="0">
              <a:solidFill>
                <a:srgbClr val="3333FF"/>
              </a:solidFill>
            </a:endParaRPr>
          </a:p>
          <a:p>
            <a:r>
              <a:rPr lang="ka-GE" sz="2800" dirty="0" smtClean="0">
                <a:solidFill>
                  <a:srgbClr val="3333FF"/>
                </a:solidFill>
              </a:rPr>
              <a:t>კონდენსაციის </a:t>
            </a:r>
            <a:r>
              <a:rPr lang="ka-GE" sz="2800" dirty="0">
                <a:solidFill>
                  <a:srgbClr val="3333FF"/>
                </a:solidFill>
              </a:rPr>
              <a:t>მეთოდები, ანუ ნანონაწილაკების </a:t>
            </a:r>
            <a:r>
              <a:rPr lang="ka-GE" sz="2800" dirty="0" smtClean="0">
                <a:solidFill>
                  <a:srgbClr val="3333FF"/>
                </a:solidFill>
              </a:rPr>
              <a:t>მიღება ცალკეული ატომების გაერთიანების გზით. ამ მეთოდით მიიღება ახალი თვისებების ახალი სტრუქტურები. შეიძლება ბუნებაში არ არსებული ხელოვნური ობიექტების შექმნა.</a:t>
            </a:r>
            <a:endParaRPr lang="en-US" sz="2800" dirty="0">
              <a:solidFill>
                <a:srgbClr val="3333FF"/>
              </a:solidFill>
            </a:endParaRPr>
          </a:p>
        </p:txBody>
      </p:sp>
    </p:spTree>
    <p:extLst>
      <p:ext uri="{BB962C8B-B14F-4D97-AF65-F5344CB8AC3E}">
        <p14:creationId xmlns:p14="http://schemas.microsoft.com/office/powerpoint/2010/main" val="117869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08096"/>
            <a:ext cx="8915400" cy="5016758"/>
          </a:xfrm>
          <a:prstGeom prst="rect">
            <a:avLst/>
          </a:prstGeom>
        </p:spPr>
        <p:txBody>
          <a:bodyPr wrap="square">
            <a:spAutoFit/>
          </a:bodyPr>
          <a:lstStyle/>
          <a:p>
            <a:pPr marL="285750" indent="-285750">
              <a:buFont typeface="Arial" pitchFamily="34" charset="0"/>
              <a:buChar char="•"/>
            </a:pPr>
            <a:r>
              <a:rPr lang="ka-GE" sz="2000" dirty="0">
                <a:solidFill>
                  <a:srgbClr val="3333FF"/>
                </a:solidFill>
              </a:rPr>
              <a:t>კვლევის </a:t>
            </a:r>
            <a:r>
              <a:rPr lang="ka-GE" sz="2000" dirty="0" smtClean="0">
                <a:solidFill>
                  <a:srgbClr val="3333FF"/>
                </a:solidFill>
              </a:rPr>
              <a:t>მიზანია ნანონაწილაკების </a:t>
            </a:r>
            <a:r>
              <a:rPr lang="ka-GE" sz="2000" dirty="0">
                <a:solidFill>
                  <a:srgbClr val="3333FF"/>
                </a:solidFill>
              </a:rPr>
              <a:t>მიღების მეთოდის სრულყოფა და გაუმჯობესება. კერძოდ, თხევად გარემოში ნანონაწილაკების მიღების ერთ-ერთი მეთოდის დამუშავება. </a:t>
            </a:r>
            <a:endParaRPr lang="en-US" sz="2000" dirty="0" smtClean="0">
              <a:solidFill>
                <a:srgbClr val="3333FF"/>
              </a:solidFill>
            </a:endParaRPr>
          </a:p>
          <a:p>
            <a:pPr marL="285750" indent="-285750">
              <a:buFont typeface="Arial" pitchFamily="34" charset="0"/>
              <a:buChar char="•"/>
            </a:pPr>
            <a:r>
              <a:rPr lang="ka-GE" sz="2000" dirty="0" smtClean="0">
                <a:solidFill>
                  <a:srgbClr val="3333FF"/>
                </a:solidFill>
              </a:rPr>
              <a:t>ნანონაწილაკების თვისებები </a:t>
            </a:r>
            <a:r>
              <a:rPr lang="ka-GE" sz="2000" dirty="0">
                <a:solidFill>
                  <a:srgbClr val="3333FF"/>
                </a:solidFill>
              </a:rPr>
              <a:t>დამოკიდებულია მრავალ მახასიათებლებზე - კონცენტრაცია, ზომა, ზედაპირი და ფიზიკურ</a:t>
            </a:r>
            <a:r>
              <a:rPr lang="en-US" sz="2000" dirty="0">
                <a:solidFill>
                  <a:srgbClr val="3333FF"/>
                </a:solidFill>
              </a:rPr>
              <a:t>-</a:t>
            </a:r>
            <a:r>
              <a:rPr lang="ka-GE" sz="2000" dirty="0">
                <a:solidFill>
                  <a:srgbClr val="3333FF"/>
                </a:solidFill>
              </a:rPr>
              <a:t>ქიმიურ თვისებები. </a:t>
            </a:r>
            <a:endParaRPr lang="ka-GE" sz="2000" dirty="0" smtClean="0">
              <a:solidFill>
                <a:srgbClr val="3333FF"/>
              </a:solidFill>
            </a:endParaRPr>
          </a:p>
          <a:p>
            <a:pPr marL="285750" indent="-285750">
              <a:buFont typeface="Arial" pitchFamily="34" charset="0"/>
              <a:buChar char="•"/>
            </a:pPr>
            <a:r>
              <a:rPr lang="ka-GE" sz="2000" dirty="0" smtClean="0">
                <a:solidFill>
                  <a:srgbClr val="3333FF"/>
                </a:solidFill>
              </a:rPr>
              <a:t>ნანონაწილაკების </a:t>
            </a:r>
            <a:r>
              <a:rPr lang="ka-GE" sz="2000" dirty="0">
                <a:solidFill>
                  <a:srgbClr val="3333FF"/>
                </a:solidFill>
              </a:rPr>
              <a:t>კვლევებისადმი დიდი ინტერესი დაკავშირებულია მათ უნიკალურ თვისებებთან, </a:t>
            </a:r>
            <a:r>
              <a:rPr lang="ka-GE" sz="2000" dirty="0" smtClean="0">
                <a:solidFill>
                  <a:srgbClr val="3333FF"/>
                </a:solidFill>
              </a:rPr>
              <a:t>რომლის </a:t>
            </a:r>
            <a:r>
              <a:rPr lang="ka-GE" sz="2000" dirty="0" smtClean="0">
                <a:solidFill>
                  <a:srgbClr val="3333FF"/>
                </a:solidFill>
              </a:rPr>
              <a:t>ერთერთ მაგალითს </a:t>
            </a:r>
            <a:r>
              <a:rPr lang="ka-GE" sz="2000" dirty="0">
                <a:solidFill>
                  <a:srgbClr val="3333FF"/>
                </a:solidFill>
              </a:rPr>
              <a:t>წარმოადგენს სპექტრული თვისებების ნაწილაკების ზომაზე, შემადგნლობასა და სტრუქტურაზე დამოკიდებულება. </a:t>
            </a:r>
            <a:endParaRPr lang="ka-GE" sz="2000" dirty="0" smtClean="0">
              <a:solidFill>
                <a:srgbClr val="3333FF"/>
              </a:solidFill>
            </a:endParaRPr>
          </a:p>
          <a:p>
            <a:pPr marL="285750" indent="-285750">
              <a:buFont typeface="Arial" pitchFamily="34" charset="0"/>
              <a:buChar char="•"/>
            </a:pPr>
            <a:r>
              <a:rPr lang="ka-GE" sz="2000" dirty="0" smtClean="0">
                <a:solidFill>
                  <a:srgbClr val="3333FF"/>
                </a:solidFill>
              </a:rPr>
              <a:t>ნანონაწილაკები წარმოადგენენ ნანოტექნოლოგიის საფუძველს, რომელიც განიცდის </a:t>
            </a:r>
            <a:r>
              <a:rPr lang="ka-GE" sz="2000" dirty="0">
                <a:solidFill>
                  <a:srgbClr val="3333FF"/>
                </a:solidFill>
              </a:rPr>
              <a:t>ძალიან სწრაფ ზრდას და გააჩნია უსასრულო გამოყენება პრაქტიკულად ყველაფერში, რასაც ჩვენ ვაკეთებთ - მედიკამენტები რომელსაც </a:t>
            </a:r>
            <a:r>
              <a:rPr lang="ka-GE" sz="2000" dirty="0" smtClean="0">
                <a:solidFill>
                  <a:srgbClr val="3333FF"/>
                </a:solidFill>
              </a:rPr>
              <a:t>ვღებულობთ</a:t>
            </a:r>
            <a:r>
              <a:rPr lang="ka-GE" sz="2000" dirty="0">
                <a:solidFill>
                  <a:srgbClr val="3333FF"/>
                </a:solidFill>
              </a:rPr>
              <a:t>, საკვები </a:t>
            </a:r>
            <a:r>
              <a:rPr lang="ka-GE" sz="2000" dirty="0" smtClean="0">
                <a:solidFill>
                  <a:srgbClr val="3333FF"/>
                </a:solidFill>
              </a:rPr>
              <a:t>რომელსაც მივირთმევთ</a:t>
            </a:r>
            <a:r>
              <a:rPr lang="ka-GE" sz="2000" dirty="0">
                <a:solidFill>
                  <a:srgbClr val="3333FF"/>
                </a:solidFill>
              </a:rPr>
              <a:t>, ქიმიკატები რომელსაც </a:t>
            </a:r>
            <a:r>
              <a:rPr lang="ka-GE" sz="2000" dirty="0" smtClean="0">
                <a:solidFill>
                  <a:srgbClr val="3333FF"/>
                </a:solidFill>
              </a:rPr>
              <a:t>ვიყენებთ</a:t>
            </a:r>
            <a:r>
              <a:rPr lang="ka-GE" sz="2000" dirty="0">
                <a:solidFill>
                  <a:srgbClr val="3333FF"/>
                </a:solidFill>
              </a:rPr>
              <a:t>, ავტომობილები რომლითაც დავდივართ და მრავალი სხვა.</a:t>
            </a:r>
            <a:endParaRPr lang="en-US" sz="2000" dirty="0">
              <a:solidFill>
                <a:srgbClr val="3333FF"/>
              </a:solidFill>
            </a:endParaRPr>
          </a:p>
        </p:txBody>
      </p:sp>
    </p:spTree>
    <p:extLst>
      <p:ext uri="{BB962C8B-B14F-4D97-AF65-F5344CB8AC3E}">
        <p14:creationId xmlns:p14="http://schemas.microsoft.com/office/powerpoint/2010/main" val="4288086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604962" y="923925"/>
            <a:ext cx="5934075" cy="5010150"/>
          </a:xfrm>
          <a:prstGeom prst="rect">
            <a:avLst/>
          </a:prstGeom>
          <a:noFill/>
          <a:ln>
            <a:noFill/>
          </a:ln>
        </p:spPr>
      </p:pic>
    </p:spTree>
    <p:extLst>
      <p:ext uri="{BB962C8B-B14F-4D97-AF65-F5344CB8AC3E}">
        <p14:creationId xmlns:p14="http://schemas.microsoft.com/office/powerpoint/2010/main" val="157359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dirty="0" smtClean="0">
                <a:solidFill>
                  <a:srgbClr val="E63700"/>
                </a:solidFill>
              </a:rPr>
              <a:t>თხევად გარემოში ნანოსტრუქტუების </a:t>
            </a:r>
            <a:r>
              <a:rPr lang="ka-GE" sz="3200" dirty="0">
                <a:solidFill>
                  <a:srgbClr val="E63700"/>
                </a:solidFill>
              </a:rPr>
              <a:t>მიღების </a:t>
            </a:r>
            <a:r>
              <a:rPr lang="ka-GE" sz="3200" dirty="0" smtClean="0">
                <a:solidFill>
                  <a:srgbClr val="E63700"/>
                </a:solidFill>
              </a:rPr>
              <a:t>მეთოდები</a:t>
            </a:r>
            <a:endParaRPr lang="en-US" sz="3200" dirty="0">
              <a:solidFill>
                <a:srgbClr val="E63700"/>
              </a:solidFill>
            </a:endParaRPr>
          </a:p>
        </p:txBody>
      </p:sp>
      <p:sp>
        <p:nvSpPr>
          <p:cNvPr id="3" name="Content Placeholder 2"/>
          <p:cNvSpPr>
            <a:spLocks noGrp="1"/>
          </p:cNvSpPr>
          <p:nvPr>
            <p:ph idx="1"/>
          </p:nvPr>
        </p:nvSpPr>
        <p:spPr/>
        <p:txBody>
          <a:bodyPr>
            <a:normAutofit/>
          </a:bodyPr>
          <a:lstStyle/>
          <a:p>
            <a:r>
              <a:rPr lang="ka-GE" sz="2000" dirty="0">
                <a:solidFill>
                  <a:srgbClr val="3333FF"/>
                </a:solidFill>
              </a:rPr>
              <a:t>ნანონაწილაკების სინთეზის დალექვის </a:t>
            </a:r>
            <a:r>
              <a:rPr lang="ka-GE" sz="2000" dirty="0" smtClean="0">
                <a:solidFill>
                  <a:srgbClr val="3333FF"/>
                </a:solidFill>
              </a:rPr>
              <a:t>მეთოდი.</a:t>
            </a:r>
          </a:p>
          <a:p>
            <a:r>
              <a:rPr lang="ka-GE" sz="2000" dirty="0" smtClean="0">
                <a:solidFill>
                  <a:srgbClr val="3333FF"/>
                </a:solidFill>
              </a:rPr>
              <a:t>ზოლ-გელ მეთოდი.</a:t>
            </a:r>
          </a:p>
          <a:p>
            <a:r>
              <a:rPr lang="ka-GE" sz="2000" dirty="0" smtClean="0">
                <a:solidFill>
                  <a:srgbClr val="3333FF"/>
                </a:solidFill>
              </a:rPr>
              <a:t>ნანონაწილაკების </a:t>
            </a:r>
            <a:r>
              <a:rPr lang="ka-GE" sz="2000" dirty="0">
                <a:solidFill>
                  <a:srgbClr val="3333FF"/>
                </a:solidFill>
              </a:rPr>
              <a:t>სინთეზი ზეკრიტიკულ </a:t>
            </a:r>
            <a:r>
              <a:rPr lang="ka-GE" sz="2000" dirty="0" smtClean="0">
                <a:solidFill>
                  <a:srgbClr val="3333FF"/>
                </a:solidFill>
              </a:rPr>
              <a:t>სითხეში.</a:t>
            </a:r>
          </a:p>
          <a:p>
            <a:r>
              <a:rPr lang="ka-GE" sz="2000" dirty="0" smtClean="0">
                <a:solidFill>
                  <a:srgbClr val="3333FF"/>
                </a:solidFill>
              </a:rPr>
              <a:t>ნანონაწილაკების </a:t>
            </a:r>
            <a:r>
              <a:rPr lang="ka-GE" sz="2000" dirty="0">
                <a:solidFill>
                  <a:srgbClr val="3333FF"/>
                </a:solidFill>
              </a:rPr>
              <a:t>სინთეზი რეაქციულ გარემოზე ფიზიკური ზემოქმედების </a:t>
            </a:r>
            <a:r>
              <a:rPr lang="ka-GE" sz="2000" dirty="0" smtClean="0">
                <a:solidFill>
                  <a:srgbClr val="3333FF"/>
                </a:solidFill>
              </a:rPr>
              <a:t>შედეგად. </a:t>
            </a:r>
          </a:p>
          <a:p>
            <a:r>
              <a:rPr lang="ka-GE" sz="2000" dirty="0" smtClean="0">
                <a:solidFill>
                  <a:srgbClr val="3333FF"/>
                </a:solidFill>
              </a:rPr>
              <a:t>ნანონაწილაკების მიღება ხსნარის </a:t>
            </a:r>
            <a:r>
              <a:rPr lang="ka-GE" sz="2000" dirty="0">
                <a:solidFill>
                  <a:srgbClr val="3333FF"/>
                </a:solidFill>
              </a:rPr>
              <a:t>ალში შესხურებით (სველი წვა) </a:t>
            </a:r>
            <a:r>
              <a:rPr lang="ka-GE" sz="2000" dirty="0" smtClean="0">
                <a:solidFill>
                  <a:srgbClr val="3333FF"/>
                </a:solidFill>
              </a:rPr>
              <a:t>.</a:t>
            </a:r>
          </a:p>
          <a:p>
            <a:r>
              <a:rPr lang="ka-GE" sz="2000" dirty="0" smtClean="0">
                <a:solidFill>
                  <a:srgbClr val="3333FF"/>
                </a:solidFill>
              </a:rPr>
              <a:t>ნანონაწილაკების </a:t>
            </a:r>
            <a:r>
              <a:rPr lang="ka-GE" sz="2000" dirty="0">
                <a:solidFill>
                  <a:srgbClr val="3333FF"/>
                </a:solidFill>
              </a:rPr>
              <a:t>სინთეზის კრიოქიმიური </a:t>
            </a:r>
            <a:r>
              <a:rPr lang="ka-GE" sz="2000" dirty="0" smtClean="0">
                <a:solidFill>
                  <a:srgbClr val="3333FF"/>
                </a:solidFill>
              </a:rPr>
              <a:t>მეთოდები.</a:t>
            </a:r>
          </a:p>
          <a:p>
            <a:r>
              <a:rPr lang="ka-GE" sz="2000" dirty="0" smtClean="0">
                <a:solidFill>
                  <a:srgbClr val="3333FF"/>
                </a:solidFill>
              </a:rPr>
              <a:t>ნანომასალების სინთეზის ელექტროქიმიური მეთოდი.</a:t>
            </a:r>
          </a:p>
          <a:p>
            <a:r>
              <a:rPr lang="ka-GE" sz="2000" dirty="0" smtClean="0">
                <a:solidFill>
                  <a:srgbClr val="3333FF"/>
                </a:solidFill>
              </a:rPr>
              <a:t> ნანონაწილაკების მატრიცული </a:t>
            </a:r>
            <a:r>
              <a:rPr lang="ka-GE" sz="2000" dirty="0">
                <a:solidFill>
                  <a:srgbClr val="3333FF"/>
                </a:solidFill>
              </a:rPr>
              <a:t>(ტემპლანტური) სინთეზი. </a:t>
            </a:r>
            <a:endParaRPr lang="ka-GE" sz="2000" dirty="0" smtClean="0">
              <a:solidFill>
                <a:srgbClr val="3333FF"/>
              </a:solidFill>
            </a:endParaRPr>
          </a:p>
          <a:p>
            <a:r>
              <a:rPr lang="ka-GE" sz="2000" dirty="0" smtClean="0">
                <a:solidFill>
                  <a:srgbClr val="3333FF"/>
                </a:solidFill>
              </a:rPr>
              <a:t>ნანონაწილაკების </a:t>
            </a:r>
            <a:r>
              <a:rPr lang="ka-GE" sz="2000" dirty="0">
                <a:solidFill>
                  <a:srgbClr val="3333FF"/>
                </a:solidFill>
              </a:rPr>
              <a:t>სინთეზის ბიოლოგიური მეთოდი. </a:t>
            </a:r>
            <a:endParaRPr lang="ka-GE" sz="2000" dirty="0" smtClean="0">
              <a:solidFill>
                <a:srgbClr val="3333FF"/>
              </a:solidFill>
            </a:endParaRPr>
          </a:p>
          <a:p>
            <a:r>
              <a:rPr lang="ka-GE" sz="2000" dirty="0">
                <a:solidFill>
                  <a:srgbClr val="3333FF"/>
                </a:solidFill>
              </a:rPr>
              <a:t>ნანონაწილაკების მიღება თვითორგანიზების გზით</a:t>
            </a:r>
            <a:r>
              <a:rPr lang="ka-GE" sz="2000" dirty="0" smtClean="0">
                <a:solidFill>
                  <a:srgbClr val="3333FF"/>
                </a:solidFill>
              </a:rPr>
              <a:t>.</a:t>
            </a:r>
            <a:endParaRPr lang="en-US" sz="2000" dirty="0"/>
          </a:p>
        </p:txBody>
      </p:sp>
    </p:spTree>
    <p:extLst>
      <p:ext uri="{BB962C8B-B14F-4D97-AF65-F5344CB8AC3E}">
        <p14:creationId xmlns:p14="http://schemas.microsoft.com/office/powerpoint/2010/main" val="1114564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05" y="838200"/>
            <a:ext cx="8458200" cy="5324535"/>
          </a:xfrm>
          <a:prstGeom prst="rect">
            <a:avLst/>
          </a:prstGeom>
        </p:spPr>
        <p:txBody>
          <a:bodyPr wrap="square">
            <a:spAutoFit/>
          </a:bodyPr>
          <a:lstStyle/>
          <a:p>
            <a:r>
              <a:rPr lang="ka-GE" sz="2000" dirty="0">
                <a:solidFill>
                  <a:srgbClr val="3333FF"/>
                </a:solidFill>
              </a:rPr>
              <a:t>ნანოტექნოლოგიების საფუძველს წარმოადგენს ძლიერ ერთგვაროვანი ნანონაწილაკები, რომელთაც გააჩნიათ ახალი თვისებები, ხოლო, მათი მიღების მეთოდიკა უნდა იყოს ორიენტირებული </a:t>
            </a:r>
            <a:r>
              <a:rPr lang="ka-GE" sz="2000" dirty="0" smtClean="0">
                <a:solidFill>
                  <a:srgbClr val="3333FF"/>
                </a:solidFill>
              </a:rPr>
              <a:t>მასურ </a:t>
            </a:r>
            <a:r>
              <a:rPr lang="ka-GE" sz="2000" dirty="0">
                <a:solidFill>
                  <a:srgbClr val="3333FF"/>
                </a:solidFill>
              </a:rPr>
              <a:t>რაოდენობაზე. რაც </a:t>
            </a:r>
            <a:r>
              <a:rPr lang="ka-GE" sz="2000" dirty="0" smtClean="0">
                <a:solidFill>
                  <a:srgbClr val="3333FF"/>
                </a:solidFill>
              </a:rPr>
              <a:t>არსებული </a:t>
            </a:r>
            <a:r>
              <a:rPr lang="ka-GE" sz="2000" dirty="0">
                <a:solidFill>
                  <a:srgbClr val="3333FF"/>
                </a:solidFill>
              </a:rPr>
              <a:t>მდგომარეობით  შეიძლება უზრუნველყოფილი იქნეს თხევადფაზური მეთოდების საშუალებით. ამჟამად ამ მეთოდების ფარგლებში დიდი ყურადღება ეთმობა ზომით, ფორმით და კრისტალური სტრუქტურით ერთგვაროვანების გაზრდის გზების შესწავლას და აგრეთვე რთული შემადგენლობის და აგებულების ნანოობიქტების კონსტრუირებას. </a:t>
            </a:r>
            <a:r>
              <a:rPr lang="ka-GE" sz="2000" dirty="0" smtClean="0">
                <a:solidFill>
                  <a:srgbClr val="3333FF"/>
                </a:solidFill>
              </a:rPr>
              <a:t>რაც </a:t>
            </a:r>
            <a:r>
              <a:rPr lang="ka-GE" sz="2000" dirty="0">
                <a:solidFill>
                  <a:srgbClr val="3333FF"/>
                </a:solidFill>
              </a:rPr>
              <a:t>თავის მხრივ განაპირობებს ახალი ნანომასალების დამუშავების პერსპექტივას.</a:t>
            </a:r>
            <a:endParaRPr lang="en-US" sz="2000" dirty="0">
              <a:solidFill>
                <a:srgbClr val="3333FF"/>
              </a:solidFill>
            </a:endParaRPr>
          </a:p>
          <a:p>
            <a:r>
              <a:rPr lang="ka-GE" sz="2000" dirty="0">
                <a:solidFill>
                  <a:srgbClr val="3333FF"/>
                </a:solidFill>
              </a:rPr>
              <a:t>თხევად გარემოში ნანონაწილაკების მიღების ტექნოლოგიების ნაირსახეობას </a:t>
            </a:r>
            <a:r>
              <a:rPr lang="ka-GE" sz="2000" dirty="0" smtClean="0">
                <a:solidFill>
                  <a:srgbClr val="3333FF"/>
                </a:solidFill>
              </a:rPr>
              <a:t>წარმოადგენს, </a:t>
            </a:r>
            <a:r>
              <a:rPr lang="ka-GE" sz="2000" dirty="0">
                <a:solidFill>
                  <a:srgbClr val="3333FF"/>
                </a:solidFill>
              </a:rPr>
              <a:t>მსხვილი </a:t>
            </a:r>
            <a:r>
              <a:rPr lang="ka-GE" sz="2000" dirty="0" smtClean="0">
                <a:solidFill>
                  <a:srgbClr val="3333FF"/>
                </a:solidFill>
              </a:rPr>
              <a:t>ნაწილაკების </a:t>
            </a:r>
            <a:r>
              <a:rPr lang="ka-GE" sz="2000" dirty="0">
                <a:solidFill>
                  <a:srgbClr val="3333FF"/>
                </a:solidFill>
              </a:rPr>
              <a:t>შესაბამის გამხსნელებში მართვადი გახსნა. </a:t>
            </a:r>
            <a:r>
              <a:rPr lang="ka-GE" sz="2000" dirty="0" smtClean="0">
                <a:solidFill>
                  <a:srgbClr val="3333FF"/>
                </a:solidFill>
              </a:rPr>
              <a:t>ამასთან, შეიძლება შევაჩეროთ </a:t>
            </a:r>
            <a:r>
              <a:rPr lang="ka-GE" sz="2000" dirty="0">
                <a:solidFill>
                  <a:srgbClr val="3333FF"/>
                </a:solidFill>
              </a:rPr>
              <a:t>ან საერთოდ შევწყვიტოთ მათი გახსნის პროცესი ნანოზომის არეში. ამ მეთოდით შეიძლება მიღებული ნაწილაკების ზომების </a:t>
            </a:r>
            <a:r>
              <a:rPr lang="ka-GE" sz="2000" dirty="0" smtClean="0">
                <a:solidFill>
                  <a:srgbClr val="3333FF"/>
                </a:solidFill>
              </a:rPr>
              <a:t>კორექცია, </a:t>
            </a:r>
            <a:r>
              <a:rPr lang="ka-GE" sz="2000" dirty="0">
                <a:solidFill>
                  <a:srgbClr val="3333FF"/>
                </a:solidFill>
              </a:rPr>
              <a:t>როცა მათი ზომები აღმოჩნდება საჭიროზე მეტი. ასევე საინტერესოა თხევადი გარ</a:t>
            </a:r>
            <a:r>
              <a:rPr lang="ka-GE" dirty="0">
                <a:solidFill>
                  <a:srgbClr val="3333FF"/>
                </a:solidFill>
              </a:rPr>
              <a:t>ემოში ნანონაწილაკების დალექვის </a:t>
            </a:r>
            <a:r>
              <a:rPr lang="ka-GE" dirty="0" smtClean="0">
                <a:solidFill>
                  <a:srgbClr val="3333FF"/>
                </a:solidFill>
              </a:rPr>
              <a:t>მეთოდი</a:t>
            </a:r>
            <a:r>
              <a:rPr lang="ka-GE" dirty="0">
                <a:solidFill>
                  <a:srgbClr val="3333FF"/>
                </a:solidFill>
              </a:rPr>
              <a:t>. </a:t>
            </a:r>
            <a:endParaRPr lang="en-US" dirty="0">
              <a:solidFill>
                <a:srgbClr val="3333FF"/>
              </a:solidFill>
            </a:endParaRPr>
          </a:p>
        </p:txBody>
      </p:sp>
    </p:spTree>
    <p:extLst>
      <p:ext uri="{BB962C8B-B14F-4D97-AF65-F5344CB8AC3E}">
        <p14:creationId xmlns:p14="http://schemas.microsoft.com/office/powerpoint/2010/main" val="44872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dirty="0" smtClean="0">
                <a:solidFill>
                  <a:srgbClr val="E63700"/>
                </a:solidFill>
              </a:rPr>
              <a:t>ნანონაწილაკების ოპტიკური თვისებები</a:t>
            </a:r>
            <a:endParaRPr lang="en-US" sz="3200" dirty="0">
              <a:solidFill>
                <a:srgbClr val="E6370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ka-GE" dirty="0" smtClean="0">
                <a:solidFill>
                  <a:srgbClr val="3333FF"/>
                </a:solidFill>
              </a:rPr>
              <a:t>ელექტრომაგნიტური </a:t>
            </a:r>
            <a:r>
              <a:rPr lang="ka-GE" dirty="0">
                <a:solidFill>
                  <a:srgbClr val="3333FF"/>
                </a:solidFill>
              </a:rPr>
              <a:t>გამოსხივების </a:t>
            </a:r>
            <a:r>
              <a:rPr lang="ka-GE" dirty="0" smtClean="0">
                <a:solidFill>
                  <a:srgbClr val="3333FF"/>
                </a:solidFill>
              </a:rPr>
              <a:t>ლითონის ნანონაწილაკებთან ურთიერთქმედებისას</a:t>
            </a:r>
            <a:r>
              <a:rPr lang="ka-GE" dirty="0">
                <a:solidFill>
                  <a:srgbClr val="3333FF"/>
                </a:solidFill>
              </a:rPr>
              <a:t>, გამტარებლობის </a:t>
            </a:r>
            <a:r>
              <a:rPr lang="ka-GE" dirty="0" smtClean="0">
                <a:solidFill>
                  <a:srgbClr val="3333FF"/>
                </a:solidFill>
              </a:rPr>
              <a:t>მოძრავი </a:t>
            </a:r>
            <a:r>
              <a:rPr lang="ka-GE" dirty="0">
                <a:solidFill>
                  <a:srgbClr val="3333FF"/>
                </a:solidFill>
              </a:rPr>
              <a:t>ელექტრონები წაინაცლებენ </a:t>
            </a:r>
            <a:r>
              <a:rPr lang="ka-GE" dirty="0" smtClean="0">
                <a:solidFill>
                  <a:srgbClr val="3333FF"/>
                </a:solidFill>
              </a:rPr>
              <a:t>ლითონის </a:t>
            </a:r>
            <a:r>
              <a:rPr lang="ka-GE" dirty="0">
                <a:solidFill>
                  <a:srgbClr val="3333FF"/>
                </a:solidFill>
              </a:rPr>
              <a:t>მესერის დადებითად დამუხტული იონების მიმართ. თუ </a:t>
            </a:r>
            <a:r>
              <a:rPr lang="ka-GE" dirty="0" smtClean="0">
                <a:solidFill>
                  <a:srgbClr val="3333FF"/>
                </a:solidFill>
              </a:rPr>
              <a:t>დაცემული </a:t>
            </a:r>
            <a:r>
              <a:rPr lang="ka-GE" dirty="0">
                <a:solidFill>
                  <a:srgbClr val="3333FF"/>
                </a:solidFill>
              </a:rPr>
              <a:t>სინათლის რხევის სიხშირე ემთხვევა თავისუფალი ელქტრონების რხევების საკუთარ სიხშირეს, ლითონური ნაწილაკების ზედაპირის მახლობლობაში ადგილი აქვს „ელექტრონული </a:t>
            </a:r>
            <a:r>
              <a:rPr lang="ka-GE" dirty="0" smtClean="0">
                <a:solidFill>
                  <a:srgbClr val="3333FF"/>
                </a:solidFill>
              </a:rPr>
              <a:t>“ </a:t>
            </a:r>
            <a:r>
              <a:rPr lang="ka-GE" dirty="0">
                <a:solidFill>
                  <a:srgbClr val="3333FF"/>
                </a:solidFill>
              </a:rPr>
              <a:t>რხევის ამპლიტუდის მკვეთრ ზრდას, რომლის კვანტურ </a:t>
            </a:r>
            <a:r>
              <a:rPr lang="ka-GE" dirty="0" smtClean="0">
                <a:solidFill>
                  <a:srgbClr val="3333FF"/>
                </a:solidFill>
              </a:rPr>
              <a:t>ანალოგს </a:t>
            </a:r>
            <a:r>
              <a:rPr lang="ka-GE" dirty="0">
                <a:solidFill>
                  <a:srgbClr val="3333FF"/>
                </a:solidFill>
              </a:rPr>
              <a:t>წარმოადგენს პლაზმონი. </a:t>
            </a:r>
            <a:endParaRPr lang="ka-GE" dirty="0" smtClean="0">
              <a:solidFill>
                <a:srgbClr val="3333FF"/>
              </a:solidFill>
            </a:endParaRPr>
          </a:p>
          <a:p>
            <a:pPr marL="0" indent="0">
              <a:buNone/>
            </a:pPr>
            <a:r>
              <a:rPr lang="ka-GE" dirty="0" smtClean="0">
                <a:solidFill>
                  <a:srgbClr val="3333FF"/>
                </a:solidFill>
              </a:rPr>
              <a:t>ეს მოვლენა ცნობილია ზედაპირული პლაზმური </a:t>
            </a:r>
            <a:r>
              <a:rPr lang="ka-GE" dirty="0">
                <a:solidFill>
                  <a:srgbClr val="3333FF"/>
                </a:solidFill>
              </a:rPr>
              <a:t>რეზონანსის </a:t>
            </a:r>
            <a:r>
              <a:rPr lang="ka-GE" dirty="0" smtClean="0">
                <a:solidFill>
                  <a:srgbClr val="3333FF"/>
                </a:solidFill>
              </a:rPr>
              <a:t>სახელწოდება (</a:t>
            </a:r>
            <a:r>
              <a:rPr lang="en-US" dirty="0" smtClean="0">
                <a:solidFill>
                  <a:srgbClr val="3333FF"/>
                </a:solidFill>
              </a:rPr>
              <a:t>SPR</a:t>
            </a:r>
            <a:r>
              <a:rPr lang="ka-GE" dirty="0" smtClean="0">
                <a:solidFill>
                  <a:srgbClr val="3333FF"/>
                </a:solidFill>
              </a:rPr>
              <a:t>).  </a:t>
            </a:r>
            <a:r>
              <a:rPr lang="ka-GE" dirty="0">
                <a:solidFill>
                  <a:srgbClr val="3333FF"/>
                </a:solidFill>
              </a:rPr>
              <a:t>სინათლის შთანთქმის სპექტრში გაჩნდება პიკი. მისი მდებარეობა და ინტენსივობა დამოკიდებულია ნანონაწილაკის </a:t>
            </a:r>
            <a:r>
              <a:rPr lang="ka-GE" dirty="0" smtClean="0">
                <a:solidFill>
                  <a:srgbClr val="3333FF"/>
                </a:solidFill>
              </a:rPr>
              <a:t>ზომაზე, ფორმაზე </a:t>
            </a:r>
            <a:r>
              <a:rPr lang="ka-GE" dirty="0" smtClean="0">
                <a:solidFill>
                  <a:srgbClr val="3333FF"/>
                </a:solidFill>
              </a:rPr>
              <a:t>და ლოკალურ დიელექტრიკულ გარემოზე.</a:t>
            </a:r>
          </a:p>
          <a:p>
            <a:pPr marL="0" indent="0">
              <a:buNone/>
            </a:pPr>
            <a:r>
              <a:rPr lang="ka-GE" dirty="0" smtClean="0">
                <a:solidFill>
                  <a:srgbClr val="3333FF"/>
                </a:solidFill>
              </a:rPr>
              <a:t> </a:t>
            </a:r>
            <a:endParaRPr lang="en-US" dirty="0">
              <a:solidFill>
                <a:srgbClr val="3333FF"/>
              </a:solidFill>
            </a:endParaRPr>
          </a:p>
        </p:txBody>
      </p:sp>
    </p:spTree>
    <p:extLst>
      <p:ext uri="{BB962C8B-B14F-4D97-AF65-F5344CB8AC3E}">
        <p14:creationId xmlns:p14="http://schemas.microsoft.com/office/powerpoint/2010/main" val="91361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ka-GE" dirty="0" smtClean="0"/>
              <a:t/>
            </a:r>
            <a:br>
              <a:rPr lang="ka-GE" dirty="0" smtClean="0"/>
            </a:br>
            <a:r>
              <a:rPr lang="ka-GE" sz="3600" dirty="0" smtClean="0">
                <a:solidFill>
                  <a:srgbClr val="E63700"/>
                </a:solidFill>
              </a:rPr>
              <a:t>ვერხცხლის </a:t>
            </a:r>
            <a:r>
              <a:rPr lang="ka-GE" sz="3600" dirty="0">
                <a:solidFill>
                  <a:srgbClr val="E63700"/>
                </a:solidFill>
              </a:rPr>
              <a:t>ნანონაწილაკების შთანთქმის ოპტიკური </a:t>
            </a:r>
            <a:r>
              <a:rPr lang="ka-GE" sz="3600" dirty="0" smtClean="0">
                <a:solidFill>
                  <a:srgbClr val="E63700"/>
                </a:solidFill>
              </a:rPr>
              <a:t>სპექტრი </a:t>
            </a:r>
            <a:r>
              <a:rPr lang="en-US" dirty="0"/>
              <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1" y="2438400"/>
            <a:ext cx="4114800" cy="3047999"/>
          </a:xfrm>
          <a:prstGeom prst="rect">
            <a:avLst/>
          </a:prstGeom>
          <a:noFill/>
          <a:ln>
            <a:noFill/>
          </a:ln>
        </p:spPr>
      </p:pic>
    </p:spTree>
    <p:extLst>
      <p:ext uri="{BB962C8B-B14F-4D97-AF65-F5344CB8AC3E}">
        <p14:creationId xmlns:p14="http://schemas.microsoft.com/office/powerpoint/2010/main" val="4239879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90600"/>
            <a:ext cx="7467600" cy="1938992"/>
          </a:xfrm>
          <a:prstGeom prst="rect">
            <a:avLst/>
          </a:prstGeom>
        </p:spPr>
        <p:txBody>
          <a:bodyPr wrap="square">
            <a:spAutoFit/>
          </a:bodyPr>
          <a:lstStyle/>
          <a:p>
            <a:r>
              <a:rPr lang="ka-GE" sz="2400" dirty="0">
                <a:solidFill>
                  <a:srgbClr val="3333FF"/>
                </a:solidFill>
              </a:rPr>
              <a:t>კვლევის </a:t>
            </a:r>
            <a:r>
              <a:rPr lang="ka-GE" sz="2400" dirty="0" smtClean="0">
                <a:solidFill>
                  <a:srgbClr val="3333FF"/>
                </a:solidFill>
              </a:rPr>
              <a:t>შედეგად განხორციელებული იქნა თხევად გარემოში (ხსნარში) </a:t>
            </a:r>
            <a:r>
              <a:rPr lang="ka-GE" sz="2400" dirty="0">
                <a:solidFill>
                  <a:srgbClr val="3333FF"/>
                </a:solidFill>
              </a:rPr>
              <a:t>ნანონაწილაკების </a:t>
            </a:r>
            <a:r>
              <a:rPr lang="ka-GE" sz="2400" dirty="0" smtClean="0">
                <a:solidFill>
                  <a:srgbClr val="3333FF"/>
                </a:solidFill>
              </a:rPr>
              <a:t>სინთეზი.</a:t>
            </a:r>
          </a:p>
          <a:p>
            <a:r>
              <a:rPr lang="ka-GE" sz="2400" dirty="0">
                <a:solidFill>
                  <a:srgbClr val="3333FF"/>
                </a:solidFill>
              </a:rPr>
              <a:t>ჩატარებული იქნა </a:t>
            </a:r>
            <a:r>
              <a:rPr lang="ka-GE" sz="2400" dirty="0" smtClean="0">
                <a:solidFill>
                  <a:srgbClr val="3333FF"/>
                </a:solidFill>
              </a:rPr>
              <a:t>მიღებული </a:t>
            </a:r>
            <a:r>
              <a:rPr lang="ka-GE" sz="2400" dirty="0">
                <a:solidFill>
                  <a:srgbClr val="3333FF"/>
                </a:solidFill>
              </a:rPr>
              <a:t>ნანონაწილაკების ანალიზი და </a:t>
            </a:r>
            <a:r>
              <a:rPr lang="ka-GE" sz="2400" dirty="0" smtClean="0">
                <a:solidFill>
                  <a:srgbClr val="3333FF"/>
                </a:solidFill>
              </a:rPr>
              <a:t>დიაგნოსტიკა სპექტ­რუ­ლი </a:t>
            </a:r>
            <a:r>
              <a:rPr lang="ka-GE" sz="2400" dirty="0">
                <a:solidFill>
                  <a:srgbClr val="3333FF"/>
                </a:solidFill>
              </a:rPr>
              <a:t>მეთოდით, სპექტროფოტომეტრის საშუალებით</a:t>
            </a:r>
            <a:r>
              <a:rPr lang="ka-GE" sz="2400" dirty="0" smtClean="0">
                <a:solidFill>
                  <a:srgbClr val="3333FF"/>
                </a:solidFill>
              </a:rPr>
              <a:t>.</a:t>
            </a:r>
            <a:endParaRPr lang="en-US" sz="2400" dirty="0">
              <a:solidFill>
                <a:srgbClr val="3333FF"/>
              </a:solidFill>
            </a:endParaRPr>
          </a:p>
        </p:txBody>
      </p:sp>
    </p:spTree>
    <p:extLst>
      <p:ext uri="{BB962C8B-B14F-4D97-AF65-F5344CB8AC3E}">
        <p14:creationId xmlns:p14="http://schemas.microsoft.com/office/powerpoint/2010/main" val="2430654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465</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ფიზიკის დეპარტამენტის  სამეცნიერო სემინარი   ნანოსტრუქტურების სინთეზი თხევადფაზური მეთოდების საშუალებით </vt:lpstr>
      <vt:lpstr> ნანოსტრუქტუების მიღების  ძირითადი მეთოდები </vt:lpstr>
      <vt:lpstr>PowerPoint Presentation</vt:lpstr>
      <vt:lpstr>PowerPoint Presentation</vt:lpstr>
      <vt:lpstr>თხევად გარემოში ნანოსტრუქტუების მიღების მეთოდები</vt:lpstr>
      <vt:lpstr>PowerPoint Presentation</vt:lpstr>
      <vt:lpstr>ნანონაწილაკების ოპტიკური თვისებები</vt:lpstr>
      <vt:lpstr> ვერხცხლის ნანონაწილაკების შთანთქმის ოპტიკური სპექტრი  </vt:lpstr>
      <vt:lpstr>PowerPoint Presentation</vt:lpstr>
      <vt:lpstr>მიღებული ნაანონაწილაკების შთანთქმის, ტალღის სიგრძეზე დამოკიდებულების მრუდი</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ნანოსტრუქტურების სინთეზი თხევადფაზური მეთოდების საშუალებით </dc:title>
  <dc:creator>Admin</dc:creator>
  <cp:lastModifiedBy>User</cp:lastModifiedBy>
  <cp:revision>27</cp:revision>
  <dcterms:created xsi:type="dcterms:W3CDTF">2006-08-16T00:00:00Z</dcterms:created>
  <dcterms:modified xsi:type="dcterms:W3CDTF">2019-06-12T06:08:25Z</dcterms:modified>
</cp:coreProperties>
</file>