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62" r:id="rId5"/>
    <p:sldId id="263" r:id="rId6"/>
    <p:sldId id="258"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69" d="100"/>
          <a:sy n="69"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CFE79-5A6D-4ECA-8C9B-F1415613801F}" type="datetimeFigureOut">
              <a:rPr lang="ru-RU" smtClean="0"/>
              <a:t>16.06.2019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6634-3EAA-4D59-9E16-401223A01A1E}" type="slidenum">
              <a:rPr lang="ru-RU" smtClean="0"/>
              <a:t>‹#›</a:t>
            </a:fld>
            <a:endParaRPr lang="ru-RU" dirty="0"/>
          </a:p>
        </p:txBody>
      </p:sp>
    </p:spTree>
    <p:extLst>
      <p:ext uri="{BB962C8B-B14F-4D97-AF65-F5344CB8AC3E}">
        <p14:creationId xmlns:p14="http://schemas.microsoft.com/office/powerpoint/2010/main" val="166579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358760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311420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393689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211238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287158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222762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213885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6660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114904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425938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4F25EB-E42D-4B81-B214-33C0646BB5E3}" type="datetimeFigureOut">
              <a:rPr lang="ru-RU" smtClean="0"/>
              <a:t>16.06.2019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1250AF5-8F9D-4C99-8EB6-69BE35E94169}" type="slidenum">
              <a:rPr lang="ru-RU" smtClean="0"/>
              <a:t>‹#›</a:t>
            </a:fld>
            <a:endParaRPr lang="ru-RU" dirty="0"/>
          </a:p>
        </p:txBody>
      </p:sp>
    </p:spTree>
    <p:extLst>
      <p:ext uri="{BB962C8B-B14F-4D97-AF65-F5344CB8AC3E}">
        <p14:creationId xmlns:p14="http://schemas.microsoft.com/office/powerpoint/2010/main" val="265817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F25EB-E42D-4B81-B214-33C0646BB5E3}" type="datetimeFigureOut">
              <a:rPr lang="ru-RU" smtClean="0"/>
              <a:t>16.06.2019</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50AF5-8F9D-4C99-8EB6-69BE35E94169}" type="slidenum">
              <a:rPr lang="ru-RU" smtClean="0"/>
              <a:t>‹#›</a:t>
            </a:fld>
            <a:endParaRPr lang="ru-RU" dirty="0"/>
          </a:p>
        </p:txBody>
      </p:sp>
    </p:spTree>
    <p:extLst>
      <p:ext uri="{BB962C8B-B14F-4D97-AF65-F5344CB8AC3E}">
        <p14:creationId xmlns:p14="http://schemas.microsoft.com/office/powerpoint/2010/main" val="406188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3" y="522514"/>
            <a:ext cx="11219543" cy="1929741"/>
          </a:xfrm>
        </p:spPr>
        <p:txBody>
          <a:bodyPr>
            <a:noAutofit/>
          </a:bodyPr>
          <a:lstStyle/>
          <a:p>
            <a:r>
              <a:rPr lang="ka-GE" sz="4000" dirty="0" smtClean="0">
                <a:latin typeface="Sylfaen" panose="010A0502050306030303" pitchFamily="18" charset="0"/>
              </a:rPr>
              <a:t>დავით და ტირიჭანის </a:t>
            </a:r>
            <a:br>
              <a:rPr lang="ka-GE" sz="4000" dirty="0" smtClean="0">
                <a:latin typeface="Sylfaen" panose="010A0502050306030303" pitchFamily="18" charset="0"/>
              </a:rPr>
            </a:br>
            <a:r>
              <a:rPr lang="ka-GE" sz="4000" dirty="0" smtClean="0">
                <a:latin typeface="Sylfaen" panose="010A0502050306030303" pitchFamily="18" charset="0"/>
              </a:rPr>
              <a:t>ჰიმნოგრაფიული ციკლი</a:t>
            </a:r>
            <a:endParaRPr lang="ru-RU" sz="4000" dirty="0">
              <a:latin typeface="Sylfaen" panose="010A0502050306030303" pitchFamily="18" charset="0"/>
            </a:endParaRPr>
          </a:p>
        </p:txBody>
      </p:sp>
      <p:sp>
        <p:nvSpPr>
          <p:cNvPr id="3" name="Subtitle 2"/>
          <p:cNvSpPr>
            <a:spLocks noGrp="1"/>
          </p:cNvSpPr>
          <p:nvPr>
            <p:ph type="subTitle" idx="1"/>
          </p:nvPr>
        </p:nvSpPr>
        <p:spPr>
          <a:xfrm>
            <a:off x="1524000" y="4412342"/>
            <a:ext cx="9144000" cy="845457"/>
          </a:xfrm>
        </p:spPr>
        <p:txBody>
          <a:bodyPr>
            <a:normAutofit/>
          </a:bodyPr>
          <a:lstStyle/>
          <a:p>
            <a:r>
              <a:rPr lang="tr-TR" dirty="0" smtClean="0"/>
              <a:t>რ</a:t>
            </a:r>
            <a:r>
              <a:rPr lang="ka-GE" dirty="0" smtClean="0"/>
              <a:t>ამაზ ხალვაში</a:t>
            </a:r>
          </a:p>
        </p:txBody>
      </p:sp>
      <p:pic>
        <p:nvPicPr>
          <p:cNvPr id="4"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390819"/>
            <a:ext cx="76200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36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Ven. 2 (მაისის თვენი, XIII-XIV სს.)</a:t>
            </a:r>
            <a:endParaRPr lang="en-US" dirty="0"/>
          </a:p>
        </p:txBody>
      </p:sp>
      <p:sp>
        <p:nvSpPr>
          <p:cNvPr id="3" name="Content Placeholder 2"/>
          <p:cNvSpPr>
            <a:spLocks noGrp="1"/>
          </p:cNvSpPr>
          <p:nvPr>
            <p:ph idx="1"/>
          </p:nvPr>
        </p:nvSpPr>
        <p:spPr>
          <a:xfrm>
            <a:off x="7730836" y="1825625"/>
            <a:ext cx="3622964" cy="4351338"/>
          </a:xfrm>
        </p:spPr>
        <p:txBody>
          <a:bodyPr/>
          <a:lstStyle/>
          <a:p>
            <a:r>
              <a:rPr lang="ka-GE" dirty="0"/>
              <a:t>„მასვე დღესა წმიდათა მოწამეთა </a:t>
            </a:r>
            <a:r>
              <a:rPr lang="ka-GE" b="1" dirty="0"/>
              <a:t>დავით და ტირიჭანისი</a:t>
            </a:r>
            <a:r>
              <a:rPr lang="ka-GE" dirty="0"/>
              <a:t>“ (Ven. 2, 077v)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186" y="1690688"/>
            <a:ext cx="3833560" cy="4890655"/>
          </a:xfrm>
          <a:prstGeom prst="rect">
            <a:avLst/>
          </a:prstGeom>
        </p:spPr>
      </p:pic>
    </p:spTree>
    <p:extLst>
      <p:ext uri="{BB962C8B-B14F-4D97-AF65-F5344CB8AC3E}">
        <p14:creationId xmlns:p14="http://schemas.microsoft.com/office/powerpoint/2010/main" val="300111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Sin. Geo. O. 92 (სტიქარონ-წარდგომათა კრებული, XIII-XIV სს.</a:t>
            </a:r>
            <a:endParaRPr lang="en-US" dirty="0"/>
          </a:p>
        </p:txBody>
      </p:sp>
      <p:sp>
        <p:nvSpPr>
          <p:cNvPr id="3" name="Content Placeholder 2"/>
          <p:cNvSpPr>
            <a:spLocks noGrp="1"/>
          </p:cNvSpPr>
          <p:nvPr>
            <p:ph idx="1"/>
          </p:nvPr>
        </p:nvSpPr>
        <p:spPr>
          <a:xfrm>
            <a:off x="7730836" y="1825625"/>
            <a:ext cx="3622964" cy="4351338"/>
          </a:xfrm>
        </p:spPr>
        <p:txBody>
          <a:bodyPr/>
          <a:lstStyle/>
          <a:p>
            <a:r>
              <a:rPr lang="ka-GE" dirty="0"/>
              <a:t>„მაისსა </a:t>
            </a:r>
            <a:r>
              <a:rPr lang="ka-GE" b="1" dirty="0"/>
              <a:t>იზ</a:t>
            </a:r>
            <a:r>
              <a:rPr lang="ka-GE" dirty="0"/>
              <a:t> (17): </a:t>
            </a:r>
            <a:r>
              <a:rPr lang="ka-GE" b="1" dirty="0"/>
              <a:t>დავით და ტირიჭანისი</a:t>
            </a:r>
            <a:r>
              <a:rPr lang="ka-GE" dirty="0"/>
              <a:t>. მჴნეონი“ (Sin. Geo. O. 92 – 260v)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437" y="1834493"/>
            <a:ext cx="5727956" cy="4342470"/>
          </a:xfrm>
          <a:prstGeom prst="rect">
            <a:avLst/>
          </a:prstGeom>
        </p:spPr>
      </p:pic>
    </p:spTree>
    <p:extLst>
      <p:ext uri="{BB962C8B-B14F-4D97-AF65-F5344CB8AC3E}">
        <p14:creationId xmlns:p14="http://schemas.microsoft.com/office/powerpoint/2010/main" val="59480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62737307"/>
              </p:ext>
            </p:extLst>
          </p:nvPr>
        </p:nvGraphicFramePr>
        <p:xfrm>
          <a:off x="796637" y="483626"/>
          <a:ext cx="10515602" cy="5769134"/>
        </p:xfrm>
        <a:graphic>
          <a:graphicData uri="http://schemas.openxmlformats.org/drawingml/2006/table">
            <a:tbl>
              <a:tblPr firstRow="1" firstCol="1" bandRow="1">
                <a:tableStyleId>{5C22544A-7EE6-4342-B048-85BDC9FD1C3A}</a:tableStyleId>
              </a:tblPr>
              <a:tblGrid>
                <a:gridCol w="2334490">
                  <a:extLst>
                    <a:ext uri="{9D8B030D-6E8A-4147-A177-3AD203B41FA5}">
                      <a16:colId xmlns:a16="http://schemas.microsoft.com/office/drawing/2014/main" val="2418115008"/>
                    </a:ext>
                  </a:extLst>
                </a:gridCol>
                <a:gridCol w="2937165">
                  <a:extLst>
                    <a:ext uri="{9D8B030D-6E8A-4147-A177-3AD203B41FA5}">
                      <a16:colId xmlns:a16="http://schemas.microsoft.com/office/drawing/2014/main" val="3935382453"/>
                    </a:ext>
                  </a:extLst>
                </a:gridCol>
                <a:gridCol w="2410690">
                  <a:extLst>
                    <a:ext uri="{9D8B030D-6E8A-4147-A177-3AD203B41FA5}">
                      <a16:colId xmlns:a16="http://schemas.microsoft.com/office/drawing/2014/main" val="446419445"/>
                    </a:ext>
                  </a:extLst>
                </a:gridCol>
                <a:gridCol w="2833257">
                  <a:extLst>
                    <a:ext uri="{9D8B030D-6E8A-4147-A177-3AD203B41FA5}">
                      <a16:colId xmlns:a16="http://schemas.microsoft.com/office/drawing/2014/main" val="3243341303"/>
                    </a:ext>
                  </a:extLst>
                </a:gridCol>
              </a:tblGrid>
              <a:tr h="435134">
                <a:tc>
                  <a:txBody>
                    <a:bodyPr/>
                    <a:lstStyle/>
                    <a:p>
                      <a:pPr marL="0" marR="0" algn="just">
                        <a:spcBef>
                          <a:spcPts val="0"/>
                        </a:spcBef>
                        <a:spcAft>
                          <a:spcPts val="0"/>
                        </a:spcAft>
                        <a:tabLst>
                          <a:tab pos="171450" algn="l"/>
                        </a:tabLst>
                      </a:pPr>
                      <a:r>
                        <a:rPr lang="en-US" sz="1400" dirty="0">
                          <a:effectLst/>
                        </a:rPr>
                        <a:t>Jer. Geo. </a:t>
                      </a:r>
                      <a:r>
                        <a:rPr lang="en-US" sz="1400" dirty="0" smtClean="0">
                          <a:effectLst/>
                        </a:rPr>
                        <a:t>42</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pPr>
                      <a:r>
                        <a:rPr lang="en-US" sz="1400" dirty="0" smtClean="0">
                          <a:effectLst/>
                        </a:rPr>
                        <a:t>H-1710</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ka-GE" sz="1400" dirty="0">
                          <a:effectLst/>
                        </a:rPr>
                        <a:t>Sin. Geo. O. </a:t>
                      </a:r>
                      <a:r>
                        <a:rPr lang="ka-GE" sz="1400" dirty="0" smtClean="0">
                          <a:effectLst/>
                        </a:rPr>
                        <a:t>92</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ka-GE" sz="1400" dirty="0">
                          <a:effectLst/>
                        </a:rPr>
                        <a:t>Ven. </a:t>
                      </a:r>
                      <a:r>
                        <a:rPr lang="ka-GE" sz="1400" dirty="0" smtClean="0">
                          <a:effectLst/>
                        </a:rPr>
                        <a:t>2</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3324412835"/>
                  </a:ext>
                </a:extLst>
              </a:tr>
              <a:tr h="696214">
                <a:tc>
                  <a:txBody>
                    <a:bodyPr/>
                    <a:lstStyle/>
                    <a:p>
                      <a:pPr marL="0" marR="0">
                        <a:spcBef>
                          <a:spcPts val="0"/>
                        </a:spcBef>
                        <a:spcAft>
                          <a:spcPts val="0"/>
                        </a:spcAft>
                        <a:tabLst>
                          <a:tab pos="171450" algn="l"/>
                        </a:tabLst>
                      </a:pPr>
                      <a:r>
                        <a:rPr lang="ka-GE" sz="1400" dirty="0">
                          <a:effectLst/>
                        </a:rPr>
                        <a:t>უფალო ღაღატყავსა</a:t>
                      </a:r>
                      <a:endParaRPr lang="en-US" sz="1400" dirty="0">
                        <a:effectLst/>
                      </a:endParaRPr>
                    </a:p>
                    <a:p>
                      <a:pPr marL="0" marR="0">
                        <a:spcBef>
                          <a:spcPts val="0"/>
                        </a:spcBef>
                        <a:spcAft>
                          <a:spcPts val="0"/>
                        </a:spcAft>
                        <a:tabLst>
                          <a:tab pos="171450" algn="l"/>
                        </a:tabLst>
                      </a:pPr>
                      <a:r>
                        <a:rPr lang="ka-GE" sz="1400" dirty="0">
                          <a:effectLst/>
                        </a:rPr>
                        <a:t>ჴმაჲ დ (4)</a:t>
                      </a:r>
                      <a:endParaRPr lang="en-US" sz="1400" dirty="0">
                        <a:effectLst/>
                      </a:endParaRPr>
                    </a:p>
                    <a:p>
                      <a:pPr marL="0" marR="0">
                        <a:spcBef>
                          <a:spcPts val="0"/>
                        </a:spcBef>
                        <a:spcAft>
                          <a:spcPts val="0"/>
                        </a:spcAft>
                      </a:pPr>
                      <a:r>
                        <a:rPr lang="ka-GE" sz="1400" dirty="0">
                          <a:effectLst/>
                        </a:rPr>
                        <a:t>თანასწორთა ზედა</a:t>
                      </a:r>
                      <a:endParaRPr lang="en-US" sz="1400" dirty="0">
                        <a:effectLst/>
                      </a:endParaRPr>
                    </a:p>
                    <a:p>
                      <a:pPr marL="0" marR="0">
                        <a:spcBef>
                          <a:spcPts val="0"/>
                        </a:spcBef>
                        <a:spcAft>
                          <a:spcPts val="0"/>
                        </a:spcAft>
                        <a:tabLst>
                          <a:tab pos="171450" algn="l"/>
                        </a:tabLst>
                      </a:pPr>
                      <a:r>
                        <a:rPr lang="ka-GE" sz="1400" dirty="0">
                          <a:effectLst/>
                        </a:rPr>
                        <a:t>1. </a:t>
                      </a:r>
                      <a:r>
                        <a:rPr lang="en-US" sz="1400" dirty="0" err="1">
                          <a:effectLst/>
                        </a:rPr>
                        <a:t>სომხითისა</a:t>
                      </a:r>
                      <a:r>
                        <a:rPr lang="en-US" sz="1400" dirty="0">
                          <a:effectLst/>
                        </a:rPr>
                        <a:t> </a:t>
                      </a:r>
                      <a:r>
                        <a:rPr lang="en-US" sz="1400" dirty="0" err="1">
                          <a:effectLst/>
                        </a:rPr>
                        <a:t>სანახებსა</a:t>
                      </a:r>
                      <a:endParaRPr lang="en-US" sz="1400" dirty="0">
                        <a:effectLst/>
                      </a:endParaRPr>
                    </a:p>
                    <a:p>
                      <a:pPr marL="0" marR="0">
                        <a:spcBef>
                          <a:spcPts val="0"/>
                        </a:spcBef>
                        <a:spcAft>
                          <a:spcPts val="0"/>
                        </a:spcAft>
                        <a:tabLst>
                          <a:tab pos="171450" algn="l"/>
                        </a:tabLst>
                      </a:pPr>
                      <a:r>
                        <a:rPr lang="ka-GE" sz="1400" dirty="0">
                          <a:effectLst/>
                        </a:rPr>
                        <a:t>2. </a:t>
                      </a:r>
                      <a:r>
                        <a:rPr lang="en-US" sz="1400" dirty="0" err="1">
                          <a:effectLst/>
                        </a:rPr>
                        <a:t>ვითარცა</a:t>
                      </a:r>
                      <a:r>
                        <a:rPr lang="en-US" sz="1400" dirty="0">
                          <a:effectLst/>
                        </a:rPr>
                        <a:t> </a:t>
                      </a:r>
                      <a:r>
                        <a:rPr lang="en-US" sz="1400" dirty="0" err="1">
                          <a:effectLst/>
                        </a:rPr>
                        <a:t>ვარდნი</a:t>
                      </a:r>
                      <a:endParaRPr lang="en-US" sz="1400" dirty="0">
                        <a:effectLst/>
                      </a:endParaRPr>
                    </a:p>
                    <a:p>
                      <a:pPr marL="0" marR="0">
                        <a:spcBef>
                          <a:spcPts val="0"/>
                        </a:spcBef>
                        <a:spcAft>
                          <a:spcPts val="0"/>
                        </a:spcAft>
                      </a:pPr>
                      <a:r>
                        <a:rPr lang="ka-GE" sz="1400" dirty="0">
                          <a:effectLst/>
                        </a:rPr>
                        <a:t>3. </a:t>
                      </a:r>
                      <a:r>
                        <a:rPr lang="en-US" sz="1400" dirty="0" err="1">
                          <a:effectLst/>
                        </a:rPr>
                        <a:t>ჰასაკითა</a:t>
                      </a:r>
                      <a:r>
                        <a:rPr lang="en-US" sz="1400" dirty="0">
                          <a:effectLst/>
                        </a:rPr>
                        <a:t> </a:t>
                      </a:r>
                      <a:r>
                        <a:rPr lang="en-US" sz="1400" dirty="0" err="1">
                          <a:effectLst/>
                        </a:rPr>
                        <a:t>მით</a:t>
                      </a:r>
                      <a:r>
                        <a:rPr lang="en-US" sz="1400" dirty="0">
                          <a:effectLst/>
                        </a:rPr>
                        <a:t> </a:t>
                      </a:r>
                      <a:r>
                        <a:rPr lang="en-US" sz="1400" dirty="0" err="1">
                          <a:effectLst/>
                        </a:rPr>
                        <a:t>ჩჩჳლითა</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pPr>
                      <a:r>
                        <a:rPr lang="ka-GE" sz="1400" dirty="0">
                          <a:effectLst/>
                        </a:rPr>
                        <a:t>დ (4). </a:t>
                      </a:r>
                      <a:endParaRPr lang="en-US" sz="1400" dirty="0">
                        <a:effectLst/>
                      </a:endParaRPr>
                    </a:p>
                    <a:p>
                      <a:pPr marL="0" marR="0">
                        <a:spcBef>
                          <a:spcPts val="0"/>
                        </a:spcBef>
                        <a:spcAft>
                          <a:spcPts val="0"/>
                        </a:spcAft>
                      </a:pPr>
                      <a:r>
                        <a:rPr lang="ka-GE" sz="1400" dirty="0">
                          <a:effectLst/>
                        </a:rPr>
                        <a:t>მჴნეონი</a:t>
                      </a:r>
                      <a:endParaRPr lang="en-US" sz="1400" dirty="0">
                        <a:effectLst/>
                      </a:endParaRPr>
                    </a:p>
                    <a:p>
                      <a:pPr marL="0" marR="0">
                        <a:spcBef>
                          <a:spcPts val="0"/>
                        </a:spcBef>
                        <a:spcAft>
                          <a:spcPts val="0"/>
                        </a:spcAft>
                        <a:tabLst>
                          <a:tab pos="171450" algn="l"/>
                        </a:tabLst>
                      </a:pPr>
                      <a:r>
                        <a:rPr lang="ka-GE" sz="1400" dirty="0">
                          <a:effectLst/>
                        </a:rPr>
                        <a:t> </a:t>
                      </a:r>
                      <a:endParaRPr lang="en-US" sz="1400" dirty="0">
                        <a:effectLst/>
                      </a:endParaRPr>
                    </a:p>
                    <a:p>
                      <a:pPr marL="0" marR="0">
                        <a:spcBef>
                          <a:spcPts val="0"/>
                        </a:spcBef>
                        <a:spcAft>
                          <a:spcPts val="0"/>
                        </a:spcAft>
                        <a:tabLst>
                          <a:tab pos="171450" algn="l"/>
                        </a:tabLst>
                      </a:pPr>
                      <a:r>
                        <a:rPr lang="ka-GE" sz="1400" dirty="0">
                          <a:effectLst/>
                        </a:rPr>
                        <a:t>1. </a:t>
                      </a:r>
                      <a:r>
                        <a:rPr lang="en-US" sz="1400" dirty="0" err="1">
                          <a:effectLst/>
                        </a:rPr>
                        <a:t>სომხითისა</a:t>
                      </a:r>
                      <a:r>
                        <a:rPr lang="en-US" sz="1400" dirty="0">
                          <a:effectLst/>
                        </a:rPr>
                        <a:t> </a:t>
                      </a:r>
                      <a:r>
                        <a:rPr lang="en-US" sz="1400" dirty="0" err="1">
                          <a:effectLst/>
                        </a:rPr>
                        <a:t>სანახებსა</a:t>
                      </a:r>
                      <a:endParaRPr lang="en-US" sz="1400" dirty="0">
                        <a:effectLst/>
                      </a:endParaRPr>
                    </a:p>
                    <a:p>
                      <a:pPr marL="0" marR="0">
                        <a:spcBef>
                          <a:spcPts val="0"/>
                        </a:spcBef>
                        <a:spcAft>
                          <a:spcPts val="0"/>
                        </a:spcAft>
                        <a:tabLst>
                          <a:tab pos="171450" algn="l"/>
                        </a:tabLst>
                      </a:pPr>
                      <a:r>
                        <a:rPr lang="ka-GE" sz="1400" dirty="0">
                          <a:effectLst/>
                        </a:rPr>
                        <a:t>2. </a:t>
                      </a:r>
                      <a:r>
                        <a:rPr lang="en-US" sz="1400" dirty="0" err="1">
                          <a:effectLst/>
                        </a:rPr>
                        <a:t>ვითარცა</a:t>
                      </a:r>
                      <a:r>
                        <a:rPr lang="en-US" sz="1400" dirty="0">
                          <a:effectLst/>
                        </a:rPr>
                        <a:t> </a:t>
                      </a:r>
                      <a:r>
                        <a:rPr lang="en-US" sz="1400" dirty="0" err="1">
                          <a:effectLst/>
                        </a:rPr>
                        <a:t>ვარდნი</a:t>
                      </a:r>
                      <a:endParaRPr lang="en-US" sz="1400" dirty="0">
                        <a:effectLst/>
                      </a:endParaRPr>
                    </a:p>
                    <a:p>
                      <a:pPr marL="0" marR="0">
                        <a:spcBef>
                          <a:spcPts val="0"/>
                        </a:spcBef>
                        <a:spcAft>
                          <a:spcPts val="0"/>
                        </a:spcAft>
                        <a:tabLst>
                          <a:tab pos="171450" algn="l"/>
                        </a:tabLst>
                      </a:pPr>
                      <a:r>
                        <a:rPr lang="ka-GE" sz="1400" dirty="0">
                          <a:effectLst/>
                        </a:rPr>
                        <a:t>3. </a:t>
                      </a:r>
                      <a:r>
                        <a:rPr lang="en-US" sz="1400" dirty="0" err="1">
                          <a:effectLst/>
                        </a:rPr>
                        <a:t>ჰასაკითა</a:t>
                      </a:r>
                      <a:r>
                        <a:rPr lang="en-US" sz="1400" dirty="0">
                          <a:effectLst/>
                        </a:rPr>
                        <a:t> </a:t>
                      </a:r>
                      <a:r>
                        <a:rPr lang="en-US" sz="1400" dirty="0" err="1">
                          <a:effectLst/>
                        </a:rPr>
                        <a:t>მით</a:t>
                      </a:r>
                      <a:r>
                        <a:rPr lang="en-US" sz="1400" dirty="0">
                          <a:effectLst/>
                        </a:rPr>
                        <a:t> </a:t>
                      </a:r>
                      <a:r>
                        <a:rPr lang="en-US" sz="1400" dirty="0" err="1">
                          <a:effectLst/>
                        </a:rPr>
                        <a:t>ჩჩჳლითა</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ka-GE" sz="1400">
                          <a:effectLst/>
                        </a:rPr>
                        <a:t>მჴნეონი</a:t>
                      </a:r>
                      <a:endParaRPr lang="en-US" sz="1400">
                        <a:effectLst/>
                      </a:endParaRPr>
                    </a:p>
                    <a:p>
                      <a:pPr marL="0" marR="0">
                        <a:spcBef>
                          <a:spcPts val="0"/>
                        </a:spcBef>
                        <a:spcAft>
                          <a:spcPts val="0"/>
                        </a:spcAft>
                        <a:tabLst>
                          <a:tab pos="171450" algn="l"/>
                        </a:tabLst>
                      </a:pPr>
                      <a:r>
                        <a:rPr lang="ka-GE" sz="1400">
                          <a:effectLst/>
                        </a:rPr>
                        <a:t> </a:t>
                      </a:r>
                      <a:endParaRPr lang="en-US" sz="1400">
                        <a:effectLst/>
                      </a:endParaRPr>
                    </a:p>
                    <a:p>
                      <a:pPr marL="0" marR="0">
                        <a:spcBef>
                          <a:spcPts val="0"/>
                        </a:spcBef>
                        <a:spcAft>
                          <a:spcPts val="0"/>
                        </a:spcAft>
                        <a:tabLst>
                          <a:tab pos="171450" algn="l"/>
                        </a:tabLst>
                      </a:pPr>
                      <a:r>
                        <a:rPr lang="ka-GE" sz="1400">
                          <a:effectLst/>
                        </a:rPr>
                        <a:t> </a:t>
                      </a:r>
                      <a:endParaRPr lang="en-US" sz="1400">
                        <a:effectLst/>
                      </a:endParaRPr>
                    </a:p>
                    <a:p>
                      <a:pPr marL="0" marR="0">
                        <a:spcBef>
                          <a:spcPts val="0"/>
                        </a:spcBef>
                        <a:spcAft>
                          <a:spcPts val="0"/>
                        </a:spcAft>
                        <a:tabLst>
                          <a:tab pos="171450" algn="l"/>
                        </a:tabLst>
                      </a:pPr>
                      <a:r>
                        <a:rPr lang="ka-GE" sz="1400">
                          <a:effectLst/>
                        </a:rPr>
                        <a:t>1. </a:t>
                      </a:r>
                      <a:r>
                        <a:rPr lang="en-US" sz="1400">
                          <a:effectLst/>
                        </a:rPr>
                        <a:t>სომხითისა სანახებსა</a:t>
                      </a:r>
                    </a:p>
                    <a:p>
                      <a:pPr marL="0" marR="0">
                        <a:spcBef>
                          <a:spcPts val="0"/>
                        </a:spcBef>
                        <a:spcAft>
                          <a:spcPts val="0"/>
                        </a:spcAft>
                        <a:tabLst>
                          <a:tab pos="171450" algn="l"/>
                        </a:tabLst>
                      </a:pPr>
                      <a:r>
                        <a:rPr lang="ka-GE" sz="1400">
                          <a:effectLst/>
                        </a:rPr>
                        <a:t>2. </a:t>
                      </a:r>
                      <a:r>
                        <a:rPr lang="en-US" sz="1400">
                          <a:effectLst/>
                        </a:rPr>
                        <a:t>ვითარცა ვარდნი</a:t>
                      </a:r>
                    </a:p>
                    <a:p>
                      <a:pPr marL="0" marR="0">
                        <a:spcBef>
                          <a:spcPts val="0"/>
                        </a:spcBef>
                        <a:spcAft>
                          <a:spcPts val="0"/>
                        </a:spcAft>
                        <a:tabLst>
                          <a:tab pos="171450" algn="l"/>
                        </a:tabLst>
                      </a:pPr>
                      <a:r>
                        <a:rPr lang="ka-GE" sz="1400">
                          <a:effectLst/>
                        </a:rPr>
                        <a:t>3. </a:t>
                      </a:r>
                      <a:r>
                        <a:rPr lang="en-US" sz="1400">
                          <a:effectLst/>
                        </a:rPr>
                        <a:t>ჰასაკითა მით ჩჩჳლითა</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ka-GE" sz="1400" dirty="0">
                          <a:effectLst/>
                        </a:rPr>
                        <a:t>მჴნეონი</a:t>
                      </a:r>
                      <a:endParaRPr lang="en-US" sz="1400" dirty="0">
                        <a:effectLst/>
                      </a:endParaRPr>
                    </a:p>
                    <a:p>
                      <a:pPr marL="0" marR="0">
                        <a:spcBef>
                          <a:spcPts val="0"/>
                        </a:spcBef>
                        <a:spcAft>
                          <a:spcPts val="0"/>
                        </a:spcAft>
                        <a:tabLst>
                          <a:tab pos="171450" algn="l"/>
                        </a:tabLst>
                      </a:pPr>
                      <a:r>
                        <a:rPr lang="ka-GE" sz="1400" dirty="0">
                          <a:effectLst/>
                        </a:rPr>
                        <a:t> </a:t>
                      </a:r>
                      <a:endParaRPr lang="en-US" sz="1400" dirty="0">
                        <a:effectLst/>
                      </a:endParaRPr>
                    </a:p>
                    <a:p>
                      <a:pPr marL="0" marR="0">
                        <a:spcBef>
                          <a:spcPts val="0"/>
                        </a:spcBef>
                        <a:spcAft>
                          <a:spcPts val="0"/>
                        </a:spcAft>
                        <a:tabLst>
                          <a:tab pos="171450" algn="l"/>
                        </a:tabLst>
                      </a:pPr>
                      <a:r>
                        <a:rPr lang="ka-GE" sz="1400" dirty="0">
                          <a:effectLst/>
                        </a:rPr>
                        <a:t> </a:t>
                      </a:r>
                      <a:endParaRPr lang="en-US" sz="1400" dirty="0">
                        <a:effectLst/>
                      </a:endParaRPr>
                    </a:p>
                    <a:p>
                      <a:pPr marL="0" marR="0">
                        <a:spcBef>
                          <a:spcPts val="0"/>
                        </a:spcBef>
                        <a:spcAft>
                          <a:spcPts val="0"/>
                        </a:spcAft>
                        <a:tabLst>
                          <a:tab pos="171450" algn="l"/>
                        </a:tabLst>
                      </a:pPr>
                      <a:r>
                        <a:rPr lang="ka-GE" sz="1400" dirty="0">
                          <a:effectLst/>
                        </a:rPr>
                        <a:t>1. </a:t>
                      </a:r>
                      <a:r>
                        <a:rPr lang="en-US" sz="1400" dirty="0" err="1">
                          <a:effectLst/>
                        </a:rPr>
                        <a:t>სომხითისა</a:t>
                      </a:r>
                      <a:r>
                        <a:rPr lang="en-US" sz="1400" dirty="0">
                          <a:effectLst/>
                        </a:rPr>
                        <a:t> </a:t>
                      </a:r>
                      <a:r>
                        <a:rPr lang="en-US" sz="1400" dirty="0" err="1">
                          <a:effectLst/>
                        </a:rPr>
                        <a:t>სანახებსა</a:t>
                      </a:r>
                      <a:endParaRPr lang="en-US" sz="1400" dirty="0">
                        <a:effectLst/>
                      </a:endParaRPr>
                    </a:p>
                    <a:p>
                      <a:pPr marL="0" marR="0">
                        <a:spcBef>
                          <a:spcPts val="0"/>
                        </a:spcBef>
                        <a:spcAft>
                          <a:spcPts val="0"/>
                        </a:spcAft>
                        <a:tabLst>
                          <a:tab pos="171450" algn="l"/>
                        </a:tabLst>
                      </a:pPr>
                      <a:r>
                        <a:rPr lang="ka-GE" sz="1400" dirty="0">
                          <a:effectLst/>
                        </a:rPr>
                        <a:t>2. </a:t>
                      </a:r>
                      <a:r>
                        <a:rPr lang="en-US" sz="1400" dirty="0" err="1">
                          <a:effectLst/>
                        </a:rPr>
                        <a:t>ვითარცა</a:t>
                      </a:r>
                      <a:r>
                        <a:rPr lang="en-US" sz="1400" dirty="0">
                          <a:effectLst/>
                        </a:rPr>
                        <a:t> </a:t>
                      </a:r>
                      <a:r>
                        <a:rPr lang="en-US" sz="1400" dirty="0" err="1">
                          <a:effectLst/>
                        </a:rPr>
                        <a:t>ვარდნი</a:t>
                      </a:r>
                      <a:endParaRPr lang="en-US" sz="1400" dirty="0">
                        <a:effectLst/>
                      </a:endParaRPr>
                    </a:p>
                    <a:p>
                      <a:pPr marL="0" marR="0">
                        <a:spcBef>
                          <a:spcPts val="0"/>
                        </a:spcBef>
                        <a:spcAft>
                          <a:spcPts val="0"/>
                        </a:spcAft>
                        <a:tabLst>
                          <a:tab pos="171450" algn="l"/>
                        </a:tabLst>
                      </a:pPr>
                      <a:r>
                        <a:rPr lang="ka-GE" sz="1400" dirty="0">
                          <a:effectLst/>
                        </a:rPr>
                        <a:t>3. </a:t>
                      </a:r>
                      <a:r>
                        <a:rPr lang="en-US" sz="1400" dirty="0" err="1">
                          <a:effectLst/>
                        </a:rPr>
                        <a:t>ჰასაკითა</a:t>
                      </a:r>
                      <a:r>
                        <a:rPr lang="en-US" sz="1400" dirty="0">
                          <a:effectLst/>
                        </a:rPr>
                        <a:t> </a:t>
                      </a:r>
                      <a:r>
                        <a:rPr lang="en-US" sz="1400" dirty="0" err="1">
                          <a:effectLst/>
                        </a:rPr>
                        <a:t>მით</a:t>
                      </a:r>
                      <a:r>
                        <a:rPr lang="en-US" sz="1400" dirty="0">
                          <a:effectLst/>
                        </a:rPr>
                        <a:t> </a:t>
                      </a:r>
                      <a:r>
                        <a:rPr lang="en-US" sz="1400" dirty="0" err="1">
                          <a:effectLst/>
                        </a:rPr>
                        <a:t>ჩჩჳლითა</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3588982614"/>
                  </a:ext>
                </a:extLst>
              </a:tr>
              <a:tr h="522161">
                <a:tc>
                  <a:txBody>
                    <a:bodyPr/>
                    <a:lstStyle/>
                    <a:p>
                      <a:pPr marL="0" marR="0">
                        <a:spcBef>
                          <a:spcPts val="0"/>
                        </a:spcBef>
                        <a:spcAft>
                          <a:spcPts val="0"/>
                        </a:spcAft>
                        <a:tabLst>
                          <a:tab pos="171450" algn="l"/>
                        </a:tabLst>
                      </a:pPr>
                      <a:r>
                        <a:rPr lang="en-US" sz="1400" dirty="0">
                          <a:effectLst/>
                        </a:rPr>
                        <a:t> </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pPr>
                      <a:r>
                        <a:rPr lang="en-US" sz="1400" dirty="0" err="1">
                          <a:effectLst/>
                        </a:rPr>
                        <a:t>სხუანი</a:t>
                      </a:r>
                      <a:r>
                        <a:rPr lang="en-US" sz="1400" dirty="0">
                          <a:effectLst/>
                        </a:rPr>
                        <a:t> დ </a:t>
                      </a:r>
                      <a:r>
                        <a:rPr lang="en-US" sz="1400" dirty="0" err="1">
                          <a:effectLst/>
                        </a:rPr>
                        <a:t>გუერდი</a:t>
                      </a:r>
                      <a:endParaRPr lang="en-US" sz="1400" dirty="0">
                        <a:effectLst/>
                      </a:endParaRPr>
                    </a:p>
                    <a:p>
                      <a:pPr marL="0" marR="0">
                        <a:spcBef>
                          <a:spcPts val="0"/>
                        </a:spcBef>
                        <a:spcAft>
                          <a:spcPts val="0"/>
                        </a:spcAft>
                      </a:pPr>
                      <a:r>
                        <a:rPr lang="en-US" sz="1400" dirty="0">
                          <a:effectLst/>
                        </a:rPr>
                        <a:t>„</a:t>
                      </a:r>
                      <a:r>
                        <a:rPr lang="en-US" sz="1400" dirty="0" err="1">
                          <a:effectLst/>
                        </a:rPr>
                        <a:t>ლახუ</a:t>
                      </a:r>
                      <a:r>
                        <a:rPr lang="ka-GE" sz="1400" dirty="0">
                          <a:effectLst/>
                        </a:rPr>
                        <a:t>ა</a:t>
                      </a:r>
                      <a:r>
                        <a:rPr lang="en-US" sz="1400" dirty="0" err="1">
                          <a:effectLst/>
                        </a:rPr>
                        <a:t>რსა</a:t>
                      </a:r>
                      <a:r>
                        <a:rPr lang="en-US" sz="1400" dirty="0">
                          <a:effectLst/>
                        </a:rPr>
                        <a:t> “</a:t>
                      </a:r>
                    </a:p>
                    <a:p>
                      <a:pPr marL="0" marR="0">
                        <a:spcBef>
                          <a:spcPts val="0"/>
                        </a:spcBef>
                        <a:spcAft>
                          <a:spcPts val="0"/>
                        </a:spcAft>
                      </a:pPr>
                      <a:r>
                        <a:rPr lang="ka-GE" sz="1400" dirty="0">
                          <a:effectLst/>
                        </a:rPr>
                        <a:t>1. </a:t>
                      </a:r>
                      <a:r>
                        <a:rPr lang="en-US" sz="1400" dirty="0" err="1">
                          <a:effectLst/>
                        </a:rPr>
                        <a:t>ვითარცა</a:t>
                      </a:r>
                      <a:r>
                        <a:rPr lang="en-US" sz="1400" dirty="0">
                          <a:effectLst/>
                        </a:rPr>
                        <a:t> </a:t>
                      </a:r>
                      <a:r>
                        <a:rPr lang="en-US" sz="1400" dirty="0" err="1">
                          <a:effectLst/>
                        </a:rPr>
                        <a:t>იფქლი</a:t>
                      </a:r>
                      <a:endParaRPr lang="en-US" sz="1400" dirty="0">
                        <a:effectLst/>
                      </a:endParaRPr>
                    </a:p>
                    <a:p>
                      <a:pPr marL="0" marR="0">
                        <a:spcBef>
                          <a:spcPts val="0"/>
                        </a:spcBef>
                        <a:spcAft>
                          <a:spcPts val="0"/>
                        </a:spcAft>
                      </a:pPr>
                      <a:r>
                        <a:rPr lang="ka-GE" sz="1400" dirty="0">
                          <a:effectLst/>
                        </a:rPr>
                        <a:t>2. </a:t>
                      </a:r>
                      <a:r>
                        <a:rPr lang="en-US" sz="1400" dirty="0" err="1">
                          <a:effectLst/>
                        </a:rPr>
                        <a:t>აღყუავილნეს</a:t>
                      </a:r>
                      <a:r>
                        <a:rPr lang="en-US" sz="1400" dirty="0">
                          <a:effectLst/>
                        </a:rPr>
                        <a:t> </a:t>
                      </a:r>
                      <a:r>
                        <a:rPr lang="en-US" sz="1400" dirty="0" err="1">
                          <a:effectLst/>
                        </a:rPr>
                        <a:t>საზღ</a:t>
                      </a:r>
                      <a:r>
                        <a:rPr lang="ka-GE" sz="1400" dirty="0">
                          <a:effectLst/>
                        </a:rPr>
                        <a:t>ვ</a:t>
                      </a:r>
                      <a:r>
                        <a:rPr lang="en-US" sz="1400" dirty="0" err="1">
                          <a:effectLst/>
                        </a:rPr>
                        <a:t>არნი</a:t>
                      </a:r>
                      <a:endParaRPr lang="en-US" sz="1400" dirty="0">
                        <a:effectLst/>
                      </a:endParaRPr>
                    </a:p>
                    <a:p>
                      <a:pPr marL="0" marR="0">
                        <a:spcBef>
                          <a:spcPts val="0"/>
                        </a:spcBef>
                        <a:spcAft>
                          <a:spcPts val="0"/>
                        </a:spcAft>
                      </a:pPr>
                      <a:r>
                        <a:rPr lang="ka-GE" sz="1400" dirty="0">
                          <a:effectLst/>
                        </a:rPr>
                        <a:t>3. </a:t>
                      </a:r>
                      <a:r>
                        <a:rPr lang="en-US" sz="1400" dirty="0" err="1">
                          <a:effectLst/>
                        </a:rPr>
                        <a:t>შემოკრებულთა</a:t>
                      </a:r>
                      <a:r>
                        <a:rPr lang="en-US" sz="1400" dirty="0">
                          <a:effectLst/>
                        </a:rPr>
                        <a:t> </a:t>
                      </a:r>
                      <a:r>
                        <a:rPr lang="en-US" sz="1400" dirty="0" err="1">
                          <a:effectLst/>
                        </a:rPr>
                        <a:t>ქებად</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dirty="0">
                          <a:effectLst/>
                        </a:rPr>
                        <a:t> </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ka-GE" sz="1400" dirty="0">
                          <a:effectLst/>
                        </a:rPr>
                        <a:t>სხუანი დ გუერდი</a:t>
                      </a:r>
                      <a:endParaRPr lang="en-US" sz="1400" dirty="0">
                        <a:effectLst/>
                      </a:endParaRPr>
                    </a:p>
                    <a:p>
                      <a:pPr marL="0" marR="0">
                        <a:spcBef>
                          <a:spcPts val="0"/>
                        </a:spcBef>
                        <a:spcAft>
                          <a:spcPts val="0"/>
                        </a:spcAft>
                        <a:tabLst>
                          <a:tab pos="171450" algn="l"/>
                        </a:tabLst>
                      </a:pPr>
                      <a:r>
                        <a:rPr lang="ka-GE" sz="1400" dirty="0">
                          <a:effectLst/>
                        </a:rPr>
                        <a:t>„ლახუარსა გ“</a:t>
                      </a:r>
                      <a:endParaRPr lang="en-US" sz="1400" dirty="0">
                        <a:effectLst/>
                      </a:endParaRPr>
                    </a:p>
                    <a:p>
                      <a:pPr marL="0" marR="0">
                        <a:spcBef>
                          <a:spcPts val="0"/>
                        </a:spcBef>
                        <a:spcAft>
                          <a:spcPts val="0"/>
                        </a:spcAft>
                      </a:pPr>
                      <a:r>
                        <a:rPr lang="ka-GE" sz="1400" dirty="0">
                          <a:effectLst/>
                        </a:rPr>
                        <a:t>1. </a:t>
                      </a:r>
                      <a:r>
                        <a:rPr lang="en-US" sz="1400" dirty="0" err="1">
                          <a:effectLst/>
                        </a:rPr>
                        <a:t>ვითარცა</a:t>
                      </a:r>
                      <a:r>
                        <a:rPr lang="en-US" sz="1400" dirty="0">
                          <a:effectLst/>
                        </a:rPr>
                        <a:t> </a:t>
                      </a:r>
                      <a:r>
                        <a:rPr lang="en-US" sz="1400" dirty="0" err="1">
                          <a:effectLst/>
                        </a:rPr>
                        <a:t>იფქლი</a:t>
                      </a:r>
                      <a:endParaRPr lang="en-US" sz="1400" dirty="0">
                        <a:effectLst/>
                      </a:endParaRPr>
                    </a:p>
                    <a:p>
                      <a:pPr marL="0" marR="0">
                        <a:spcBef>
                          <a:spcPts val="0"/>
                        </a:spcBef>
                        <a:spcAft>
                          <a:spcPts val="0"/>
                        </a:spcAft>
                      </a:pPr>
                      <a:r>
                        <a:rPr lang="ka-GE" sz="1400" dirty="0">
                          <a:effectLst/>
                        </a:rPr>
                        <a:t>2. </a:t>
                      </a:r>
                      <a:r>
                        <a:rPr lang="en-US" sz="1400" dirty="0" err="1">
                          <a:effectLst/>
                        </a:rPr>
                        <a:t>აღყუავილნეს</a:t>
                      </a:r>
                      <a:r>
                        <a:rPr lang="en-US" sz="1400" dirty="0">
                          <a:effectLst/>
                        </a:rPr>
                        <a:t> </a:t>
                      </a:r>
                      <a:r>
                        <a:rPr lang="en-US" sz="1400" dirty="0" err="1">
                          <a:effectLst/>
                        </a:rPr>
                        <a:t>საზღ</a:t>
                      </a:r>
                      <a:r>
                        <a:rPr lang="ka-GE" sz="1400" dirty="0">
                          <a:effectLst/>
                        </a:rPr>
                        <a:t>ვ</a:t>
                      </a:r>
                      <a:r>
                        <a:rPr lang="en-US" sz="1400" dirty="0" err="1">
                          <a:effectLst/>
                        </a:rPr>
                        <a:t>არნი</a:t>
                      </a:r>
                      <a:endParaRPr lang="en-US" sz="1400" dirty="0">
                        <a:effectLst/>
                      </a:endParaRPr>
                    </a:p>
                    <a:p>
                      <a:pPr marL="0" marR="0">
                        <a:spcBef>
                          <a:spcPts val="0"/>
                        </a:spcBef>
                        <a:spcAft>
                          <a:spcPts val="0"/>
                        </a:spcAft>
                        <a:tabLst>
                          <a:tab pos="171450" algn="l"/>
                        </a:tabLst>
                      </a:pPr>
                      <a:r>
                        <a:rPr lang="ka-GE" sz="1400" dirty="0">
                          <a:effectLst/>
                        </a:rPr>
                        <a:t>3. </a:t>
                      </a:r>
                      <a:r>
                        <a:rPr lang="en-US" sz="1400" dirty="0" err="1">
                          <a:effectLst/>
                        </a:rPr>
                        <a:t>შემოკრებულთა</a:t>
                      </a:r>
                      <a:r>
                        <a:rPr lang="en-US" sz="1400" dirty="0">
                          <a:effectLst/>
                        </a:rPr>
                        <a:t> </a:t>
                      </a:r>
                      <a:r>
                        <a:rPr lang="en-US" sz="1400" dirty="0" err="1">
                          <a:effectLst/>
                        </a:rPr>
                        <a:t>ქებად</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1326253616"/>
                  </a:ext>
                </a:extLst>
              </a:tr>
              <a:tr h="609187">
                <a:tc>
                  <a:txBody>
                    <a:bodyPr/>
                    <a:lstStyle/>
                    <a:p>
                      <a:pPr marL="0" marR="0">
                        <a:spcBef>
                          <a:spcPts val="0"/>
                        </a:spcBef>
                        <a:spcAft>
                          <a:spcPts val="0"/>
                        </a:spcAft>
                        <a:tabLst>
                          <a:tab pos="171450" algn="l"/>
                        </a:tabLst>
                      </a:pPr>
                      <a:r>
                        <a:rPr lang="en-US" sz="1400" dirty="0">
                          <a:effectLst/>
                        </a:rPr>
                        <a:t> </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pPr>
                      <a:r>
                        <a:rPr lang="ka-GE" sz="1400">
                          <a:effectLst/>
                        </a:rPr>
                        <a:t>სხუანი</a:t>
                      </a:r>
                      <a:endParaRPr lang="en-US" sz="1400">
                        <a:effectLst/>
                      </a:endParaRPr>
                    </a:p>
                    <a:p>
                      <a:pPr marL="0" marR="0">
                        <a:spcBef>
                          <a:spcPts val="0"/>
                        </a:spcBef>
                        <a:spcAft>
                          <a:spcPts val="0"/>
                        </a:spcAft>
                      </a:pPr>
                      <a:r>
                        <a:rPr lang="en-US" sz="1400">
                          <a:effectLst/>
                        </a:rPr>
                        <a:t>„ჵ სასწაული“</a:t>
                      </a:r>
                    </a:p>
                    <a:p>
                      <a:pPr marL="0" marR="0">
                        <a:spcBef>
                          <a:spcPts val="0"/>
                        </a:spcBef>
                        <a:spcAft>
                          <a:spcPts val="0"/>
                        </a:spcAft>
                      </a:pPr>
                      <a:r>
                        <a:rPr lang="ka-GE" sz="1400">
                          <a:effectLst/>
                        </a:rPr>
                        <a:t>1. </a:t>
                      </a:r>
                      <a:r>
                        <a:rPr lang="en-US" sz="1400">
                          <a:effectLst/>
                        </a:rPr>
                        <a:t>ჵ სასწაული საკჳრველ</a:t>
                      </a:r>
                      <a:r>
                        <a:rPr lang="ka-GE" sz="1400">
                          <a:effectLst/>
                        </a:rPr>
                        <a:t>თაჲ</a:t>
                      </a:r>
                      <a:endParaRPr lang="en-US" sz="1400">
                        <a:effectLst/>
                      </a:endParaRPr>
                    </a:p>
                    <a:p>
                      <a:pPr marL="0" marR="0">
                        <a:spcBef>
                          <a:spcPts val="0"/>
                        </a:spcBef>
                        <a:spcAft>
                          <a:spcPts val="0"/>
                        </a:spcAft>
                      </a:pPr>
                      <a:r>
                        <a:rPr lang="ka-GE" sz="1400">
                          <a:effectLst/>
                        </a:rPr>
                        <a:t>2. </a:t>
                      </a:r>
                      <a:r>
                        <a:rPr lang="en-US" sz="1400">
                          <a:effectLst/>
                        </a:rPr>
                        <a:t>ჵ სასწაული საკჳრველთაჲ</a:t>
                      </a:r>
                    </a:p>
                    <a:p>
                      <a:pPr marL="0" marR="0">
                        <a:spcBef>
                          <a:spcPts val="0"/>
                        </a:spcBef>
                        <a:spcAft>
                          <a:spcPts val="0"/>
                        </a:spcAft>
                      </a:pPr>
                      <a:r>
                        <a:rPr lang="en-US" sz="1400">
                          <a:effectLst/>
                        </a:rPr>
                        <a:t>3. ვითარცა ივლიტა შეწირა</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 </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ka-GE" sz="1400" dirty="0">
                          <a:effectLst/>
                        </a:rPr>
                        <a:t> </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236354367"/>
                  </a:ext>
                </a:extLst>
              </a:tr>
              <a:tr h="261080">
                <a:tc>
                  <a:txBody>
                    <a:bodyPr/>
                    <a:lstStyle/>
                    <a:p>
                      <a:pPr marL="0" marR="0">
                        <a:spcBef>
                          <a:spcPts val="0"/>
                        </a:spcBef>
                        <a:spcAft>
                          <a:spcPts val="0"/>
                        </a:spcAft>
                        <a:tabLst>
                          <a:tab pos="171450" algn="l"/>
                        </a:tabLst>
                      </a:pPr>
                      <a:r>
                        <a:rPr lang="en-US" sz="1400">
                          <a:effectLst/>
                        </a:rPr>
                        <a:t> </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წარდგომაჲ გ</a:t>
                      </a:r>
                    </a:p>
                    <a:p>
                      <a:pPr marL="0" marR="0">
                        <a:spcBef>
                          <a:spcPts val="0"/>
                        </a:spcBef>
                        <a:spcAft>
                          <a:spcPts val="0"/>
                        </a:spcAft>
                        <a:tabLst>
                          <a:tab pos="171450" algn="l"/>
                        </a:tabLst>
                      </a:pPr>
                      <a:r>
                        <a:rPr lang="en-US" sz="1400">
                          <a:effectLst/>
                        </a:rPr>
                        <a:t>1. წმიდათა მოწამეთა</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წარდგომაჲ </a:t>
                      </a:r>
                      <a:r>
                        <a:rPr lang="ka-GE" sz="1400">
                          <a:effectLst/>
                        </a:rPr>
                        <a:t>გ</a:t>
                      </a:r>
                      <a:endParaRPr lang="en-US" sz="1400">
                        <a:effectLst/>
                      </a:endParaRPr>
                    </a:p>
                    <a:p>
                      <a:pPr marL="0" marR="0">
                        <a:spcBef>
                          <a:spcPts val="0"/>
                        </a:spcBef>
                        <a:spcAft>
                          <a:spcPts val="0"/>
                        </a:spcAft>
                        <a:tabLst>
                          <a:tab pos="171450" algn="l"/>
                        </a:tabLst>
                      </a:pPr>
                      <a:r>
                        <a:rPr lang="en-US" sz="1400">
                          <a:effectLst/>
                        </a:rPr>
                        <a:t>1. წმიდათა მოწამეთა</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dirty="0" err="1">
                          <a:effectLst/>
                        </a:rPr>
                        <a:t>წარდგომაჲ</a:t>
                      </a:r>
                      <a:r>
                        <a:rPr lang="en-US" sz="1400" dirty="0">
                          <a:effectLst/>
                        </a:rPr>
                        <a:t> </a:t>
                      </a:r>
                      <a:r>
                        <a:rPr lang="ka-GE" sz="1400" dirty="0">
                          <a:effectLst/>
                        </a:rPr>
                        <a:t>გ</a:t>
                      </a:r>
                      <a:endParaRPr lang="en-US" sz="1400" dirty="0">
                        <a:effectLst/>
                      </a:endParaRPr>
                    </a:p>
                    <a:p>
                      <a:pPr marL="0" marR="0">
                        <a:spcBef>
                          <a:spcPts val="0"/>
                        </a:spcBef>
                        <a:spcAft>
                          <a:spcPts val="0"/>
                        </a:spcAft>
                        <a:tabLst>
                          <a:tab pos="171450" algn="l"/>
                        </a:tabLst>
                      </a:pPr>
                      <a:r>
                        <a:rPr lang="en-US" sz="1400" dirty="0">
                          <a:effectLst/>
                        </a:rPr>
                        <a:t>1. </a:t>
                      </a:r>
                      <a:r>
                        <a:rPr lang="en-US" sz="1400" dirty="0" err="1">
                          <a:effectLst/>
                        </a:rPr>
                        <a:t>წმიდათა</a:t>
                      </a:r>
                      <a:r>
                        <a:rPr lang="en-US" sz="1400" dirty="0">
                          <a:effectLst/>
                        </a:rPr>
                        <a:t> </a:t>
                      </a:r>
                      <a:r>
                        <a:rPr lang="en-US" sz="1400" dirty="0" err="1">
                          <a:effectLst/>
                        </a:rPr>
                        <a:t>მოწამეთა</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1481866445"/>
                  </a:ext>
                </a:extLst>
              </a:tr>
              <a:tr h="87027">
                <a:tc>
                  <a:txBody>
                    <a:bodyPr/>
                    <a:lstStyle/>
                    <a:p>
                      <a:pPr marL="0" marR="0">
                        <a:spcBef>
                          <a:spcPts val="0"/>
                        </a:spcBef>
                        <a:spcAft>
                          <a:spcPts val="0"/>
                        </a:spcAft>
                        <a:tabLst>
                          <a:tab pos="171450" algn="l"/>
                        </a:tabLst>
                      </a:pPr>
                      <a:r>
                        <a:rPr lang="en-US" sz="1400" dirty="0" smtClean="0">
                          <a:effectLst/>
                        </a:rPr>
                        <a:t>I</a:t>
                      </a:r>
                      <a:r>
                        <a:rPr lang="ka-GE" sz="1400" dirty="0" smtClean="0">
                          <a:effectLst/>
                        </a:rPr>
                        <a:t>-</a:t>
                      </a:r>
                      <a:r>
                        <a:rPr lang="en-US" sz="1400" dirty="0" smtClean="0">
                          <a:effectLst/>
                        </a:rPr>
                        <a:t>VIII</a:t>
                      </a:r>
                      <a:r>
                        <a:rPr lang="en-US" sz="1400" baseline="0" dirty="0" smtClean="0">
                          <a:effectLst/>
                        </a:rPr>
                        <a:t> </a:t>
                      </a:r>
                      <a:r>
                        <a:rPr lang="ka-GE" sz="1400" baseline="0" dirty="0" smtClean="0">
                          <a:effectLst/>
                        </a:rPr>
                        <a:t>გალობები</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dirty="0" smtClean="0">
                          <a:effectLst/>
                        </a:rPr>
                        <a:t>I</a:t>
                      </a:r>
                      <a:r>
                        <a:rPr lang="ka-GE" sz="1400" dirty="0" smtClean="0">
                          <a:effectLst/>
                        </a:rPr>
                        <a:t>-</a:t>
                      </a:r>
                      <a:r>
                        <a:rPr lang="en-US" sz="1400" dirty="0" smtClean="0">
                          <a:effectLst/>
                        </a:rPr>
                        <a:t>VIII</a:t>
                      </a:r>
                      <a:r>
                        <a:rPr lang="en-US" sz="1400" baseline="0" dirty="0" smtClean="0">
                          <a:effectLst/>
                        </a:rPr>
                        <a:t> </a:t>
                      </a:r>
                      <a:r>
                        <a:rPr lang="ka-GE" sz="1400" baseline="0" dirty="0" smtClean="0">
                          <a:effectLst/>
                        </a:rPr>
                        <a:t>გალობები</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 </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dirty="0" smtClean="0">
                          <a:effectLst/>
                        </a:rPr>
                        <a:t>I</a:t>
                      </a:r>
                      <a:r>
                        <a:rPr lang="ka-GE" sz="1400" dirty="0" smtClean="0">
                          <a:effectLst/>
                        </a:rPr>
                        <a:t>-</a:t>
                      </a:r>
                      <a:r>
                        <a:rPr lang="en-US" sz="1400" dirty="0" smtClean="0">
                          <a:effectLst/>
                        </a:rPr>
                        <a:t>VIII</a:t>
                      </a:r>
                      <a:r>
                        <a:rPr lang="en-US" sz="1400" baseline="0" dirty="0" smtClean="0">
                          <a:effectLst/>
                        </a:rPr>
                        <a:t> </a:t>
                      </a:r>
                      <a:r>
                        <a:rPr lang="ka-GE" sz="1400" baseline="0" dirty="0" smtClean="0">
                          <a:effectLst/>
                        </a:rPr>
                        <a:t>გალობები</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541455098"/>
                  </a:ext>
                </a:extLst>
              </a:tr>
              <a:tr h="87027">
                <a:tc>
                  <a:txBody>
                    <a:bodyPr/>
                    <a:lstStyle/>
                    <a:p>
                      <a:pPr marL="0" marR="0">
                        <a:spcBef>
                          <a:spcPts val="0"/>
                        </a:spcBef>
                        <a:spcAft>
                          <a:spcPts val="0"/>
                        </a:spcAft>
                        <a:tabLst>
                          <a:tab pos="171450" algn="l"/>
                        </a:tabLst>
                      </a:pPr>
                      <a:r>
                        <a:rPr lang="en-US" sz="1400" dirty="0">
                          <a:effectLst/>
                        </a:rPr>
                        <a:t>IX. </a:t>
                      </a:r>
                      <a:r>
                        <a:rPr lang="en-US" sz="1400" dirty="0" err="1">
                          <a:effectLst/>
                        </a:rPr>
                        <a:t>ადიდებდითსა</a:t>
                      </a:r>
                      <a:r>
                        <a:rPr lang="en-US" sz="1400" dirty="0">
                          <a:effectLst/>
                        </a:rPr>
                        <a:t> </a:t>
                      </a:r>
                      <a:r>
                        <a:rPr lang="ka-GE" sz="1400" dirty="0">
                          <a:effectLst/>
                        </a:rPr>
                        <a:t>– 1-5</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IX. ადიდებდითსა </a:t>
                      </a:r>
                      <a:r>
                        <a:rPr lang="ka-GE" sz="1400">
                          <a:effectLst/>
                        </a:rPr>
                        <a:t>– 1-5</a:t>
                      </a:r>
                      <a:r>
                        <a:rPr lang="en-US" sz="1400">
                          <a:effectLst/>
                        </a:rPr>
                        <a:t>+6</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 </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IX. ადიდებდითსა </a:t>
                      </a:r>
                      <a:r>
                        <a:rPr lang="ka-GE" sz="1400">
                          <a:effectLst/>
                        </a:rPr>
                        <a:t>– 1-5+6</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182524729"/>
                  </a:ext>
                </a:extLst>
              </a:tr>
              <a:tr h="696214">
                <a:tc>
                  <a:txBody>
                    <a:bodyPr/>
                    <a:lstStyle/>
                    <a:p>
                      <a:pPr marL="0" marR="0">
                        <a:spcBef>
                          <a:spcPts val="0"/>
                        </a:spcBef>
                        <a:spcAft>
                          <a:spcPts val="0"/>
                        </a:spcAft>
                        <a:tabLst>
                          <a:tab pos="171450" algn="l"/>
                        </a:tabLst>
                      </a:pPr>
                      <a:r>
                        <a:rPr lang="ka-GE" sz="1400">
                          <a:effectLst/>
                        </a:rPr>
                        <a:t>აქებდითსა</a:t>
                      </a:r>
                      <a:br>
                        <a:rPr lang="ka-GE" sz="1400">
                          <a:effectLst/>
                        </a:rPr>
                      </a:br>
                      <a:r>
                        <a:rPr lang="ka-GE" sz="1400">
                          <a:effectLst/>
                        </a:rPr>
                        <a:t>„ლახუარსა გან“</a:t>
                      </a:r>
                      <a:endParaRPr lang="en-US" sz="1400">
                        <a:effectLst/>
                      </a:endParaRPr>
                    </a:p>
                    <a:p>
                      <a:pPr marL="0" marR="0">
                        <a:spcBef>
                          <a:spcPts val="0"/>
                        </a:spcBef>
                        <a:spcAft>
                          <a:spcPts val="0"/>
                        </a:spcAft>
                      </a:pPr>
                      <a:r>
                        <a:rPr lang="ka-GE" sz="1400">
                          <a:effectLst/>
                        </a:rPr>
                        <a:t>1. </a:t>
                      </a:r>
                      <a:r>
                        <a:rPr lang="en-US" sz="1400">
                          <a:effectLst/>
                        </a:rPr>
                        <a:t>ვითარცა იფქლი</a:t>
                      </a:r>
                    </a:p>
                    <a:p>
                      <a:pPr marL="0" marR="0">
                        <a:spcBef>
                          <a:spcPts val="0"/>
                        </a:spcBef>
                        <a:spcAft>
                          <a:spcPts val="0"/>
                        </a:spcAft>
                      </a:pPr>
                      <a:r>
                        <a:rPr lang="ka-GE" sz="1400">
                          <a:effectLst/>
                        </a:rPr>
                        <a:t>2. </a:t>
                      </a:r>
                      <a:r>
                        <a:rPr lang="en-US" sz="1400">
                          <a:effectLst/>
                        </a:rPr>
                        <a:t>აღყუავილნეს საზღ</a:t>
                      </a:r>
                      <a:r>
                        <a:rPr lang="ka-GE" sz="1400">
                          <a:effectLst/>
                        </a:rPr>
                        <a:t>ვ</a:t>
                      </a:r>
                      <a:r>
                        <a:rPr lang="en-US" sz="1400">
                          <a:effectLst/>
                        </a:rPr>
                        <a:t>არნი</a:t>
                      </a:r>
                    </a:p>
                    <a:p>
                      <a:pPr marL="0" marR="0">
                        <a:spcBef>
                          <a:spcPts val="0"/>
                        </a:spcBef>
                        <a:spcAft>
                          <a:spcPts val="0"/>
                        </a:spcAft>
                        <a:tabLst>
                          <a:tab pos="171450" algn="l"/>
                        </a:tabLst>
                      </a:pPr>
                      <a:r>
                        <a:rPr lang="ka-GE" sz="1400">
                          <a:effectLst/>
                        </a:rPr>
                        <a:t>3. </a:t>
                      </a:r>
                      <a:r>
                        <a:rPr lang="en-US" sz="1400">
                          <a:effectLst/>
                        </a:rPr>
                        <a:t>შემოკრებულთა ქებად</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dirty="0">
                          <a:effectLst/>
                        </a:rPr>
                        <a:t> </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tabLst>
                          <a:tab pos="171450" algn="l"/>
                        </a:tabLst>
                      </a:pPr>
                      <a:r>
                        <a:rPr lang="en-US" sz="1400">
                          <a:effectLst/>
                        </a:rPr>
                        <a:t> </a:t>
                      </a:r>
                      <a:endParaRPr lang="en-US" sz="140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tc>
                  <a:txBody>
                    <a:bodyPr/>
                    <a:lstStyle/>
                    <a:p>
                      <a:pPr marL="0" marR="0">
                        <a:spcBef>
                          <a:spcPts val="0"/>
                        </a:spcBef>
                        <a:spcAft>
                          <a:spcPts val="0"/>
                        </a:spcAft>
                      </a:pPr>
                      <a:r>
                        <a:rPr lang="ka-GE" sz="1400" dirty="0">
                          <a:effectLst/>
                        </a:rPr>
                        <a:t>აქებდითსა</a:t>
                      </a:r>
                      <a:endParaRPr lang="en-US" sz="1400" dirty="0">
                        <a:effectLst/>
                      </a:endParaRPr>
                    </a:p>
                    <a:p>
                      <a:pPr marL="0" marR="0">
                        <a:spcBef>
                          <a:spcPts val="0"/>
                        </a:spcBef>
                        <a:spcAft>
                          <a:spcPts val="0"/>
                        </a:spcAft>
                      </a:pPr>
                      <a:r>
                        <a:rPr lang="en-US" sz="1400" dirty="0">
                          <a:effectLst/>
                        </a:rPr>
                        <a:t>„ჵ </a:t>
                      </a:r>
                      <a:r>
                        <a:rPr lang="en-US" sz="1400" dirty="0" err="1">
                          <a:effectLst/>
                        </a:rPr>
                        <a:t>სასწაული</a:t>
                      </a:r>
                      <a:r>
                        <a:rPr lang="en-US" sz="1400" dirty="0">
                          <a:effectLst/>
                        </a:rPr>
                        <a:t>“</a:t>
                      </a:r>
                    </a:p>
                    <a:p>
                      <a:pPr marL="0" marR="0">
                        <a:spcBef>
                          <a:spcPts val="0"/>
                        </a:spcBef>
                        <a:spcAft>
                          <a:spcPts val="0"/>
                        </a:spcAft>
                      </a:pPr>
                      <a:r>
                        <a:rPr lang="ka-GE" sz="1400" dirty="0">
                          <a:effectLst/>
                        </a:rPr>
                        <a:t>1. </a:t>
                      </a:r>
                      <a:r>
                        <a:rPr lang="en-US" sz="1400" dirty="0">
                          <a:effectLst/>
                        </a:rPr>
                        <a:t>ჵ </a:t>
                      </a:r>
                      <a:r>
                        <a:rPr lang="en-US" sz="1400" dirty="0" err="1">
                          <a:effectLst/>
                        </a:rPr>
                        <a:t>სასწაული</a:t>
                      </a:r>
                      <a:r>
                        <a:rPr lang="en-US" sz="1400" dirty="0">
                          <a:effectLst/>
                        </a:rPr>
                        <a:t> </a:t>
                      </a:r>
                      <a:r>
                        <a:rPr lang="en-US" sz="1400" dirty="0" err="1">
                          <a:effectLst/>
                        </a:rPr>
                        <a:t>საკჳრველ</a:t>
                      </a:r>
                      <a:r>
                        <a:rPr lang="ka-GE" sz="1400" dirty="0">
                          <a:effectLst/>
                        </a:rPr>
                        <a:t>თაჲ</a:t>
                      </a:r>
                      <a:endParaRPr lang="en-US" sz="1400" dirty="0">
                        <a:effectLst/>
                      </a:endParaRPr>
                    </a:p>
                    <a:p>
                      <a:pPr marL="0" marR="0">
                        <a:spcBef>
                          <a:spcPts val="0"/>
                        </a:spcBef>
                        <a:spcAft>
                          <a:spcPts val="0"/>
                        </a:spcAft>
                      </a:pPr>
                      <a:r>
                        <a:rPr lang="ka-GE" sz="1400" dirty="0">
                          <a:effectLst/>
                        </a:rPr>
                        <a:t>2. </a:t>
                      </a:r>
                      <a:r>
                        <a:rPr lang="en-US" sz="1400" dirty="0">
                          <a:effectLst/>
                        </a:rPr>
                        <a:t>ჵ </a:t>
                      </a:r>
                      <a:r>
                        <a:rPr lang="en-US" sz="1400" dirty="0" err="1">
                          <a:effectLst/>
                        </a:rPr>
                        <a:t>სასწაული</a:t>
                      </a:r>
                      <a:r>
                        <a:rPr lang="en-US" sz="1400" dirty="0">
                          <a:effectLst/>
                        </a:rPr>
                        <a:t> </a:t>
                      </a:r>
                      <a:r>
                        <a:rPr lang="en-US" sz="1400" dirty="0" err="1">
                          <a:effectLst/>
                        </a:rPr>
                        <a:t>საკჳრველთაჲ</a:t>
                      </a:r>
                      <a:endParaRPr lang="en-US" sz="1400" dirty="0">
                        <a:effectLst/>
                      </a:endParaRPr>
                    </a:p>
                    <a:p>
                      <a:pPr marL="0" marR="0">
                        <a:spcBef>
                          <a:spcPts val="0"/>
                        </a:spcBef>
                        <a:spcAft>
                          <a:spcPts val="0"/>
                        </a:spcAft>
                        <a:tabLst>
                          <a:tab pos="171450" algn="l"/>
                        </a:tabLst>
                      </a:pPr>
                      <a:r>
                        <a:rPr lang="en-US" sz="1400" dirty="0">
                          <a:effectLst/>
                        </a:rPr>
                        <a:t>3. </a:t>
                      </a:r>
                      <a:r>
                        <a:rPr lang="en-US" sz="1400" dirty="0" err="1">
                          <a:effectLst/>
                        </a:rPr>
                        <a:t>ვითარცა</a:t>
                      </a:r>
                      <a:r>
                        <a:rPr lang="en-US" sz="1400" dirty="0">
                          <a:effectLst/>
                        </a:rPr>
                        <a:t> </a:t>
                      </a:r>
                      <a:r>
                        <a:rPr lang="en-US" sz="1400" dirty="0" err="1">
                          <a:effectLst/>
                        </a:rPr>
                        <a:t>ივლიტა</a:t>
                      </a:r>
                      <a:r>
                        <a:rPr lang="en-US" sz="1400" dirty="0">
                          <a:effectLst/>
                        </a:rPr>
                        <a:t> </a:t>
                      </a:r>
                      <a:r>
                        <a:rPr lang="en-US" sz="1400" dirty="0" err="1">
                          <a:effectLst/>
                        </a:rPr>
                        <a:t>შეწირა</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a:txBody>
                  <a:tcPr marL="43513" marR="43513" marT="0" marB="0"/>
                </a:tc>
                <a:extLst>
                  <a:ext uri="{0D108BD9-81ED-4DB2-BD59-A6C34878D82A}">
                    <a16:rowId xmlns:a16="http://schemas.microsoft.com/office/drawing/2014/main" val="4196386918"/>
                  </a:ext>
                </a:extLst>
              </a:tr>
            </a:tbl>
          </a:graphicData>
        </a:graphic>
      </p:graphicFrame>
    </p:spTree>
    <p:extLst>
      <p:ext uri="{BB962C8B-B14F-4D97-AF65-F5344CB8AC3E}">
        <p14:creationId xmlns:p14="http://schemas.microsoft.com/office/powerpoint/2010/main" val="115063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საგალობლის სამი რედაქცია</a:t>
            </a:r>
            <a:endParaRPr lang="en-US" dirty="0"/>
          </a:p>
        </p:txBody>
      </p:sp>
      <p:sp>
        <p:nvSpPr>
          <p:cNvPr id="3" name="Content Placeholder 2"/>
          <p:cNvSpPr>
            <a:spLocks noGrp="1"/>
          </p:cNvSpPr>
          <p:nvPr>
            <p:ph idx="1"/>
          </p:nvPr>
        </p:nvSpPr>
        <p:spPr/>
        <p:txBody>
          <a:bodyPr>
            <a:normAutofit fontScale="85000" lnSpcReduction="20000"/>
          </a:bodyPr>
          <a:lstStyle/>
          <a:p>
            <a:r>
              <a:rPr lang="ka-GE" smtClean="0"/>
              <a:t>1) პ</a:t>
            </a:r>
            <a:r>
              <a:rPr lang="ka-GE" dirty="0"/>
              <a:t>. ინგოროყვა დავით და ტირიჭანის ჰიმნოგრაფიული ციკლის არქეტიპთან (პირველი, პრეათონური რედაქცია) დაკავშირებით ფიქრობდა, რომ ეს ტექსტი იადგარის ძველი „მესხური რედაქციებიდან“ მომდინარეობს და შეტანილი უნდა ყოფილიყო მიქაელ მოდრეკილის კრებულის დაკარგულ ნაწილში, რადგან მიქაელის ჰიმნოგრაფიულ კანონში იხსენიებიან „</a:t>
            </a:r>
            <a:r>
              <a:rPr lang="ka-GE" b="1" dirty="0"/>
              <a:t>დავით და ტირიჭან დედითურთ</a:t>
            </a:r>
            <a:r>
              <a:rPr lang="ka-GE" dirty="0"/>
              <a:t>“. მკვლევარი ასევე აღნიშნავს, რომ ჰიმნოგრაფიული ციკლის არქეტიპს ტაოელი ავტორი ჰყავს, რომელსაც მკვლევარი პირობითად „</a:t>
            </a:r>
            <a:r>
              <a:rPr lang="ka-GE" b="1" dirty="0"/>
              <a:t>დივრელ მგოსანს</a:t>
            </a:r>
            <a:r>
              <a:rPr lang="ka-GE" dirty="0"/>
              <a:t>“ უწოდებს: „იგი თავისი მოღვაწეობით დაკავშირებული ყოფილა ტაოს პუნქტთან – დივარი, რის გამო მას პირობითად ვუწოდეთ </a:t>
            </a:r>
            <a:r>
              <a:rPr lang="ka-GE" b="1" dirty="0"/>
              <a:t>დივრელი მგოსანი</a:t>
            </a:r>
            <a:r>
              <a:rPr lang="ka-GE" dirty="0"/>
              <a:t>“ (</a:t>
            </a:r>
            <a:r>
              <a:rPr lang="ka-GE" b="1" dirty="0"/>
              <a:t>ინგოროყვა 1965: 351</a:t>
            </a:r>
            <a:r>
              <a:rPr lang="ka-GE" dirty="0"/>
              <a:t>).</a:t>
            </a:r>
            <a:endParaRPr lang="en-US" dirty="0"/>
          </a:p>
          <a:p>
            <a:r>
              <a:rPr lang="ka-GE" dirty="0"/>
              <a:t>შემდგომი დროის კვლევების შედეგად დაზუსტდა, რომ Jer. Geo. 42 ხელნაწერში წარმოდგენილი თვენის I რედაქცია პალესტინურ წრეში ჩამოყალიბდა და წარმოადგენს გარდამავალი საფეხურის კრებულს IX-X სს. იაგარებსა და გიორგი ათონელის „თვენს“ შორის (</a:t>
            </a:r>
            <a:r>
              <a:rPr lang="ka-GE" b="1" dirty="0"/>
              <a:t>ჯღამაია, 2016: 149</a:t>
            </a:r>
            <a:r>
              <a:rPr lang="ka-GE" dirty="0"/>
              <a:t>). </a:t>
            </a:r>
            <a:endParaRPr lang="en-US" dirty="0"/>
          </a:p>
        </p:txBody>
      </p:sp>
    </p:spTree>
    <p:extLst>
      <p:ext uri="{BB962C8B-B14F-4D97-AF65-F5344CB8AC3E}">
        <p14:creationId xmlns:p14="http://schemas.microsoft.com/office/powerpoint/2010/main" val="396328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საგალობლის სამი რედაქცია</a:t>
            </a:r>
            <a:endParaRPr lang="en-US" dirty="0"/>
          </a:p>
        </p:txBody>
      </p:sp>
      <p:sp>
        <p:nvSpPr>
          <p:cNvPr id="3" name="Content Placeholder 2"/>
          <p:cNvSpPr>
            <a:spLocks noGrp="1"/>
          </p:cNvSpPr>
          <p:nvPr>
            <p:ph idx="1"/>
          </p:nvPr>
        </p:nvSpPr>
        <p:spPr/>
        <p:txBody>
          <a:bodyPr>
            <a:normAutofit fontScale="85000" lnSpcReduction="20000"/>
          </a:bodyPr>
          <a:lstStyle/>
          <a:p>
            <a:r>
              <a:rPr lang="ka-GE" dirty="0"/>
              <a:t>2) მეორე რედაქციაში (H-1710) გიორგი მთაწმიდელმა „აქებდითსა“ – „სხუანი დ გუერდის“ სახელწოდებით – „წარდგომის“ წინ გადაიტანა და საგალობელს დაამატა 5 ახალი ტროპარი. ამასთან ერთად, გიორგი მთაწმიდელი რედაქციულ წაკითხვებს გვთავაზობს მთელი ჰიმნოგრაფიული ციკლის მანძილზე.</a:t>
            </a:r>
            <a:r>
              <a:rPr lang="ka-GE" b="1" dirty="0"/>
              <a:t> </a:t>
            </a:r>
            <a:endParaRPr lang="en-US" dirty="0"/>
          </a:p>
          <a:p>
            <a:r>
              <a:rPr lang="ka-GE" dirty="0"/>
              <a:t>3) მესამე რედაქცია (Ven. 2) გიორგი მთაწმიდელის ტექსტს ემყარება, ერთი განსხვავებით: მის მიერ შეთხზული „სხუანის“ სამი დასდებელი (1. ჵ სასწაული საკჳრველთაჲ... 2. ჵ სასწაული საკჳრველთაჲ... 3. ვითარცა ივლიტა შეწირა...), „აქებდითსას“ სახელწოდებით, ჰიმნოგრაფიული კანონის ბოლოშია გადატანილი. რაც შეეხება წაკითხვებს, ეს რედაქცია, ძირითადად, მისდევს გიორგი მთაწმინდელის ტექსტს.</a:t>
            </a:r>
            <a:endParaRPr lang="en-US" dirty="0"/>
          </a:p>
          <a:p>
            <a:r>
              <a:rPr lang="ka-GE" dirty="0"/>
              <a:t>„აქებდითსას“ არ შეიცავს და გიორგი მთაწმიდელის ტექსტს ემყარება, მეოთხე Sin. Geo. O. 92 ნუსხა, რომელიც მოკლე დამოუკიდებელ რედაქციას წარმოადგენს, რადგან შეიცავს მხოლოდ „მჴნეონსა“ (3 დასდებელი) და „წარდგომას“ (1 დასდებელი</a:t>
            </a:r>
            <a:r>
              <a:rPr lang="ka-GE" dirty="0" smtClean="0"/>
              <a:t>).</a:t>
            </a:r>
            <a:endParaRPr lang="en-US" dirty="0"/>
          </a:p>
        </p:txBody>
      </p:sp>
    </p:spTree>
    <p:extLst>
      <p:ext uri="{BB962C8B-B14F-4D97-AF65-F5344CB8AC3E}">
        <p14:creationId xmlns:p14="http://schemas.microsoft.com/office/powerpoint/2010/main" val="189890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2632364"/>
            <a:ext cx="10515600" cy="1261197"/>
          </a:xfrm>
        </p:spPr>
        <p:txBody>
          <a:bodyPr/>
          <a:lstStyle/>
          <a:p>
            <a:pPr algn="ctr"/>
            <a:r>
              <a:rPr lang="ka-GE" dirty="0" smtClean="0"/>
              <a:t>გმადლობთ ყურადღებისთვის!</a:t>
            </a:r>
            <a:endParaRPr lang="en-US" dirty="0"/>
          </a:p>
        </p:txBody>
      </p:sp>
    </p:spTree>
    <p:extLst>
      <p:ext uri="{BB962C8B-B14F-4D97-AF65-F5344CB8AC3E}">
        <p14:creationId xmlns:p14="http://schemas.microsoft.com/office/powerpoint/2010/main" val="393982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დავით და ტირიჭანის წამება</a:t>
            </a:r>
            <a:endParaRPr lang="en-US" dirty="0"/>
          </a:p>
        </p:txBody>
      </p:sp>
      <p:sp>
        <p:nvSpPr>
          <p:cNvPr id="3" name="Content Placeholder 2"/>
          <p:cNvSpPr>
            <a:spLocks noGrp="1"/>
          </p:cNvSpPr>
          <p:nvPr>
            <p:ph idx="1"/>
          </p:nvPr>
        </p:nvSpPr>
        <p:spPr>
          <a:xfrm>
            <a:off x="3869169" y="1690688"/>
            <a:ext cx="7765473" cy="4711813"/>
          </a:xfrm>
        </p:spPr>
        <p:txBody>
          <a:bodyPr>
            <a:noAutofit/>
          </a:bodyPr>
          <a:lstStyle/>
          <a:p>
            <a:r>
              <a:rPr lang="ka-GE" sz="2000" dirty="0" smtClean="0"/>
              <a:t>ტექსტი მოგვითხრობს </a:t>
            </a:r>
            <a:r>
              <a:rPr lang="ka-GE" sz="2000" dirty="0"/>
              <a:t>იმ ტრაგედიის შესახებ, რომელიც </a:t>
            </a:r>
            <a:r>
              <a:rPr lang="ka-GE" sz="2000" dirty="0" smtClean="0"/>
              <a:t>მოხდა ტაოს </a:t>
            </a:r>
            <a:r>
              <a:rPr lang="ka-GE" sz="2000" dirty="0"/>
              <a:t>სომხურ-ქალკედონიტურ დიასპორაში </a:t>
            </a:r>
            <a:r>
              <a:rPr lang="ka-GE" sz="2000" dirty="0" smtClean="0"/>
              <a:t>(</a:t>
            </a:r>
            <a:r>
              <a:rPr lang="en-US" sz="2000" dirty="0" smtClean="0"/>
              <a:t>IV </a:t>
            </a:r>
            <a:r>
              <a:rPr lang="ka-GE" sz="2000" dirty="0" smtClean="0"/>
              <a:t>ს.): მცირეწლოვანი ქრისტიანი </a:t>
            </a:r>
            <a:r>
              <a:rPr lang="ka-GE" sz="2000" dirty="0"/>
              <a:t>ძმები დახოცა საკუთარმა წარმართმა ბიძამ (დედის </a:t>
            </a:r>
            <a:r>
              <a:rPr lang="ka-GE" sz="2000" dirty="0" smtClean="0"/>
              <a:t>ძმამ თევდოსიმ),</a:t>
            </a:r>
            <a:r>
              <a:rPr lang="ka-GE" sz="2000" dirty="0"/>
              <a:t>რათა დაუფლებოდა მათ ქონებას (ისინი სომეხ დიდებულთა შვილები იყვნენ), </a:t>
            </a:r>
            <a:r>
              <a:rPr lang="ka-GE" sz="2000" dirty="0" smtClean="0"/>
              <a:t>ხოლო ბავშვები </a:t>
            </a:r>
            <a:r>
              <a:rPr lang="ka-GE" sz="2000" dirty="0"/>
              <a:t>მოკლა მათი და მათი დედის გაქრისტიანების საბაბით. </a:t>
            </a:r>
            <a:r>
              <a:rPr lang="ka-GE" sz="2000" dirty="0" smtClean="0"/>
              <a:t>თავიდან ბიძამ მათი </a:t>
            </a:r>
            <a:r>
              <a:rPr lang="ka-GE" sz="2000" dirty="0"/>
              <a:t>წარმართობაზე გადაყვანა მოინდომა, მაგრამ ბავშვების მტკიცე </a:t>
            </a:r>
            <a:r>
              <a:rPr lang="ka-GE" sz="2000" dirty="0" smtClean="0"/>
              <a:t>უარმა </a:t>
            </a:r>
            <a:r>
              <a:rPr lang="ka-GE" sz="2000" dirty="0"/>
              <a:t>წარმართი ბიძა გააცოფა და შესაფერის დროს </a:t>
            </a:r>
            <a:r>
              <a:rPr lang="ka-GE" sz="2000" dirty="0" smtClean="0"/>
              <a:t>ელოდა მათ </a:t>
            </a:r>
            <a:r>
              <a:rPr lang="ka-GE" sz="2000" dirty="0"/>
              <a:t>დასახოცად. ბავშვების დედამ იგრძნო მოახლოებული საფრთხე და </a:t>
            </a:r>
            <a:r>
              <a:rPr lang="ka-GE" sz="2000" dirty="0" smtClean="0"/>
              <a:t>ბავშვებიანად გაიხიზნა ბასიანის ხევიდან „ქუეყანად </a:t>
            </a:r>
            <a:r>
              <a:rPr lang="ka-GE" sz="2000" dirty="0"/>
              <a:t>ტავოჲსა და მოვიდა </a:t>
            </a:r>
            <a:r>
              <a:rPr lang="ka-GE" sz="2000" dirty="0" smtClean="0"/>
              <a:t>დაბასა ერთსა</a:t>
            </a:r>
            <a:r>
              <a:rPr lang="ka-GE" sz="2000" dirty="0"/>
              <a:t>, რომელსა ერქუა ვაჟგანი“ (ძეგლები, </a:t>
            </a:r>
            <a:r>
              <a:rPr lang="en-US" sz="2000" dirty="0"/>
              <a:t>I, </a:t>
            </a:r>
            <a:r>
              <a:rPr lang="ka-GE" sz="2000" dirty="0"/>
              <a:t>გვ. 187). ამან ვერ იხსნა ბავშვები</a:t>
            </a:r>
            <a:r>
              <a:rPr lang="ka-GE" sz="2000" dirty="0" smtClean="0"/>
              <a:t>: ბიძამ </a:t>
            </a:r>
            <a:r>
              <a:rPr lang="ka-GE" sz="2000" dirty="0"/>
              <a:t>გაიგო მათი თავშესაფრის ადგილმდებარეობა, მხლებლებთან ერთად </a:t>
            </a:r>
            <a:r>
              <a:rPr lang="ka-GE" sz="2000" dirty="0" smtClean="0"/>
              <a:t>ჩავიდა ტაოში </a:t>
            </a:r>
            <a:r>
              <a:rPr lang="ka-GE" sz="2000" dirty="0"/>
              <a:t>და დახოცა ველზე მოთამაშე ბავშვები. მოგვიანებით თევდოსიმ </a:t>
            </a:r>
            <a:r>
              <a:rPr lang="ka-GE" sz="2000" dirty="0" smtClean="0"/>
              <a:t>მოინანია </a:t>
            </a:r>
            <a:r>
              <a:rPr lang="ka-GE" sz="2000" dirty="0"/>
              <a:t>დანაშაული, ნერსე </a:t>
            </a:r>
            <a:r>
              <a:rPr lang="ka-GE" sz="2000" dirty="0" smtClean="0"/>
              <a:t>კათალიკოსისაგან შენდობა დაიმსახურა </a:t>
            </a:r>
            <a:r>
              <a:rPr lang="ka-GE" sz="2000" dirty="0"/>
              <a:t>და ქრისტიანობა მიიღო.</a:t>
            </a:r>
            <a:endParaRPr lang="en-US" sz="2000" dirty="0"/>
          </a:p>
        </p:txBody>
      </p:sp>
      <p:pic>
        <p:nvPicPr>
          <p:cNvPr id="1026" name="Picture 2" descr="ÐÐ°ÑÑÐ¸Ð½ÐºÐ¸ Ð¿Ð¾ Ð·Ð°Ð¿ÑÐ¾ÑÑ ááááá áá á¢áá 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57" y="1690688"/>
            <a:ext cx="3030970" cy="444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5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დავით და ტირიჭანის წამება</a:t>
            </a:r>
            <a:endParaRPr lang="en-US" dirty="0"/>
          </a:p>
        </p:txBody>
      </p:sp>
      <p:sp>
        <p:nvSpPr>
          <p:cNvPr id="3" name="Content Placeholder 2"/>
          <p:cNvSpPr>
            <a:spLocks noGrp="1"/>
          </p:cNvSpPr>
          <p:nvPr>
            <p:ph idx="1"/>
          </p:nvPr>
        </p:nvSpPr>
        <p:spPr/>
        <p:txBody>
          <a:bodyPr>
            <a:normAutofit/>
          </a:bodyPr>
          <a:lstStyle/>
          <a:p>
            <a:r>
              <a:rPr lang="ka-GE" dirty="0" smtClean="0"/>
              <a:t>თხზულების </a:t>
            </a:r>
            <a:r>
              <a:rPr lang="ka-GE" dirty="0"/>
              <a:t>შესავალში ნათქვამია: „ჟამთა მათ ოდენ მეფეთა მათ ქუეყანის მპყრობელთასა </a:t>
            </a:r>
            <a:r>
              <a:rPr lang="ka-GE" b="1" dirty="0"/>
              <a:t>საბერძნეთს ჰერაკლე</a:t>
            </a:r>
            <a:r>
              <a:rPr lang="ka-GE" dirty="0"/>
              <a:t> მეფისა და </a:t>
            </a:r>
            <a:r>
              <a:rPr lang="ka-GE" b="1" dirty="0"/>
              <a:t>სომხეთს არშაკ</a:t>
            </a:r>
            <a:r>
              <a:rPr lang="ka-GE" dirty="0"/>
              <a:t> მეფისასა და </a:t>
            </a:r>
            <a:r>
              <a:rPr lang="ka-GE" b="1" dirty="0"/>
              <a:t>სპარსეთს ვარამშაპოჲსა</a:t>
            </a:r>
            <a:r>
              <a:rPr lang="ka-GE" dirty="0"/>
              <a:t> მეფობასა იყო შეწირვაჲ იგი წმიდათა მათ ჴორცთა მათა მსხუერპლად უფლისა. იყო სანახებთა მათ სოფლისა </a:t>
            </a:r>
            <a:r>
              <a:rPr lang="ka-GE" b="1" dirty="0"/>
              <a:t>სომხითისათა</a:t>
            </a:r>
            <a:r>
              <a:rPr lang="ka-GE" dirty="0"/>
              <a:t>, ჟამთა ნეტარისა დიდისა </a:t>
            </a:r>
            <a:r>
              <a:rPr lang="ka-GE" b="1" dirty="0"/>
              <a:t>ნერსე კათალიკოზისათა</a:t>
            </a:r>
            <a:r>
              <a:rPr lang="ka-GE" dirty="0"/>
              <a:t> და </a:t>
            </a:r>
            <a:r>
              <a:rPr lang="ka-GE" b="1" dirty="0"/>
              <a:t>ადამ არეგაწოტელისათა</a:t>
            </a:r>
            <a:r>
              <a:rPr lang="ka-GE" dirty="0"/>
              <a:t>“ (</a:t>
            </a:r>
            <a:r>
              <a:rPr lang="ka-GE" b="1" dirty="0"/>
              <a:t>ძეგლები 1964: 186</a:t>
            </a:r>
            <a:r>
              <a:rPr lang="ka-GE" dirty="0"/>
              <a:t>). </a:t>
            </a:r>
            <a:endParaRPr lang="en-US" dirty="0"/>
          </a:p>
        </p:txBody>
      </p:sp>
    </p:spTree>
    <p:extLst>
      <p:ext uri="{BB962C8B-B14F-4D97-AF65-F5344CB8AC3E}">
        <p14:creationId xmlns:p14="http://schemas.microsoft.com/office/powerpoint/2010/main" val="421162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დავით და ტირიჭანის წამება</a:t>
            </a:r>
            <a:endParaRPr lang="en-US" dirty="0"/>
          </a:p>
        </p:txBody>
      </p:sp>
      <p:sp>
        <p:nvSpPr>
          <p:cNvPr id="3" name="Content Placeholder 2"/>
          <p:cNvSpPr>
            <a:spLocks noGrp="1"/>
          </p:cNvSpPr>
          <p:nvPr>
            <p:ph idx="1"/>
          </p:nvPr>
        </p:nvSpPr>
        <p:spPr/>
        <p:txBody>
          <a:bodyPr>
            <a:normAutofit fontScale="92500" lnSpcReduction="10000"/>
          </a:bodyPr>
          <a:lstStyle/>
          <a:p>
            <a:r>
              <a:rPr lang="ka-GE" dirty="0" smtClean="0"/>
              <a:t>მეორე </a:t>
            </a:r>
            <a:r>
              <a:rPr lang="ka-GE" dirty="0"/>
              <a:t>ცნობის მიხედვით, ნაწარმოების მოქმედი პირია ცნობილი საეკლესიო მოღვაწე – ნერსე იშხნელი, იგივე სომხეთის კათალიკოსი ნერსე III: „მაშინ ვითარცა ეუწყა საქმჱ ესე წმიდასა მამასა ჩუენსა </a:t>
            </a:r>
            <a:r>
              <a:rPr lang="ka-GE" b="1" dirty="0"/>
              <a:t>ნერსეს</a:t>
            </a:r>
            <a:r>
              <a:rPr lang="ka-GE" dirty="0"/>
              <a:t> კათალიკოზსა სომხეთისასა, რამეთუ თჳთ ჰხედვიდა იგი </a:t>
            </a:r>
            <a:r>
              <a:rPr lang="ka-GE" b="1" dirty="0"/>
              <a:t>იშხნით</a:t>
            </a:r>
            <a:r>
              <a:rPr lang="ka-GE" dirty="0"/>
              <a:t> საკჳრველებასა და ბრწყინვალებასა მიუწდომელსა ნათლისასა, რომელ-იგი უფალმან ადიდნა ღირსნი მისნი, გულისხმა-ყო საქმე ესე სულისა მიერ წმიდისა და სრბით მიიწია დივრის, და თანა წარმოიყვანნა მღდელნი: იოვანე და საჰაკ და გრიგოლ. ხოლო თევდოსი შეუვრდა ფერჴთა </a:t>
            </a:r>
            <a:r>
              <a:rPr lang="ka-GE" b="1" dirty="0"/>
              <a:t>ნერსე </a:t>
            </a:r>
            <a:r>
              <a:rPr lang="ka-GE" dirty="0"/>
              <a:t>კათალიკოზისათა და აღუვარნა ყოველნი იგი შეცოდებანი, რომელნი ქმნნა და მოიღო ქრისტჱსმიერი ბეჭედი, და ჰრწმენა ყოვლითა გულითა თჳსითა უფალი ჩუენი იესუ </a:t>
            </a:r>
            <a:r>
              <a:rPr lang="ka-GE" b="1" dirty="0"/>
              <a:t>ქრისტე</a:t>
            </a:r>
            <a:r>
              <a:rPr lang="ka-GE" dirty="0"/>
              <a:t> და ყოველნი მოწამენი და წმიდანი მისნი“ (</a:t>
            </a:r>
            <a:r>
              <a:rPr lang="ka-GE" b="1" dirty="0"/>
              <a:t>ძეგლები 1964: 190-191</a:t>
            </a:r>
            <a:r>
              <a:rPr lang="ka-GE" dirty="0"/>
              <a:t>).</a:t>
            </a:r>
            <a:endParaRPr lang="en-US" dirty="0"/>
          </a:p>
          <a:p>
            <a:endParaRPr lang="en-US" dirty="0"/>
          </a:p>
        </p:txBody>
      </p:sp>
    </p:spTree>
    <p:extLst>
      <p:ext uri="{BB962C8B-B14F-4D97-AF65-F5344CB8AC3E}">
        <p14:creationId xmlns:p14="http://schemas.microsoft.com/office/powerpoint/2010/main" val="266787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დავით და ტირიჭანის წამება</a:t>
            </a:r>
            <a:endParaRPr lang="en-US" dirty="0"/>
          </a:p>
        </p:txBody>
      </p:sp>
      <p:sp>
        <p:nvSpPr>
          <p:cNvPr id="3" name="Content Placeholder 2"/>
          <p:cNvSpPr>
            <a:spLocks noGrp="1"/>
          </p:cNvSpPr>
          <p:nvPr>
            <p:ph idx="1"/>
          </p:nvPr>
        </p:nvSpPr>
        <p:spPr/>
        <p:txBody>
          <a:bodyPr/>
          <a:lstStyle/>
          <a:p>
            <a:r>
              <a:rPr lang="ka-GE" dirty="0"/>
              <a:t>„დავით და ტირიჭანის წამების“ ჩვენამდე მოღწეული ინტერპოლირებული რედაქცია IX საუკუნეშია დაწერილი, რადგან ტექსტის მიხედვით, დავითისა და ტირიჭანის წამების შემდეგ ორი საუკუნეა გასული, რაც იქიდან ჩანს, რომ წამებული ყრმის – დავითის ხელიდან დავარდნილ ნიგვზის ჯოხს სასწაულებრივად გაუხარია, დიდი ხე გაზრდილა და 200 წლის შემდეგ მისი ნაწილები მორწმუნეებს ევლოგიად წაუღიათ (</a:t>
            </a:r>
            <a:r>
              <a:rPr lang="ka-GE" b="1" dirty="0"/>
              <a:t>ძეგლები, 1964: 188</a:t>
            </a:r>
            <a:r>
              <a:rPr lang="ka-GE" dirty="0"/>
              <a:t>).</a:t>
            </a:r>
            <a:endParaRPr lang="en-US" dirty="0"/>
          </a:p>
        </p:txBody>
      </p:sp>
    </p:spTree>
    <p:extLst>
      <p:ext uri="{BB962C8B-B14F-4D97-AF65-F5344CB8AC3E}">
        <p14:creationId xmlns:p14="http://schemas.microsoft.com/office/powerpoint/2010/main" val="9024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დავით და ტირიჭანის წამება</a:t>
            </a:r>
            <a:endParaRPr lang="en-US" dirty="0"/>
          </a:p>
        </p:txBody>
      </p:sp>
      <p:sp>
        <p:nvSpPr>
          <p:cNvPr id="3" name="Content Placeholder 2"/>
          <p:cNvSpPr>
            <a:spLocks noGrp="1"/>
          </p:cNvSpPr>
          <p:nvPr>
            <p:ph idx="1"/>
          </p:nvPr>
        </p:nvSpPr>
        <p:spPr/>
        <p:txBody>
          <a:bodyPr>
            <a:normAutofit fontScale="92500" lnSpcReduction="10000"/>
          </a:bodyPr>
          <a:lstStyle/>
          <a:p>
            <a:r>
              <a:rPr lang="ka-GE" dirty="0"/>
              <a:t>თხზულების არქეტიპის </a:t>
            </a:r>
            <a:r>
              <a:rPr lang="ka-GE" dirty="0" smtClean="0"/>
              <a:t>მიხედვით</a:t>
            </a:r>
            <a:r>
              <a:rPr lang="ka-GE" dirty="0"/>
              <a:t>, დავითი და ტირიჭანი აწამეს 353 წლის შემდეგ (როცა სომეხთა კათალიკოსის საყდარი ეპყრა ნერსე I დიდს) 368 წლამდე (როცა სომეხთა მეფე არშაკ II გარდაიცვალა); </a:t>
            </a:r>
            <a:endParaRPr lang="en-US" dirty="0"/>
          </a:p>
          <a:p>
            <a:r>
              <a:rPr lang="ka-GE" dirty="0" smtClean="0"/>
              <a:t>იშხნელი </a:t>
            </a:r>
            <a:r>
              <a:rPr lang="ka-GE" dirty="0"/>
              <a:t>ინტერპოლატორი ნერსე I </a:t>
            </a:r>
            <a:r>
              <a:rPr lang="ka-GE" dirty="0" smtClean="0"/>
              <a:t>დიდს </a:t>
            </a:r>
            <a:r>
              <a:rPr lang="ka-GE" dirty="0"/>
              <a:t>ნერსე </a:t>
            </a:r>
            <a:r>
              <a:rPr lang="ka-GE" dirty="0" smtClean="0"/>
              <a:t>III იშხნელთან </a:t>
            </a:r>
            <a:r>
              <a:rPr lang="ka-GE" dirty="0"/>
              <a:t>აიგივებს და ტექსტში შეაქვს ჰერაკლე კეისრის სახელი. ამდენად, მისი აზრით, დავითი და ტირიჭანი აწამეს ნერსეს იშხნელობის დროს VII საუკუნის 20-30-იან წლებში, 641 წლამდე, რადგან ამ წელს ჰერაკლე კეისარი გარდაიცვალა, ხოლო ნერსემ სომეხთა კათალიკოსის საყდარი დაიკავა;</a:t>
            </a:r>
            <a:endParaRPr lang="en-US" dirty="0"/>
          </a:p>
          <a:p>
            <a:r>
              <a:rPr lang="ka-GE" dirty="0" smtClean="0"/>
              <a:t>„</a:t>
            </a:r>
            <a:r>
              <a:rPr lang="ka-GE" dirty="0"/>
              <a:t>დავით და ტირიჭანის წამების“ </a:t>
            </a:r>
            <a:r>
              <a:rPr lang="ka-GE" dirty="0" smtClean="0"/>
              <a:t>ჩვენამდე მოღწეული ქართული </a:t>
            </a:r>
            <a:r>
              <a:rPr lang="ka-GE" dirty="0"/>
              <a:t>რედაქცია IX საუკუნეშია დაწერილი, როგორც უკვე ითქვა, საბა იშხნელის დროს.</a:t>
            </a:r>
            <a:endParaRPr lang="en-US" dirty="0"/>
          </a:p>
        </p:txBody>
      </p:sp>
    </p:spTree>
    <p:extLst>
      <p:ext uri="{BB962C8B-B14F-4D97-AF65-F5344CB8AC3E}">
        <p14:creationId xmlns:p14="http://schemas.microsoft.com/office/powerpoint/2010/main" val="390430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დავით </a:t>
            </a:r>
            <a:r>
              <a:rPr lang="ka-GE" dirty="0"/>
              <a:t>და </a:t>
            </a:r>
            <a:r>
              <a:rPr lang="ka-GE" dirty="0" smtClean="0"/>
              <a:t>ტირიჭანის ჰიმნოგრაფიული </a:t>
            </a:r>
            <a:r>
              <a:rPr lang="ka-GE" dirty="0"/>
              <a:t>ციკლი</a:t>
            </a:r>
            <a:endParaRPr lang="en-US" dirty="0"/>
          </a:p>
        </p:txBody>
      </p:sp>
      <p:sp>
        <p:nvSpPr>
          <p:cNvPr id="3" name="Content Placeholder 2"/>
          <p:cNvSpPr>
            <a:spLocks noGrp="1"/>
          </p:cNvSpPr>
          <p:nvPr>
            <p:ph idx="1"/>
          </p:nvPr>
        </p:nvSpPr>
        <p:spPr/>
        <p:txBody>
          <a:bodyPr/>
          <a:lstStyle/>
          <a:p>
            <a:r>
              <a:rPr lang="ka-GE" dirty="0"/>
              <a:t>„ათონის მრავალთავში“ Ath. 8 (ცაგ. № 57, X ს.) შეტანილი ჰაგიოგრაფიული ტექსტის „წმიდათა ყრმათა ორთა ძმათა დავითისი და ტირიჭანისი, საკითხავის“ (302v-307r) გარდა, დავითსა და ტირიჭანს ეძღვნება ჰიმნოგრაფიული ციკლი, რომელიც სხვადასხვა შედგენილობითაა წარმოდგენილი Jer. Geo. 42, H-1710, Ven. 2 და Sin. Geo. O. 92 ხელნაწერებში.</a:t>
            </a:r>
            <a:endParaRPr lang="en-US" dirty="0"/>
          </a:p>
          <a:p>
            <a:endParaRPr lang="en-US" dirty="0"/>
          </a:p>
        </p:txBody>
      </p:sp>
    </p:spTree>
    <p:extLst>
      <p:ext uri="{BB962C8B-B14F-4D97-AF65-F5344CB8AC3E}">
        <p14:creationId xmlns:p14="http://schemas.microsoft.com/office/powerpoint/2010/main" val="378179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Jer. Geo. 42 (თებ.-იან. თვენი, XI ს.)</a:t>
            </a:r>
            <a:endParaRPr lang="en-US" dirty="0"/>
          </a:p>
        </p:txBody>
      </p:sp>
      <p:sp>
        <p:nvSpPr>
          <p:cNvPr id="3" name="Content Placeholder 2"/>
          <p:cNvSpPr>
            <a:spLocks noGrp="1"/>
          </p:cNvSpPr>
          <p:nvPr>
            <p:ph idx="1"/>
          </p:nvPr>
        </p:nvSpPr>
        <p:spPr>
          <a:xfrm>
            <a:off x="7730836" y="1825625"/>
            <a:ext cx="3622964" cy="4351338"/>
          </a:xfrm>
        </p:spPr>
        <p:txBody>
          <a:bodyPr/>
          <a:lstStyle/>
          <a:p>
            <a:r>
              <a:rPr lang="ka-GE" dirty="0"/>
              <a:t>„მაისსა </a:t>
            </a:r>
            <a:r>
              <a:rPr lang="ka-GE" b="1" dirty="0"/>
              <a:t>იზ</a:t>
            </a:r>
            <a:r>
              <a:rPr lang="ka-GE" dirty="0"/>
              <a:t> (17): წმიდათა მოწამეთაჲ </a:t>
            </a:r>
            <a:r>
              <a:rPr lang="ka-GE" b="1" dirty="0"/>
              <a:t>დავით-ტირიჭანისი. </a:t>
            </a:r>
            <a:r>
              <a:rPr lang="ka-GE" dirty="0"/>
              <a:t>უფალო ღაღატყავსა“ (Jer. Geo. 42, 146v)</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510" y="1690688"/>
            <a:ext cx="5933660" cy="4439158"/>
          </a:xfrm>
          <a:prstGeom prst="rect">
            <a:avLst/>
          </a:prstGeom>
        </p:spPr>
      </p:pic>
    </p:spTree>
    <p:extLst>
      <p:ext uri="{BB962C8B-B14F-4D97-AF65-F5344CB8AC3E}">
        <p14:creationId xmlns:p14="http://schemas.microsoft.com/office/powerpoint/2010/main" val="203355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H-1710 (თვენი, XI ს.)</a:t>
            </a:r>
            <a:endParaRPr lang="en-US" dirty="0"/>
          </a:p>
        </p:txBody>
      </p:sp>
      <p:sp>
        <p:nvSpPr>
          <p:cNvPr id="3" name="Content Placeholder 2"/>
          <p:cNvSpPr>
            <a:spLocks noGrp="1"/>
          </p:cNvSpPr>
          <p:nvPr>
            <p:ph idx="1"/>
          </p:nvPr>
        </p:nvSpPr>
        <p:spPr>
          <a:xfrm>
            <a:off x="7730836" y="1825625"/>
            <a:ext cx="3622964" cy="4351338"/>
          </a:xfrm>
        </p:spPr>
        <p:txBody>
          <a:bodyPr/>
          <a:lstStyle/>
          <a:p>
            <a:r>
              <a:rPr lang="ka-GE" dirty="0"/>
              <a:t>„მასვე დღესა წმიდათა მოწამეთა </a:t>
            </a:r>
            <a:r>
              <a:rPr lang="ka-GE" b="1" dirty="0"/>
              <a:t>დავით და ტირიჭანისი</a:t>
            </a:r>
            <a:r>
              <a:rPr lang="ka-GE" dirty="0"/>
              <a:t>, რომელნი იწამნეს სანახებსა სომხითისასა“ (H-1710 – 95r)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037" y="1591136"/>
            <a:ext cx="6130636" cy="4274682"/>
          </a:xfrm>
          <a:prstGeom prst="rect">
            <a:avLst/>
          </a:prstGeom>
        </p:spPr>
      </p:pic>
    </p:spTree>
    <p:extLst>
      <p:ext uri="{BB962C8B-B14F-4D97-AF65-F5344CB8AC3E}">
        <p14:creationId xmlns:p14="http://schemas.microsoft.com/office/powerpoint/2010/main" val="1135544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1174</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Sylfaen</vt:lpstr>
      <vt:lpstr>Times New Roman</vt:lpstr>
      <vt:lpstr>Office Theme</vt:lpstr>
      <vt:lpstr>დავით და ტირიჭანის  ჰიმნოგრაფიული ციკლი</vt:lpstr>
      <vt:lpstr>დავით და ტირიჭანის წამება</vt:lpstr>
      <vt:lpstr>დავით და ტირიჭანის წამება</vt:lpstr>
      <vt:lpstr>დავით და ტირიჭანის წამება</vt:lpstr>
      <vt:lpstr>დავით და ტირიჭანის წამება</vt:lpstr>
      <vt:lpstr>დავით და ტირიჭანის წამება</vt:lpstr>
      <vt:lpstr>დავით და ტირიჭანის ჰიმნოგრაფიული ციკლი</vt:lpstr>
      <vt:lpstr>Jer. Geo. 42 (თებ.-იან. თვენი, XI ს.)</vt:lpstr>
      <vt:lpstr>H-1710 (თვენი, XI ს.)</vt:lpstr>
      <vt:lpstr>Ven. 2 (მაისის თვენი, XIII-XIV სს.)</vt:lpstr>
      <vt:lpstr>Sin. Geo. O. 92 (სტიქარონ-წარდგომათა კრებული, XIII-XIV სს.</vt:lpstr>
      <vt:lpstr>PowerPoint Presentation</vt:lpstr>
      <vt:lpstr>საგალობლის სამი რედაქცია</vt:lpstr>
      <vt:lpstr>საგალობლის სამი რედაქცია</vt:lpstr>
      <vt:lpstr>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103</cp:revision>
  <dcterms:created xsi:type="dcterms:W3CDTF">2017-04-18T17:06:55Z</dcterms:created>
  <dcterms:modified xsi:type="dcterms:W3CDTF">2019-06-16T12:34:34Z</dcterms:modified>
</cp:coreProperties>
</file>