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5" r:id="rId2"/>
    <p:sldId id="256" r:id="rId3"/>
    <p:sldId id="266" r:id="rId4"/>
    <p:sldId id="267" r:id="rId5"/>
    <p:sldId id="268" r:id="rId6"/>
    <p:sldId id="269" r:id="rId7"/>
    <p:sldId id="257" r:id="rId8"/>
    <p:sldId id="261" r:id="rId9"/>
    <p:sldId id="258" r:id="rId10"/>
    <p:sldId id="259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570" autoAdjust="0"/>
    <p:restoredTop sz="94646" autoAdjust="0"/>
  </p:normalViewPr>
  <p:slideViewPr>
    <p:cSldViewPr>
      <p:cViewPr varScale="1">
        <p:scale>
          <a:sx n="44" d="100"/>
          <a:sy n="44" d="100"/>
        </p:scale>
        <p:origin x="-12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A9B62D-A06F-4332-9477-8FF50270FC30}" type="datetimeFigureOut">
              <a:rPr lang="en-US" smtClean="0"/>
              <a:pPr/>
              <a:t>6/17/2019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463470-FE12-4114-85D1-352611928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066800" y="2057400"/>
            <a:ext cx="7498080" cy="1143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ka-GE" sz="4000" b="1" dirty="0" smtClean="0">
                <a:solidFill>
                  <a:schemeClr val="tx1"/>
                </a:solidFill>
                <a:effectLst/>
                <a:latin typeface="Sylfaen" pitchFamily="18" charset="0"/>
              </a:rPr>
              <a:t>ზეპირი და მწიგნობრული კომუნიკაციის ასპექტები შუა საუკუნეებიის ქართულ ლიტერატურაში</a:t>
            </a:r>
            <a:endParaRPr lang="en-US" sz="4000" b="1" dirty="0">
              <a:solidFill>
                <a:schemeClr val="tx1"/>
              </a:solidFill>
              <a:effectLst/>
              <a:latin typeface="Sylfaen" pitchFamily="18" charset="0"/>
            </a:endParaRPr>
          </a:p>
        </p:txBody>
      </p:sp>
      <p:sp>
        <p:nvSpPr>
          <p:cNvPr id="5" name="სათაური 1"/>
          <p:cNvSpPr txBox="1">
            <a:spLocks/>
          </p:cNvSpPr>
          <p:nvPr/>
        </p:nvSpPr>
        <p:spPr>
          <a:xfrm>
            <a:off x="2286000" y="5257800"/>
            <a:ext cx="6705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sz="3200" b="1" dirty="0" smtClean="0">
                <a:latin typeface="Sylfaen" pitchFamily="18" charset="0"/>
                <a:ea typeface="+mj-ea"/>
                <a:cs typeface="+mj-cs"/>
              </a:rPr>
              <a:t>ელგუჯა მაკარაძე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lfae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-914400" y="2286000"/>
            <a:ext cx="871728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dirty="0">
              <a:latin typeface="Sylfaen" pitchFamily="18" charset="0"/>
            </a:endParaRPr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24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endParaRPr lang="en-US" sz="3600" b="1" dirty="0">
              <a:solidFill>
                <a:schemeClr val="tx1"/>
              </a:solidFill>
              <a:effectLst/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8200" y="1295400"/>
            <a:ext cx="7650480" cy="32766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chemeClr val="tx1"/>
              </a:solidFill>
              <a:effectLst/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ka-GE" sz="3600" b="1" dirty="0" smtClean="0">
              <a:latin typeface="Sylfaen" pitchFamily="18" charset="0"/>
            </a:endParaRPr>
          </a:p>
          <a:p>
            <a:pPr algn="ctr">
              <a:buNone/>
            </a:pPr>
            <a:r>
              <a:rPr lang="ka-GE" sz="3600" b="1" dirty="0" smtClean="0">
                <a:latin typeface="Sylfaen" pitchFamily="18" charset="0"/>
              </a:rPr>
              <a:t>გმადლობთ ყურადღებისთვის!</a:t>
            </a:r>
            <a:endParaRPr lang="en-US" sz="3600" b="1" dirty="0" smtClean="0">
              <a:latin typeface="AcadNusx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990600" y="838200"/>
            <a:ext cx="7406640" cy="177698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ka-GE" sz="3200" b="1" dirty="0" smtClean="0">
                <a:solidFill>
                  <a:schemeClr val="tx1"/>
                </a:solidFill>
                <a:effectLst/>
                <a:latin typeface="AcadNusx" pitchFamily="2" charset="0"/>
              </a:rPr>
              <a:t>ტექსტის ზეპირი და მწიგნობრული ტრანსმისიის თავისებურებანი და ისტორიულ-ლიტერატურული ასპექტები.</a:t>
            </a:r>
            <a:endParaRPr lang="en-US" sz="3200" b="1" dirty="0">
              <a:solidFill>
                <a:schemeClr val="tx1"/>
              </a:solidFill>
              <a:effectLst/>
              <a:latin typeface="AcadNusx" pitchFamily="2" charset="0"/>
            </a:endParaRPr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990600" y="2819400"/>
            <a:ext cx="7620000" cy="3124200"/>
          </a:xfrm>
        </p:spPr>
        <p:txBody>
          <a:bodyPr>
            <a:normAutofit/>
          </a:bodyPr>
          <a:lstStyle/>
          <a:p>
            <a:pPr algn="ctr">
              <a:lnSpc>
                <a:spcPct val="160000"/>
              </a:lnSpc>
            </a:pPr>
            <a:endParaRPr lang="en-US" sz="3300" dirty="0" smtClean="0">
              <a:solidFill>
                <a:schemeClr val="tx1"/>
              </a:solidFill>
              <a:latin typeface="Sylfaen" pitchFamily="18" charset="0"/>
              <a:sym typeface="Wingdings" pitchFamily="2" charset="2"/>
            </a:endParaRPr>
          </a:p>
          <a:p>
            <a:pPr algn="ctr"/>
            <a:endParaRPr lang="en-US" dirty="0" smtClean="0">
              <a:latin typeface="AcadNusx" pitchFamily="2" charset="0"/>
              <a:sym typeface="Wingdings" pitchFamily="2" charset="2"/>
            </a:endParaRPr>
          </a:p>
          <a:p>
            <a:pPr algn="ctr"/>
            <a:endParaRPr lang="en-US" dirty="0" smtClean="0">
              <a:latin typeface="AcadNusx" pitchFamily="2" charset="0"/>
              <a:sym typeface="Wingdings" pitchFamily="2" charset="2"/>
            </a:endParaRPr>
          </a:p>
          <a:p>
            <a:pPr algn="ctr"/>
            <a:endParaRPr lang="en-US" dirty="0" smtClean="0">
              <a:latin typeface="AcadNusx" pitchFamily="2" charset="0"/>
              <a:sym typeface="Wingdings" pitchFamily="2" charset="2"/>
            </a:endParaRPr>
          </a:p>
          <a:p>
            <a:pPr algn="ctr"/>
            <a:r>
              <a:rPr lang="en-US" dirty="0" smtClean="0">
                <a:latin typeface="AcadNusx" pitchFamily="2" charset="0"/>
                <a:sym typeface="Wingdings" pitchFamily="2" charset="2"/>
              </a:rPr>
              <a:t>                                            </a:t>
            </a:r>
            <a:endParaRPr lang="en-US" dirty="0">
              <a:latin typeface="AcadNusx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749808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a-GE" sz="2800" dirty="0" smtClean="0">
                <a:latin typeface="Sylfaen" pitchFamily="18" charset="0"/>
              </a:rPr>
              <a:t>საკრალური ტექსტების გადმოცემის ფორმა ძველ ებრაულ ტრადიციაში </a:t>
            </a:r>
            <a:endParaRPr lang="ka-GE" sz="2800" dirty="0" smtClean="0">
              <a:latin typeface="Sylfaen" pitchFamily="18" charset="0"/>
            </a:endParaRPr>
          </a:p>
          <a:p>
            <a:pPr>
              <a:lnSpc>
                <a:spcPct val="150000"/>
              </a:lnSpc>
            </a:pPr>
            <a:r>
              <a:rPr lang="ka-GE" sz="2800" dirty="0" smtClean="0">
                <a:latin typeface="Sylfaen" pitchFamily="18" charset="0"/>
              </a:rPr>
              <a:t>მაცხოვრის შესახებ თხრობების ხასიათი</a:t>
            </a:r>
            <a:endParaRPr lang="ka-GE" sz="2800" dirty="0" smtClean="0">
              <a:latin typeface="Sylfaen" pitchFamily="18" charset="0"/>
            </a:endParaRPr>
          </a:p>
          <a:p>
            <a:pPr>
              <a:lnSpc>
                <a:spcPct val="150000"/>
              </a:lnSpc>
            </a:pPr>
            <a:r>
              <a:rPr lang="ka-GE" sz="2800" dirty="0" smtClean="0">
                <a:latin typeface="Sylfaen" pitchFamily="18" charset="0"/>
              </a:rPr>
              <a:t>“აპოსტოლები”</a:t>
            </a:r>
            <a:endParaRPr lang="en-US" sz="2800" dirty="0" smtClean="0">
              <a:latin typeface="Sylfae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ka-GE" sz="2800" dirty="0" smtClean="0">
              <a:latin typeface="Sylfae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ka-GE" sz="2800" dirty="0" smtClean="0">
                <a:latin typeface="Sylfaen" pitchFamily="18" charset="0"/>
              </a:rPr>
              <a:t>  </a:t>
            </a:r>
          </a:p>
          <a:p>
            <a:pPr>
              <a:lnSpc>
                <a:spcPct val="150000"/>
              </a:lnSpc>
              <a:buNone/>
            </a:pPr>
            <a:endParaRPr lang="ka-GE" sz="2800" dirty="0" smtClean="0">
              <a:latin typeface="Sylfaen" pitchFamily="18" charset="0"/>
            </a:endParaRPr>
          </a:p>
          <a:p>
            <a:endParaRPr lang="ka-GE" dirty="0" smtClean="0">
              <a:latin typeface="Sylfaen" pitchFamily="18" charset="0"/>
            </a:endParaRPr>
          </a:p>
          <a:p>
            <a:endParaRPr lang="en-US" dirty="0">
              <a:latin typeface="Sylfae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b="0" dirty="0" smtClean="0">
                <a:solidFill>
                  <a:schemeClr val="tx1"/>
                </a:solidFill>
                <a:effectLst/>
                <a:latin typeface="Sylfaen" pitchFamily="18" charset="0"/>
              </a:rPr>
              <a:t>ტექსტის ტრანსმისიის ფორმები ადრექრისტიანულ კულტურაში :</a:t>
            </a:r>
            <a:endParaRPr lang="en-US" sz="3200" b="0" dirty="0">
              <a:solidFill>
                <a:schemeClr val="tx1"/>
              </a:solidFill>
              <a:effectLst/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ka-GE" dirty="0" smtClean="0">
              <a:latin typeface="Sylfae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3200" dirty="0" smtClean="0">
                <a:solidFill>
                  <a:schemeClr val="tx1"/>
                </a:solidFill>
                <a:effectLst/>
                <a:latin typeface="Sylfaen" pitchFamily="18" charset="0"/>
              </a:rPr>
              <a:t>ზეპირი, კონტაქტური კონუნიკაციის ელემენტები ქართულ სასულიერო მწერლობაში (აგიოგრაფია, აპოკრიფები) </a:t>
            </a:r>
            <a:endParaRPr lang="en-US" sz="3200" b="1" dirty="0">
              <a:solidFill>
                <a:schemeClr val="tx1"/>
              </a:solidFill>
              <a:effectLst/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4525963"/>
          </a:xfrm>
        </p:spPr>
        <p:txBody>
          <a:bodyPr>
            <a:normAutofit/>
          </a:bodyPr>
          <a:lstStyle/>
          <a:p>
            <a:pPr marL="624078" indent="-514350" algn="ctr">
              <a:buNone/>
            </a:pPr>
            <a:endParaRPr lang="ka-GE" sz="2800" dirty="0" smtClean="0">
              <a:latin typeface="Sylfae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9296400" cy="1447800"/>
          </a:xfrm>
        </p:spPr>
        <p:txBody>
          <a:bodyPr>
            <a:noAutofit/>
          </a:bodyPr>
          <a:lstStyle/>
          <a:p>
            <a:pPr algn="ctr"/>
            <a:r>
              <a:rPr lang="ka-GE" sz="3200" dirty="0" smtClean="0">
                <a:solidFill>
                  <a:schemeClr val="tx1"/>
                </a:solidFill>
                <a:effectLst/>
                <a:latin typeface="Sylfaen" pitchFamily="18" charset="0"/>
              </a:rPr>
              <a:t>ზეპირი კომუნიკაციის ასპექტები სასულიერო პოეზიაში </a:t>
            </a:r>
            <a:endParaRPr lang="en-US" sz="3200" dirty="0">
              <a:solidFill>
                <a:schemeClr val="tx1"/>
              </a:solidFill>
              <a:effectLst/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>
                <a:solidFill>
                  <a:schemeClr val="tx1"/>
                </a:solidFill>
                <a:effectLst/>
                <a:latin typeface="Sylfaen" pitchFamily="18" charset="0"/>
              </a:rPr>
              <a:t>ფოლკლორიზმები საისტორიო მწერლობის ნიმუშებში</a:t>
            </a:r>
            <a:endParaRPr lang="en-US" sz="3200" dirty="0">
              <a:solidFill>
                <a:schemeClr val="tx1"/>
              </a:solidFill>
              <a:effectLst/>
              <a:latin typeface="Sylfae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0" y="1828800"/>
            <a:ext cx="8686800" cy="4038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ka-GE" sz="3000" dirty="0" smtClean="0">
              <a:latin typeface="Sylfaen" pitchFamily="18" charset="0"/>
            </a:endParaRPr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ka-GE" sz="4000" dirty="0" smtClean="0">
                <a:solidFill>
                  <a:schemeClr val="tx1"/>
                </a:solidFill>
                <a:effectLst/>
                <a:latin typeface="Sylfaen" pitchFamily="18" charset="0"/>
              </a:rPr>
              <a:t>რას </a:t>
            </a:r>
            <a:r>
              <a:rPr lang="ka-GE" sz="3200" dirty="0" smtClean="0">
                <a:solidFill>
                  <a:schemeClr val="tx1"/>
                </a:solidFill>
                <a:effectLst/>
                <a:latin typeface="Sylfaen" pitchFamily="18" charset="0"/>
              </a:rPr>
              <a:t>ნიშნავს “თქმა” და “ისმინოს” “ვეფხისტყაოსანში”?</a:t>
            </a:r>
            <a:endParaRPr lang="en-US" sz="4000" dirty="0">
              <a:solidFill>
                <a:schemeClr val="tx1"/>
              </a:solidFill>
              <a:effectLst/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48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ka-GE" sz="2800" dirty="0" smtClean="0">
              <a:latin typeface="Sylfaen" pitchFamily="18" charset="0"/>
            </a:endParaRPr>
          </a:p>
          <a:p>
            <a:r>
              <a:rPr lang="ka-GE" dirty="0" smtClean="0">
                <a:latin typeface="AcadNusx" pitchFamily="2" charset="0"/>
              </a:rPr>
              <a:t>“ტარიელიანი”</a:t>
            </a:r>
          </a:p>
          <a:p>
            <a:r>
              <a:rPr lang="ka-GE" dirty="0" smtClean="0">
                <a:latin typeface="AcadNusx" pitchFamily="2" charset="0"/>
              </a:rPr>
              <a:t>“როსტომიანი”</a:t>
            </a:r>
            <a:endParaRPr lang="en-US" dirty="0" smtClean="0">
              <a:latin typeface="AcadNusx" pitchFamily="2" charset="0"/>
            </a:endParaRPr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sz="3200" b="1" dirty="0" smtClean="0">
                <a:solidFill>
                  <a:schemeClr val="tx1"/>
                </a:solidFill>
                <a:effectLst/>
                <a:latin typeface="Sylfaen" pitchFamily="18" charset="0"/>
              </a:rPr>
              <a:t>“ლიტერატურული ფოლკლორი” ზეპირი კომუნიკაციის კონტექსტში</a:t>
            </a:r>
            <a:endParaRPr lang="en-US" sz="3200" b="1" dirty="0">
              <a:solidFill>
                <a:schemeClr val="tx1"/>
              </a:solidFill>
              <a:effectLst/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381000" y="2057400"/>
            <a:ext cx="8458200" cy="4572000"/>
          </a:xfrm>
        </p:spPr>
        <p:txBody>
          <a:bodyPr>
            <a:normAutofit/>
          </a:bodyPr>
          <a:lstStyle/>
          <a:p>
            <a:endParaRPr lang="en-US" dirty="0">
              <a:latin typeface="AcadNusx" pitchFamily="2" charset="0"/>
            </a:endParaRPr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1447800"/>
          </a:xfrm>
        </p:spPr>
        <p:txBody>
          <a:bodyPr>
            <a:noAutofit/>
          </a:bodyPr>
          <a:lstStyle/>
          <a:p>
            <a:pPr algn="ctr"/>
            <a:r>
              <a:rPr lang="ka-GE" sz="3600" dirty="0" smtClean="0">
                <a:solidFill>
                  <a:schemeClr val="tx1"/>
                </a:solidFill>
                <a:effectLst/>
                <a:latin typeface="Sylfaen" pitchFamily="18" charset="0"/>
              </a:rPr>
              <a:t>გმადლობთ ყურადღებისათვის</a:t>
            </a:r>
            <a:endParaRPr lang="en-US" sz="3600" dirty="0">
              <a:solidFill>
                <a:schemeClr val="tx1"/>
              </a:solidFill>
              <a:effectLst/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254</TotalTime>
  <Words>95</Words>
  <Application>Microsoft Office PowerPoint</Application>
  <PresentationFormat>On-screen Show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ზეპირი და მწიგნობრული კომუნიკაციის ასპექტები შუა საუკუნეებიის ქართულ ლიტერატურაში</vt:lpstr>
      <vt:lpstr>ტექსტის ზეპირი და მწიგნობრული ტრანსმისიის თავისებურებანი და ისტორიულ-ლიტერატურული ასპექტები.</vt:lpstr>
      <vt:lpstr>ტექსტის ტრანსმისიის ფორმები ადრექრისტიანულ კულტურაში :</vt:lpstr>
      <vt:lpstr>ზეპირი, კონტაქტური კონუნიკაციის ელემენტები ქართულ სასულიერო მწერლობაში (აგიოგრაფია, აპოკრიფები) </vt:lpstr>
      <vt:lpstr>ზეპირი კომუნიკაციის ასპექტები სასულიერო პოეზიაში </vt:lpstr>
      <vt:lpstr>ფოლკლორიზმები საისტორიო მწერლობის ნიმუშებში</vt:lpstr>
      <vt:lpstr>რას ნიშნავს “თქმა” და “ისმინოს” “ვეფხისტყაოსანში”?</vt:lpstr>
      <vt:lpstr>“ლიტერატურული ფოლკლორი” ზეპირი კომუნიკაციის კონტექსტში</vt:lpstr>
      <vt:lpstr>გმადლობთ ყურადღებისათვის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folkloris istoriuli stadiebi(tradiciulobis tipebi)</dc:title>
  <dc:creator>SmartSolution</dc:creator>
  <cp:lastModifiedBy>hp</cp:lastModifiedBy>
  <cp:revision>27</cp:revision>
  <dcterms:created xsi:type="dcterms:W3CDTF">2015-08-05T07:08:48Z</dcterms:created>
  <dcterms:modified xsi:type="dcterms:W3CDTF">2019-06-17T04:27:25Z</dcterms:modified>
</cp:coreProperties>
</file>