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ti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1" r:id="rId2"/>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2" r:id="rId18"/>
    <p:sldId id="273" r:id="rId19"/>
    <p:sldId id="274" r:id="rId20"/>
    <p:sldId id="275" r:id="rId21"/>
    <p:sldId id="276" r:id="rId22"/>
    <p:sldId id="277" r:id="rId23"/>
    <p:sldId id="278" r:id="rId24"/>
    <p:sldId id="279" r:id="rId25"/>
    <p:sldId id="280" r:id="rId26"/>
  </p:sldIdLst>
  <p:sldSz cx="12192000" cy="6858000"/>
  <p:notesSz cx="6858000" cy="9144000"/>
  <p:defaultTextStyle>
    <a:defPPr>
      <a:defRPr lang="ka-G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0" d="100"/>
          <a:sy n="110" d="100"/>
        </p:scale>
        <p:origin x="558"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ka-GE"/>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ka-GE"/>
          </a:p>
        </p:txBody>
      </p:sp>
      <p:sp>
        <p:nvSpPr>
          <p:cNvPr id="4" name="Date Placeholder 3"/>
          <p:cNvSpPr>
            <a:spLocks noGrp="1"/>
          </p:cNvSpPr>
          <p:nvPr>
            <p:ph type="dt" sz="half" idx="10"/>
          </p:nvPr>
        </p:nvSpPr>
        <p:spPr/>
        <p:txBody>
          <a:bodyPr/>
          <a:lstStyle/>
          <a:p>
            <a:fld id="{E1D4BE71-98BC-4AB9-B189-FEC814B75B6C}" type="datetimeFigureOut">
              <a:rPr lang="ka-GE" smtClean="0"/>
              <a:t>18.06.2019</a:t>
            </a:fld>
            <a:endParaRPr lang="ka-GE"/>
          </a:p>
        </p:txBody>
      </p:sp>
      <p:sp>
        <p:nvSpPr>
          <p:cNvPr id="5" name="Footer Placeholder 4"/>
          <p:cNvSpPr>
            <a:spLocks noGrp="1"/>
          </p:cNvSpPr>
          <p:nvPr>
            <p:ph type="ftr" sz="quarter" idx="11"/>
          </p:nvPr>
        </p:nvSpPr>
        <p:spPr/>
        <p:txBody>
          <a:bodyPr/>
          <a:lstStyle/>
          <a:p>
            <a:endParaRPr lang="ka-GE"/>
          </a:p>
        </p:txBody>
      </p:sp>
      <p:sp>
        <p:nvSpPr>
          <p:cNvPr id="6" name="Slide Number Placeholder 5"/>
          <p:cNvSpPr>
            <a:spLocks noGrp="1"/>
          </p:cNvSpPr>
          <p:nvPr>
            <p:ph type="sldNum" sz="quarter" idx="12"/>
          </p:nvPr>
        </p:nvSpPr>
        <p:spPr/>
        <p:txBody>
          <a:bodyPr/>
          <a:lstStyle/>
          <a:p>
            <a:fld id="{CE669A61-1344-4851-B85F-9DFFB2B05870}" type="slidenum">
              <a:rPr lang="ka-GE" smtClean="0"/>
              <a:t>‹#›</a:t>
            </a:fld>
            <a:endParaRPr lang="ka-GE"/>
          </a:p>
        </p:txBody>
      </p:sp>
    </p:spTree>
    <p:extLst>
      <p:ext uri="{BB962C8B-B14F-4D97-AF65-F5344CB8AC3E}">
        <p14:creationId xmlns:p14="http://schemas.microsoft.com/office/powerpoint/2010/main" val="19991682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ka-G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ka-GE"/>
          </a:p>
        </p:txBody>
      </p:sp>
      <p:sp>
        <p:nvSpPr>
          <p:cNvPr id="4" name="Date Placeholder 3"/>
          <p:cNvSpPr>
            <a:spLocks noGrp="1"/>
          </p:cNvSpPr>
          <p:nvPr>
            <p:ph type="dt" sz="half" idx="10"/>
          </p:nvPr>
        </p:nvSpPr>
        <p:spPr/>
        <p:txBody>
          <a:bodyPr/>
          <a:lstStyle/>
          <a:p>
            <a:fld id="{E1D4BE71-98BC-4AB9-B189-FEC814B75B6C}" type="datetimeFigureOut">
              <a:rPr lang="ka-GE" smtClean="0"/>
              <a:t>18.06.2019</a:t>
            </a:fld>
            <a:endParaRPr lang="ka-GE"/>
          </a:p>
        </p:txBody>
      </p:sp>
      <p:sp>
        <p:nvSpPr>
          <p:cNvPr id="5" name="Footer Placeholder 4"/>
          <p:cNvSpPr>
            <a:spLocks noGrp="1"/>
          </p:cNvSpPr>
          <p:nvPr>
            <p:ph type="ftr" sz="quarter" idx="11"/>
          </p:nvPr>
        </p:nvSpPr>
        <p:spPr/>
        <p:txBody>
          <a:bodyPr/>
          <a:lstStyle/>
          <a:p>
            <a:endParaRPr lang="ka-GE"/>
          </a:p>
        </p:txBody>
      </p:sp>
      <p:sp>
        <p:nvSpPr>
          <p:cNvPr id="6" name="Slide Number Placeholder 5"/>
          <p:cNvSpPr>
            <a:spLocks noGrp="1"/>
          </p:cNvSpPr>
          <p:nvPr>
            <p:ph type="sldNum" sz="quarter" idx="12"/>
          </p:nvPr>
        </p:nvSpPr>
        <p:spPr/>
        <p:txBody>
          <a:bodyPr/>
          <a:lstStyle/>
          <a:p>
            <a:fld id="{CE669A61-1344-4851-B85F-9DFFB2B05870}" type="slidenum">
              <a:rPr lang="ka-GE" smtClean="0"/>
              <a:t>‹#›</a:t>
            </a:fld>
            <a:endParaRPr lang="ka-GE"/>
          </a:p>
        </p:txBody>
      </p:sp>
    </p:spTree>
    <p:extLst>
      <p:ext uri="{BB962C8B-B14F-4D97-AF65-F5344CB8AC3E}">
        <p14:creationId xmlns:p14="http://schemas.microsoft.com/office/powerpoint/2010/main" val="14788312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ka-GE"/>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ka-GE"/>
          </a:p>
        </p:txBody>
      </p:sp>
      <p:sp>
        <p:nvSpPr>
          <p:cNvPr id="4" name="Date Placeholder 3"/>
          <p:cNvSpPr>
            <a:spLocks noGrp="1"/>
          </p:cNvSpPr>
          <p:nvPr>
            <p:ph type="dt" sz="half" idx="10"/>
          </p:nvPr>
        </p:nvSpPr>
        <p:spPr/>
        <p:txBody>
          <a:bodyPr/>
          <a:lstStyle/>
          <a:p>
            <a:fld id="{E1D4BE71-98BC-4AB9-B189-FEC814B75B6C}" type="datetimeFigureOut">
              <a:rPr lang="ka-GE" smtClean="0"/>
              <a:t>18.06.2019</a:t>
            </a:fld>
            <a:endParaRPr lang="ka-GE"/>
          </a:p>
        </p:txBody>
      </p:sp>
      <p:sp>
        <p:nvSpPr>
          <p:cNvPr id="5" name="Footer Placeholder 4"/>
          <p:cNvSpPr>
            <a:spLocks noGrp="1"/>
          </p:cNvSpPr>
          <p:nvPr>
            <p:ph type="ftr" sz="quarter" idx="11"/>
          </p:nvPr>
        </p:nvSpPr>
        <p:spPr/>
        <p:txBody>
          <a:bodyPr/>
          <a:lstStyle/>
          <a:p>
            <a:endParaRPr lang="ka-GE"/>
          </a:p>
        </p:txBody>
      </p:sp>
      <p:sp>
        <p:nvSpPr>
          <p:cNvPr id="6" name="Slide Number Placeholder 5"/>
          <p:cNvSpPr>
            <a:spLocks noGrp="1"/>
          </p:cNvSpPr>
          <p:nvPr>
            <p:ph type="sldNum" sz="quarter" idx="12"/>
          </p:nvPr>
        </p:nvSpPr>
        <p:spPr/>
        <p:txBody>
          <a:bodyPr/>
          <a:lstStyle/>
          <a:p>
            <a:fld id="{CE669A61-1344-4851-B85F-9DFFB2B05870}" type="slidenum">
              <a:rPr lang="ka-GE" smtClean="0"/>
              <a:t>‹#›</a:t>
            </a:fld>
            <a:endParaRPr lang="ka-GE"/>
          </a:p>
        </p:txBody>
      </p:sp>
    </p:spTree>
    <p:extLst>
      <p:ext uri="{BB962C8B-B14F-4D97-AF65-F5344CB8AC3E}">
        <p14:creationId xmlns:p14="http://schemas.microsoft.com/office/powerpoint/2010/main" val="25087016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ka-G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ka-GE"/>
          </a:p>
        </p:txBody>
      </p:sp>
      <p:sp>
        <p:nvSpPr>
          <p:cNvPr id="4" name="Date Placeholder 3"/>
          <p:cNvSpPr>
            <a:spLocks noGrp="1"/>
          </p:cNvSpPr>
          <p:nvPr>
            <p:ph type="dt" sz="half" idx="10"/>
          </p:nvPr>
        </p:nvSpPr>
        <p:spPr/>
        <p:txBody>
          <a:bodyPr/>
          <a:lstStyle/>
          <a:p>
            <a:fld id="{E1D4BE71-98BC-4AB9-B189-FEC814B75B6C}" type="datetimeFigureOut">
              <a:rPr lang="ka-GE" smtClean="0"/>
              <a:t>18.06.2019</a:t>
            </a:fld>
            <a:endParaRPr lang="ka-GE"/>
          </a:p>
        </p:txBody>
      </p:sp>
      <p:sp>
        <p:nvSpPr>
          <p:cNvPr id="5" name="Footer Placeholder 4"/>
          <p:cNvSpPr>
            <a:spLocks noGrp="1"/>
          </p:cNvSpPr>
          <p:nvPr>
            <p:ph type="ftr" sz="quarter" idx="11"/>
          </p:nvPr>
        </p:nvSpPr>
        <p:spPr/>
        <p:txBody>
          <a:bodyPr/>
          <a:lstStyle/>
          <a:p>
            <a:endParaRPr lang="ka-GE"/>
          </a:p>
        </p:txBody>
      </p:sp>
      <p:sp>
        <p:nvSpPr>
          <p:cNvPr id="6" name="Slide Number Placeholder 5"/>
          <p:cNvSpPr>
            <a:spLocks noGrp="1"/>
          </p:cNvSpPr>
          <p:nvPr>
            <p:ph type="sldNum" sz="quarter" idx="12"/>
          </p:nvPr>
        </p:nvSpPr>
        <p:spPr/>
        <p:txBody>
          <a:bodyPr/>
          <a:lstStyle/>
          <a:p>
            <a:fld id="{CE669A61-1344-4851-B85F-9DFFB2B05870}" type="slidenum">
              <a:rPr lang="ka-GE" smtClean="0"/>
              <a:t>‹#›</a:t>
            </a:fld>
            <a:endParaRPr lang="ka-GE"/>
          </a:p>
        </p:txBody>
      </p:sp>
    </p:spTree>
    <p:extLst>
      <p:ext uri="{BB962C8B-B14F-4D97-AF65-F5344CB8AC3E}">
        <p14:creationId xmlns:p14="http://schemas.microsoft.com/office/powerpoint/2010/main" val="14191528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ka-GE"/>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1D4BE71-98BC-4AB9-B189-FEC814B75B6C}" type="datetimeFigureOut">
              <a:rPr lang="ka-GE" smtClean="0"/>
              <a:t>18.06.2019</a:t>
            </a:fld>
            <a:endParaRPr lang="ka-GE"/>
          </a:p>
        </p:txBody>
      </p:sp>
      <p:sp>
        <p:nvSpPr>
          <p:cNvPr id="5" name="Footer Placeholder 4"/>
          <p:cNvSpPr>
            <a:spLocks noGrp="1"/>
          </p:cNvSpPr>
          <p:nvPr>
            <p:ph type="ftr" sz="quarter" idx="11"/>
          </p:nvPr>
        </p:nvSpPr>
        <p:spPr/>
        <p:txBody>
          <a:bodyPr/>
          <a:lstStyle/>
          <a:p>
            <a:endParaRPr lang="ka-GE"/>
          </a:p>
        </p:txBody>
      </p:sp>
      <p:sp>
        <p:nvSpPr>
          <p:cNvPr id="6" name="Slide Number Placeholder 5"/>
          <p:cNvSpPr>
            <a:spLocks noGrp="1"/>
          </p:cNvSpPr>
          <p:nvPr>
            <p:ph type="sldNum" sz="quarter" idx="12"/>
          </p:nvPr>
        </p:nvSpPr>
        <p:spPr/>
        <p:txBody>
          <a:bodyPr/>
          <a:lstStyle/>
          <a:p>
            <a:fld id="{CE669A61-1344-4851-B85F-9DFFB2B05870}" type="slidenum">
              <a:rPr lang="ka-GE" smtClean="0"/>
              <a:t>‹#›</a:t>
            </a:fld>
            <a:endParaRPr lang="ka-GE"/>
          </a:p>
        </p:txBody>
      </p:sp>
    </p:spTree>
    <p:extLst>
      <p:ext uri="{BB962C8B-B14F-4D97-AF65-F5344CB8AC3E}">
        <p14:creationId xmlns:p14="http://schemas.microsoft.com/office/powerpoint/2010/main" val="13581964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ka-GE"/>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ka-GE"/>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ka-GE"/>
          </a:p>
        </p:txBody>
      </p:sp>
      <p:sp>
        <p:nvSpPr>
          <p:cNvPr id="5" name="Date Placeholder 4"/>
          <p:cNvSpPr>
            <a:spLocks noGrp="1"/>
          </p:cNvSpPr>
          <p:nvPr>
            <p:ph type="dt" sz="half" idx="10"/>
          </p:nvPr>
        </p:nvSpPr>
        <p:spPr/>
        <p:txBody>
          <a:bodyPr/>
          <a:lstStyle/>
          <a:p>
            <a:fld id="{E1D4BE71-98BC-4AB9-B189-FEC814B75B6C}" type="datetimeFigureOut">
              <a:rPr lang="ka-GE" smtClean="0"/>
              <a:t>18.06.2019</a:t>
            </a:fld>
            <a:endParaRPr lang="ka-GE"/>
          </a:p>
        </p:txBody>
      </p:sp>
      <p:sp>
        <p:nvSpPr>
          <p:cNvPr id="6" name="Footer Placeholder 5"/>
          <p:cNvSpPr>
            <a:spLocks noGrp="1"/>
          </p:cNvSpPr>
          <p:nvPr>
            <p:ph type="ftr" sz="quarter" idx="11"/>
          </p:nvPr>
        </p:nvSpPr>
        <p:spPr/>
        <p:txBody>
          <a:bodyPr/>
          <a:lstStyle/>
          <a:p>
            <a:endParaRPr lang="ka-GE"/>
          </a:p>
        </p:txBody>
      </p:sp>
      <p:sp>
        <p:nvSpPr>
          <p:cNvPr id="7" name="Slide Number Placeholder 6"/>
          <p:cNvSpPr>
            <a:spLocks noGrp="1"/>
          </p:cNvSpPr>
          <p:nvPr>
            <p:ph type="sldNum" sz="quarter" idx="12"/>
          </p:nvPr>
        </p:nvSpPr>
        <p:spPr/>
        <p:txBody>
          <a:bodyPr/>
          <a:lstStyle/>
          <a:p>
            <a:fld id="{CE669A61-1344-4851-B85F-9DFFB2B05870}" type="slidenum">
              <a:rPr lang="ka-GE" smtClean="0"/>
              <a:t>‹#›</a:t>
            </a:fld>
            <a:endParaRPr lang="ka-GE"/>
          </a:p>
        </p:txBody>
      </p:sp>
    </p:spTree>
    <p:extLst>
      <p:ext uri="{BB962C8B-B14F-4D97-AF65-F5344CB8AC3E}">
        <p14:creationId xmlns:p14="http://schemas.microsoft.com/office/powerpoint/2010/main" val="7772257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ka-GE"/>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ka-GE"/>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ka-GE"/>
          </a:p>
        </p:txBody>
      </p:sp>
      <p:sp>
        <p:nvSpPr>
          <p:cNvPr id="7" name="Date Placeholder 6"/>
          <p:cNvSpPr>
            <a:spLocks noGrp="1"/>
          </p:cNvSpPr>
          <p:nvPr>
            <p:ph type="dt" sz="half" idx="10"/>
          </p:nvPr>
        </p:nvSpPr>
        <p:spPr/>
        <p:txBody>
          <a:bodyPr/>
          <a:lstStyle/>
          <a:p>
            <a:fld id="{E1D4BE71-98BC-4AB9-B189-FEC814B75B6C}" type="datetimeFigureOut">
              <a:rPr lang="ka-GE" smtClean="0"/>
              <a:t>18.06.2019</a:t>
            </a:fld>
            <a:endParaRPr lang="ka-GE"/>
          </a:p>
        </p:txBody>
      </p:sp>
      <p:sp>
        <p:nvSpPr>
          <p:cNvPr id="8" name="Footer Placeholder 7"/>
          <p:cNvSpPr>
            <a:spLocks noGrp="1"/>
          </p:cNvSpPr>
          <p:nvPr>
            <p:ph type="ftr" sz="quarter" idx="11"/>
          </p:nvPr>
        </p:nvSpPr>
        <p:spPr/>
        <p:txBody>
          <a:bodyPr/>
          <a:lstStyle/>
          <a:p>
            <a:endParaRPr lang="ka-GE"/>
          </a:p>
        </p:txBody>
      </p:sp>
      <p:sp>
        <p:nvSpPr>
          <p:cNvPr id="9" name="Slide Number Placeholder 8"/>
          <p:cNvSpPr>
            <a:spLocks noGrp="1"/>
          </p:cNvSpPr>
          <p:nvPr>
            <p:ph type="sldNum" sz="quarter" idx="12"/>
          </p:nvPr>
        </p:nvSpPr>
        <p:spPr/>
        <p:txBody>
          <a:bodyPr/>
          <a:lstStyle/>
          <a:p>
            <a:fld id="{CE669A61-1344-4851-B85F-9DFFB2B05870}" type="slidenum">
              <a:rPr lang="ka-GE" smtClean="0"/>
              <a:t>‹#›</a:t>
            </a:fld>
            <a:endParaRPr lang="ka-GE"/>
          </a:p>
        </p:txBody>
      </p:sp>
    </p:spTree>
    <p:extLst>
      <p:ext uri="{BB962C8B-B14F-4D97-AF65-F5344CB8AC3E}">
        <p14:creationId xmlns:p14="http://schemas.microsoft.com/office/powerpoint/2010/main" val="25553364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ka-GE"/>
          </a:p>
        </p:txBody>
      </p:sp>
      <p:sp>
        <p:nvSpPr>
          <p:cNvPr id="3" name="Date Placeholder 2"/>
          <p:cNvSpPr>
            <a:spLocks noGrp="1"/>
          </p:cNvSpPr>
          <p:nvPr>
            <p:ph type="dt" sz="half" idx="10"/>
          </p:nvPr>
        </p:nvSpPr>
        <p:spPr/>
        <p:txBody>
          <a:bodyPr/>
          <a:lstStyle/>
          <a:p>
            <a:fld id="{E1D4BE71-98BC-4AB9-B189-FEC814B75B6C}" type="datetimeFigureOut">
              <a:rPr lang="ka-GE" smtClean="0"/>
              <a:t>18.06.2019</a:t>
            </a:fld>
            <a:endParaRPr lang="ka-GE"/>
          </a:p>
        </p:txBody>
      </p:sp>
      <p:sp>
        <p:nvSpPr>
          <p:cNvPr id="4" name="Footer Placeholder 3"/>
          <p:cNvSpPr>
            <a:spLocks noGrp="1"/>
          </p:cNvSpPr>
          <p:nvPr>
            <p:ph type="ftr" sz="quarter" idx="11"/>
          </p:nvPr>
        </p:nvSpPr>
        <p:spPr/>
        <p:txBody>
          <a:bodyPr/>
          <a:lstStyle/>
          <a:p>
            <a:endParaRPr lang="ka-GE"/>
          </a:p>
        </p:txBody>
      </p:sp>
      <p:sp>
        <p:nvSpPr>
          <p:cNvPr id="5" name="Slide Number Placeholder 4"/>
          <p:cNvSpPr>
            <a:spLocks noGrp="1"/>
          </p:cNvSpPr>
          <p:nvPr>
            <p:ph type="sldNum" sz="quarter" idx="12"/>
          </p:nvPr>
        </p:nvSpPr>
        <p:spPr/>
        <p:txBody>
          <a:bodyPr/>
          <a:lstStyle/>
          <a:p>
            <a:fld id="{CE669A61-1344-4851-B85F-9DFFB2B05870}" type="slidenum">
              <a:rPr lang="ka-GE" smtClean="0"/>
              <a:t>‹#›</a:t>
            </a:fld>
            <a:endParaRPr lang="ka-GE"/>
          </a:p>
        </p:txBody>
      </p:sp>
    </p:spTree>
    <p:extLst>
      <p:ext uri="{BB962C8B-B14F-4D97-AF65-F5344CB8AC3E}">
        <p14:creationId xmlns:p14="http://schemas.microsoft.com/office/powerpoint/2010/main" val="4843031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4BE71-98BC-4AB9-B189-FEC814B75B6C}" type="datetimeFigureOut">
              <a:rPr lang="ka-GE" smtClean="0"/>
              <a:t>18.06.2019</a:t>
            </a:fld>
            <a:endParaRPr lang="ka-GE"/>
          </a:p>
        </p:txBody>
      </p:sp>
      <p:sp>
        <p:nvSpPr>
          <p:cNvPr id="3" name="Footer Placeholder 2"/>
          <p:cNvSpPr>
            <a:spLocks noGrp="1"/>
          </p:cNvSpPr>
          <p:nvPr>
            <p:ph type="ftr" sz="quarter" idx="11"/>
          </p:nvPr>
        </p:nvSpPr>
        <p:spPr/>
        <p:txBody>
          <a:bodyPr/>
          <a:lstStyle/>
          <a:p>
            <a:endParaRPr lang="ka-GE"/>
          </a:p>
        </p:txBody>
      </p:sp>
      <p:sp>
        <p:nvSpPr>
          <p:cNvPr id="4" name="Slide Number Placeholder 3"/>
          <p:cNvSpPr>
            <a:spLocks noGrp="1"/>
          </p:cNvSpPr>
          <p:nvPr>
            <p:ph type="sldNum" sz="quarter" idx="12"/>
          </p:nvPr>
        </p:nvSpPr>
        <p:spPr/>
        <p:txBody>
          <a:bodyPr/>
          <a:lstStyle/>
          <a:p>
            <a:fld id="{CE669A61-1344-4851-B85F-9DFFB2B05870}" type="slidenum">
              <a:rPr lang="ka-GE" smtClean="0"/>
              <a:t>‹#›</a:t>
            </a:fld>
            <a:endParaRPr lang="ka-GE"/>
          </a:p>
        </p:txBody>
      </p:sp>
    </p:spTree>
    <p:extLst>
      <p:ext uri="{BB962C8B-B14F-4D97-AF65-F5344CB8AC3E}">
        <p14:creationId xmlns:p14="http://schemas.microsoft.com/office/powerpoint/2010/main" val="8896064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ka-GE"/>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ka-GE"/>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1D4BE71-98BC-4AB9-B189-FEC814B75B6C}" type="datetimeFigureOut">
              <a:rPr lang="ka-GE" smtClean="0"/>
              <a:t>18.06.2019</a:t>
            </a:fld>
            <a:endParaRPr lang="ka-GE"/>
          </a:p>
        </p:txBody>
      </p:sp>
      <p:sp>
        <p:nvSpPr>
          <p:cNvPr id="6" name="Footer Placeholder 5"/>
          <p:cNvSpPr>
            <a:spLocks noGrp="1"/>
          </p:cNvSpPr>
          <p:nvPr>
            <p:ph type="ftr" sz="quarter" idx="11"/>
          </p:nvPr>
        </p:nvSpPr>
        <p:spPr/>
        <p:txBody>
          <a:bodyPr/>
          <a:lstStyle/>
          <a:p>
            <a:endParaRPr lang="ka-GE"/>
          </a:p>
        </p:txBody>
      </p:sp>
      <p:sp>
        <p:nvSpPr>
          <p:cNvPr id="7" name="Slide Number Placeholder 6"/>
          <p:cNvSpPr>
            <a:spLocks noGrp="1"/>
          </p:cNvSpPr>
          <p:nvPr>
            <p:ph type="sldNum" sz="quarter" idx="12"/>
          </p:nvPr>
        </p:nvSpPr>
        <p:spPr/>
        <p:txBody>
          <a:bodyPr/>
          <a:lstStyle/>
          <a:p>
            <a:fld id="{CE669A61-1344-4851-B85F-9DFFB2B05870}" type="slidenum">
              <a:rPr lang="ka-GE" smtClean="0"/>
              <a:t>‹#›</a:t>
            </a:fld>
            <a:endParaRPr lang="ka-GE"/>
          </a:p>
        </p:txBody>
      </p:sp>
    </p:spTree>
    <p:extLst>
      <p:ext uri="{BB962C8B-B14F-4D97-AF65-F5344CB8AC3E}">
        <p14:creationId xmlns:p14="http://schemas.microsoft.com/office/powerpoint/2010/main" val="12258533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ka-GE"/>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ka-GE"/>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1D4BE71-98BC-4AB9-B189-FEC814B75B6C}" type="datetimeFigureOut">
              <a:rPr lang="ka-GE" smtClean="0"/>
              <a:t>18.06.2019</a:t>
            </a:fld>
            <a:endParaRPr lang="ka-GE"/>
          </a:p>
        </p:txBody>
      </p:sp>
      <p:sp>
        <p:nvSpPr>
          <p:cNvPr id="6" name="Footer Placeholder 5"/>
          <p:cNvSpPr>
            <a:spLocks noGrp="1"/>
          </p:cNvSpPr>
          <p:nvPr>
            <p:ph type="ftr" sz="quarter" idx="11"/>
          </p:nvPr>
        </p:nvSpPr>
        <p:spPr/>
        <p:txBody>
          <a:bodyPr/>
          <a:lstStyle/>
          <a:p>
            <a:endParaRPr lang="ka-GE"/>
          </a:p>
        </p:txBody>
      </p:sp>
      <p:sp>
        <p:nvSpPr>
          <p:cNvPr id="7" name="Slide Number Placeholder 6"/>
          <p:cNvSpPr>
            <a:spLocks noGrp="1"/>
          </p:cNvSpPr>
          <p:nvPr>
            <p:ph type="sldNum" sz="quarter" idx="12"/>
          </p:nvPr>
        </p:nvSpPr>
        <p:spPr/>
        <p:txBody>
          <a:bodyPr/>
          <a:lstStyle/>
          <a:p>
            <a:fld id="{CE669A61-1344-4851-B85F-9DFFB2B05870}" type="slidenum">
              <a:rPr lang="ka-GE" smtClean="0"/>
              <a:t>‹#›</a:t>
            </a:fld>
            <a:endParaRPr lang="ka-GE"/>
          </a:p>
        </p:txBody>
      </p:sp>
    </p:spTree>
    <p:extLst>
      <p:ext uri="{BB962C8B-B14F-4D97-AF65-F5344CB8AC3E}">
        <p14:creationId xmlns:p14="http://schemas.microsoft.com/office/powerpoint/2010/main" val="28499347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ka-GE"/>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ka-GE"/>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D4BE71-98BC-4AB9-B189-FEC814B75B6C}" type="datetimeFigureOut">
              <a:rPr lang="ka-GE" smtClean="0"/>
              <a:t>18.06.2019</a:t>
            </a:fld>
            <a:endParaRPr lang="ka-GE"/>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ka-GE"/>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669A61-1344-4851-B85F-9DFFB2B05870}" type="slidenum">
              <a:rPr lang="ka-GE" smtClean="0"/>
              <a:t>‹#›</a:t>
            </a:fld>
            <a:endParaRPr lang="ka-GE"/>
          </a:p>
        </p:txBody>
      </p:sp>
    </p:spTree>
    <p:extLst>
      <p:ext uri="{BB962C8B-B14F-4D97-AF65-F5344CB8AC3E}">
        <p14:creationId xmlns:p14="http://schemas.microsoft.com/office/powerpoint/2010/main" val="29364896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ka-G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5.wmf"/></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ti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doi.org/10.1016/j.engstruct.2018.07.024" TargetMode="External"/><Relationship Id="rId2" Type="http://schemas.openxmlformats.org/officeDocument/2006/relationships/hyperlink" Target="https://doi.org/10.1061/(ASCE)ST.1943-541X.0000666" TargetMode="External"/><Relationship Id="rId1" Type="http://schemas.openxmlformats.org/officeDocument/2006/relationships/slideLayout" Target="../slideLayouts/slideLayout2.xml"/><Relationship Id="rId5" Type="http://schemas.openxmlformats.org/officeDocument/2006/relationships/hyperlink" Target="https://doi.org/10.1016/j.jcsr.2018.03.037" TargetMode="External"/><Relationship Id="rId4" Type="http://schemas.openxmlformats.org/officeDocument/2006/relationships/hyperlink" Target="https://doi.org/10.1061/(ASCE)EM.1943-7889.0000677"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www.sciencedirect.com/science/article/pii/S0997753816303096" TargetMode="External"/><Relationship Id="rId2" Type="http://schemas.openxmlformats.org/officeDocument/2006/relationships/hyperlink" Target="https://doi.org/10.1016/j.tws.2017.01.030" TargetMode="External"/><Relationship Id="rId1" Type="http://schemas.openxmlformats.org/officeDocument/2006/relationships/slideLayout" Target="../slideLayouts/slideLayout2.xml"/><Relationship Id="rId4" Type="http://schemas.openxmlformats.org/officeDocument/2006/relationships/hyperlink" Target="https://doi.org/10.1016/j.engstruct.2017.10.031,2017"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doi.org/10.1016/j.jcsr.2016.07.008" TargetMode="External"/><Relationship Id="rId7" Type="http://schemas.openxmlformats.org/officeDocument/2006/relationships/hyperlink" Target="https://doi.org/10.1080/03052150802313365" TargetMode="External"/><Relationship Id="rId2" Type="http://schemas.openxmlformats.org/officeDocument/2006/relationships/hyperlink" Target="https://doi.org/10.1016/j.jcsr.2017.12.026" TargetMode="External"/><Relationship Id="rId1" Type="http://schemas.openxmlformats.org/officeDocument/2006/relationships/slideLayout" Target="../slideLayouts/slideLayout2.xml"/><Relationship Id="rId6" Type="http://schemas.openxmlformats.org/officeDocument/2006/relationships/hyperlink" Target="https://doi.org/10.1016/j.jcsr.2018.07.011" TargetMode="External"/><Relationship Id="rId5" Type="http://schemas.openxmlformats.org/officeDocument/2006/relationships/hyperlink" Target="https://doi.org/10.1061/(ASCE)EM.1943-7889.0000529" TargetMode="External"/><Relationship Id="rId4" Type="http://schemas.openxmlformats.org/officeDocument/2006/relationships/hyperlink" Target="https://doi.org/10.1016/j.engstruct.2018.04.084"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dictionary.com/browse/system"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a:xfrm>
            <a:off x="769189" y="925842"/>
            <a:ext cx="10515600" cy="1325563"/>
          </a:xfrm>
        </p:spPr>
        <p:txBody>
          <a:bodyPr>
            <a:normAutofit fontScale="90000"/>
          </a:bodyPr>
          <a:lstStyle/>
          <a:p>
            <a:pPr algn="ctr"/>
            <a:r>
              <a:rPr lang="ka-GE" dirty="0" err="1"/>
              <a:t>ბიფურკაციული</a:t>
            </a:r>
            <a:r>
              <a:rPr lang="ka-GE" dirty="0"/>
              <a:t> ანალიზი და შეკუმშული ელემენტების მდგრადობა მასალის მუშაობის დრეკად-პლასტიკურ ზონაში</a:t>
            </a:r>
            <a:br>
              <a:rPr lang="ka-GE" dirty="0"/>
            </a:br>
            <a:endParaRPr lang="ka-GE" dirty="0"/>
          </a:p>
        </p:txBody>
      </p:sp>
      <p:sp>
        <p:nvSpPr>
          <p:cNvPr id="3" name="შიგთავსის ჩანაცვლების ველი 2"/>
          <p:cNvSpPr>
            <a:spLocks noGrp="1"/>
          </p:cNvSpPr>
          <p:nvPr>
            <p:ph idx="1"/>
          </p:nvPr>
        </p:nvSpPr>
        <p:spPr>
          <a:xfrm>
            <a:off x="838200" y="2544792"/>
            <a:ext cx="10515600" cy="3632171"/>
          </a:xfrm>
        </p:spPr>
        <p:txBody>
          <a:bodyPr/>
          <a:lstStyle/>
          <a:p>
            <a:pPr marL="0" indent="0" algn="ctr">
              <a:buNone/>
            </a:pPr>
            <a:r>
              <a:rPr lang="ka-GE" dirty="0" smtClean="0"/>
              <a:t>გაიოზ ფარცხალაძე, გოჩა ჩავლეშვილი</a:t>
            </a:r>
            <a:endParaRPr lang="ka-GE" dirty="0"/>
          </a:p>
        </p:txBody>
      </p:sp>
    </p:spTree>
    <p:extLst>
      <p:ext uri="{BB962C8B-B14F-4D97-AF65-F5344CB8AC3E}">
        <p14:creationId xmlns:p14="http://schemas.microsoft.com/office/powerpoint/2010/main" val="42651914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009934"/>
            <a:ext cx="10515600" cy="5167029"/>
          </a:xfrm>
        </p:spPr>
        <p:txBody>
          <a:bodyPr/>
          <a:lstStyle/>
          <a:p>
            <a:endParaRPr lang="ka-GE" dirty="0"/>
          </a:p>
        </p:txBody>
      </p:sp>
      <p:grpSp>
        <p:nvGrpSpPr>
          <p:cNvPr id="4" name="Group 3"/>
          <p:cNvGrpSpPr/>
          <p:nvPr/>
        </p:nvGrpSpPr>
        <p:grpSpPr>
          <a:xfrm>
            <a:off x="4263707" y="1678676"/>
            <a:ext cx="4266144" cy="3902498"/>
            <a:chOff x="0" y="0"/>
            <a:chExt cx="3664585" cy="3160090"/>
          </a:xfrm>
        </p:grpSpPr>
        <p:sp>
          <p:nvSpPr>
            <p:cNvPr id="5" name="Text Box 2"/>
            <p:cNvSpPr txBox="1">
              <a:spLocks noChangeArrowheads="1"/>
            </p:cNvSpPr>
            <p:nvPr/>
          </p:nvSpPr>
          <p:spPr bwMode="auto">
            <a:xfrm>
              <a:off x="0" y="2464130"/>
              <a:ext cx="3664585" cy="695960"/>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lgn="ctr">
                <a:spcAft>
                  <a:spcPts val="0"/>
                </a:spcAft>
              </a:pPr>
              <a:r>
                <a:rPr lang="en-US" sz="1000">
                  <a:effectLst/>
                  <a:latin typeface="Times New Roman" panose="02020603050405020304" pitchFamily="18" charset="0"/>
                  <a:ea typeface="Calibri" panose="020F0502020204030204" pitchFamily="34" charset="0"/>
                </a:rPr>
                <a:t>Figure 3: The </a:t>
              </a:r>
              <a:r>
                <a:rPr lang="en-GB" sz="1000">
                  <a:effectLst/>
                  <a:latin typeface="Times New Roman" panose="02020603050405020304" pitchFamily="18" charset="0"/>
                  <a:ea typeface="Calibri" panose="020F0502020204030204" pitchFamily="34" charset="0"/>
                </a:rPr>
                <a:t>long </a:t>
              </a:r>
              <a:r>
                <a:rPr lang="en-US" sz="1000">
                  <a:effectLst/>
                  <a:latin typeface="Times New Roman" panose="02020603050405020304" pitchFamily="18" charset="0"/>
                  <a:ea typeface="Calibri" panose="020F0502020204030204" pitchFamily="34" charset="0"/>
                </a:rPr>
                <a:t>slender pin-ended</a:t>
              </a:r>
              <a:r>
                <a:rPr lang="en-GB" sz="1000">
                  <a:effectLst/>
                  <a:latin typeface="Times New Roman" panose="02020603050405020304" pitchFamily="18" charset="0"/>
                  <a:ea typeface="Calibri" panose="020F0502020204030204" pitchFamily="34" charset="0"/>
                </a:rPr>
                <a:t> rod/column </a:t>
              </a:r>
              <a:endParaRPr lang="ka-GE" sz="1200">
                <a:effectLst/>
                <a:latin typeface="Times New Roman" panose="02020603050405020304" pitchFamily="18" charset="0"/>
                <a:ea typeface="Calibri" panose="020F0502020204030204" pitchFamily="34" charset="0"/>
              </a:endParaRPr>
            </a:p>
            <a:p>
              <a:pPr marL="457200" marR="167640" algn="ctr">
                <a:spcAft>
                  <a:spcPts val="0"/>
                </a:spcAft>
                <a:tabLst>
                  <a:tab pos="180340" algn="l"/>
                </a:tabLst>
              </a:pPr>
              <a:r>
                <a:rPr lang="en-GB" sz="1000">
                  <a:effectLst/>
                  <a:latin typeface="Times New Roman" panose="02020603050405020304" pitchFamily="18" charset="0"/>
                  <a:ea typeface="Calibri" panose="020F0502020204030204" pitchFamily="34" charset="0"/>
                </a:rPr>
                <a:t>Design scheme of a compressed pinned rod; b) buckling of a long slender rod; c) Free body for Euler buckling model.</a:t>
              </a:r>
              <a:endParaRPr lang="ka-GE" sz="1200">
                <a:effectLst/>
                <a:latin typeface="Times New Roman" panose="02020603050405020304" pitchFamily="18" charset="0"/>
                <a:ea typeface="Calibri" panose="020F0502020204030204" pitchFamily="34" charset="0"/>
              </a:endParaRPr>
            </a:p>
          </p:txBody>
        </p:sp>
        <p:pic>
          <p:nvPicPr>
            <p:cNvPr id="6" name="Picture 5"/>
            <p:cNvPicPr>
              <a:picLocks noChangeAspect="1"/>
            </p:cNvPicPr>
            <p:nvPr/>
          </p:nvPicPr>
          <p:blipFill rotWithShape="1">
            <a:blip r:embed="rId2" cstate="print">
              <a:extLst>
                <a:ext uri="{28A0092B-C50C-407E-A947-70E740481C1C}">
                  <a14:useLocalDpi xmlns:a14="http://schemas.microsoft.com/office/drawing/2010/main" val="0"/>
                </a:ext>
              </a:extLst>
            </a:blip>
            <a:srcRect l="38055" t="19172" r="24093" b="20479"/>
            <a:stretch/>
          </p:blipFill>
          <p:spPr bwMode="auto">
            <a:xfrm>
              <a:off x="148441" y="0"/>
              <a:ext cx="3348842" cy="2493818"/>
            </a:xfrm>
            <a:prstGeom prst="rect">
              <a:avLst/>
            </a:prstGeom>
            <a:ln>
              <a:noFill/>
            </a:ln>
            <a:extLst>
              <a:ext uri="{53640926-AAD7-44D8-BBD7-CCE9431645EC}">
                <a14:shadowObscured xmlns:a14="http://schemas.microsoft.com/office/drawing/2010/main"/>
              </a:ext>
            </a:extLst>
          </p:spPr>
        </p:pic>
      </p:grpSp>
    </p:spTree>
    <p:extLst>
      <p:ext uri="{BB962C8B-B14F-4D97-AF65-F5344CB8AC3E}">
        <p14:creationId xmlns:p14="http://schemas.microsoft.com/office/powerpoint/2010/main" val="17993296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graphicFrame>
            <p:nvGraphicFramePr>
              <p:cNvPr id="4" name="Content Placeholder 3"/>
              <p:cNvGraphicFramePr>
                <a:graphicFrameLocks noGrp="1"/>
              </p:cNvGraphicFramePr>
              <p:nvPr>
                <p:ph idx="1"/>
                <p:extLst>
                  <p:ext uri="{D42A27DB-BD31-4B8C-83A1-F6EECF244321}">
                    <p14:modId xmlns:p14="http://schemas.microsoft.com/office/powerpoint/2010/main" val="2456420441"/>
                  </p:ext>
                </p:extLst>
              </p:nvPr>
            </p:nvGraphicFramePr>
            <p:xfrm>
              <a:off x="3232150" y="1542191"/>
              <a:ext cx="6348578" cy="4302001"/>
            </p:xfrm>
            <a:graphic>
              <a:graphicData uri="http://schemas.openxmlformats.org/drawingml/2006/table">
                <a:tbl>
                  <a:tblPr firstRow="1" firstCol="1" bandRow="1">
                    <a:tableStyleId>{5C22544A-7EE6-4342-B048-85BDC9FD1C3A}</a:tableStyleId>
                  </a:tblPr>
                  <a:tblGrid>
                    <a:gridCol w="854454"/>
                    <a:gridCol w="841785"/>
                    <a:gridCol w="1297165"/>
                    <a:gridCol w="1297165"/>
                    <a:gridCol w="970586"/>
                    <a:gridCol w="1087423"/>
                  </a:tblGrid>
                  <a:tr h="1249931">
                    <a:tc gridSpan="6">
                      <a:txBody>
                        <a:bodyPr/>
                        <a:lstStyle/>
                        <a:p>
                          <a:pPr algn="just">
                            <a:spcAft>
                              <a:spcPts val="0"/>
                            </a:spcAft>
                          </a:pPr>
                          <a:r>
                            <a:rPr lang="en-US" sz="1200" dirty="0">
                              <a:effectLst/>
                            </a:rPr>
                            <a:t>The geometrical and material characteristics of the carbon steel (S235) columns with various grades is presented in Table 1. A diagram depicting the stress-strain relationship for carbon steel is constructed in Fig. 5-a accordingly to the Table 1, and a diagram depicting the slenderness ratio of critical stresses (equation 1) for carbon steel is constructed in Fig. 5-b, Curve-1 [9, 15, 21, 28]. </a:t>
                          </a:r>
                          <a:endParaRPr lang="ka-GE" sz="1200" dirty="0">
                            <a:effectLst/>
                          </a:endParaRPr>
                        </a:p>
                        <a:p>
                          <a:pPr algn="just">
                            <a:spcAft>
                              <a:spcPts val="0"/>
                            </a:spcAft>
                          </a:pPr>
                          <a:r>
                            <a:rPr lang="en-US" sz="1000" dirty="0">
                              <a:effectLst/>
                            </a:rPr>
                            <a:t> </a:t>
                          </a:r>
                          <a:endParaRPr lang="ka-GE" sz="1200" dirty="0">
                            <a:effectLst/>
                            <a:latin typeface="Times New Roman" panose="02020603050405020304" pitchFamily="18" charset="0"/>
                            <a:ea typeface="Calibri" panose="020F0502020204030204" pitchFamily="34" charset="0"/>
                          </a:endParaRPr>
                        </a:p>
                      </a:txBody>
                      <a:tcPr marL="68580" marR="68580" marT="0" marB="0" anchor="ctr"/>
                    </a:tc>
                    <a:tc hMerge="1">
                      <a:txBody>
                        <a:bodyPr/>
                        <a:lstStyle/>
                        <a:p>
                          <a:endParaRPr lang="ka-GE"/>
                        </a:p>
                      </a:txBody>
                      <a:tcPr/>
                    </a:tc>
                    <a:tc hMerge="1">
                      <a:txBody>
                        <a:bodyPr/>
                        <a:lstStyle/>
                        <a:p>
                          <a:endParaRPr lang="ka-GE"/>
                        </a:p>
                      </a:txBody>
                      <a:tcPr/>
                    </a:tc>
                    <a:tc hMerge="1">
                      <a:txBody>
                        <a:bodyPr/>
                        <a:lstStyle/>
                        <a:p>
                          <a:endParaRPr lang="ka-GE"/>
                        </a:p>
                      </a:txBody>
                      <a:tcPr/>
                    </a:tc>
                    <a:tc hMerge="1">
                      <a:txBody>
                        <a:bodyPr/>
                        <a:lstStyle/>
                        <a:p>
                          <a:endParaRPr lang="ka-GE"/>
                        </a:p>
                      </a:txBody>
                      <a:tcPr/>
                    </a:tc>
                    <a:tc hMerge="1">
                      <a:txBody>
                        <a:bodyPr/>
                        <a:lstStyle/>
                        <a:p>
                          <a:endParaRPr lang="ka-GE"/>
                        </a:p>
                      </a:txBody>
                      <a:tcPr/>
                    </a:tc>
                  </a:tr>
                  <a:tr h="178562">
                    <a:tc gridSpan="6">
                      <a:txBody>
                        <a:bodyPr/>
                        <a:lstStyle/>
                        <a:p>
                          <a:pPr algn="ctr">
                            <a:spcAft>
                              <a:spcPts val="0"/>
                            </a:spcAft>
                          </a:pPr>
                          <a:r>
                            <a:rPr lang="en-US" sz="1000">
                              <a:effectLst/>
                            </a:rPr>
                            <a:t>Table 1: Design parameters of carbon steel with various grades</a:t>
                          </a:r>
                          <a:endParaRPr lang="ka-GE" sz="1200">
                            <a:effectLst/>
                            <a:latin typeface="Times New Roman" panose="02020603050405020304" pitchFamily="18" charset="0"/>
                            <a:ea typeface="Calibri" panose="020F0502020204030204" pitchFamily="34" charset="0"/>
                          </a:endParaRPr>
                        </a:p>
                      </a:txBody>
                      <a:tcPr marL="68580" marR="68580" marT="0" marB="0" anchor="ctr"/>
                    </a:tc>
                    <a:tc hMerge="1">
                      <a:txBody>
                        <a:bodyPr/>
                        <a:lstStyle/>
                        <a:p>
                          <a:endParaRPr lang="ka-GE"/>
                        </a:p>
                      </a:txBody>
                      <a:tcPr/>
                    </a:tc>
                    <a:tc hMerge="1">
                      <a:txBody>
                        <a:bodyPr/>
                        <a:lstStyle/>
                        <a:p>
                          <a:endParaRPr lang="ka-GE"/>
                        </a:p>
                      </a:txBody>
                      <a:tcPr/>
                    </a:tc>
                    <a:tc hMerge="1">
                      <a:txBody>
                        <a:bodyPr/>
                        <a:lstStyle/>
                        <a:p>
                          <a:endParaRPr lang="ka-GE"/>
                        </a:p>
                      </a:txBody>
                      <a:tcPr/>
                    </a:tc>
                    <a:tc hMerge="1">
                      <a:txBody>
                        <a:bodyPr/>
                        <a:lstStyle/>
                        <a:p>
                          <a:endParaRPr lang="ka-GE"/>
                        </a:p>
                      </a:txBody>
                      <a:tcPr/>
                    </a:tc>
                    <a:tc hMerge="1">
                      <a:txBody>
                        <a:bodyPr/>
                        <a:lstStyle/>
                        <a:p>
                          <a:endParaRPr lang="ka-GE"/>
                        </a:p>
                      </a:txBody>
                      <a:tcPr/>
                    </a:tc>
                  </a:tr>
                  <a:tr h="195078">
                    <a:tc>
                      <a:txBody>
                        <a:bodyPr/>
                        <a:lstStyle/>
                        <a:p>
                          <a:pPr>
                            <a:spcAft>
                              <a:spcPts val="0"/>
                            </a:spcAft>
                          </a:pPr>
                          <a14:m>
                            <m:oMathPara xmlns:m="http://schemas.openxmlformats.org/officeDocument/2006/math">
                              <m:oMathParaPr>
                                <m:jc m:val="centerGroup"/>
                              </m:oMathParaPr>
                              <m:oMath xmlns:m="http://schemas.openxmlformats.org/officeDocument/2006/math">
                                <m:r>
                                  <a:rPr lang="en-US" sz="1000">
                                    <a:effectLst/>
                                    <a:latin typeface="Cambria Math" panose="02040503050406030204" pitchFamily="18" charset="0"/>
                                  </a:rPr>
                                  <m:t>𝜀</m:t>
                                </m:r>
                                <m:r>
                                  <a:rPr lang="en-US" sz="1000">
                                    <a:effectLst/>
                                    <a:latin typeface="Cambria Math" panose="02040503050406030204" pitchFamily="18" charset="0"/>
                                  </a:rPr>
                                  <m:t>∙</m:t>
                                </m:r>
                                <m:sSup>
                                  <m:sSupPr>
                                    <m:ctrlPr>
                                      <a:rPr lang="ka-GE" sz="1000" i="1">
                                        <a:effectLst/>
                                        <a:latin typeface="Cambria Math" panose="02040503050406030204" pitchFamily="18" charset="0"/>
                                      </a:rPr>
                                    </m:ctrlPr>
                                  </m:sSupPr>
                                  <m:e>
                                    <m:r>
                                      <a:rPr lang="en-US" sz="1000">
                                        <a:effectLst/>
                                        <a:latin typeface="Cambria Math" panose="02040503050406030204" pitchFamily="18" charset="0"/>
                                      </a:rPr>
                                      <m:t>10</m:t>
                                    </m:r>
                                  </m:e>
                                  <m:sup>
                                    <m:r>
                                      <a:rPr lang="en-US" sz="1000">
                                        <a:effectLst/>
                                        <a:latin typeface="Cambria Math" panose="02040503050406030204" pitchFamily="18" charset="0"/>
                                      </a:rPr>
                                      <m:t>8</m:t>
                                    </m:r>
                                  </m:sup>
                                </m:sSup>
                              </m:oMath>
                            </m:oMathPara>
                          </a14:m>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14:m>
                            <m:oMath xmlns:m="http://schemas.openxmlformats.org/officeDocument/2006/math">
                              <m:r>
                                <a:rPr lang="en-US" sz="1000">
                                  <a:effectLst/>
                                  <a:latin typeface="Cambria Math" panose="02040503050406030204" pitchFamily="18" charset="0"/>
                                </a:rPr>
                                <m:t>𝜎</m:t>
                              </m:r>
                            </m:oMath>
                          </a14:m>
                          <a:r>
                            <a:rPr lang="en-US" sz="1000">
                              <a:effectLst/>
                            </a:rPr>
                            <a:t> (kN/cm</a:t>
                          </a:r>
                          <a:r>
                            <a:rPr lang="en-US" sz="1000" baseline="30000">
                              <a:effectLst/>
                            </a:rPr>
                            <a:t>2</a:t>
                          </a:r>
                          <a:r>
                            <a:rPr lang="en-US" sz="1000">
                              <a:effectLst/>
                            </a:rPr>
                            <a:t>)</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14:m>
                            <m:oMath xmlns:m="http://schemas.openxmlformats.org/officeDocument/2006/math">
                              <m:sSub>
                                <m:sSubPr>
                                  <m:ctrlPr>
                                    <a:rPr lang="ka-GE" sz="1000" i="1">
                                      <a:effectLst/>
                                      <a:latin typeface="Cambria Math" panose="02040503050406030204" pitchFamily="18" charset="0"/>
                                    </a:rPr>
                                  </m:ctrlPr>
                                </m:sSubPr>
                                <m:e>
                                  <m:r>
                                    <a:rPr lang="en-US" sz="1000">
                                      <a:effectLst/>
                                      <a:latin typeface="Cambria Math" panose="02040503050406030204" pitchFamily="18" charset="0"/>
                                    </a:rPr>
                                    <m:t>𝐸</m:t>
                                  </m:r>
                                </m:e>
                                <m:sub>
                                  <m:r>
                                    <a:rPr lang="en-US" sz="1000">
                                      <a:effectLst/>
                                      <a:latin typeface="Cambria Math" panose="02040503050406030204" pitchFamily="18" charset="0"/>
                                    </a:rPr>
                                    <m:t>𝑡</m:t>
                                  </m:r>
                                </m:sub>
                              </m:sSub>
                              <m:r>
                                <a:rPr lang="en-US" sz="1000">
                                  <a:effectLst/>
                                  <a:latin typeface="Cambria Math" panose="02040503050406030204" pitchFamily="18" charset="0"/>
                                </a:rPr>
                                <m:t>∙</m:t>
                              </m:r>
                              <m:sSup>
                                <m:sSupPr>
                                  <m:ctrlPr>
                                    <a:rPr lang="ka-GE" sz="1000" i="1">
                                      <a:effectLst/>
                                      <a:latin typeface="Cambria Math" panose="02040503050406030204" pitchFamily="18" charset="0"/>
                                    </a:rPr>
                                  </m:ctrlPr>
                                </m:sSupPr>
                                <m:e>
                                  <m:r>
                                    <a:rPr lang="en-US" sz="1000">
                                      <a:effectLst/>
                                      <a:latin typeface="Cambria Math" panose="02040503050406030204" pitchFamily="18" charset="0"/>
                                    </a:rPr>
                                    <m:t>10</m:t>
                                  </m:r>
                                </m:e>
                                <m:sup>
                                  <m:r>
                                    <a:rPr lang="en-US" sz="1000">
                                      <a:effectLst/>
                                      <a:latin typeface="Cambria Math" panose="02040503050406030204" pitchFamily="18" charset="0"/>
                                    </a:rPr>
                                    <m:t>−4</m:t>
                                  </m:r>
                                </m:sup>
                              </m:sSup>
                            </m:oMath>
                          </a14:m>
                          <a:r>
                            <a:rPr lang="en-US" sz="1000">
                              <a:effectLst/>
                            </a:rPr>
                            <a:t> (kN/cm</a:t>
                          </a:r>
                          <a:r>
                            <a:rPr lang="en-US" sz="1000" baseline="30000">
                              <a:effectLst/>
                            </a:rPr>
                            <a:t>2</a:t>
                          </a:r>
                          <a:r>
                            <a:rPr lang="en-US" sz="1000">
                              <a:effectLst/>
                            </a:rPr>
                            <a:t>)</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14:m>
                            <m:oMath xmlns:m="http://schemas.openxmlformats.org/officeDocument/2006/math">
                              <m:r>
                                <a:rPr lang="en-US" sz="1000">
                                  <a:effectLst/>
                                  <a:latin typeface="Cambria Math" panose="02040503050406030204" pitchFamily="18" charset="0"/>
                                </a:rPr>
                                <m:t>𝑇</m:t>
                              </m:r>
                              <m:r>
                                <a:rPr lang="en-US" sz="1000">
                                  <a:effectLst/>
                                  <a:latin typeface="Cambria Math" panose="02040503050406030204" pitchFamily="18" charset="0"/>
                                </a:rPr>
                                <m:t>∙</m:t>
                              </m:r>
                              <m:sSup>
                                <m:sSupPr>
                                  <m:ctrlPr>
                                    <a:rPr lang="ka-GE" sz="1000" i="1">
                                      <a:effectLst/>
                                      <a:latin typeface="Cambria Math" panose="02040503050406030204" pitchFamily="18" charset="0"/>
                                    </a:rPr>
                                  </m:ctrlPr>
                                </m:sSupPr>
                                <m:e>
                                  <m:r>
                                    <a:rPr lang="en-US" sz="1000">
                                      <a:effectLst/>
                                      <a:latin typeface="Cambria Math" panose="02040503050406030204" pitchFamily="18" charset="0"/>
                                    </a:rPr>
                                    <m:t>10</m:t>
                                  </m:r>
                                </m:e>
                                <m:sup>
                                  <m:r>
                                    <a:rPr lang="en-US" sz="1000">
                                      <a:effectLst/>
                                      <a:latin typeface="Cambria Math" panose="02040503050406030204" pitchFamily="18" charset="0"/>
                                    </a:rPr>
                                    <m:t>−4</m:t>
                                  </m:r>
                                </m:sup>
                              </m:sSup>
                            </m:oMath>
                          </a14:m>
                          <a:r>
                            <a:rPr lang="en-US" sz="1000">
                              <a:effectLst/>
                            </a:rPr>
                            <a:t> (kN/cm</a:t>
                          </a:r>
                          <a:r>
                            <a:rPr lang="en-US" sz="1000" baseline="30000">
                              <a:effectLst/>
                            </a:rPr>
                            <a:t>2</a:t>
                          </a:r>
                          <a:r>
                            <a:rPr lang="en-US" sz="1000">
                              <a:effectLst/>
                            </a:rPr>
                            <a:t>)</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spcAft>
                              <a:spcPts val="0"/>
                            </a:spcAft>
                          </a:pPr>
                          <a14:m>
                            <m:oMathPara xmlns:m="http://schemas.openxmlformats.org/officeDocument/2006/math">
                              <m:oMathParaPr>
                                <m:jc m:val="centerGroup"/>
                              </m:oMathParaPr>
                              <m:oMath xmlns:m="http://schemas.openxmlformats.org/officeDocument/2006/math">
                                <m:sSub>
                                  <m:sSubPr>
                                    <m:ctrlPr>
                                      <a:rPr lang="ka-GE" sz="1000" i="1">
                                        <a:effectLst/>
                                        <a:latin typeface="Cambria Math" panose="02040503050406030204" pitchFamily="18" charset="0"/>
                                      </a:rPr>
                                    </m:ctrlPr>
                                  </m:sSubPr>
                                  <m:e>
                                    <m:r>
                                      <a:rPr lang="en-US" sz="1000">
                                        <a:effectLst/>
                                        <a:latin typeface="Cambria Math" panose="02040503050406030204" pitchFamily="18" charset="0"/>
                                      </a:rPr>
                                      <m:t>𝜆</m:t>
                                    </m:r>
                                  </m:e>
                                  <m:sub>
                                    <m:r>
                                      <a:rPr lang="en-US" sz="1000">
                                        <a:effectLst/>
                                        <a:latin typeface="Cambria Math" panose="02040503050406030204" pitchFamily="18" charset="0"/>
                                      </a:rPr>
                                      <m:t>𝑇</m:t>
                                    </m:r>
                                  </m:sub>
                                </m:sSub>
                              </m:oMath>
                            </m:oMathPara>
                          </a14:m>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spcAft>
                              <a:spcPts val="0"/>
                            </a:spcAft>
                          </a:pPr>
                          <a14:m>
                            <m:oMathPara xmlns:m="http://schemas.openxmlformats.org/officeDocument/2006/math">
                              <m:oMathParaPr>
                                <m:jc m:val="centerGroup"/>
                              </m:oMathParaPr>
                              <m:oMath xmlns:m="http://schemas.openxmlformats.org/officeDocument/2006/math">
                                <m:sSub>
                                  <m:sSubPr>
                                    <m:ctrlPr>
                                      <a:rPr lang="ka-GE" sz="1000" i="1">
                                        <a:effectLst/>
                                        <a:latin typeface="Cambria Math" panose="02040503050406030204" pitchFamily="18" charset="0"/>
                                      </a:rPr>
                                    </m:ctrlPr>
                                  </m:sSubPr>
                                  <m:e>
                                    <m:r>
                                      <a:rPr lang="en-US" sz="1000">
                                        <a:effectLst/>
                                        <a:latin typeface="Cambria Math" panose="02040503050406030204" pitchFamily="18" charset="0"/>
                                      </a:rPr>
                                      <m:t>𝜆</m:t>
                                    </m:r>
                                  </m:e>
                                  <m:sub>
                                    <m:r>
                                      <a:rPr lang="en-US" sz="1000">
                                        <a:effectLst/>
                                        <a:latin typeface="Cambria Math" panose="02040503050406030204" pitchFamily="18" charset="0"/>
                                      </a:rPr>
                                      <m:t>𝑡</m:t>
                                    </m:r>
                                  </m:sub>
                                </m:sSub>
                              </m:oMath>
                            </m:oMathPara>
                          </a14:m>
                          <a:endParaRPr lang="ka-GE" sz="1200">
                            <a:effectLst/>
                            <a:latin typeface="Times New Roman" panose="02020603050405020304" pitchFamily="18" charset="0"/>
                            <a:ea typeface="Calibri" panose="020F0502020204030204" pitchFamily="34" charset="0"/>
                          </a:endParaRPr>
                        </a:p>
                      </a:txBody>
                      <a:tcPr marL="68580" marR="68580" marT="0" marB="0" anchor="ctr"/>
                    </a:tc>
                  </a:tr>
                  <a:tr h="178562">
                    <a:tc>
                      <a:txBody>
                        <a:bodyPr/>
                        <a:lstStyle/>
                        <a:p>
                          <a:pPr algn="ctr">
                            <a:spcAft>
                              <a:spcPts val="0"/>
                            </a:spcAft>
                          </a:pPr>
                          <a:r>
                            <a:rPr lang="en-US" sz="1000">
                              <a:effectLst/>
                            </a:rPr>
                            <a:t>0.95</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a:effectLst/>
                            </a:rPr>
                            <a:t>20</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a:effectLst/>
                            </a:rPr>
                            <a:t>2.06</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a:effectLst/>
                            </a:rPr>
                            <a:t>2.06</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a:effectLst/>
                            </a:rPr>
                            <a:t>102</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a:effectLst/>
                            </a:rPr>
                            <a:t>102</a:t>
                          </a:r>
                          <a:endParaRPr lang="ka-GE" sz="1200">
                            <a:effectLst/>
                            <a:latin typeface="Times New Roman" panose="02020603050405020304" pitchFamily="18" charset="0"/>
                            <a:ea typeface="Calibri" panose="020F0502020204030204" pitchFamily="34" charset="0"/>
                          </a:endParaRPr>
                        </a:p>
                      </a:txBody>
                      <a:tcPr marL="68580" marR="68580" marT="0" marB="0" anchor="ctr"/>
                    </a:tc>
                  </a:tr>
                  <a:tr h="178562">
                    <a:tc>
                      <a:txBody>
                        <a:bodyPr/>
                        <a:lstStyle/>
                        <a:p>
                          <a:pPr algn="ctr">
                            <a:spcAft>
                              <a:spcPts val="0"/>
                            </a:spcAft>
                          </a:pPr>
                          <a:r>
                            <a:rPr lang="en-US" sz="1000">
                              <a:effectLst/>
                            </a:rPr>
                            <a:t>1.0</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a:effectLst/>
                            </a:rPr>
                            <a:t>21</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a:effectLst/>
                            </a:rPr>
                            <a:t>1.42</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a:effectLst/>
                            </a:rPr>
                            <a:t>1.72</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a:effectLst/>
                            </a:rPr>
                            <a:t>90</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a:effectLst/>
                            </a:rPr>
                            <a:t>81.8</a:t>
                          </a:r>
                          <a:endParaRPr lang="ka-GE" sz="1200">
                            <a:effectLst/>
                            <a:latin typeface="Times New Roman" panose="02020603050405020304" pitchFamily="18" charset="0"/>
                            <a:ea typeface="Calibri" panose="020F0502020204030204" pitchFamily="34" charset="0"/>
                          </a:endParaRPr>
                        </a:p>
                      </a:txBody>
                      <a:tcPr marL="68580" marR="68580" marT="0" marB="0" anchor="ctr"/>
                    </a:tc>
                  </a:tr>
                  <a:tr h="178562">
                    <a:tc>
                      <a:txBody>
                        <a:bodyPr/>
                        <a:lstStyle/>
                        <a:p>
                          <a:pPr algn="ctr">
                            <a:spcAft>
                              <a:spcPts val="0"/>
                            </a:spcAft>
                          </a:pPr>
                          <a:r>
                            <a:rPr lang="en-US" sz="1000">
                              <a:effectLst/>
                            </a:rPr>
                            <a:t>1.1</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a:effectLst/>
                            </a:rPr>
                            <a:t>22</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a:effectLst/>
                            </a:rPr>
                            <a:t>0.99</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a:effectLst/>
                            </a:rPr>
                            <a:t>1.39</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a:effectLst/>
                            </a:rPr>
                            <a:t>79</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a:effectLst/>
                            </a:rPr>
                            <a:t>66.6</a:t>
                          </a:r>
                          <a:endParaRPr lang="ka-GE" sz="1200">
                            <a:effectLst/>
                            <a:latin typeface="Times New Roman" panose="02020603050405020304" pitchFamily="18" charset="0"/>
                            <a:ea typeface="Calibri" panose="020F0502020204030204" pitchFamily="34" charset="0"/>
                          </a:endParaRPr>
                        </a:p>
                      </a:txBody>
                      <a:tcPr marL="68580" marR="68580" marT="0" marB="0" anchor="ctr"/>
                    </a:tc>
                  </a:tr>
                  <a:tr h="178562">
                    <a:tc>
                      <a:txBody>
                        <a:bodyPr/>
                        <a:lstStyle/>
                        <a:p>
                          <a:pPr algn="ctr">
                            <a:spcAft>
                              <a:spcPts val="0"/>
                            </a:spcAft>
                          </a:pPr>
                          <a:r>
                            <a:rPr lang="en-US" sz="1000">
                              <a:effectLst/>
                            </a:rPr>
                            <a:t>1.2</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a:effectLst/>
                            </a:rPr>
                            <a:t>22.8</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a:effectLst/>
                            </a:rPr>
                            <a:t>0.67</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a:effectLst/>
                            </a:rPr>
                            <a:t>1.05</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a:effectLst/>
                            </a:rPr>
                            <a:t>67.6</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a:effectLst/>
                            </a:rPr>
                            <a:t>54</a:t>
                          </a:r>
                          <a:endParaRPr lang="ka-GE" sz="1200">
                            <a:effectLst/>
                            <a:latin typeface="Times New Roman" panose="02020603050405020304" pitchFamily="18" charset="0"/>
                            <a:ea typeface="Calibri" panose="020F0502020204030204" pitchFamily="34" charset="0"/>
                          </a:endParaRPr>
                        </a:p>
                      </a:txBody>
                      <a:tcPr marL="68580" marR="68580" marT="0" marB="0" anchor="ctr"/>
                    </a:tc>
                  </a:tr>
                  <a:tr h="178562">
                    <a:tc>
                      <a:txBody>
                        <a:bodyPr/>
                        <a:lstStyle/>
                        <a:p>
                          <a:pPr algn="ctr">
                            <a:spcAft>
                              <a:spcPts val="0"/>
                            </a:spcAft>
                          </a:pPr>
                          <a:r>
                            <a:rPr lang="en-US" sz="1000">
                              <a:effectLst/>
                            </a:rPr>
                            <a:t>1.3</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a:effectLst/>
                            </a:rPr>
                            <a:t>23.4</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a:effectLst/>
                            </a:rPr>
                            <a:t>0.46</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a:effectLst/>
                            </a:rPr>
                            <a:t>0.85</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a:effectLst/>
                            </a:rPr>
                            <a:t>59</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a:effectLst/>
                            </a:rPr>
                            <a:t>44</a:t>
                          </a:r>
                          <a:endParaRPr lang="ka-GE" sz="1200">
                            <a:effectLst/>
                            <a:latin typeface="Times New Roman" panose="02020603050405020304" pitchFamily="18" charset="0"/>
                            <a:ea typeface="Calibri" panose="020F0502020204030204" pitchFamily="34" charset="0"/>
                          </a:endParaRPr>
                        </a:p>
                      </a:txBody>
                      <a:tcPr marL="68580" marR="68580" marT="0" marB="0" anchor="ctr"/>
                    </a:tc>
                  </a:tr>
                  <a:tr h="178562">
                    <a:tc>
                      <a:txBody>
                        <a:bodyPr/>
                        <a:lstStyle/>
                        <a:p>
                          <a:pPr algn="ctr">
                            <a:spcAft>
                              <a:spcPts val="0"/>
                            </a:spcAft>
                          </a:pPr>
                          <a:r>
                            <a:rPr lang="en-US" sz="1000">
                              <a:effectLst/>
                            </a:rPr>
                            <a:t>1.4</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a:effectLst/>
                            </a:rPr>
                            <a:t>23.8</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a:effectLst/>
                            </a:rPr>
                            <a:t>0.26</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a:effectLst/>
                            </a:rPr>
                            <a:t>0.54</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a:effectLst/>
                            </a:rPr>
                            <a:t>47.5</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a:effectLst/>
                            </a:rPr>
                            <a:t>32.7</a:t>
                          </a:r>
                          <a:endParaRPr lang="ka-GE" sz="1200">
                            <a:effectLst/>
                            <a:latin typeface="Times New Roman" panose="02020603050405020304" pitchFamily="18" charset="0"/>
                            <a:ea typeface="Calibri" panose="020F0502020204030204" pitchFamily="34" charset="0"/>
                          </a:endParaRPr>
                        </a:p>
                      </a:txBody>
                      <a:tcPr marL="68580" marR="68580" marT="0" marB="0" anchor="ctr"/>
                    </a:tc>
                  </a:tr>
                  <a:tr h="178562">
                    <a:tc>
                      <a:txBody>
                        <a:bodyPr/>
                        <a:lstStyle/>
                        <a:p>
                          <a:pPr algn="ctr">
                            <a:spcAft>
                              <a:spcPts val="0"/>
                            </a:spcAft>
                          </a:pPr>
                          <a:r>
                            <a:rPr lang="en-US" sz="1000">
                              <a:effectLst/>
                            </a:rPr>
                            <a:t>1.5</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a:effectLst/>
                            </a:rPr>
                            <a:t>23.9</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a:effectLst/>
                            </a:rPr>
                            <a:t>0.13</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a:effectLst/>
                            </a:rPr>
                            <a:t>0.33</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a:effectLst/>
                            </a:rPr>
                            <a:t>37</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a:effectLst/>
                            </a:rPr>
                            <a:t>23.1</a:t>
                          </a:r>
                          <a:endParaRPr lang="ka-GE" sz="1200">
                            <a:effectLst/>
                            <a:latin typeface="Times New Roman" panose="02020603050405020304" pitchFamily="18" charset="0"/>
                            <a:ea typeface="Calibri" panose="020F0502020204030204" pitchFamily="34" charset="0"/>
                          </a:endParaRPr>
                        </a:p>
                      </a:txBody>
                      <a:tcPr marL="68580" marR="68580" marT="0" marB="0" anchor="ctr"/>
                    </a:tc>
                  </a:tr>
                  <a:tr h="178562">
                    <a:tc>
                      <a:txBody>
                        <a:bodyPr/>
                        <a:lstStyle/>
                        <a:p>
                          <a:pPr algn="ctr">
                            <a:spcAft>
                              <a:spcPts val="0"/>
                            </a:spcAft>
                          </a:pPr>
                          <a:r>
                            <a:rPr lang="en-US" sz="1000">
                              <a:effectLst/>
                            </a:rPr>
                            <a:t>1.6</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a:effectLst/>
                            </a:rPr>
                            <a:t>24</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a:effectLst/>
                            </a:rPr>
                            <a:t>0.06</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a:effectLst/>
                            </a:rPr>
                            <a:t>0.19</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a:effectLst/>
                            </a:rPr>
                            <a:t>28</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a:effectLst/>
                            </a:rPr>
                            <a:t>15.7</a:t>
                          </a:r>
                          <a:endParaRPr lang="ka-GE" sz="1200">
                            <a:effectLst/>
                            <a:latin typeface="Times New Roman" panose="02020603050405020304" pitchFamily="18" charset="0"/>
                            <a:ea typeface="Calibri" panose="020F0502020204030204" pitchFamily="34" charset="0"/>
                          </a:endParaRPr>
                        </a:p>
                      </a:txBody>
                      <a:tcPr marL="68580" marR="68580" marT="0" marB="0" anchor="ctr"/>
                    </a:tc>
                  </a:tr>
                  <a:tr h="178562">
                    <a:tc>
                      <a:txBody>
                        <a:bodyPr/>
                        <a:lstStyle/>
                        <a:p>
                          <a:pPr algn="ctr">
                            <a:spcAft>
                              <a:spcPts val="0"/>
                            </a:spcAft>
                          </a:pPr>
                          <a:r>
                            <a:rPr lang="en-US" sz="1000">
                              <a:effectLst/>
                            </a:rPr>
                            <a:t>1.8-4.0</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a:effectLst/>
                            </a:rPr>
                            <a:t>24</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a:effectLst/>
                            </a:rPr>
                            <a:t>0</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a:effectLst/>
                            </a:rPr>
                            <a:t>0</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a:effectLst/>
                            </a:rPr>
                            <a:t>0</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a:effectLst/>
                            </a:rPr>
                            <a:t>0</a:t>
                          </a:r>
                          <a:endParaRPr lang="ka-GE" sz="1200">
                            <a:effectLst/>
                            <a:latin typeface="Times New Roman" panose="02020603050405020304" pitchFamily="18" charset="0"/>
                            <a:ea typeface="Calibri" panose="020F0502020204030204" pitchFamily="34" charset="0"/>
                          </a:endParaRPr>
                        </a:p>
                      </a:txBody>
                      <a:tcPr marL="68580" marR="68580" marT="0" marB="0" anchor="ctr"/>
                    </a:tc>
                  </a:tr>
                  <a:tr h="178562">
                    <a:tc>
                      <a:txBody>
                        <a:bodyPr/>
                        <a:lstStyle/>
                        <a:p>
                          <a:pPr algn="ctr">
                            <a:spcAft>
                              <a:spcPts val="0"/>
                            </a:spcAft>
                          </a:pPr>
                          <a:r>
                            <a:rPr lang="en-US" sz="1000">
                              <a:effectLst/>
                            </a:rPr>
                            <a:t>4.5</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a:effectLst/>
                            </a:rPr>
                            <a:t>24.1</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a:effectLst/>
                            </a:rPr>
                            <a:t>0.02</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a:effectLst/>
                            </a:rPr>
                            <a:t>0.07</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a:effectLst/>
                            </a:rPr>
                            <a:t>17</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a:effectLst/>
                            </a:rPr>
                            <a:t>9.1</a:t>
                          </a:r>
                          <a:endParaRPr lang="ka-GE" sz="1200">
                            <a:effectLst/>
                            <a:latin typeface="Times New Roman" panose="02020603050405020304" pitchFamily="18" charset="0"/>
                            <a:ea typeface="Calibri" panose="020F0502020204030204" pitchFamily="34" charset="0"/>
                          </a:endParaRPr>
                        </a:p>
                      </a:txBody>
                      <a:tcPr marL="68580" marR="68580" marT="0" marB="0" anchor="ctr"/>
                    </a:tc>
                  </a:tr>
                  <a:tr h="178562">
                    <a:tc>
                      <a:txBody>
                        <a:bodyPr/>
                        <a:lstStyle/>
                        <a:p>
                          <a:pPr algn="ctr">
                            <a:spcAft>
                              <a:spcPts val="0"/>
                            </a:spcAft>
                          </a:pPr>
                          <a:r>
                            <a:rPr lang="en-US" sz="1000">
                              <a:effectLst/>
                            </a:rPr>
                            <a:t>5</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a:effectLst/>
                            </a:rPr>
                            <a:t>24.2</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a:effectLst/>
                            </a:rPr>
                            <a:t>0.04</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a:effectLst/>
                            </a:rPr>
                            <a:t>0.13</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a:effectLst/>
                            </a:rPr>
                            <a:t>23</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a:effectLst/>
                            </a:rPr>
                            <a:t>12.7</a:t>
                          </a:r>
                          <a:endParaRPr lang="ka-GE" sz="1200">
                            <a:effectLst/>
                            <a:latin typeface="Times New Roman" panose="02020603050405020304" pitchFamily="18" charset="0"/>
                            <a:ea typeface="Calibri" panose="020F0502020204030204" pitchFamily="34" charset="0"/>
                          </a:endParaRPr>
                        </a:p>
                      </a:txBody>
                      <a:tcPr marL="68580" marR="68580" marT="0" marB="0" anchor="ctr"/>
                    </a:tc>
                  </a:tr>
                  <a:tr h="178562">
                    <a:tc>
                      <a:txBody>
                        <a:bodyPr/>
                        <a:lstStyle/>
                        <a:p>
                          <a:pPr algn="ctr">
                            <a:spcAft>
                              <a:spcPts val="0"/>
                            </a:spcAft>
                          </a:pPr>
                          <a:r>
                            <a:rPr lang="en-US" sz="1000">
                              <a:effectLst/>
                            </a:rPr>
                            <a:t>6</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a:effectLst/>
                            </a:rPr>
                            <a:t>24.7</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a:effectLst/>
                            </a:rPr>
                            <a:t>0.05</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a:effectLst/>
                            </a:rPr>
                            <a:t>0.15</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a:effectLst/>
                            </a:rPr>
                            <a:t>24.5</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a:effectLst/>
                            </a:rPr>
                            <a:t>14.2</a:t>
                          </a:r>
                          <a:endParaRPr lang="ka-GE" sz="1200">
                            <a:effectLst/>
                            <a:latin typeface="Times New Roman" panose="02020603050405020304" pitchFamily="18" charset="0"/>
                            <a:ea typeface="Calibri" panose="020F0502020204030204" pitchFamily="34" charset="0"/>
                          </a:endParaRPr>
                        </a:p>
                      </a:txBody>
                      <a:tcPr marL="68580" marR="68580" marT="0" marB="0" anchor="ctr"/>
                    </a:tc>
                  </a:tr>
                  <a:tr h="178562">
                    <a:tc>
                      <a:txBody>
                        <a:bodyPr/>
                        <a:lstStyle/>
                        <a:p>
                          <a:pPr algn="ctr">
                            <a:spcAft>
                              <a:spcPts val="0"/>
                            </a:spcAft>
                          </a:pPr>
                          <a:r>
                            <a:rPr lang="en-US" sz="1000">
                              <a:effectLst/>
                            </a:rPr>
                            <a:t>8</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a:effectLst/>
                            </a:rPr>
                            <a:t>25.75</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a:effectLst/>
                            </a:rPr>
                            <a:t>0.05</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a:effectLst/>
                            </a:rPr>
                            <a:t>0.15</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a:effectLst/>
                            </a:rPr>
                            <a:t>24</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a:effectLst/>
                            </a:rPr>
                            <a:t>13.8</a:t>
                          </a:r>
                          <a:endParaRPr lang="ka-GE" sz="1200">
                            <a:effectLst/>
                            <a:latin typeface="Times New Roman" panose="02020603050405020304" pitchFamily="18" charset="0"/>
                            <a:ea typeface="Calibri" panose="020F0502020204030204" pitchFamily="34" charset="0"/>
                          </a:endParaRPr>
                        </a:p>
                      </a:txBody>
                      <a:tcPr marL="68580" marR="68580" marT="0" marB="0" anchor="ctr"/>
                    </a:tc>
                  </a:tr>
                  <a:tr h="178562">
                    <a:tc>
                      <a:txBody>
                        <a:bodyPr/>
                        <a:lstStyle/>
                        <a:p>
                          <a:pPr algn="ctr">
                            <a:spcAft>
                              <a:spcPts val="0"/>
                            </a:spcAft>
                          </a:pPr>
                          <a:r>
                            <a:rPr lang="en-US" sz="1000">
                              <a:effectLst/>
                            </a:rPr>
                            <a:t>10</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a:effectLst/>
                            </a:rPr>
                            <a:t>26.85</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a:effectLst/>
                            </a:rPr>
                            <a:t>0.05</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a:effectLst/>
                            </a:rPr>
                            <a:t>0.15</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a:effectLst/>
                            </a:rPr>
                            <a:t>23.6</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a:effectLst/>
                            </a:rPr>
                            <a:t>13.6</a:t>
                          </a:r>
                          <a:endParaRPr lang="ka-GE" sz="1200">
                            <a:effectLst/>
                            <a:latin typeface="Times New Roman" panose="02020603050405020304" pitchFamily="18" charset="0"/>
                            <a:ea typeface="Calibri" panose="020F0502020204030204" pitchFamily="34" charset="0"/>
                          </a:endParaRPr>
                        </a:p>
                      </a:txBody>
                      <a:tcPr marL="68580" marR="68580" marT="0" marB="0" anchor="ctr"/>
                    </a:tc>
                  </a:tr>
                  <a:tr h="178562">
                    <a:tc>
                      <a:txBody>
                        <a:bodyPr/>
                        <a:lstStyle/>
                        <a:p>
                          <a:pPr algn="ctr">
                            <a:spcAft>
                              <a:spcPts val="0"/>
                            </a:spcAft>
                          </a:pPr>
                          <a:r>
                            <a:rPr lang="en-US" sz="1000">
                              <a:effectLst/>
                            </a:rPr>
                            <a:t>12</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a:effectLst/>
                            </a:rPr>
                            <a:t>28</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a:effectLst/>
                            </a:rPr>
                            <a:t>0.05</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a:effectLst/>
                            </a:rPr>
                            <a:t>0.15</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a:effectLst/>
                            </a:rPr>
                            <a:t>23</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dirty="0">
                              <a:effectLst/>
                            </a:rPr>
                            <a:t>13.5</a:t>
                          </a:r>
                          <a:endParaRPr lang="ka-GE" sz="1200" dirty="0">
                            <a:effectLst/>
                            <a:latin typeface="Times New Roman" panose="02020603050405020304" pitchFamily="18" charset="0"/>
                            <a:ea typeface="Calibri" panose="020F0502020204030204" pitchFamily="34" charset="0"/>
                          </a:endParaRPr>
                        </a:p>
                      </a:txBody>
                      <a:tcPr marL="68580" marR="68580" marT="0" marB="0" anchor="ctr"/>
                    </a:tc>
                  </a:tr>
                </a:tbl>
              </a:graphicData>
            </a:graphic>
          </p:graphicFrame>
        </mc:Choice>
        <mc:Fallback xmlns="">
          <p:graphicFrame>
            <p:nvGraphicFramePr>
              <p:cNvPr id="4" name="Content Placeholder 3"/>
              <p:cNvGraphicFramePr>
                <a:graphicFrameLocks noGrp="1"/>
              </p:cNvGraphicFramePr>
              <p:nvPr>
                <p:ph idx="1"/>
                <p:extLst>
                  <p:ext uri="{D42A27DB-BD31-4B8C-83A1-F6EECF244321}">
                    <p14:modId xmlns:p14="http://schemas.microsoft.com/office/powerpoint/2010/main" val="2456420441"/>
                  </p:ext>
                </p:extLst>
              </p:nvPr>
            </p:nvGraphicFramePr>
            <p:xfrm>
              <a:off x="3232150" y="1542191"/>
              <a:ext cx="6348578" cy="4302001"/>
            </p:xfrm>
            <a:graphic>
              <a:graphicData uri="http://schemas.openxmlformats.org/drawingml/2006/table">
                <a:tbl>
                  <a:tblPr firstRow="1" firstCol="1" bandRow="1">
                    <a:tableStyleId>{5C22544A-7EE6-4342-B048-85BDC9FD1C3A}</a:tableStyleId>
                  </a:tblPr>
                  <a:tblGrid>
                    <a:gridCol w="854454"/>
                    <a:gridCol w="841785"/>
                    <a:gridCol w="1297165"/>
                    <a:gridCol w="1297165"/>
                    <a:gridCol w="970586"/>
                    <a:gridCol w="1087423"/>
                  </a:tblGrid>
                  <a:tr h="1249931">
                    <a:tc gridSpan="6">
                      <a:txBody>
                        <a:bodyPr/>
                        <a:lstStyle/>
                        <a:p>
                          <a:pPr algn="just">
                            <a:spcAft>
                              <a:spcPts val="0"/>
                            </a:spcAft>
                          </a:pPr>
                          <a:r>
                            <a:rPr lang="en-US" sz="1200" dirty="0">
                              <a:effectLst/>
                            </a:rPr>
                            <a:t>The geometrical and material characteristics of the carbon steel (S235) columns with various grades is presented in Table 1. A diagram depicting the stress-strain relationship for carbon steel is constructed in Fig. 5-a accordingly to the Table 1, and a diagram depicting the slenderness ratio of critical stresses (equation 1) for carbon steel is constructed in Fig. 5-b, Curve-1 [9, 15, 21, 28]. </a:t>
                          </a:r>
                          <a:endParaRPr lang="ka-GE" sz="1200" dirty="0">
                            <a:effectLst/>
                          </a:endParaRPr>
                        </a:p>
                        <a:p>
                          <a:pPr algn="just">
                            <a:spcAft>
                              <a:spcPts val="0"/>
                            </a:spcAft>
                          </a:pPr>
                          <a:r>
                            <a:rPr lang="en-US" sz="1000" dirty="0">
                              <a:effectLst/>
                            </a:rPr>
                            <a:t> </a:t>
                          </a:r>
                          <a:endParaRPr lang="ka-GE" sz="1200" dirty="0">
                            <a:effectLst/>
                            <a:latin typeface="Times New Roman" panose="02020603050405020304" pitchFamily="18" charset="0"/>
                            <a:ea typeface="Calibri" panose="020F0502020204030204" pitchFamily="34" charset="0"/>
                          </a:endParaRPr>
                        </a:p>
                      </a:txBody>
                      <a:tcPr marL="68580" marR="68580" marT="0" marB="0" anchor="ctr"/>
                    </a:tc>
                    <a:tc hMerge="1">
                      <a:txBody>
                        <a:bodyPr/>
                        <a:lstStyle/>
                        <a:p>
                          <a:endParaRPr lang="ka-GE"/>
                        </a:p>
                      </a:txBody>
                      <a:tcPr/>
                    </a:tc>
                    <a:tc hMerge="1">
                      <a:txBody>
                        <a:bodyPr/>
                        <a:lstStyle/>
                        <a:p>
                          <a:endParaRPr lang="ka-GE"/>
                        </a:p>
                      </a:txBody>
                      <a:tcPr/>
                    </a:tc>
                    <a:tc hMerge="1">
                      <a:txBody>
                        <a:bodyPr/>
                        <a:lstStyle/>
                        <a:p>
                          <a:endParaRPr lang="ka-GE"/>
                        </a:p>
                      </a:txBody>
                      <a:tcPr/>
                    </a:tc>
                    <a:tc hMerge="1">
                      <a:txBody>
                        <a:bodyPr/>
                        <a:lstStyle/>
                        <a:p>
                          <a:endParaRPr lang="ka-GE"/>
                        </a:p>
                      </a:txBody>
                      <a:tcPr/>
                    </a:tc>
                    <a:tc hMerge="1">
                      <a:txBody>
                        <a:bodyPr/>
                        <a:lstStyle/>
                        <a:p>
                          <a:endParaRPr lang="ka-GE"/>
                        </a:p>
                      </a:txBody>
                      <a:tcPr/>
                    </a:tc>
                  </a:tr>
                  <a:tr h="178562">
                    <a:tc gridSpan="6">
                      <a:txBody>
                        <a:bodyPr/>
                        <a:lstStyle/>
                        <a:p>
                          <a:pPr algn="ctr">
                            <a:spcAft>
                              <a:spcPts val="0"/>
                            </a:spcAft>
                          </a:pPr>
                          <a:r>
                            <a:rPr lang="en-US" sz="1000">
                              <a:effectLst/>
                            </a:rPr>
                            <a:t>Table 1: Design parameters of carbon steel with various grades</a:t>
                          </a:r>
                          <a:endParaRPr lang="ka-GE" sz="1200">
                            <a:effectLst/>
                            <a:latin typeface="Times New Roman" panose="02020603050405020304" pitchFamily="18" charset="0"/>
                            <a:ea typeface="Calibri" panose="020F0502020204030204" pitchFamily="34" charset="0"/>
                          </a:endParaRPr>
                        </a:p>
                      </a:txBody>
                      <a:tcPr marL="68580" marR="68580" marT="0" marB="0" anchor="ctr"/>
                    </a:tc>
                    <a:tc hMerge="1">
                      <a:txBody>
                        <a:bodyPr/>
                        <a:lstStyle/>
                        <a:p>
                          <a:endParaRPr lang="ka-GE"/>
                        </a:p>
                      </a:txBody>
                      <a:tcPr/>
                    </a:tc>
                    <a:tc hMerge="1">
                      <a:txBody>
                        <a:bodyPr/>
                        <a:lstStyle/>
                        <a:p>
                          <a:endParaRPr lang="ka-GE"/>
                        </a:p>
                      </a:txBody>
                      <a:tcPr/>
                    </a:tc>
                    <a:tc hMerge="1">
                      <a:txBody>
                        <a:bodyPr/>
                        <a:lstStyle/>
                        <a:p>
                          <a:endParaRPr lang="ka-GE"/>
                        </a:p>
                      </a:txBody>
                      <a:tcPr/>
                    </a:tc>
                    <a:tc hMerge="1">
                      <a:txBody>
                        <a:bodyPr/>
                        <a:lstStyle/>
                        <a:p>
                          <a:endParaRPr lang="ka-GE"/>
                        </a:p>
                      </a:txBody>
                      <a:tcPr/>
                    </a:tc>
                    <a:tc hMerge="1">
                      <a:txBody>
                        <a:bodyPr/>
                        <a:lstStyle/>
                        <a:p>
                          <a:endParaRPr lang="ka-GE"/>
                        </a:p>
                      </a:txBody>
                      <a:tcPr/>
                    </a:tc>
                  </a:tr>
                  <a:tr h="195078">
                    <a:tc>
                      <a:txBody>
                        <a:bodyPr/>
                        <a:lstStyle/>
                        <a:p>
                          <a:endParaRPr lang="ka-GE"/>
                        </a:p>
                      </a:txBody>
                      <a:tcPr marL="68580" marR="68580" marT="0" marB="0" anchor="ctr">
                        <a:blipFill rotWithShape="0">
                          <a:blip r:embed="rId2"/>
                          <a:stretch>
                            <a:fillRect l="-714" t="-737500" r="-647143" b="-1412500"/>
                          </a:stretch>
                        </a:blipFill>
                      </a:tcPr>
                    </a:tc>
                    <a:tc>
                      <a:txBody>
                        <a:bodyPr/>
                        <a:lstStyle/>
                        <a:p>
                          <a:endParaRPr lang="ka-GE"/>
                        </a:p>
                      </a:txBody>
                      <a:tcPr marL="68580" marR="68580" marT="0" marB="0" anchor="ctr">
                        <a:blipFill rotWithShape="0">
                          <a:blip r:embed="rId2"/>
                          <a:stretch>
                            <a:fillRect l="-102174" t="-737500" r="-556522" b="-1412500"/>
                          </a:stretch>
                        </a:blipFill>
                      </a:tcPr>
                    </a:tc>
                    <a:tc>
                      <a:txBody>
                        <a:bodyPr/>
                        <a:lstStyle/>
                        <a:p>
                          <a:endParaRPr lang="ka-GE"/>
                        </a:p>
                      </a:txBody>
                      <a:tcPr marL="68580" marR="68580" marT="0" marB="0" anchor="ctr">
                        <a:blipFill rotWithShape="0">
                          <a:blip r:embed="rId2"/>
                          <a:stretch>
                            <a:fillRect l="-130986" t="-737500" r="-260563" b="-1412500"/>
                          </a:stretch>
                        </a:blipFill>
                      </a:tcPr>
                    </a:tc>
                    <a:tc>
                      <a:txBody>
                        <a:bodyPr/>
                        <a:lstStyle/>
                        <a:p>
                          <a:endParaRPr lang="ka-GE"/>
                        </a:p>
                      </a:txBody>
                      <a:tcPr marL="68580" marR="68580" marT="0" marB="0" anchor="ctr">
                        <a:blipFill rotWithShape="0">
                          <a:blip r:embed="rId2"/>
                          <a:stretch>
                            <a:fillRect l="-230986" t="-737500" r="-160563" b="-1412500"/>
                          </a:stretch>
                        </a:blipFill>
                      </a:tcPr>
                    </a:tc>
                    <a:tc>
                      <a:txBody>
                        <a:bodyPr/>
                        <a:lstStyle/>
                        <a:p>
                          <a:endParaRPr lang="ka-GE"/>
                        </a:p>
                      </a:txBody>
                      <a:tcPr marL="68580" marR="68580" marT="0" marB="0" anchor="ctr">
                        <a:blipFill rotWithShape="0">
                          <a:blip r:embed="rId2"/>
                          <a:stretch>
                            <a:fillRect l="-440625" t="-737500" r="-113750" b="-1412500"/>
                          </a:stretch>
                        </a:blipFill>
                      </a:tcPr>
                    </a:tc>
                    <a:tc>
                      <a:txBody>
                        <a:bodyPr/>
                        <a:lstStyle/>
                        <a:p>
                          <a:endParaRPr lang="ka-GE"/>
                        </a:p>
                      </a:txBody>
                      <a:tcPr marL="68580" marR="68580" marT="0" marB="0" anchor="ctr">
                        <a:blipFill rotWithShape="0">
                          <a:blip r:embed="rId2"/>
                          <a:stretch>
                            <a:fillRect l="-485955" t="-737500" r="-2247" b="-1412500"/>
                          </a:stretch>
                        </a:blipFill>
                      </a:tcPr>
                    </a:tc>
                  </a:tr>
                  <a:tr h="178562">
                    <a:tc>
                      <a:txBody>
                        <a:bodyPr/>
                        <a:lstStyle/>
                        <a:p>
                          <a:pPr algn="ctr">
                            <a:spcAft>
                              <a:spcPts val="0"/>
                            </a:spcAft>
                          </a:pPr>
                          <a:r>
                            <a:rPr lang="en-US" sz="1000">
                              <a:effectLst/>
                            </a:rPr>
                            <a:t>0.95</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a:effectLst/>
                            </a:rPr>
                            <a:t>20</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a:effectLst/>
                            </a:rPr>
                            <a:t>2.06</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a:effectLst/>
                            </a:rPr>
                            <a:t>2.06</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a:effectLst/>
                            </a:rPr>
                            <a:t>102</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a:effectLst/>
                            </a:rPr>
                            <a:t>102</a:t>
                          </a:r>
                          <a:endParaRPr lang="ka-GE" sz="1200">
                            <a:effectLst/>
                            <a:latin typeface="Times New Roman" panose="02020603050405020304" pitchFamily="18" charset="0"/>
                            <a:ea typeface="Calibri" panose="020F0502020204030204" pitchFamily="34" charset="0"/>
                          </a:endParaRPr>
                        </a:p>
                      </a:txBody>
                      <a:tcPr marL="68580" marR="68580" marT="0" marB="0" anchor="ctr"/>
                    </a:tc>
                  </a:tr>
                  <a:tr h="178562">
                    <a:tc>
                      <a:txBody>
                        <a:bodyPr/>
                        <a:lstStyle/>
                        <a:p>
                          <a:pPr algn="ctr">
                            <a:spcAft>
                              <a:spcPts val="0"/>
                            </a:spcAft>
                          </a:pPr>
                          <a:r>
                            <a:rPr lang="en-US" sz="1000">
                              <a:effectLst/>
                            </a:rPr>
                            <a:t>1.0</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a:effectLst/>
                            </a:rPr>
                            <a:t>21</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a:effectLst/>
                            </a:rPr>
                            <a:t>1.42</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a:effectLst/>
                            </a:rPr>
                            <a:t>1.72</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a:effectLst/>
                            </a:rPr>
                            <a:t>90</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a:effectLst/>
                            </a:rPr>
                            <a:t>81.8</a:t>
                          </a:r>
                          <a:endParaRPr lang="ka-GE" sz="1200">
                            <a:effectLst/>
                            <a:latin typeface="Times New Roman" panose="02020603050405020304" pitchFamily="18" charset="0"/>
                            <a:ea typeface="Calibri" panose="020F0502020204030204" pitchFamily="34" charset="0"/>
                          </a:endParaRPr>
                        </a:p>
                      </a:txBody>
                      <a:tcPr marL="68580" marR="68580" marT="0" marB="0" anchor="ctr"/>
                    </a:tc>
                  </a:tr>
                  <a:tr h="178562">
                    <a:tc>
                      <a:txBody>
                        <a:bodyPr/>
                        <a:lstStyle/>
                        <a:p>
                          <a:pPr algn="ctr">
                            <a:spcAft>
                              <a:spcPts val="0"/>
                            </a:spcAft>
                          </a:pPr>
                          <a:r>
                            <a:rPr lang="en-US" sz="1000">
                              <a:effectLst/>
                            </a:rPr>
                            <a:t>1.1</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a:effectLst/>
                            </a:rPr>
                            <a:t>22</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a:effectLst/>
                            </a:rPr>
                            <a:t>0.99</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a:effectLst/>
                            </a:rPr>
                            <a:t>1.39</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a:effectLst/>
                            </a:rPr>
                            <a:t>79</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a:effectLst/>
                            </a:rPr>
                            <a:t>66.6</a:t>
                          </a:r>
                          <a:endParaRPr lang="ka-GE" sz="1200">
                            <a:effectLst/>
                            <a:latin typeface="Times New Roman" panose="02020603050405020304" pitchFamily="18" charset="0"/>
                            <a:ea typeface="Calibri" panose="020F0502020204030204" pitchFamily="34" charset="0"/>
                          </a:endParaRPr>
                        </a:p>
                      </a:txBody>
                      <a:tcPr marL="68580" marR="68580" marT="0" marB="0" anchor="ctr"/>
                    </a:tc>
                  </a:tr>
                  <a:tr h="178562">
                    <a:tc>
                      <a:txBody>
                        <a:bodyPr/>
                        <a:lstStyle/>
                        <a:p>
                          <a:pPr algn="ctr">
                            <a:spcAft>
                              <a:spcPts val="0"/>
                            </a:spcAft>
                          </a:pPr>
                          <a:r>
                            <a:rPr lang="en-US" sz="1000">
                              <a:effectLst/>
                            </a:rPr>
                            <a:t>1.2</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a:effectLst/>
                            </a:rPr>
                            <a:t>22.8</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a:effectLst/>
                            </a:rPr>
                            <a:t>0.67</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a:effectLst/>
                            </a:rPr>
                            <a:t>1.05</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a:effectLst/>
                            </a:rPr>
                            <a:t>67.6</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a:effectLst/>
                            </a:rPr>
                            <a:t>54</a:t>
                          </a:r>
                          <a:endParaRPr lang="ka-GE" sz="1200">
                            <a:effectLst/>
                            <a:latin typeface="Times New Roman" panose="02020603050405020304" pitchFamily="18" charset="0"/>
                            <a:ea typeface="Calibri" panose="020F0502020204030204" pitchFamily="34" charset="0"/>
                          </a:endParaRPr>
                        </a:p>
                      </a:txBody>
                      <a:tcPr marL="68580" marR="68580" marT="0" marB="0" anchor="ctr"/>
                    </a:tc>
                  </a:tr>
                  <a:tr h="178562">
                    <a:tc>
                      <a:txBody>
                        <a:bodyPr/>
                        <a:lstStyle/>
                        <a:p>
                          <a:pPr algn="ctr">
                            <a:spcAft>
                              <a:spcPts val="0"/>
                            </a:spcAft>
                          </a:pPr>
                          <a:r>
                            <a:rPr lang="en-US" sz="1000">
                              <a:effectLst/>
                            </a:rPr>
                            <a:t>1.3</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a:effectLst/>
                            </a:rPr>
                            <a:t>23.4</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a:effectLst/>
                            </a:rPr>
                            <a:t>0.46</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a:effectLst/>
                            </a:rPr>
                            <a:t>0.85</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a:effectLst/>
                            </a:rPr>
                            <a:t>59</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a:effectLst/>
                            </a:rPr>
                            <a:t>44</a:t>
                          </a:r>
                          <a:endParaRPr lang="ka-GE" sz="1200">
                            <a:effectLst/>
                            <a:latin typeface="Times New Roman" panose="02020603050405020304" pitchFamily="18" charset="0"/>
                            <a:ea typeface="Calibri" panose="020F0502020204030204" pitchFamily="34" charset="0"/>
                          </a:endParaRPr>
                        </a:p>
                      </a:txBody>
                      <a:tcPr marL="68580" marR="68580" marT="0" marB="0" anchor="ctr"/>
                    </a:tc>
                  </a:tr>
                  <a:tr h="178562">
                    <a:tc>
                      <a:txBody>
                        <a:bodyPr/>
                        <a:lstStyle/>
                        <a:p>
                          <a:pPr algn="ctr">
                            <a:spcAft>
                              <a:spcPts val="0"/>
                            </a:spcAft>
                          </a:pPr>
                          <a:r>
                            <a:rPr lang="en-US" sz="1000">
                              <a:effectLst/>
                            </a:rPr>
                            <a:t>1.4</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a:effectLst/>
                            </a:rPr>
                            <a:t>23.8</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a:effectLst/>
                            </a:rPr>
                            <a:t>0.26</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a:effectLst/>
                            </a:rPr>
                            <a:t>0.54</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a:effectLst/>
                            </a:rPr>
                            <a:t>47.5</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a:effectLst/>
                            </a:rPr>
                            <a:t>32.7</a:t>
                          </a:r>
                          <a:endParaRPr lang="ka-GE" sz="1200">
                            <a:effectLst/>
                            <a:latin typeface="Times New Roman" panose="02020603050405020304" pitchFamily="18" charset="0"/>
                            <a:ea typeface="Calibri" panose="020F0502020204030204" pitchFamily="34" charset="0"/>
                          </a:endParaRPr>
                        </a:p>
                      </a:txBody>
                      <a:tcPr marL="68580" marR="68580" marT="0" marB="0" anchor="ctr"/>
                    </a:tc>
                  </a:tr>
                  <a:tr h="178562">
                    <a:tc>
                      <a:txBody>
                        <a:bodyPr/>
                        <a:lstStyle/>
                        <a:p>
                          <a:pPr algn="ctr">
                            <a:spcAft>
                              <a:spcPts val="0"/>
                            </a:spcAft>
                          </a:pPr>
                          <a:r>
                            <a:rPr lang="en-US" sz="1000">
                              <a:effectLst/>
                            </a:rPr>
                            <a:t>1.5</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a:effectLst/>
                            </a:rPr>
                            <a:t>23.9</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a:effectLst/>
                            </a:rPr>
                            <a:t>0.13</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a:effectLst/>
                            </a:rPr>
                            <a:t>0.33</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a:effectLst/>
                            </a:rPr>
                            <a:t>37</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a:effectLst/>
                            </a:rPr>
                            <a:t>23.1</a:t>
                          </a:r>
                          <a:endParaRPr lang="ka-GE" sz="1200">
                            <a:effectLst/>
                            <a:latin typeface="Times New Roman" panose="02020603050405020304" pitchFamily="18" charset="0"/>
                            <a:ea typeface="Calibri" panose="020F0502020204030204" pitchFamily="34" charset="0"/>
                          </a:endParaRPr>
                        </a:p>
                      </a:txBody>
                      <a:tcPr marL="68580" marR="68580" marT="0" marB="0" anchor="ctr"/>
                    </a:tc>
                  </a:tr>
                  <a:tr h="178562">
                    <a:tc>
                      <a:txBody>
                        <a:bodyPr/>
                        <a:lstStyle/>
                        <a:p>
                          <a:pPr algn="ctr">
                            <a:spcAft>
                              <a:spcPts val="0"/>
                            </a:spcAft>
                          </a:pPr>
                          <a:r>
                            <a:rPr lang="en-US" sz="1000">
                              <a:effectLst/>
                            </a:rPr>
                            <a:t>1.6</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a:effectLst/>
                            </a:rPr>
                            <a:t>24</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a:effectLst/>
                            </a:rPr>
                            <a:t>0.06</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a:effectLst/>
                            </a:rPr>
                            <a:t>0.19</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a:effectLst/>
                            </a:rPr>
                            <a:t>28</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a:effectLst/>
                            </a:rPr>
                            <a:t>15.7</a:t>
                          </a:r>
                          <a:endParaRPr lang="ka-GE" sz="1200">
                            <a:effectLst/>
                            <a:latin typeface="Times New Roman" panose="02020603050405020304" pitchFamily="18" charset="0"/>
                            <a:ea typeface="Calibri" panose="020F0502020204030204" pitchFamily="34" charset="0"/>
                          </a:endParaRPr>
                        </a:p>
                      </a:txBody>
                      <a:tcPr marL="68580" marR="68580" marT="0" marB="0" anchor="ctr"/>
                    </a:tc>
                  </a:tr>
                  <a:tr h="178562">
                    <a:tc>
                      <a:txBody>
                        <a:bodyPr/>
                        <a:lstStyle/>
                        <a:p>
                          <a:pPr algn="ctr">
                            <a:spcAft>
                              <a:spcPts val="0"/>
                            </a:spcAft>
                          </a:pPr>
                          <a:r>
                            <a:rPr lang="en-US" sz="1000">
                              <a:effectLst/>
                            </a:rPr>
                            <a:t>1.8-4.0</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a:effectLst/>
                            </a:rPr>
                            <a:t>24</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a:effectLst/>
                            </a:rPr>
                            <a:t>0</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a:effectLst/>
                            </a:rPr>
                            <a:t>0</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a:effectLst/>
                            </a:rPr>
                            <a:t>0</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a:effectLst/>
                            </a:rPr>
                            <a:t>0</a:t>
                          </a:r>
                          <a:endParaRPr lang="ka-GE" sz="1200">
                            <a:effectLst/>
                            <a:latin typeface="Times New Roman" panose="02020603050405020304" pitchFamily="18" charset="0"/>
                            <a:ea typeface="Calibri" panose="020F0502020204030204" pitchFamily="34" charset="0"/>
                          </a:endParaRPr>
                        </a:p>
                      </a:txBody>
                      <a:tcPr marL="68580" marR="68580" marT="0" marB="0" anchor="ctr"/>
                    </a:tc>
                  </a:tr>
                  <a:tr h="178562">
                    <a:tc>
                      <a:txBody>
                        <a:bodyPr/>
                        <a:lstStyle/>
                        <a:p>
                          <a:pPr algn="ctr">
                            <a:spcAft>
                              <a:spcPts val="0"/>
                            </a:spcAft>
                          </a:pPr>
                          <a:r>
                            <a:rPr lang="en-US" sz="1000">
                              <a:effectLst/>
                            </a:rPr>
                            <a:t>4.5</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a:effectLst/>
                            </a:rPr>
                            <a:t>24.1</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a:effectLst/>
                            </a:rPr>
                            <a:t>0.02</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a:effectLst/>
                            </a:rPr>
                            <a:t>0.07</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a:effectLst/>
                            </a:rPr>
                            <a:t>17</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a:effectLst/>
                            </a:rPr>
                            <a:t>9.1</a:t>
                          </a:r>
                          <a:endParaRPr lang="ka-GE" sz="1200">
                            <a:effectLst/>
                            <a:latin typeface="Times New Roman" panose="02020603050405020304" pitchFamily="18" charset="0"/>
                            <a:ea typeface="Calibri" panose="020F0502020204030204" pitchFamily="34" charset="0"/>
                          </a:endParaRPr>
                        </a:p>
                      </a:txBody>
                      <a:tcPr marL="68580" marR="68580" marT="0" marB="0" anchor="ctr"/>
                    </a:tc>
                  </a:tr>
                  <a:tr h="178562">
                    <a:tc>
                      <a:txBody>
                        <a:bodyPr/>
                        <a:lstStyle/>
                        <a:p>
                          <a:pPr algn="ctr">
                            <a:spcAft>
                              <a:spcPts val="0"/>
                            </a:spcAft>
                          </a:pPr>
                          <a:r>
                            <a:rPr lang="en-US" sz="1000">
                              <a:effectLst/>
                            </a:rPr>
                            <a:t>5</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a:effectLst/>
                            </a:rPr>
                            <a:t>24.2</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a:effectLst/>
                            </a:rPr>
                            <a:t>0.04</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a:effectLst/>
                            </a:rPr>
                            <a:t>0.13</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a:effectLst/>
                            </a:rPr>
                            <a:t>23</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a:effectLst/>
                            </a:rPr>
                            <a:t>12.7</a:t>
                          </a:r>
                          <a:endParaRPr lang="ka-GE" sz="1200">
                            <a:effectLst/>
                            <a:latin typeface="Times New Roman" panose="02020603050405020304" pitchFamily="18" charset="0"/>
                            <a:ea typeface="Calibri" panose="020F0502020204030204" pitchFamily="34" charset="0"/>
                          </a:endParaRPr>
                        </a:p>
                      </a:txBody>
                      <a:tcPr marL="68580" marR="68580" marT="0" marB="0" anchor="ctr"/>
                    </a:tc>
                  </a:tr>
                  <a:tr h="178562">
                    <a:tc>
                      <a:txBody>
                        <a:bodyPr/>
                        <a:lstStyle/>
                        <a:p>
                          <a:pPr algn="ctr">
                            <a:spcAft>
                              <a:spcPts val="0"/>
                            </a:spcAft>
                          </a:pPr>
                          <a:r>
                            <a:rPr lang="en-US" sz="1000">
                              <a:effectLst/>
                            </a:rPr>
                            <a:t>6</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a:effectLst/>
                            </a:rPr>
                            <a:t>24.7</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a:effectLst/>
                            </a:rPr>
                            <a:t>0.05</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a:effectLst/>
                            </a:rPr>
                            <a:t>0.15</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a:effectLst/>
                            </a:rPr>
                            <a:t>24.5</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a:effectLst/>
                            </a:rPr>
                            <a:t>14.2</a:t>
                          </a:r>
                          <a:endParaRPr lang="ka-GE" sz="1200">
                            <a:effectLst/>
                            <a:latin typeface="Times New Roman" panose="02020603050405020304" pitchFamily="18" charset="0"/>
                            <a:ea typeface="Calibri" panose="020F0502020204030204" pitchFamily="34" charset="0"/>
                          </a:endParaRPr>
                        </a:p>
                      </a:txBody>
                      <a:tcPr marL="68580" marR="68580" marT="0" marB="0" anchor="ctr"/>
                    </a:tc>
                  </a:tr>
                  <a:tr h="178562">
                    <a:tc>
                      <a:txBody>
                        <a:bodyPr/>
                        <a:lstStyle/>
                        <a:p>
                          <a:pPr algn="ctr">
                            <a:spcAft>
                              <a:spcPts val="0"/>
                            </a:spcAft>
                          </a:pPr>
                          <a:r>
                            <a:rPr lang="en-US" sz="1000">
                              <a:effectLst/>
                            </a:rPr>
                            <a:t>8</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a:effectLst/>
                            </a:rPr>
                            <a:t>25.75</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a:effectLst/>
                            </a:rPr>
                            <a:t>0.05</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a:effectLst/>
                            </a:rPr>
                            <a:t>0.15</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a:effectLst/>
                            </a:rPr>
                            <a:t>24</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a:effectLst/>
                            </a:rPr>
                            <a:t>13.8</a:t>
                          </a:r>
                          <a:endParaRPr lang="ka-GE" sz="1200">
                            <a:effectLst/>
                            <a:latin typeface="Times New Roman" panose="02020603050405020304" pitchFamily="18" charset="0"/>
                            <a:ea typeface="Calibri" panose="020F0502020204030204" pitchFamily="34" charset="0"/>
                          </a:endParaRPr>
                        </a:p>
                      </a:txBody>
                      <a:tcPr marL="68580" marR="68580" marT="0" marB="0" anchor="ctr"/>
                    </a:tc>
                  </a:tr>
                  <a:tr h="178562">
                    <a:tc>
                      <a:txBody>
                        <a:bodyPr/>
                        <a:lstStyle/>
                        <a:p>
                          <a:pPr algn="ctr">
                            <a:spcAft>
                              <a:spcPts val="0"/>
                            </a:spcAft>
                          </a:pPr>
                          <a:r>
                            <a:rPr lang="en-US" sz="1000">
                              <a:effectLst/>
                            </a:rPr>
                            <a:t>10</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a:effectLst/>
                            </a:rPr>
                            <a:t>26.85</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a:effectLst/>
                            </a:rPr>
                            <a:t>0.05</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a:effectLst/>
                            </a:rPr>
                            <a:t>0.15</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a:effectLst/>
                            </a:rPr>
                            <a:t>23.6</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a:effectLst/>
                            </a:rPr>
                            <a:t>13.6</a:t>
                          </a:r>
                          <a:endParaRPr lang="ka-GE" sz="1200">
                            <a:effectLst/>
                            <a:latin typeface="Times New Roman" panose="02020603050405020304" pitchFamily="18" charset="0"/>
                            <a:ea typeface="Calibri" panose="020F0502020204030204" pitchFamily="34" charset="0"/>
                          </a:endParaRPr>
                        </a:p>
                      </a:txBody>
                      <a:tcPr marL="68580" marR="68580" marT="0" marB="0" anchor="ctr"/>
                    </a:tc>
                  </a:tr>
                  <a:tr h="178562">
                    <a:tc>
                      <a:txBody>
                        <a:bodyPr/>
                        <a:lstStyle/>
                        <a:p>
                          <a:pPr algn="ctr">
                            <a:spcAft>
                              <a:spcPts val="0"/>
                            </a:spcAft>
                          </a:pPr>
                          <a:r>
                            <a:rPr lang="en-US" sz="1000">
                              <a:effectLst/>
                            </a:rPr>
                            <a:t>12</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a:effectLst/>
                            </a:rPr>
                            <a:t>28</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a:effectLst/>
                            </a:rPr>
                            <a:t>0.05</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a:effectLst/>
                            </a:rPr>
                            <a:t>0.15</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a:effectLst/>
                            </a:rPr>
                            <a:t>23</a:t>
                          </a:r>
                          <a:endParaRPr lang="ka-GE" sz="12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000" dirty="0">
                              <a:effectLst/>
                            </a:rPr>
                            <a:t>13.5</a:t>
                          </a:r>
                          <a:endParaRPr lang="ka-GE" sz="1200" dirty="0">
                            <a:effectLst/>
                            <a:latin typeface="Times New Roman" panose="02020603050405020304" pitchFamily="18" charset="0"/>
                            <a:ea typeface="Calibri" panose="020F0502020204030204" pitchFamily="34" charset="0"/>
                          </a:endParaRPr>
                        </a:p>
                      </a:txBody>
                      <a:tcPr marL="68580" marR="68580" marT="0" marB="0" anchor="ctr"/>
                    </a:tc>
                  </a:tr>
                </a:tbl>
              </a:graphicData>
            </a:graphic>
          </p:graphicFrame>
        </mc:Fallback>
      </mc:AlternateContent>
    </p:spTree>
    <p:extLst>
      <p:ext uri="{BB962C8B-B14F-4D97-AF65-F5344CB8AC3E}">
        <p14:creationId xmlns:p14="http://schemas.microsoft.com/office/powerpoint/2010/main" val="28679783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36983"/>
          </a:xfrm>
        </p:spPr>
        <p:txBody>
          <a:bodyPr>
            <a:noAutofit/>
          </a:bodyPr>
          <a:lstStyle/>
          <a:p>
            <a:pPr algn="ctr"/>
            <a:r>
              <a:rPr lang="en-US" sz="2400" b="1" dirty="0" smtClean="0"/>
              <a:t>2.3. Critical curves and theoretical analysis in the </a:t>
            </a:r>
            <a:r>
              <a:rPr lang="en-US" sz="2400" b="1" dirty="0" err="1" smtClean="0"/>
              <a:t>elasto</a:t>
            </a:r>
            <a:r>
              <a:rPr lang="en-US" sz="2400" b="1" dirty="0" smtClean="0"/>
              <a:t>-plastic region</a:t>
            </a:r>
            <a:r>
              <a:rPr lang="ka-GE" sz="2400" b="1" dirty="0" smtClean="0"/>
              <a:t/>
            </a:r>
            <a:br>
              <a:rPr lang="ka-GE" sz="2400" b="1" dirty="0" smtClean="0"/>
            </a:br>
            <a:r>
              <a:rPr lang="ka-GE" sz="2400" b="1" dirty="0" smtClean="0"/>
              <a:t>კრიტიკული მრუდები და თეორიული ანალიზი დრეკად-პლასტიკურ არეში</a:t>
            </a:r>
            <a:endParaRPr lang="ka-GE" sz="2400" dirty="0"/>
          </a:p>
        </p:txBody>
      </p:sp>
      <p:sp>
        <p:nvSpPr>
          <p:cNvPr id="3" name="Content Placeholder 2"/>
          <p:cNvSpPr>
            <a:spLocks noGrp="1"/>
          </p:cNvSpPr>
          <p:nvPr>
            <p:ph idx="1"/>
          </p:nvPr>
        </p:nvSpPr>
        <p:spPr>
          <a:xfrm>
            <a:off x="838200" y="1302108"/>
            <a:ext cx="10515600" cy="4874855"/>
          </a:xfrm>
        </p:spPr>
        <p:txBody>
          <a:bodyPr/>
          <a:lstStyle/>
          <a:p>
            <a:endParaRPr lang="ka-GE" dirty="0"/>
          </a:p>
        </p:txBody>
      </p:sp>
      <p:grpSp>
        <p:nvGrpSpPr>
          <p:cNvPr id="4" name="Group 3"/>
          <p:cNvGrpSpPr/>
          <p:nvPr/>
        </p:nvGrpSpPr>
        <p:grpSpPr>
          <a:xfrm>
            <a:off x="3904769" y="1538158"/>
            <a:ext cx="4174705" cy="4402754"/>
            <a:chOff x="0" y="0"/>
            <a:chExt cx="3481706" cy="3727694"/>
          </a:xfrm>
        </p:grpSpPr>
        <p:sp>
          <p:nvSpPr>
            <p:cNvPr id="5" name="Text Box 2"/>
            <p:cNvSpPr txBox="1">
              <a:spLocks noChangeArrowheads="1"/>
            </p:cNvSpPr>
            <p:nvPr/>
          </p:nvSpPr>
          <p:spPr bwMode="auto">
            <a:xfrm>
              <a:off x="147710" y="3144129"/>
              <a:ext cx="3333750" cy="583565"/>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lgn="ctr">
                <a:spcAft>
                  <a:spcPts val="0"/>
                </a:spcAft>
              </a:pPr>
              <a:r>
                <a:rPr lang="en-US" sz="1000">
                  <a:effectLst/>
                  <a:latin typeface="Times New Roman" panose="02020603050405020304" pitchFamily="18" charset="0"/>
                  <a:ea typeface="Calibri" panose="020F0502020204030204" pitchFamily="34" charset="0"/>
                </a:rPr>
                <a:t>Figure </a:t>
              </a:r>
              <a:r>
                <a:rPr lang="en-GB" sz="1000">
                  <a:effectLst/>
                  <a:latin typeface="Times New Roman" panose="02020603050405020304" pitchFamily="18" charset="0"/>
                  <a:ea typeface="Calibri" panose="020F0502020204030204" pitchFamily="34" charset="0"/>
                </a:rPr>
                <a:t>4.</a:t>
              </a:r>
              <a:r>
                <a:rPr lang="en-US" sz="1000">
                  <a:effectLst/>
                  <a:latin typeface="Times New Roman" panose="02020603050405020304" pitchFamily="18" charset="0"/>
                  <a:ea typeface="Calibri" panose="020F0502020204030204" pitchFamily="34" charset="0"/>
                </a:rPr>
                <a:t> Blown up</a:t>
              </a:r>
              <a:r>
                <a:rPr lang="en-GB" sz="1000">
                  <a:effectLst/>
                  <a:latin typeface="Times New Roman" panose="02020603050405020304" pitchFamily="18" charset="0"/>
                  <a:ea typeface="Calibri" panose="020F0502020204030204" pitchFamily="34" charset="0"/>
                </a:rPr>
                <a:t> middle zone of a long slender rod</a:t>
              </a:r>
              <a:endParaRPr lang="ka-GE" sz="1200">
                <a:effectLst/>
                <a:latin typeface="Times New Roman" panose="02020603050405020304" pitchFamily="18" charset="0"/>
                <a:ea typeface="Calibri" panose="020F0502020204030204" pitchFamily="34" charset="0"/>
              </a:endParaRPr>
            </a:p>
            <a:p>
              <a:pPr marL="457200" algn="ctr">
                <a:spcAft>
                  <a:spcPts val="0"/>
                </a:spcAft>
              </a:pPr>
              <a:r>
                <a:rPr lang="en-GB" sz="1000">
                  <a:effectLst/>
                  <a:latin typeface="Times New Roman" panose="02020603050405020304" pitchFamily="18" charset="0"/>
                  <a:ea typeface="Calibri" panose="020F0502020204030204" pitchFamily="34" charset="0"/>
                </a:rPr>
                <a:t>a) Free body for Euler buckling model; b) combined axial and bending stresses in a crooked column.</a:t>
              </a:r>
              <a:endParaRPr lang="ka-GE" sz="1200">
                <a:effectLst/>
                <a:latin typeface="Times New Roman" panose="02020603050405020304" pitchFamily="18" charset="0"/>
                <a:ea typeface="Calibri" panose="020F0502020204030204" pitchFamily="34" charset="0"/>
              </a:endParaRPr>
            </a:p>
          </p:txBody>
        </p:sp>
        <p:grpSp>
          <p:nvGrpSpPr>
            <p:cNvPr id="6" name="Group 5"/>
            <p:cNvGrpSpPr/>
            <p:nvPr/>
          </p:nvGrpSpPr>
          <p:grpSpPr>
            <a:xfrm>
              <a:off x="0" y="0"/>
              <a:ext cx="3481706" cy="3192780"/>
              <a:chOff x="0" y="0"/>
              <a:chExt cx="3564082" cy="3445510"/>
            </a:xfrm>
          </p:grpSpPr>
          <p:grpSp>
            <p:nvGrpSpPr>
              <p:cNvPr id="7" name="Group 6"/>
              <p:cNvGrpSpPr/>
              <p:nvPr/>
            </p:nvGrpSpPr>
            <p:grpSpPr>
              <a:xfrm>
                <a:off x="0" y="0"/>
                <a:ext cx="3564082" cy="3445510"/>
                <a:chOff x="0" y="0"/>
                <a:chExt cx="3564082" cy="3445510"/>
              </a:xfrm>
            </p:grpSpPr>
            <p:grpSp>
              <p:nvGrpSpPr>
                <p:cNvPr id="9" name="Group 8"/>
                <p:cNvGrpSpPr/>
                <p:nvPr/>
              </p:nvGrpSpPr>
              <p:grpSpPr>
                <a:xfrm>
                  <a:off x="0" y="0"/>
                  <a:ext cx="3564082" cy="3445510"/>
                  <a:chOff x="0" y="0"/>
                  <a:chExt cx="3564082" cy="3445510"/>
                </a:xfrm>
              </p:grpSpPr>
              <p:grpSp>
                <p:nvGrpSpPr>
                  <p:cNvPr id="11" name="Group 10"/>
                  <p:cNvGrpSpPr/>
                  <p:nvPr/>
                </p:nvGrpSpPr>
                <p:grpSpPr>
                  <a:xfrm>
                    <a:off x="0" y="0"/>
                    <a:ext cx="3564082" cy="3445510"/>
                    <a:chOff x="0" y="0"/>
                    <a:chExt cx="3564082" cy="3445510"/>
                  </a:xfrm>
                </p:grpSpPr>
                <mc:AlternateContent xmlns:mc="http://schemas.openxmlformats.org/markup-compatibility/2006" xmlns:a14="http://schemas.microsoft.com/office/drawing/2010/main">
                  <mc:Choice Requires="a14">
                    <p:sp>
                      <p:nvSpPr>
                        <p:cNvPr id="13" name="Text Box 2"/>
                        <p:cNvSpPr txBox="1">
                          <a:spLocks noChangeArrowheads="1"/>
                        </p:cNvSpPr>
                        <p:nvPr/>
                      </p:nvSpPr>
                      <p:spPr bwMode="auto">
                        <a:xfrm>
                          <a:off x="2924070" y="1286189"/>
                          <a:ext cx="453991" cy="191840"/>
                        </a:xfrm>
                        <a:prstGeom prst="rect">
                          <a:avLst/>
                        </a:prstGeom>
                        <a:noFill/>
                        <a:ln w="9525">
                          <a:solidFill>
                            <a:schemeClr val="bg1"/>
                          </a:solidFill>
                          <a:miter lim="800000"/>
                          <a:headEnd/>
                          <a:tailEnd/>
                        </a:ln>
                      </p:spPr>
                      <p:txBody>
                        <a:bodyPr rot="0" vert="horz" wrap="square" lIns="36000" tIns="0" rIns="0" bIns="0" anchor="t" anchorCtr="0">
                          <a:noAutofit/>
                        </a:bodyPr>
                        <a:lstStyle/>
                        <a:p>
                          <a:pPr>
                            <a:spcAft>
                              <a:spcPts val="0"/>
                            </a:spcAft>
                          </a:pPr>
                          <a14:m>
                            <m:oMathPara xmlns:m="http://schemas.openxmlformats.org/officeDocument/2006/math">
                              <m:oMathParaPr>
                                <m:jc m:val="centerGroup"/>
                              </m:oMathParaPr>
                              <m:oMath xmlns:m="http://schemas.openxmlformats.org/officeDocument/2006/math">
                                <m:sSub>
                                  <m:sSubPr>
                                    <m:ctrlPr>
                                      <a:rPr lang="ka-GE" sz="700" b="1" i="1">
                                        <a:effectLst/>
                                        <a:latin typeface="Cambria Math" panose="02040503050406030204" pitchFamily="18" charset="0"/>
                                        <a:ea typeface="Calibri" panose="020F0502020204030204" pitchFamily="34" charset="0"/>
                                      </a:rPr>
                                    </m:ctrlPr>
                                  </m:sSubPr>
                                  <m:e>
                                    <m:r>
                                      <a:rPr lang="en-US" sz="700" b="1" i="1">
                                        <a:effectLst/>
                                        <a:latin typeface="Cambria Math" panose="02040503050406030204" pitchFamily="18" charset="0"/>
                                        <a:ea typeface="Calibri" panose="020F0502020204030204" pitchFamily="34" charset="0"/>
                                      </a:rPr>
                                      <m:t>𝝈</m:t>
                                    </m:r>
                                  </m:e>
                                  <m:sub>
                                    <m:r>
                                      <a:rPr lang="en-US" sz="700" b="1" i="1">
                                        <a:effectLst/>
                                        <a:latin typeface="Cambria Math" panose="02040503050406030204" pitchFamily="18" charset="0"/>
                                        <a:ea typeface="Calibri" panose="020F0502020204030204" pitchFamily="34" charset="0"/>
                                      </a:rPr>
                                      <m:t>𝟎</m:t>
                                    </m:r>
                                  </m:sub>
                                </m:sSub>
                                <m:r>
                                  <a:rPr lang="en-US" sz="700" b="1" i="1">
                                    <a:effectLst/>
                                    <a:latin typeface="Cambria Math" panose="02040503050406030204" pitchFamily="18" charset="0"/>
                                    <a:ea typeface="Calibri" panose="020F0502020204030204" pitchFamily="34" charset="0"/>
                                  </a:rPr>
                                  <m:t>=</m:t>
                                </m:r>
                                <m:f>
                                  <m:fPr>
                                    <m:type m:val="lin"/>
                                    <m:ctrlPr>
                                      <a:rPr lang="ka-GE" sz="700" b="1" i="1">
                                        <a:effectLst/>
                                        <a:latin typeface="Cambria Math" panose="02040503050406030204" pitchFamily="18" charset="0"/>
                                        <a:ea typeface="Calibri" panose="020F0502020204030204" pitchFamily="34" charset="0"/>
                                      </a:rPr>
                                    </m:ctrlPr>
                                  </m:fPr>
                                  <m:num>
                                    <m:r>
                                      <a:rPr lang="en-US" sz="700" b="1" i="1">
                                        <a:effectLst/>
                                        <a:latin typeface="Cambria Math" panose="02040503050406030204" pitchFamily="18" charset="0"/>
                                        <a:ea typeface="Calibri" panose="020F0502020204030204" pitchFamily="34" charset="0"/>
                                      </a:rPr>
                                      <m:t>𝑵</m:t>
                                    </m:r>
                                  </m:num>
                                  <m:den>
                                    <m:r>
                                      <a:rPr lang="en-US" sz="700" b="1" i="1">
                                        <a:effectLst/>
                                        <a:latin typeface="Cambria Math" panose="02040503050406030204" pitchFamily="18" charset="0"/>
                                        <a:ea typeface="Calibri" panose="020F0502020204030204" pitchFamily="34" charset="0"/>
                                      </a:rPr>
                                      <m:t>𝑨</m:t>
                                    </m:r>
                                  </m:den>
                                </m:f>
                              </m:oMath>
                            </m:oMathPara>
                          </a14:m>
                          <a:endParaRPr lang="ka-GE" sz="1200">
                            <a:effectLst/>
                            <a:latin typeface="Times New Roman" panose="02020603050405020304" pitchFamily="18" charset="0"/>
                            <a:ea typeface="Calibri" panose="020F0502020204030204" pitchFamily="34" charset="0"/>
                          </a:endParaRPr>
                        </a:p>
                      </p:txBody>
                    </p:sp>
                  </mc:Choice>
                  <mc:Fallback xmlns="">
                    <p:sp>
                      <p:nvSpPr>
                        <p:cNvPr id="13" name="Text Box 2"/>
                        <p:cNvSpPr txBox="1">
                          <a:spLocks noRot="1" noChangeAspect="1" noMove="1" noResize="1" noEditPoints="1" noAdjustHandles="1" noChangeArrowheads="1" noChangeShapeType="1" noTextEdit="1"/>
                        </p:cNvSpPr>
                        <p:nvPr/>
                      </p:nvSpPr>
                      <p:spPr bwMode="auto">
                        <a:xfrm>
                          <a:off x="2924070" y="1286189"/>
                          <a:ext cx="453991" cy="191840"/>
                        </a:xfrm>
                        <a:prstGeom prst="rect">
                          <a:avLst/>
                        </a:prstGeom>
                        <a:blipFill rotWithShape="0">
                          <a:blip r:embed="rId2"/>
                          <a:stretch>
                            <a:fillRect t="-75676" r="-34444" b="-72973"/>
                          </a:stretch>
                        </a:blipFill>
                        <a:ln w="9525">
                          <a:solidFill>
                            <a:schemeClr val="bg1"/>
                          </a:solidFill>
                          <a:miter lim="800000"/>
                          <a:headEnd/>
                          <a:tailEnd/>
                        </a:ln>
                      </p:spPr>
                      <p:txBody>
                        <a:bodyPr/>
                        <a:lstStyle/>
                        <a:p>
                          <a:r>
                            <a:rPr lang="ka-GE">
                              <a:noFill/>
                            </a:rPr>
                            <a:t> </a:t>
                          </a:r>
                        </a:p>
                      </p:txBody>
                    </p:sp>
                  </mc:Fallback>
                </mc:AlternateContent>
                <p:grpSp>
                  <p:nvGrpSpPr>
                    <p:cNvPr id="14" name="Group 13"/>
                    <p:cNvGrpSpPr/>
                    <p:nvPr/>
                  </p:nvGrpSpPr>
                  <p:grpSpPr>
                    <a:xfrm>
                      <a:off x="0" y="0"/>
                      <a:ext cx="3564082" cy="3445510"/>
                      <a:chOff x="0" y="0"/>
                      <a:chExt cx="3564082" cy="3445510"/>
                    </a:xfrm>
                  </p:grpSpPr>
                  <p:grpSp>
                    <p:nvGrpSpPr>
                      <p:cNvPr id="15" name="Group 14"/>
                      <p:cNvGrpSpPr/>
                      <p:nvPr/>
                    </p:nvGrpSpPr>
                    <p:grpSpPr>
                      <a:xfrm>
                        <a:off x="0" y="0"/>
                        <a:ext cx="3564082" cy="3445510"/>
                        <a:chOff x="0" y="0"/>
                        <a:chExt cx="3564082" cy="3445510"/>
                      </a:xfrm>
                    </p:grpSpPr>
                    <p:grpSp>
                      <p:nvGrpSpPr>
                        <p:cNvPr id="17" name="Group 16"/>
                        <p:cNvGrpSpPr/>
                        <p:nvPr/>
                      </p:nvGrpSpPr>
                      <p:grpSpPr>
                        <a:xfrm>
                          <a:off x="0" y="0"/>
                          <a:ext cx="3564082" cy="3445510"/>
                          <a:chOff x="0" y="0"/>
                          <a:chExt cx="3564082" cy="3445510"/>
                        </a:xfrm>
                      </p:grpSpPr>
                      <p:pic>
                        <p:nvPicPr>
                          <p:cNvPr id="19" name="Picture 18"/>
                          <p:cNvPicPr>
                            <a:picLocks noChangeAspect="1"/>
                          </p:cNvPicPr>
                          <p:nvPr/>
                        </p:nvPicPr>
                        <p:blipFill rotWithShape="1">
                          <a:blip r:embed="rId3" cstate="print">
                            <a:extLst>
                              <a:ext uri="{28A0092B-C50C-407E-A947-70E740481C1C}">
                                <a14:useLocalDpi xmlns:a14="http://schemas.microsoft.com/office/drawing/2010/main" val="0"/>
                              </a:ext>
                            </a:extLst>
                          </a:blip>
                          <a:srcRect l="36398" t="2796" r="37305" b="14900"/>
                          <a:stretch/>
                        </p:blipFill>
                        <p:spPr bwMode="auto">
                          <a:xfrm>
                            <a:off x="1163782" y="0"/>
                            <a:ext cx="2400300" cy="3445510"/>
                          </a:xfrm>
                          <a:prstGeom prst="rect">
                            <a:avLst/>
                          </a:prstGeom>
                          <a:ln>
                            <a:noFill/>
                          </a:ln>
                          <a:extLst>
                            <a:ext uri="{53640926-AAD7-44D8-BBD7-CCE9431645EC}">
                              <a14:shadowObscured xmlns:a14="http://schemas.microsoft.com/office/drawing/2010/main"/>
                            </a:ext>
                          </a:extLst>
                        </p:spPr>
                      </p:pic>
                      <p:pic>
                        <p:nvPicPr>
                          <p:cNvPr id="20" name="Picture 19"/>
                          <p:cNvPicPr>
                            <a:picLocks noChangeAspect="1"/>
                          </p:cNvPicPr>
                          <p:nvPr/>
                        </p:nvPicPr>
                        <p:blipFill rotWithShape="1">
                          <a:blip r:embed="rId4" cstate="print">
                            <a:extLst>
                              <a:ext uri="{28A0092B-C50C-407E-A947-70E740481C1C}">
                                <a14:useLocalDpi xmlns:a14="http://schemas.microsoft.com/office/drawing/2010/main" val="0"/>
                              </a:ext>
                            </a:extLst>
                          </a:blip>
                          <a:srcRect l="33511" r="43399"/>
                          <a:stretch/>
                        </p:blipFill>
                        <p:spPr bwMode="auto">
                          <a:xfrm>
                            <a:off x="0" y="160317"/>
                            <a:ext cx="1264920" cy="2560320"/>
                          </a:xfrm>
                          <a:prstGeom prst="rect">
                            <a:avLst/>
                          </a:prstGeom>
                          <a:ln>
                            <a:noFill/>
                          </a:ln>
                          <a:extLst>
                            <a:ext uri="{53640926-AAD7-44D8-BBD7-CCE9431645EC}">
                              <a14:shadowObscured xmlns:a14="http://schemas.microsoft.com/office/drawing/2010/main"/>
                            </a:ext>
                          </a:extLst>
                        </p:spPr>
                      </p:pic>
                    </p:grpSp>
                    <mc:AlternateContent xmlns:mc="http://schemas.openxmlformats.org/markup-compatibility/2006" xmlns:a14="http://schemas.microsoft.com/office/drawing/2010/main">
                      <mc:Choice Requires="a14">
                        <p:sp>
                          <p:nvSpPr>
                            <p:cNvPr id="18" name="Text Box 2"/>
                            <p:cNvSpPr txBox="1">
                              <a:spLocks noChangeArrowheads="1"/>
                            </p:cNvSpPr>
                            <p:nvPr/>
                          </p:nvSpPr>
                          <p:spPr bwMode="auto">
                            <a:xfrm>
                              <a:off x="2924070" y="934497"/>
                              <a:ext cx="610870" cy="145701"/>
                            </a:xfrm>
                            <a:prstGeom prst="rect">
                              <a:avLst/>
                            </a:prstGeom>
                            <a:noFill/>
                            <a:ln w="9525">
                              <a:solidFill>
                                <a:schemeClr val="bg1"/>
                              </a:solidFill>
                              <a:miter lim="800000"/>
                              <a:headEnd/>
                              <a:tailEnd/>
                            </a:ln>
                          </p:spPr>
                          <p:txBody>
                            <a:bodyPr rot="0" vert="horz" wrap="square" lIns="36000" tIns="0" rIns="0" bIns="0" anchor="t" anchorCtr="0">
                              <a:noAutofit/>
                            </a:bodyPr>
                            <a:lstStyle/>
                            <a:p>
                              <a:pPr>
                                <a:spcAft>
                                  <a:spcPts val="0"/>
                                </a:spcAft>
                              </a:pPr>
                              <a14:m>
                                <m:oMathPara xmlns:m="http://schemas.openxmlformats.org/officeDocument/2006/math">
                                  <m:oMathParaPr>
                                    <m:jc m:val="centerGroup"/>
                                  </m:oMathParaPr>
                                  <m:oMath xmlns:m="http://schemas.openxmlformats.org/officeDocument/2006/math">
                                    <m:sSub>
                                      <m:sSubPr>
                                        <m:ctrlPr>
                                          <a:rPr lang="ka-GE" sz="800" b="1" i="1">
                                            <a:effectLst/>
                                            <a:latin typeface="Cambria Math" panose="02040503050406030204" pitchFamily="18" charset="0"/>
                                            <a:ea typeface="Calibri" panose="020F0502020204030204" pitchFamily="34" charset="0"/>
                                          </a:rPr>
                                        </m:ctrlPr>
                                      </m:sSubPr>
                                      <m:e>
                                        <m:r>
                                          <a:rPr lang="en-US" sz="800" b="1" i="1">
                                            <a:effectLst/>
                                            <a:latin typeface="Cambria Math" panose="02040503050406030204" pitchFamily="18" charset="0"/>
                                            <a:ea typeface="Calibri" panose="020F0502020204030204" pitchFamily="34" charset="0"/>
                                          </a:rPr>
                                          <m:t>𝝈</m:t>
                                        </m:r>
                                      </m:e>
                                      <m:sub>
                                        <m:r>
                                          <a:rPr lang="en-US" sz="800" b="1" i="1">
                                            <a:effectLst/>
                                            <a:latin typeface="Cambria Math" panose="02040503050406030204" pitchFamily="18" charset="0"/>
                                            <a:ea typeface="Calibri" panose="020F0502020204030204" pitchFamily="34" charset="0"/>
                                          </a:rPr>
                                          <m:t>𝟐</m:t>
                                        </m:r>
                                      </m:sub>
                                    </m:sSub>
                                    <m:r>
                                      <a:rPr lang="en-US" sz="800" b="1" i="1">
                                        <a:effectLst/>
                                        <a:latin typeface="Cambria Math" panose="02040503050406030204" pitchFamily="18" charset="0"/>
                                        <a:ea typeface="Calibri" panose="020F0502020204030204" pitchFamily="34" charset="0"/>
                                      </a:rPr>
                                      <m:t>=−</m:t>
                                    </m:r>
                                    <m:sSub>
                                      <m:sSubPr>
                                        <m:ctrlPr>
                                          <a:rPr lang="ka-GE" sz="800" b="1" i="1">
                                            <a:effectLst/>
                                            <a:latin typeface="Cambria Math" panose="02040503050406030204" pitchFamily="18" charset="0"/>
                                            <a:ea typeface="Calibri" panose="020F0502020204030204" pitchFamily="34" charset="0"/>
                                          </a:rPr>
                                        </m:ctrlPr>
                                      </m:sSubPr>
                                      <m:e>
                                        <m:r>
                                          <a:rPr lang="en-US" sz="800" b="1" i="1">
                                            <a:effectLst/>
                                            <a:latin typeface="Cambria Math" panose="02040503050406030204" pitchFamily="18" charset="0"/>
                                            <a:ea typeface="Calibri" panose="020F0502020204030204" pitchFamily="34" charset="0"/>
                                          </a:rPr>
                                          <m:t>𝑬</m:t>
                                        </m:r>
                                      </m:e>
                                      <m:sub>
                                        <m:r>
                                          <a:rPr lang="en-US" sz="800" b="1" i="1">
                                            <a:effectLst/>
                                            <a:latin typeface="Cambria Math" panose="02040503050406030204" pitchFamily="18" charset="0"/>
                                            <a:ea typeface="Calibri" panose="020F0502020204030204" pitchFamily="34" charset="0"/>
                                          </a:rPr>
                                          <m:t>𝒕</m:t>
                                        </m:r>
                                      </m:sub>
                                    </m:sSub>
                                    <m:r>
                                      <a:rPr lang="en-US" sz="800" b="1" i="1">
                                        <a:effectLst/>
                                        <a:latin typeface="Cambria Math" panose="02040503050406030204" pitchFamily="18" charset="0"/>
                                        <a:ea typeface="Calibri" panose="020F0502020204030204" pitchFamily="34" charset="0"/>
                                      </a:rPr>
                                      <m:t>𝒚</m:t>
                                    </m:r>
                                    <m:r>
                                      <a:rPr lang="en-US" sz="800" b="1" i="1">
                                        <a:effectLst/>
                                        <a:latin typeface="Cambria Math" panose="02040503050406030204" pitchFamily="18" charset="0"/>
                                        <a:ea typeface="Calibri" panose="020F0502020204030204" pitchFamily="34" charset="0"/>
                                      </a:rPr>
                                      <m:t>𝝆</m:t>
                                    </m:r>
                                  </m:oMath>
                                </m:oMathPara>
                              </a14:m>
                              <a:endParaRPr lang="ka-GE" sz="1200">
                                <a:effectLst/>
                                <a:latin typeface="Times New Roman" panose="02020603050405020304" pitchFamily="18" charset="0"/>
                                <a:ea typeface="Calibri" panose="020F0502020204030204" pitchFamily="34" charset="0"/>
                              </a:endParaRPr>
                            </a:p>
                          </p:txBody>
                        </p:sp>
                      </mc:Choice>
                      <mc:Fallback xmlns="">
                        <p:sp>
                          <p:nvSpPr>
                            <p:cNvPr id="18" name="Text Box 2"/>
                            <p:cNvSpPr txBox="1">
                              <a:spLocks noRot="1" noChangeAspect="1" noMove="1" noResize="1" noEditPoints="1" noAdjustHandles="1" noChangeArrowheads="1" noChangeShapeType="1" noTextEdit="1"/>
                            </p:cNvSpPr>
                            <p:nvPr/>
                          </p:nvSpPr>
                          <p:spPr bwMode="auto">
                            <a:xfrm>
                              <a:off x="2924070" y="934497"/>
                              <a:ext cx="610870" cy="145701"/>
                            </a:xfrm>
                            <a:prstGeom prst="rect">
                              <a:avLst/>
                            </a:prstGeom>
                            <a:blipFill rotWithShape="0">
                              <a:blip r:embed="rId5"/>
                              <a:stretch>
                                <a:fillRect/>
                              </a:stretch>
                            </a:blipFill>
                            <a:ln w="9525">
                              <a:solidFill>
                                <a:schemeClr val="bg1"/>
                              </a:solidFill>
                              <a:miter lim="800000"/>
                              <a:headEnd/>
                              <a:tailEnd/>
                            </a:ln>
                          </p:spPr>
                          <p:txBody>
                            <a:bodyPr/>
                            <a:lstStyle/>
                            <a:p>
                              <a:r>
                                <a:rPr lang="ka-GE">
                                  <a:noFill/>
                                </a:rPr>
                                <a:t> </a:t>
                              </a:r>
                            </a:p>
                          </p:txBody>
                        </p:sp>
                      </mc:Fallback>
                    </mc:AlternateContent>
                  </p:grpSp>
                  <mc:AlternateContent xmlns:mc="http://schemas.openxmlformats.org/markup-compatibility/2006" xmlns:a14="http://schemas.microsoft.com/office/drawing/2010/main">
                    <mc:Choice Requires="a14">
                      <p:sp>
                        <p:nvSpPr>
                          <p:cNvPr id="16" name="Text Box 2"/>
                          <p:cNvSpPr txBox="1">
                            <a:spLocks noChangeArrowheads="1"/>
                          </p:cNvSpPr>
                          <p:nvPr/>
                        </p:nvSpPr>
                        <p:spPr bwMode="auto">
                          <a:xfrm>
                            <a:off x="1115367" y="839037"/>
                            <a:ext cx="581647" cy="191840"/>
                          </a:xfrm>
                          <a:prstGeom prst="rect">
                            <a:avLst/>
                          </a:prstGeom>
                          <a:noFill/>
                          <a:ln w="9525">
                            <a:solidFill>
                              <a:schemeClr val="bg1"/>
                            </a:solidFill>
                            <a:miter lim="800000"/>
                            <a:headEnd/>
                            <a:tailEnd/>
                          </a:ln>
                        </p:spPr>
                        <p:txBody>
                          <a:bodyPr rot="0" vert="horz" wrap="square" lIns="36000" tIns="0" rIns="0" bIns="0" anchor="t" anchorCtr="0">
                            <a:noAutofit/>
                          </a:bodyPr>
                          <a:lstStyle/>
                          <a:p>
                            <a:pPr>
                              <a:spcAft>
                                <a:spcPts val="0"/>
                              </a:spcAft>
                            </a:pPr>
                            <a14:m>
                              <m:oMathPara xmlns:m="http://schemas.openxmlformats.org/officeDocument/2006/math">
                                <m:oMathParaPr>
                                  <m:jc m:val="centerGroup"/>
                                </m:oMathParaPr>
                                <m:oMath xmlns:m="http://schemas.openxmlformats.org/officeDocument/2006/math">
                                  <m:sSub>
                                    <m:sSubPr>
                                      <m:ctrlPr>
                                        <a:rPr lang="ka-GE" sz="800" b="1" i="1">
                                          <a:effectLst/>
                                          <a:latin typeface="Cambria Math" panose="02040503050406030204" pitchFamily="18" charset="0"/>
                                          <a:ea typeface="Calibri" panose="020F0502020204030204" pitchFamily="34" charset="0"/>
                                        </a:rPr>
                                      </m:ctrlPr>
                                    </m:sSubPr>
                                    <m:e>
                                      <m:r>
                                        <a:rPr lang="en-US" sz="800" b="1" i="1">
                                          <a:effectLst/>
                                          <a:latin typeface="Cambria Math" panose="02040503050406030204" pitchFamily="18" charset="0"/>
                                          <a:ea typeface="Calibri" panose="020F0502020204030204" pitchFamily="34" charset="0"/>
                                        </a:rPr>
                                        <m:t>𝝈</m:t>
                                      </m:r>
                                    </m:e>
                                    <m:sub>
                                      <m:r>
                                        <a:rPr lang="en-US" sz="800" b="1" i="1">
                                          <a:effectLst/>
                                          <a:latin typeface="Cambria Math" panose="02040503050406030204" pitchFamily="18" charset="0"/>
                                          <a:ea typeface="Calibri" panose="020F0502020204030204" pitchFamily="34" charset="0"/>
                                        </a:rPr>
                                        <m:t>𝟏</m:t>
                                      </m:r>
                                    </m:sub>
                                  </m:sSub>
                                  <m:r>
                                    <a:rPr lang="en-US" sz="800" b="1" i="1">
                                      <a:effectLst/>
                                      <a:latin typeface="Cambria Math" panose="02040503050406030204" pitchFamily="18" charset="0"/>
                                      <a:ea typeface="Calibri" panose="020F0502020204030204" pitchFamily="34" charset="0"/>
                                    </a:rPr>
                                    <m:t>=+</m:t>
                                  </m:r>
                                  <m:r>
                                    <a:rPr lang="en-US" sz="800" b="1" i="1">
                                      <a:effectLst/>
                                      <a:latin typeface="Cambria Math" panose="02040503050406030204" pitchFamily="18" charset="0"/>
                                      <a:ea typeface="Calibri" panose="020F0502020204030204" pitchFamily="34" charset="0"/>
                                    </a:rPr>
                                    <m:t>𝑬𝒚</m:t>
                                  </m:r>
                                  <m:r>
                                    <a:rPr lang="en-US" sz="800" b="1" i="1">
                                      <a:effectLst/>
                                      <a:latin typeface="Cambria Math" panose="02040503050406030204" pitchFamily="18" charset="0"/>
                                      <a:ea typeface="Calibri" panose="020F0502020204030204" pitchFamily="34" charset="0"/>
                                    </a:rPr>
                                    <m:t>𝝆</m:t>
                                  </m:r>
                                </m:oMath>
                              </m:oMathPara>
                            </a14:m>
                            <a:endParaRPr lang="ka-GE" sz="1200">
                              <a:effectLst/>
                              <a:latin typeface="Times New Roman" panose="02020603050405020304" pitchFamily="18" charset="0"/>
                              <a:ea typeface="Calibri" panose="020F0502020204030204" pitchFamily="34" charset="0"/>
                            </a:endParaRPr>
                          </a:p>
                        </p:txBody>
                      </p:sp>
                    </mc:Choice>
                    <mc:Fallback xmlns="">
                      <p:sp>
                        <p:nvSpPr>
                          <p:cNvPr id="16" name="Text Box 2"/>
                          <p:cNvSpPr txBox="1">
                            <a:spLocks noRot="1" noChangeAspect="1" noMove="1" noResize="1" noEditPoints="1" noAdjustHandles="1" noChangeArrowheads="1" noChangeShapeType="1" noTextEdit="1"/>
                          </p:cNvSpPr>
                          <p:nvPr/>
                        </p:nvSpPr>
                        <p:spPr bwMode="auto">
                          <a:xfrm>
                            <a:off x="1115367" y="839037"/>
                            <a:ext cx="581647" cy="191840"/>
                          </a:xfrm>
                          <a:prstGeom prst="rect">
                            <a:avLst/>
                          </a:prstGeom>
                          <a:blipFill rotWithShape="0">
                            <a:blip r:embed="rId6"/>
                            <a:stretch>
                              <a:fillRect/>
                            </a:stretch>
                          </a:blipFill>
                          <a:ln w="9525">
                            <a:solidFill>
                              <a:schemeClr val="bg1"/>
                            </a:solidFill>
                            <a:miter lim="800000"/>
                            <a:headEnd/>
                            <a:tailEnd/>
                          </a:ln>
                        </p:spPr>
                        <p:txBody>
                          <a:bodyPr/>
                          <a:lstStyle/>
                          <a:p>
                            <a:r>
                              <a:rPr lang="ka-GE">
                                <a:noFill/>
                              </a:rPr>
                              <a:t> </a:t>
                            </a:r>
                          </a:p>
                        </p:txBody>
                      </p:sp>
                    </mc:Fallback>
                  </mc:AlternateContent>
                </p:grpSp>
              </p:grpSp>
              <p:sp>
                <p:nvSpPr>
                  <p:cNvPr id="12" name="Text Box 2"/>
                  <p:cNvSpPr txBox="1">
                    <a:spLocks noChangeArrowheads="1"/>
                  </p:cNvSpPr>
                  <p:nvPr/>
                </p:nvSpPr>
                <p:spPr bwMode="auto">
                  <a:xfrm>
                    <a:off x="0" y="2553195"/>
                    <a:ext cx="184067" cy="231263"/>
                  </a:xfrm>
                  <a:prstGeom prst="rect">
                    <a:avLst/>
                  </a:prstGeom>
                  <a:solidFill>
                    <a:srgbClr val="FFFFFF"/>
                  </a:solidFill>
                  <a:ln w="9525">
                    <a:solidFill>
                      <a:schemeClr val="bg1"/>
                    </a:solidFill>
                    <a:miter lim="800000"/>
                    <a:headEnd/>
                    <a:tailEnd/>
                  </a:ln>
                </p:spPr>
                <p:txBody>
                  <a:bodyPr rot="0" vert="horz" wrap="square" lIns="36000" tIns="0" rIns="0" bIns="0" anchor="t" anchorCtr="0">
                    <a:noAutofit/>
                  </a:bodyPr>
                  <a:lstStyle/>
                  <a:p>
                    <a:pPr>
                      <a:spcAft>
                        <a:spcPts val="0"/>
                      </a:spcAft>
                    </a:pPr>
                    <a:r>
                      <a:rPr lang="en-GB" sz="1100">
                        <a:effectLst/>
                        <a:latin typeface="Times New Roman" panose="02020603050405020304" pitchFamily="18" charset="0"/>
                        <a:ea typeface="Calibri" panose="020F0502020204030204" pitchFamily="34" charset="0"/>
                      </a:rPr>
                      <a:t>a)</a:t>
                    </a:r>
                    <a:endParaRPr lang="ka-GE" sz="1200">
                      <a:effectLst/>
                      <a:latin typeface="Times New Roman" panose="02020603050405020304" pitchFamily="18" charset="0"/>
                      <a:ea typeface="Calibri" panose="020F0502020204030204" pitchFamily="34" charset="0"/>
                    </a:endParaRPr>
                  </a:p>
                </p:txBody>
              </p:sp>
            </p:grpSp>
            <p:sp>
              <p:nvSpPr>
                <p:cNvPr id="10" name="Text Box 2"/>
                <p:cNvSpPr txBox="1">
                  <a:spLocks noChangeArrowheads="1"/>
                </p:cNvSpPr>
                <p:nvPr/>
              </p:nvSpPr>
              <p:spPr bwMode="auto">
                <a:xfrm>
                  <a:off x="1430976" y="2998520"/>
                  <a:ext cx="184043" cy="231263"/>
                </a:xfrm>
                <a:prstGeom prst="rect">
                  <a:avLst/>
                </a:prstGeom>
                <a:solidFill>
                  <a:srgbClr val="FFFFFF"/>
                </a:solidFill>
                <a:ln w="9525">
                  <a:solidFill>
                    <a:sysClr val="window" lastClr="FFFFFF"/>
                  </a:solidFill>
                  <a:miter lim="800000"/>
                  <a:headEnd/>
                  <a:tailEnd/>
                </a:ln>
              </p:spPr>
              <p:txBody>
                <a:bodyPr rot="0" vert="horz" wrap="square" lIns="36000" tIns="0" rIns="0" bIns="0" anchor="t" anchorCtr="0">
                  <a:noAutofit/>
                </a:bodyPr>
                <a:lstStyle/>
                <a:p>
                  <a:pPr>
                    <a:spcAft>
                      <a:spcPts val="0"/>
                    </a:spcAft>
                  </a:pPr>
                  <a:r>
                    <a:rPr lang="en-GB" sz="1100">
                      <a:effectLst/>
                      <a:latin typeface="Times New Roman" panose="02020603050405020304" pitchFamily="18" charset="0"/>
                      <a:ea typeface="Calibri" panose="020F0502020204030204" pitchFamily="34" charset="0"/>
                    </a:rPr>
                    <a:t>b)</a:t>
                  </a:r>
                  <a:endParaRPr lang="ka-GE" sz="1200">
                    <a:effectLst/>
                    <a:latin typeface="Times New Roman" panose="02020603050405020304" pitchFamily="18" charset="0"/>
                    <a:ea typeface="Calibri" panose="020F0502020204030204" pitchFamily="34" charset="0"/>
                  </a:endParaRPr>
                </a:p>
              </p:txBody>
            </p:sp>
          </p:grpSp>
          <p:sp>
            <p:nvSpPr>
              <p:cNvPr id="8" name="Text Box 2"/>
              <p:cNvSpPr txBox="1">
                <a:spLocks noChangeArrowheads="1"/>
              </p:cNvSpPr>
              <p:nvPr/>
            </p:nvSpPr>
            <p:spPr bwMode="auto">
              <a:xfrm>
                <a:off x="2471259" y="588071"/>
                <a:ext cx="185382" cy="148181"/>
              </a:xfrm>
              <a:prstGeom prst="rect">
                <a:avLst/>
              </a:prstGeom>
              <a:solidFill>
                <a:srgbClr val="FFFFFF"/>
              </a:solidFill>
              <a:ln w="9525">
                <a:solidFill>
                  <a:schemeClr val="bg1"/>
                </a:solidFill>
                <a:miter lim="800000"/>
                <a:headEnd/>
                <a:tailEnd/>
              </a:ln>
            </p:spPr>
            <p:txBody>
              <a:bodyPr rot="0" vert="horz" wrap="square" lIns="36000" tIns="0" rIns="0" bIns="0" anchor="t" anchorCtr="0">
                <a:noAutofit/>
              </a:bodyPr>
              <a:lstStyle/>
              <a:p>
                <a:pPr>
                  <a:spcAft>
                    <a:spcPts val="0"/>
                  </a:spcAft>
                </a:pPr>
                <a:r>
                  <a:rPr lang="en-GB" sz="1000" b="1" i="1">
                    <a:solidFill>
                      <a:srgbClr val="000000"/>
                    </a:solidFill>
                    <a:effectLst/>
                    <a:latin typeface="Times New Roman" panose="02020603050405020304" pitchFamily="18" charset="0"/>
                    <a:ea typeface="Calibri" panose="020F0502020204030204" pitchFamily="34" charset="0"/>
                  </a:rPr>
                  <a:t>E</a:t>
                </a:r>
                <a:r>
                  <a:rPr lang="en-GB" sz="1000" b="1" i="1" baseline="-25000">
                    <a:solidFill>
                      <a:srgbClr val="000000"/>
                    </a:solidFill>
                    <a:effectLst/>
                    <a:latin typeface="Times New Roman" panose="02020603050405020304" pitchFamily="18" charset="0"/>
                    <a:ea typeface="Calibri" panose="020F0502020204030204" pitchFamily="34" charset="0"/>
                  </a:rPr>
                  <a:t>t</a:t>
                </a:r>
                <a:endParaRPr lang="ka-GE" sz="1200">
                  <a:effectLst/>
                  <a:latin typeface="Times New Roman" panose="02020603050405020304" pitchFamily="18" charset="0"/>
                  <a:ea typeface="Calibri" panose="020F0502020204030204" pitchFamily="34" charset="0"/>
                </a:endParaRPr>
              </a:p>
              <a:p>
                <a:pPr>
                  <a:spcAft>
                    <a:spcPts val="0"/>
                  </a:spcAft>
                </a:pPr>
                <a:r>
                  <a:rPr lang="en-GB" sz="1200">
                    <a:effectLst/>
                    <a:latin typeface="Times New Roman" panose="02020603050405020304" pitchFamily="18" charset="0"/>
                    <a:ea typeface="Calibri" panose="020F0502020204030204" pitchFamily="34" charset="0"/>
                  </a:rPr>
                  <a:t> </a:t>
                </a:r>
                <a:endParaRPr lang="ka-GE" sz="1200">
                  <a:effectLst/>
                  <a:latin typeface="Times New Roman" panose="02020603050405020304" pitchFamily="18" charset="0"/>
                  <a:ea typeface="Calibri" panose="020F0502020204030204" pitchFamily="34" charset="0"/>
                </a:endParaRPr>
              </a:p>
            </p:txBody>
          </p:sp>
        </p:grpSp>
      </p:grpSp>
    </p:spTree>
    <p:extLst>
      <p:ext uri="{BB962C8B-B14F-4D97-AF65-F5344CB8AC3E}">
        <p14:creationId xmlns:p14="http://schemas.microsoft.com/office/powerpoint/2010/main" val="5022401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838200" y="709684"/>
                <a:ext cx="10515600" cy="5467279"/>
              </a:xfrm>
            </p:spPr>
            <p:txBody>
              <a:bodyPr/>
              <a:lstStyle/>
              <a:p>
                <a14:m>
                  <m:oMath xmlns:m="http://schemas.openxmlformats.org/officeDocument/2006/math">
                    <m:r>
                      <a:rPr lang="en-US" i="1">
                        <a:latin typeface="Cambria Math" panose="02040503050406030204" pitchFamily="18" charset="0"/>
                      </a:rPr>
                      <m:t>𝑇</m:t>
                    </m:r>
                    <m:r>
                      <a:rPr lang="en-US" i="1">
                        <a:latin typeface="Cambria Math" panose="02040503050406030204" pitchFamily="18" charset="0"/>
                      </a:rPr>
                      <m:t>=</m:t>
                    </m:r>
                    <m:f>
                      <m:fPr>
                        <m:ctrlPr>
                          <a:rPr lang="ka-GE" i="1">
                            <a:latin typeface="Cambria Math" panose="02040503050406030204" pitchFamily="18" charset="0"/>
                          </a:rPr>
                        </m:ctrlPr>
                      </m:fPr>
                      <m:num>
                        <m:r>
                          <a:rPr lang="en-US" i="1">
                            <a:latin typeface="Cambria Math" panose="02040503050406030204" pitchFamily="18" charset="0"/>
                          </a:rPr>
                          <m:t>4</m:t>
                        </m:r>
                        <m:r>
                          <a:rPr lang="en-US" i="1">
                            <a:latin typeface="Cambria Math" panose="02040503050406030204" pitchFamily="18" charset="0"/>
                          </a:rPr>
                          <m:t>𝐸</m:t>
                        </m:r>
                        <m:sSub>
                          <m:sSubPr>
                            <m:ctrlPr>
                              <a:rPr lang="ka-GE" i="1">
                                <a:latin typeface="Cambria Math" panose="02040503050406030204" pitchFamily="18" charset="0"/>
                              </a:rPr>
                            </m:ctrlPr>
                          </m:sSubPr>
                          <m:e>
                            <m:r>
                              <a:rPr lang="en-US" i="1">
                                <a:latin typeface="Cambria Math" panose="02040503050406030204" pitchFamily="18" charset="0"/>
                              </a:rPr>
                              <m:t>𝐸</m:t>
                            </m:r>
                          </m:e>
                          <m:sub>
                            <m:r>
                              <a:rPr lang="en-US" i="1">
                                <a:latin typeface="Cambria Math" panose="02040503050406030204" pitchFamily="18" charset="0"/>
                              </a:rPr>
                              <m:t>𝑡</m:t>
                            </m:r>
                          </m:sub>
                        </m:sSub>
                      </m:num>
                      <m:den>
                        <m:sSup>
                          <m:sSupPr>
                            <m:ctrlPr>
                              <a:rPr lang="ka-GE" i="1">
                                <a:latin typeface="Cambria Math" panose="02040503050406030204" pitchFamily="18" charset="0"/>
                              </a:rPr>
                            </m:ctrlPr>
                          </m:sSupPr>
                          <m:e>
                            <m:d>
                              <m:dPr>
                                <m:ctrlPr>
                                  <a:rPr lang="ka-GE" i="1">
                                    <a:latin typeface="Cambria Math" panose="02040503050406030204" pitchFamily="18" charset="0"/>
                                  </a:rPr>
                                </m:ctrlPr>
                              </m:dPr>
                              <m:e>
                                <m:rad>
                                  <m:radPr>
                                    <m:degHide m:val="on"/>
                                    <m:ctrlPr>
                                      <a:rPr lang="ka-GE" i="1">
                                        <a:latin typeface="Cambria Math" panose="02040503050406030204" pitchFamily="18" charset="0"/>
                                      </a:rPr>
                                    </m:ctrlPr>
                                  </m:radPr>
                                  <m:deg/>
                                  <m:e>
                                    <m:r>
                                      <a:rPr lang="en-US" i="1">
                                        <a:latin typeface="Cambria Math" panose="02040503050406030204" pitchFamily="18" charset="0"/>
                                      </a:rPr>
                                      <m:t>𝐸</m:t>
                                    </m:r>
                                  </m:e>
                                </m:rad>
                                <m:r>
                                  <a:rPr lang="en-US" i="1">
                                    <a:latin typeface="Cambria Math" panose="02040503050406030204" pitchFamily="18" charset="0"/>
                                  </a:rPr>
                                  <m:t>+</m:t>
                                </m:r>
                                <m:rad>
                                  <m:radPr>
                                    <m:degHide m:val="on"/>
                                    <m:ctrlPr>
                                      <a:rPr lang="ka-GE" i="1">
                                        <a:latin typeface="Cambria Math" panose="02040503050406030204" pitchFamily="18" charset="0"/>
                                      </a:rPr>
                                    </m:ctrlPr>
                                  </m:radPr>
                                  <m:deg/>
                                  <m:e>
                                    <m:sSub>
                                      <m:sSubPr>
                                        <m:ctrlPr>
                                          <a:rPr lang="ka-GE" i="1">
                                            <a:latin typeface="Cambria Math" panose="02040503050406030204" pitchFamily="18" charset="0"/>
                                          </a:rPr>
                                        </m:ctrlPr>
                                      </m:sSubPr>
                                      <m:e>
                                        <m:r>
                                          <a:rPr lang="en-US" i="1">
                                            <a:latin typeface="Cambria Math" panose="02040503050406030204" pitchFamily="18" charset="0"/>
                                          </a:rPr>
                                          <m:t>𝐸</m:t>
                                        </m:r>
                                      </m:e>
                                      <m:sub>
                                        <m:r>
                                          <a:rPr lang="en-US" i="1">
                                            <a:latin typeface="Cambria Math" panose="02040503050406030204" pitchFamily="18" charset="0"/>
                                          </a:rPr>
                                          <m:t>𝑡</m:t>
                                        </m:r>
                                      </m:sub>
                                    </m:sSub>
                                  </m:e>
                                </m:rad>
                              </m:e>
                            </m:d>
                          </m:e>
                          <m:sup>
                            <m:r>
                              <a:rPr lang="en-US" i="1">
                                <a:latin typeface="Cambria Math" panose="02040503050406030204" pitchFamily="18" charset="0"/>
                              </a:rPr>
                              <m:t>2</m:t>
                            </m:r>
                          </m:sup>
                        </m:sSup>
                      </m:den>
                    </m:f>
                  </m:oMath>
                </a14:m>
                <a:r>
                  <a:rPr lang="en-US" dirty="0"/>
                  <a:t>                                                            (2)</a:t>
                </a:r>
                <a:endParaRPr lang="ka-GE" dirty="0"/>
              </a:p>
              <a:p>
                <a14:m>
                  <m:oMath xmlns:m="http://schemas.openxmlformats.org/officeDocument/2006/math">
                    <m:sSub>
                      <m:sSubPr>
                        <m:ctrlPr>
                          <a:rPr lang="ka-GE" i="1">
                            <a:latin typeface="Cambria Math" panose="02040503050406030204" pitchFamily="18" charset="0"/>
                          </a:rPr>
                        </m:ctrlPr>
                      </m:sSubPr>
                      <m:e>
                        <m:r>
                          <a:rPr lang="en-US" i="1">
                            <a:latin typeface="Cambria Math" panose="02040503050406030204" pitchFamily="18" charset="0"/>
                          </a:rPr>
                          <m:t>𝜎</m:t>
                        </m:r>
                      </m:e>
                      <m:sub>
                        <m:r>
                          <a:rPr lang="en-US" i="1">
                            <a:latin typeface="Cambria Math" panose="02040503050406030204" pitchFamily="18" charset="0"/>
                          </a:rPr>
                          <m:t>𝑐𝑟</m:t>
                        </m:r>
                      </m:sub>
                    </m:sSub>
                    <m:r>
                      <a:rPr lang="en-US" i="1">
                        <a:latin typeface="Cambria Math" panose="02040503050406030204" pitchFamily="18" charset="0"/>
                      </a:rPr>
                      <m:t>=</m:t>
                    </m:r>
                    <m:f>
                      <m:fPr>
                        <m:ctrlPr>
                          <a:rPr lang="ka-GE" i="1">
                            <a:latin typeface="Cambria Math" panose="02040503050406030204" pitchFamily="18" charset="0"/>
                          </a:rPr>
                        </m:ctrlPr>
                      </m:fPr>
                      <m:num>
                        <m:sSup>
                          <m:sSupPr>
                            <m:ctrlPr>
                              <a:rPr lang="ka-GE" i="1">
                                <a:latin typeface="Cambria Math" panose="02040503050406030204" pitchFamily="18" charset="0"/>
                              </a:rPr>
                            </m:ctrlPr>
                          </m:sSupPr>
                          <m:e>
                            <m:r>
                              <a:rPr lang="en-US" i="1">
                                <a:latin typeface="Cambria Math" panose="02040503050406030204" pitchFamily="18" charset="0"/>
                              </a:rPr>
                              <m:t>𝜋</m:t>
                            </m:r>
                          </m:e>
                          <m:sup>
                            <m:r>
                              <a:rPr lang="en-US" i="1">
                                <a:latin typeface="Cambria Math" panose="02040503050406030204" pitchFamily="18" charset="0"/>
                              </a:rPr>
                              <m:t>2</m:t>
                            </m:r>
                          </m:sup>
                        </m:sSup>
                        <m:r>
                          <a:rPr lang="en-US" i="1">
                            <a:latin typeface="Cambria Math" panose="02040503050406030204" pitchFamily="18" charset="0"/>
                          </a:rPr>
                          <m:t>𝑇</m:t>
                        </m:r>
                      </m:num>
                      <m:den>
                        <m:sSup>
                          <m:sSupPr>
                            <m:ctrlPr>
                              <a:rPr lang="ka-GE" i="1">
                                <a:latin typeface="Cambria Math" panose="02040503050406030204" pitchFamily="18" charset="0"/>
                              </a:rPr>
                            </m:ctrlPr>
                          </m:sSupPr>
                          <m:e>
                            <m:r>
                              <a:rPr lang="en-US" i="1">
                                <a:latin typeface="Cambria Math" panose="02040503050406030204" pitchFamily="18" charset="0"/>
                              </a:rPr>
                              <m:t>𝜆</m:t>
                            </m:r>
                          </m:e>
                          <m:sup>
                            <m:r>
                              <a:rPr lang="en-US" i="1">
                                <a:latin typeface="Cambria Math" panose="02040503050406030204" pitchFamily="18" charset="0"/>
                              </a:rPr>
                              <m:t>2</m:t>
                            </m:r>
                          </m:sup>
                        </m:sSup>
                      </m:den>
                    </m:f>
                  </m:oMath>
                </a14:m>
                <a:r>
                  <a:rPr lang="en-US" dirty="0"/>
                  <a:t>;                                                      </a:t>
                </a:r>
                <a:r>
                  <a:rPr lang="en-US" dirty="0" smtClean="0"/>
                  <a:t>             </a:t>
                </a:r>
                <a:r>
                  <a:rPr lang="en-US" dirty="0"/>
                  <a:t>(3)</a:t>
                </a:r>
                <a:endParaRPr lang="ka-GE" dirty="0"/>
              </a:p>
              <a:p>
                <a14:m>
                  <m:oMath xmlns:m="http://schemas.openxmlformats.org/officeDocument/2006/math">
                    <m:r>
                      <a:rPr lang="en-US" i="1">
                        <a:latin typeface="Cambria Math" panose="02040503050406030204" pitchFamily="18" charset="0"/>
                      </a:rPr>
                      <m:t>𝑀</m:t>
                    </m:r>
                    <m:r>
                      <a:rPr lang="en-US" i="1">
                        <a:latin typeface="Cambria Math" panose="02040503050406030204" pitchFamily="18" charset="0"/>
                      </a:rPr>
                      <m:t>=</m:t>
                    </m:r>
                    <m:nary>
                      <m:naryPr>
                        <m:limLoc m:val="subSup"/>
                        <m:ctrlPr>
                          <a:rPr lang="ka-GE" i="1">
                            <a:latin typeface="Cambria Math" panose="02040503050406030204" pitchFamily="18" charset="0"/>
                          </a:rPr>
                        </m:ctrlPr>
                      </m:naryPr>
                      <m:sub>
                        <m:sSub>
                          <m:sSubPr>
                            <m:ctrlPr>
                              <a:rPr lang="ka-GE" i="1">
                                <a:latin typeface="Cambria Math" panose="02040503050406030204" pitchFamily="18" charset="0"/>
                              </a:rPr>
                            </m:ctrlPr>
                          </m:sSubPr>
                          <m:e>
                            <m:r>
                              <a:rPr lang="en-US" i="1">
                                <a:latin typeface="Cambria Math" panose="02040503050406030204" pitchFamily="18" charset="0"/>
                              </a:rPr>
                              <m:t>𝐴</m:t>
                            </m:r>
                          </m:e>
                          <m:sub>
                            <m:r>
                              <a:rPr lang="en-US" i="1">
                                <a:latin typeface="Cambria Math" panose="02040503050406030204" pitchFamily="18" charset="0"/>
                              </a:rPr>
                              <m:t>1</m:t>
                            </m:r>
                          </m:sub>
                        </m:sSub>
                      </m:sub>
                      <m:sup/>
                      <m:e>
                        <m:sSub>
                          <m:sSubPr>
                            <m:ctrlPr>
                              <a:rPr lang="ka-GE" i="1">
                                <a:latin typeface="Cambria Math" panose="02040503050406030204" pitchFamily="18" charset="0"/>
                              </a:rPr>
                            </m:ctrlPr>
                          </m:sSubPr>
                          <m:e>
                            <m:r>
                              <a:rPr lang="en-US" i="1">
                                <a:latin typeface="Cambria Math" panose="02040503050406030204" pitchFamily="18" charset="0"/>
                              </a:rPr>
                              <m:t>𝜎</m:t>
                            </m:r>
                          </m:e>
                          <m:sub>
                            <m:r>
                              <a:rPr lang="en-US" i="1">
                                <a:latin typeface="Cambria Math" panose="02040503050406030204" pitchFamily="18" charset="0"/>
                              </a:rPr>
                              <m:t>1</m:t>
                            </m:r>
                          </m:sub>
                        </m:sSub>
                        <m:r>
                          <a:rPr lang="en-US" i="1">
                            <a:latin typeface="Cambria Math" panose="02040503050406030204" pitchFamily="18" charset="0"/>
                          </a:rPr>
                          <m:t>𝑦𝑑𝐴</m:t>
                        </m:r>
                      </m:e>
                    </m:nary>
                    <m:r>
                      <a:rPr lang="en-US" i="1">
                        <a:latin typeface="Cambria Math" panose="02040503050406030204" pitchFamily="18" charset="0"/>
                      </a:rPr>
                      <m:t>+</m:t>
                    </m:r>
                    <m:nary>
                      <m:naryPr>
                        <m:limLoc m:val="subSup"/>
                        <m:ctrlPr>
                          <a:rPr lang="ka-GE" i="1">
                            <a:latin typeface="Cambria Math" panose="02040503050406030204" pitchFamily="18" charset="0"/>
                          </a:rPr>
                        </m:ctrlPr>
                      </m:naryPr>
                      <m:sub>
                        <m:sSub>
                          <m:sSubPr>
                            <m:ctrlPr>
                              <a:rPr lang="ka-GE" i="1">
                                <a:latin typeface="Cambria Math" panose="02040503050406030204" pitchFamily="18" charset="0"/>
                              </a:rPr>
                            </m:ctrlPr>
                          </m:sSubPr>
                          <m:e>
                            <m:r>
                              <a:rPr lang="en-US" i="1">
                                <a:latin typeface="Cambria Math" panose="02040503050406030204" pitchFamily="18" charset="0"/>
                              </a:rPr>
                              <m:t>𝐴</m:t>
                            </m:r>
                          </m:e>
                          <m:sub>
                            <m:r>
                              <a:rPr lang="en-US" i="1">
                                <a:latin typeface="Cambria Math" panose="02040503050406030204" pitchFamily="18" charset="0"/>
                              </a:rPr>
                              <m:t>2</m:t>
                            </m:r>
                          </m:sub>
                        </m:sSub>
                      </m:sub>
                      <m:sup/>
                      <m:e>
                        <m:sSub>
                          <m:sSubPr>
                            <m:ctrlPr>
                              <a:rPr lang="ka-GE" i="1">
                                <a:latin typeface="Cambria Math" panose="02040503050406030204" pitchFamily="18" charset="0"/>
                              </a:rPr>
                            </m:ctrlPr>
                          </m:sSubPr>
                          <m:e>
                            <m:r>
                              <a:rPr lang="en-US" i="1">
                                <a:latin typeface="Cambria Math" panose="02040503050406030204" pitchFamily="18" charset="0"/>
                              </a:rPr>
                              <m:t>𝜎</m:t>
                            </m:r>
                          </m:e>
                          <m:sub>
                            <m:r>
                              <a:rPr lang="en-US" i="1">
                                <a:latin typeface="Cambria Math" panose="02040503050406030204" pitchFamily="18" charset="0"/>
                              </a:rPr>
                              <m:t>2</m:t>
                            </m:r>
                          </m:sub>
                        </m:sSub>
                        <m:r>
                          <a:rPr lang="en-US" i="1">
                            <a:latin typeface="Cambria Math" panose="02040503050406030204" pitchFamily="18" charset="0"/>
                          </a:rPr>
                          <m:t>𝑦𝑑𝐴</m:t>
                        </m:r>
                        <m:r>
                          <a:rPr lang="en-US" i="1">
                            <a:latin typeface="Cambria Math" panose="02040503050406030204" pitchFamily="18" charset="0"/>
                          </a:rPr>
                          <m:t>;</m:t>
                        </m:r>
                      </m:e>
                    </m:nary>
                    <m:r>
                      <a:rPr lang="en-US" i="1">
                        <a:latin typeface="Cambria Math" panose="02040503050406030204" pitchFamily="18" charset="0"/>
                      </a:rPr>
                      <m:t>⟺</m:t>
                    </m:r>
                    <m:r>
                      <a:rPr lang="en-US" i="1">
                        <a:latin typeface="Cambria Math" panose="02040503050406030204" pitchFamily="18" charset="0"/>
                      </a:rPr>
                      <m:t>𝑀</m:t>
                    </m:r>
                    <m:r>
                      <a:rPr lang="en-US" i="1">
                        <a:latin typeface="Cambria Math" panose="02040503050406030204" pitchFamily="18" charset="0"/>
                      </a:rPr>
                      <m:t>=</m:t>
                    </m:r>
                    <m:nary>
                      <m:naryPr>
                        <m:limLoc m:val="subSup"/>
                        <m:ctrlPr>
                          <a:rPr lang="ka-GE" i="1">
                            <a:latin typeface="Cambria Math" panose="02040503050406030204" pitchFamily="18" charset="0"/>
                          </a:rPr>
                        </m:ctrlPr>
                      </m:naryPr>
                      <m:sub>
                        <m:sSub>
                          <m:sSubPr>
                            <m:ctrlPr>
                              <a:rPr lang="ka-GE" i="1">
                                <a:latin typeface="Cambria Math" panose="02040503050406030204" pitchFamily="18" charset="0"/>
                              </a:rPr>
                            </m:ctrlPr>
                          </m:sSubPr>
                          <m:e>
                            <m:r>
                              <a:rPr lang="en-US" i="1">
                                <a:latin typeface="Cambria Math" panose="02040503050406030204" pitchFamily="18" charset="0"/>
                              </a:rPr>
                              <m:t>𝐴</m:t>
                            </m:r>
                          </m:e>
                          <m:sub>
                            <m:r>
                              <a:rPr lang="en-US" i="1">
                                <a:latin typeface="Cambria Math" panose="02040503050406030204" pitchFamily="18" charset="0"/>
                              </a:rPr>
                              <m:t>1</m:t>
                            </m:r>
                          </m:sub>
                        </m:sSub>
                      </m:sub>
                      <m:sup/>
                      <m:e>
                        <m:f>
                          <m:fPr>
                            <m:ctrlPr>
                              <a:rPr lang="ka-GE" i="1">
                                <a:latin typeface="Cambria Math" panose="02040503050406030204" pitchFamily="18" charset="0"/>
                              </a:rPr>
                            </m:ctrlPr>
                          </m:fPr>
                          <m:num>
                            <m:r>
                              <a:rPr lang="en-US" i="1">
                                <a:latin typeface="Cambria Math" panose="02040503050406030204" pitchFamily="18" charset="0"/>
                              </a:rPr>
                              <m:t>𝐸</m:t>
                            </m:r>
                          </m:num>
                          <m:den>
                            <m:r>
                              <a:rPr lang="en-US" i="1">
                                <a:latin typeface="Cambria Math" panose="02040503050406030204" pitchFamily="18" charset="0"/>
                              </a:rPr>
                              <m:t>𝜌</m:t>
                            </m:r>
                          </m:den>
                        </m:f>
                        <m:sSup>
                          <m:sSupPr>
                            <m:ctrlPr>
                              <a:rPr lang="ka-GE" i="1">
                                <a:latin typeface="Cambria Math" panose="02040503050406030204" pitchFamily="18" charset="0"/>
                              </a:rPr>
                            </m:ctrlPr>
                          </m:sSupPr>
                          <m:e>
                            <m:r>
                              <a:rPr lang="en-US" i="1">
                                <a:latin typeface="Cambria Math" panose="02040503050406030204" pitchFamily="18" charset="0"/>
                              </a:rPr>
                              <m:t>𝑦</m:t>
                            </m:r>
                          </m:e>
                          <m:sup>
                            <m:r>
                              <a:rPr lang="en-US" i="1">
                                <a:latin typeface="Cambria Math" panose="02040503050406030204" pitchFamily="18" charset="0"/>
                              </a:rPr>
                              <m:t>2</m:t>
                            </m:r>
                          </m:sup>
                        </m:sSup>
                        <m:r>
                          <a:rPr lang="en-US" i="1">
                            <a:latin typeface="Cambria Math" panose="02040503050406030204" pitchFamily="18" charset="0"/>
                          </a:rPr>
                          <m:t>𝑑𝐴</m:t>
                        </m:r>
                      </m:e>
                    </m:nary>
                    <m:r>
                      <a:rPr lang="en-US" i="1">
                        <a:latin typeface="Cambria Math" panose="02040503050406030204" pitchFamily="18" charset="0"/>
                      </a:rPr>
                      <m:t>+</m:t>
                    </m:r>
                    <m:nary>
                      <m:naryPr>
                        <m:limLoc m:val="subSup"/>
                        <m:ctrlPr>
                          <a:rPr lang="ka-GE" i="1">
                            <a:latin typeface="Cambria Math" panose="02040503050406030204" pitchFamily="18" charset="0"/>
                          </a:rPr>
                        </m:ctrlPr>
                      </m:naryPr>
                      <m:sub>
                        <m:sSub>
                          <m:sSubPr>
                            <m:ctrlPr>
                              <a:rPr lang="ka-GE" i="1">
                                <a:latin typeface="Cambria Math" panose="02040503050406030204" pitchFamily="18" charset="0"/>
                              </a:rPr>
                            </m:ctrlPr>
                          </m:sSubPr>
                          <m:e>
                            <m:r>
                              <a:rPr lang="en-US" i="1">
                                <a:latin typeface="Cambria Math" panose="02040503050406030204" pitchFamily="18" charset="0"/>
                              </a:rPr>
                              <m:t>𝐴</m:t>
                            </m:r>
                          </m:e>
                          <m:sub>
                            <m:r>
                              <a:rPr lang="en-US" i="1">
                                <a:latin typeface="Cambria Math" panose="02040503050406030204" pitchFamily="18" charset="0"/>
                              </a:rPr>
                              <m:t>2</m:t>
                            </m:r>
                          </m:sub>
                        </m:sSub>
                      </m:sub>
                      <m:sup/>
                      <m:e>
                        <m:f>
                          <m:fPr>
                            <m:ctrlPr>
                              <a:rPr lang="ka-GE" i="1">
                                <a:latin typeface="Cambria Math" panose="02040503050406030204" pitchFamily="18" charset="0"/>
                              </a:rPr>
                            </m:ctrlPr>
                          </m:fPr>
                          <m:num>
                            <m:sSub>
                              <m:sSubPr>
                                <m:ctrlPr>
                                  <a:rPr lang="ka-GE" i="1">
                                    <a:latin typeface="Cambria Math" panose="02040503050406030204" pitchFamily="18" charset="0"/>
                                  </a:rPr>
                                </m:ctrlPr>
                              </m:sSubPr>
                              <m:e>
                                <m:r>
                                  <a:rPr lang="en-US" i="1">
                                    <a:latin typeface="Cambria Math" panose="02040503050406030204" pitchFamily="18" charset="0"/>
                                  </a:rPr>
                                  <m:t>𝐸</m:t>
                                </m:r>
                              </m:e>
                              <m:sub>
                                <m:r>
                                  <a:rPr lang="en-US" i="1">
                                    <a:latin typeface="Cambria Math" panose="02040503050406030204" pitchFamily="18" charset="0"/>
                                  </a:rPr>
                                  <m:t>𝑡</m:t>
                                </m:r>
                              </m:sub>
                            </m:sSub>
                          </m:num>
                          <m:den>
                            <m:r>
                              <a:rPr lang="en-US" i="1">
                                <a:latin typeface="Cambria Math" panose="02040503050406030204" pitchFamily="18" charset="0"/>
                              </a:rPr>
                              <m:t>𝜌</m:t>
                            </m:r>
                          </m:den>
                        </m:f>
                        <m:sSup>
                          <m:sSupPr>
                            <m:ctrlPr>
                              <a:rPr lang="ka-GE" i="1">
                                <a:latin typeface="Cambria Math" panose="02040503050406030204" pitchFamily="18" charset="0"/>
                              </a:rPr>
                            </m:ctrlPr>
                          </m:sSupPr>
                          <m:e>
                            <m:r>
                              <a:rPr lang="en-US" i="1">
                                <a:latin typeface="Cambria Math" panose="02040503050406030204" pitchFamily="18" charset="0"/>
                              </a:rPr>
                              <m:t>𝑦</m:t>
                            </m:r>
                          </m:e>
                          <m:sup>
                            <m:r>
                              <a:rPr lang="en-US" i="1">
                                <a:latin typeface="Cambria Math" panose="02040503050406030204" pitchFamily="18" charset="0"/>
                              </a:rPr>
                              <m:t>2</m:t>
                            </m:r>
                          </m:sup>
                        </m:sSup>
                        <m:r>
                          <a:rPr lang="en-US" i="1">
                            <a:latin typeface="Cambria Math" panose="02040503050406030204" pitchFamily="18" charset="0"/>
                          </a:rPr>
                          <m:t>𝑑𝐴</m:t>
                        </m:r>
                        <m:r>
                          <a:rPr lang="en-US" i="1">
                            <a:latin typeface="Cambria Math" panose="02040503050406030204" pitchFamily="18" charset="0"/>
                          </a:rPr>
                          <m:t>;</m:t>
                        </m:r>
                      </m:e>
                    </m:nary>
                    <m:r>
                      <a:rPr lang="en-US" i="1">
                        <a:latin typeface="Cambria Math" panose="02040503050406030204" pitchFamily="18" charset="0"/>
                      </a:rPr>
                      <m:t>⟺</m:t>
                    </m:r>
                  </m:oMath>
                </a14:m>
                <a:endParaRPr lang="ka-GE" dirty="0"/>
              </a:p>
              <a:p>
                <a14:m>
                  <m:oMath xmlns:m="http://schemas.openxmlformats.org/officeDocument/2006/math">
                    <m:r>
                      <a:rPr lang="en-US" i="1">
                        <a:latin typeface="Cambria Math" panose="02040503050406030204" pitchFamily="18" charset="0"/>
                      </a:rPr>
                      <m:t>𝑀</m:t>
                    </m:r>
                    <m:r>
                      <a:rPr lang="en-US" i="1">
                        <a:latin typeface="Cambria Math" panose="02040503050406030204" pitchFamily="18" charset="0"/>
                      </a:rPr>
                      <m:t>=</m:t>
                    </m:r>
                    <m:f>
                      <m:fPr>
                        <m:ctrlPr>
                          <a:rPr lang="ka-GE" i="1">
                            <a:latin typeface="Cambria Math" panose="02040503050406030204" pitchFamily="18" charset="0"/>
                          </a:rPr>
                        </m:ctrlPr>
                      </m:fPr>
                      <m:num>
                        <m:r>
                          <a:rPr lang="en-US" i="1">
                            <a:latin typeface="Cambria Math" panose="02040503050406030204" pitchFamily="18" charset="0"/>
                          </a:rPr>
                          <m:t>𝐸</m:t>
                        </m:r>
                      </m:num>
                      <m:den>
                        <m:r>
                          <a:rPr lang="en-US" i="1">
                            <a:latin typeface="Cambria Math" panose="02040503050406030204" pitchFamily="18" charset="0"/>
                          </a:rPr>
                          <m:t>𝜌</m:t>
                        </m:r>
                      </m:den>
                    </m:f>
                    <m:nary>
                      <m:naryPr>
                        <m:limLoc m:val="subSup"/>
                        <m:ctrlPr>
                          <a:rPr lang="ka-GE" i="1">
                            <a:latin typeface="Cambria Math" panose="02040503050406030204" pitchFamily="18" charset="0"/>
                          </a:rPr>
                        </m:ctrlPr>
                      </m:naryPr>
                      <m:sub>
                        <m:sSub>
                          <m:sSubPr>
                            <m:ctrlPr>
                              <a:rPr lang="ka-GE" i="1">
                                <a:latin typeface="Cambria Math" panose="02040503050406030204" pitchFamily="18" charset="0"/>
                              </a:rPr>
                            </m:ctrlPr>
                          </m:sSubPr>
                          <m:e>
                            <m:r>
                              <a:rPr lang="en-US" i="1">
                                <a:latin typeface="Cambria Math" panose="02040503050406030204" pitchFamily="18" charset="0"/>
                              </a:rPr>
                              <m:t>𝐴</m:t>
                            </m:r>
                          </m:e>
                          <m:sub>
                            <m:r>
                              <a:rPr lang="en-US" i="1">
                                <a:latin typeface="Cambria Math" panose="02040503050406030204" pitchFamily="18" charset="0"/>
                              </a:rPr>
                              <m:t>1</m:t>
                            </m:r>
                          </m:sub>
                        </m:sSub>
                      </m:sub>
                      <m:sup/>
                      <m:e>
                        <m:sSup>
                          <m:sSupPr>
                            <m:ctrlPr>
                              <a:rPr lang="ka-GE" i="1">
                                <a:latin typeface="Cambria Math" panose="02040503050406030204" pitchFamily="18" charset="0"/>
                              </a:rPr>
                            </m:ctrlPr>
                          </m:sSupPr>
                          <m:e>
                            <m:r>
                              <a:rPr lang="en-US" i="1">
                                <a:latin typeface="Cambria Math" panose="02040503050406030204" pitchFamily="18" charset="0"/>
                              </a:rPr>
                              <m:t>𝑦</m:t>
                            </m:r>
                          </m:e>
                          <m:sup>
                            <m:r>
                              <a:rPr lang="en-US" i="1">
                                <a:latin typeface="Cambria Math" panose="02040503050406030204" pitchFamily="18" charset="0"/>
                              </a:rPr>
                              <m:t>2</m:t>
                            </m:r>
                          </m:sup>
                        </m:sSup>
                        <m:r>
                          <a:rPr lang="en-US" i="1">
                            <a:latin typeface="Cambria Math" panose="02040503050406030204" pitchFamily="18" charset="0"/>
                          </a:rPr>
                          <m:t>𝑑𝐴</m:t>
                        </m:r>
                      </m:e>
                    </m:nary>
                    <m:r>
                      <a:rPr lang="en-US" i="1">
                        <a:latin typeface="Cambria Math" panose="02040503050406030204" pitchFamily="18" charset="0"/>
                      </a:rPr>
                      <m:t>+</m:t>
                    </m:r>
                    <m:f>
                      <m:fPr>
                        <m:ctrlPr>
                          <a:rPr lang="ka-GE" i="1">
                            <a:latin typeface="Cambria Math" panose="02040503050406030204" pitchFamily="18" charset="0"/>
                          </a:rPr>
                        </m:ctrlPr>
                      </m:fPr>
                      <m:num>
                        <m:sSub>
                          <m:sSubPr>
                            <m:ctrlPr>
                              <a:rPr lang="ka-GE" i="1">
                                <a:latin typeface="Cambria Math" panose="02040503050406030204" pitchFamily="18" charset="0"/>
                              </a:rPr>
                            </m:ctrlPr>
                          </m:sSubPr>
                          <m:e>
                            <m:r>
                              <a:rPr lang="en-US" i="1">
                                <a:latin typeface="Cambria Math" panose="02040503050406030204" pitchFamily="18" charset="0"/>
                              </a:rPr>
                              <m:t>𝐸</m:t>
                            </m:r>
                          </m:e>
                          <m:sub>
                            <m:r>
                              <a:rPr lang="en-US" i="1">
                                <a:latin typeface="Cambria Math" panose="02040503050406030204" pitchFamily="18" charset="0"/>
                              </a:rPr>
                              <m:t>𝑡</m:t>
                            </m:r>
                          </m:sub>
                        </m:sSub>
                      </m:num>
                      <m:den>
                        <m:r>
                          <a:rPr lang="en-US" i="1">
                            <a:latin typeface="Cambria Math" panose="02040503050406030204" pitchFamily="18" charset="0"/>
                          </a:rPr>
                          <m:t>𝜌</m:t>
                        </m:r>
                      </m:den>
                    </m:f>
                    <m:nary>
                      <m:naryPr>
                        <m:limLoc m:val="subSup"/>
                        <m:ctrlPr>
                          <a:rPr lang="ka-GE" i="1">
                            <a:latin typeface="Cambria Math" panose="02040503050406030204" pitchFamily="18" charset="0"/>
                          </a:rPr>
                        </m:ctrlPr>
                      </m:naryPr>
                      <m:sub>
                        <m:sSub>
                          <m:sSubPr>
                            <m:ctrlPr>
                              <a:rPr lang="ka-GE" i="1">
                                <a:latin typeface="Cambria Math" panose="02040503050406030204" pitchFamily="18" charset="0"/>
                              </a:rPr>
                            </m:ctrlPr>
                          </m:sSubPr>
                          <m:e>
                            <m:r>
                              <a:rPr lang="en-US" i="1">
                                <a:latin typeface="Cambria Math" panose="02040503050406030204" pitchFamily="18" charset="0"/>
                              </a:rPr>
                              <m:t>𝐴</m:t>
                            </m:r>
                          </m:e>
                          <m:sub>
                            <m:r>
                              <a:rPr lang="en-US" i="1">
                                <a:latin typeface="Cambria Math" panose="02040503050406030204" pitchFamily="18" charset="0"/>
                              </a:rPr>
                              <m:t>2</m:t>
                            </m:r>
                          </m:sub>
                        </m:sSub>
                      </m:sub>
                      <m:sup/>
                      <m:e>
                        <m:sSup>
                          <m:sSupPr>
                            <m:ctrlPr>
                              <a:rPr lang="ka-GE" i="1">
                                <a:latin typeface="Cambria Math" panose="02040503050406030204" pitchFamily="18" charset="0"/>
                              </a:rPr>
                            </m:ctrlPr>
                          </m:sSupPr>
                          <m:e>
                            <m:r>
                              <a:rPr lang="en-US" i="1">
                                <a:latin typeface="Cambria Math" panose="02040503050406030204" pitchFamily="18" charset="0"/>
                              </a:rPr>
                              <m:t>𝑦</m:t>
                            </m:r>
                          </m:e>
                          <m:sup>
                            <m:r>
                              <a:rPr lang="en-US" i="1">
                                <a:latin typeface="Cambria Math" panose="02040503050406030204" pitchFamily="18" charset="0"/>
                              </a:rPr>
                              <m:t>2</m:t>
                            </m:r>
                          </m:sup>
                        </m:sSup>
                        <m:r>
                          <a:rPr lang="en-US" i="1">
                            <a:latin typeface="Cambria Math" panose="02040503050406030204" pitchFamily="18" charset="0"/>
                          </a:rPr>
                          <m:t>𝑑𝐴</m:t>
                        </m:r>
                        <m:r>
                          <a:rPr lang="en-US" i="1">
                            <a:latin typeface="Cambria Math" panose="02040503050406030204" pitchFamily="18" charset="0"/>
                          </a:rPr>
                          <m:t>;</m:t>
                        </m:r>
                      </m:e>
                    </m:nary>
                  </m:oMath>
                </a14:m>
                <a:endParaRPr lang="ka-GE" dirty="0"/>
              </a:p>
              <a:p>
                <a:r>
                  <a:rPr lang="en-US" dirty="0"/>
                  <a:t> </a:t>
                </a:r>
                <a14:m>
                  <m:oMath xmlns:m="http://schemas.openxmlformats.org/officeDocument/2006/math">
                    <m:r>
                      <a:rPr lang="en-US" i="1">
                        <a:latin typeface="Cambria Math" panose="02040503050406030204" pitchFamily="18" charset="0"/>
                      </a:rPr>
                      <m:t>𝑀</m:t>
                    </m:r>
                    <m:r>
                      <a:rPr lang="en-US" i="1">
                        <a:latin typeface="Cambria Math" panose="02040503050406030204" pitchFamily="18" charset="0"/>
                      </a:rPr>
                      <m:t>=</m:t>
                    </m:r>
                    <m:f>
                      <m:fPr>
                        <m:ctrlPr>
                          <a:rPr lang="ka-GE" i="1">
                            <a:latin typeface="Cambria Math" panose="02040503050406030204" pitchFamily="18" charset="0"/>
                          </a:rPr>
                        </m:ctrlPr>
                      </m:fPr>
                      <m:num>
                        <m:r>
                          <a:rPr lang="en-US" i="1">
                            <a:latin typeface="Cambria Math" panose="02040503050406030204" pitchFamily="18" charset="0"/>
                          </a:rPr>
                          <m:t>1</m:t>
                        </m:r>
                      </m:num>
                      <m:den>
                        <m:r>
                          <a:rPr lang="en-US" i="1">
                            <a:latin typeface="Cambria Math" panose="02040503050406030204" pitchFamily="18" charset="0"/>
                          </a:rPr>
                          <m:t>𝜌</m:t>
                        </m:r>
                      </m:den>
                    </m:f>
                    <m:d>
                      <m:dPr>
                        <m:ctrlPr>
                          <a:rPr lang="ka-GE" i="1">
                            <a:latin typeface="Cambria Math" panose="02040503050406030204" pitchFamily="18" charset="0"/>
                          </a:rPr>
                        </m:ctrlPr>
                      </m:dPr>
                      <m:e>
                        <m:r>
                          <a:rPr lang="en-US" i="1">
                            <a:latin typeface="Cambria Math" panose="02040503050406030204" pitchFamily="18" charset="0"/>
                          </a:rPr>
                          <m:t>𝐸</m:t>
                        </m:r>
                        <m:sSub>
                          <m:sSubPr>
                            <m:ctrlPr>
                              <a:rPr lang="ka-GE" i="1">
                                <a:latin typeface="Cambria Math" panose="02040503050406030204" pitchFamily="18" charset="0"/>
                              </a:rPr>
                            </m:ctrlPr>
                          </m:sSubPr>
                          <m:e>
                            <m:r>
                              <a:rPr lang="en-US" i="1">
                                <a:latin typeface="Cambria Math" panose="02040503050406030204" pitchFamily="18" charset="0"/>
                              </a:rPr>
                              <m:t>𝐼</m:t>
                            </m:r>
                          </m:e>
                          <m:sub>
                            <m:r>
                              <a:rPr lang="en-US" i="1">
                                <a:latin typeface="Cambria Math" panose="02040503050406030204" pitchFamily="18" charset="0"/>
                              </a:rPr>
                              <m:t>1</m:t>
                            </m:r>
                          </m:sub>
                        </m:sSub>
                        <m:r>
                          <a:rPr lang="en-US" i="1">
                            <a:latin typeface="Cambria Math" panose="02040503050406030204" pitchFamily="18" charset="0"/>
                          </a:rPr>
                          <m:t>+</m:t>
                        </m:r>
                        <m:sSub>
                          <m:sSubPr>
                            <m:ctrlPr>
                              <a:rPr lang="ka-GE" i="1">
                                <a:latin typeface="Cambria Math" panose="02040503050406030204" pitchFamily="18" charset="0"/>
                              </a:rPr>
                            </m:ctrlPr>
                          </m:sSubPr>
                          <m:e>
                            <m:r>
                              <a:rPr lang="en-US" i="1">
                                <a:latin typeface="Cambria Math" panose="02040503050406030204" pitchFamily="18" charset="0"/>
                              </a:rPr>
                              <m:t>𝐸</m:t>
                            </m:r>
                          </m:e>
                          <m:sub>
                            <m:r>
                              <a:rPr lang="en-US" i="1">
                                <a:latin typeface="Cambria Math" panose="02040503050406030204" pitchFamily="18" charset="0"/>
                              </a:rPr>
                              <m:t>𝑡</m:t>
                            </m:r>
                          </m:sub>
                        </m:sSub>
                        <m:sSub>
                          <m:sSubPr>
                            <m:ctrlPr>
                              <a:rPr lang="ka-GE" i="1">
                                <a:latin typeface="Cambria Math" panose="02040503050406030204" pitchFamily="18" charset="0"/>
                              </a:rPr>
                            </m:ctrlPr>
                          </m:sSubPr>
                          <m:e>
                            <m:r>
                              <a:rPr lang="en-US" i="1">
                                <a:latin typeface="Cambria Math" panose="02040503050406030204" pitchFamily="18" charset="0"/>
                              </a:rPr>
                              <m:t>𝐼</m:t>
                            </m:r>
                          </m:e>
                          <m:sub>
                            <m:r>
                              <a:rPr lang="en-US" i="1">
                                <a:latin typeface="Cambria Math" panose="02040503050406030204" pitchFamily="18" charset="0"/>
                              </a:rPr>
                              <m:t>2</m:t>
                            </m:r>
                          </m:sub>
                        </m:sSub>
                      </m:e>
                    </m:d>
                  </m:oMath>
                </a14:m>
                <a:r>
                  <a:rPr lang="en-US" dirty="0"/>
                  <a:t>                                                (4</a:t>
                </a:r>
                <a:r>
                  <a:rPr lang="en-US" dirty="0" smtClean="0"/>
                  <a:t>)</a:t>
                </a:r>
              </a:p>
              <a:p>
                <a:r>
                  <a:rPr lang="en-US" dirty="0"/>
                  <a:t> </a:t>
                </a:r>
                <a14:m>
                  <m:oMath xmlns:m="http://schemas.openxmlformats.org/officeDocument/2006/math">
                    <m:r>
                      <a:rPr lang="en-US" i="1">
                        <a:latin typeface="Cambria Math" panose="02040503050406030204" pitchFamily="18" charset="0"/>
                      </a:rPr>
                      <m:t>𝑀</m:t>
                    </m:r>
                    <m:r>
                      <a:rPr lang="en-US" i="1">
                        <a:latin typeface="Cambria Math" panose="02040503050406030204" pitchFamily="18" charset="0"/>
                      </a:rPr>
                      <m:t>=</m:t>
                    </m:r>
                    <m:f>
                      <m:fPr>
                        <m:ctrlPr>
                          <a:rPr lang="ka-GE" i="1">
                            <a:latin typeface="Cambria Math" panose="02040503050406030204" pitchFamily="18" charset="0"/>
                          </a:rPr>
                        </m:ctrlPr>
                      </m:fPr>
                      <m:num>
                        <m:sSup>
                          <m:sSupPr>
                            <m:ctrlPr>
                              <a:rPr lang="ka-GE" i="1">
                                <a:latin typeface="Cambria Math" panose="02040503050406030204" pitchFamily="18" charset="0"/>
                              </a:rPr>
                            </m:ctrlPr>
                          </m:sSupPr>
                          <m:e>
                            <m:r>
                              <a:rPr lang="en-US" i="1">
                                <a:latin typeface="Cambria Math" panose="02040503050406030204" pitchFamily="18" charset="0"/>
                              </a:rPr>
                              <m:t>𝑇</m:t>
                            </m:r>
                          </m:e>
                          <m:sup>
                            <m:r>
                              <a:rPr lang="en-US" i="1">
                                <a:latin typeface="Cambria Math" panose="02040503050406030204" pitchFamily="18" charset="0"/>
                              </a:rPr>
                              <m:t>∗</m:t>
                            </m:r>
                          </m:sup>
                        </m:sSup>
                        <m:r>
                          <a:rPr lang="en-US" i="1">
                            <a:latin typeface="Cambria Math" panose="02040503050406030204" pitchFamily="18" charset="0"/>
                          </a:rPr>
                          <m:t>𝐼</m:t>
                        </m:r>
                      </m:num>
                      <m:den>
                        <m:r>
                          <a:rPr lang="en-US" i="1">
                            <a:latin typeface="Cambria Math" panose="02040503050406030204" pitchFamily="18" charset="0"/>
                          </a:rPr>
                          <m:t>𝜌</m:t>
                        </m:r>
                      </m:den>
                    </m:f>
                  </m:oMath>
                </a14:m>
                <a:r>
                  <a:rPr lang="en-US" dirty="0"/>
                  <a:t>                                                                     (5</a:t>
                </a:r>
                <a:r>
                  <a:rPr lang="en-US" dirty="0" smtClean="0"/>
                  <a:t>)</a:t>
                </a:r>
              </a:p>
              <a:p>
                <a14:m>
                  <m:oMath xmlns:m="http://schemas.openxmlformats.org/officeDocument/2006/math">
                    <m:sSup>
                      <m:sSupPr>
                        <m:ctrlPr>
                          <a:rPr lang="ka-GE" i="1">
                            <a:latin typeface="Cambria Math" panose="02040503050406030204" pitchFamily="18" charset="0"/>
                          </a:rPr>
                        </m:ctrlPr>
                      </m:sSupPr>
                      <m:e>
                        <m:r>
                          <a:rPr lang="en-US" i="1">
                            <a:latin typeface="Cambria Math" panose="02040503050406030204" pitchFamily="18" charset="0"/>
                          </a:rPr>
                          <m:t>𝑇</m:t>
                        </m:r>
                      </m:e>
                      <m:sup>
                        <m:r>
                          <a:rPr lang="en-US" i="1">
                            <a:latin typeface="Cambria Math" panose="02040503050406030204" pitchFamily="18" charset="0"/>
                          </a:rPr>
                          <m:t>∗</m:t>
                        </m:r>
                      </m:sup>
                    </m:sSup>
                    <m:r>
                      <a:rPr lang="en-US" i="1">
                        <a:latin typeface="Cambria Math" panose="02040503050406030204" pitchFamily="18" charset="0"/>
                      </a:rPr>
                      <m:t>=</m:t>
                    </m:r>
                    <m:f>
                      <m:fPr>
                        <m:ctrlPr>
                          <a:rPr lang="ka-GE" i="1">
                            <a:latin typeface="Cambria Math" panose="02040503050406030204" pitchFamily="18" charset="0"/>
                          </a:rPr>
                        </m:ctrlPr>
                      </m:fPr>
                      <m:num>
                        <m:r>
                          <a:rPr lang="en-US" i="1">
                            <a:latin typeface="Cambria Math" panose="02040503050406030204" pitchFamily="18" charset="0"/>
                          </a:rPr>
                          <m:t>1</m:t>
                        </m:r>
                      </m:num>
                      <m:den>
                        <m:r>
                          <a:rPr lang="en-US" i="1">
                            <a:latin typeface="Cambria Math" panose="02040503050406030204" pitchFamily="18" charset="0"/>
                          </a:rPr>
                          <m:t>𝐼</m:t>
                        </m:r>
                      </m:den>
                    </m:f>
                    <m:d>
                      <m:dPr>
                        <m:ctrlPr>
                          <a:rPr lang="ka-GE" i="1">
                            <a:latin typeface="Cambria Math" panose="02040503050406030204" pitchFamily="18" charset="0"/>
                          </a:rPr>
                        </m:ctrlPr>
                      </m:dPr>
                      <m:e>
                        <m:r>
                          <a:rPr lang="en-US" i="1">
                            <a:latin typeface="Cambria Math" panose="02040503050406030204" pitchFamily="18" charset="0"/>
                          </a:rPr>
                          <m:t>𝐸</m:t>
                        </m:r>
                        <m:sSub>
                          <m:sSubPr>
                            <m:ctrlPr>
                              <a:rPr lang="ka-GE" i="1">
                                <a:latin typeface="Cambria Math" panose="02040503050406030204" pitchFamily="18" charset="0"/>
                              </a:rPr>
                            </m:ctrlPr>
                          </m:sSubPr>
                          <m:e>
                            <m:r>
                              <a:rPr lang="en-US" i="1">
                                <a:latin typeface="Cambria Math" panose="02040503050406030204" pitchFamily="18" charset="0"/>
                              </a:rPr>
                              <m:t>𝐼</m:t>
                            </m:r>
                          </m:e>
                          <m:sub>
                            <m:r>
                              <a:rPr lang="en-US" i="1">
                                <a:latin typeface="Cambria Math" panose="02040503050406030204" pitchFamily="18" charset="0"/>
                              </a:rPr>
                              <m:t>1</m:t>
                            </m:r>
                          </m:sub>
                        </m:sSub>
                        <m:r>
                          <a:rPr lang="en-US" i="1">
                            <a:latin typeface="Cambria Math" panose="02040503050406030204" pitchFamily="18" charset="0"/>
                          </a:rPr>
                          <m:t>+</m:t>
                        </m:r>
                        <m:sSub>
                          <m:sSubPr>
                            <m:ctrlPr>
                              <a:rPr lang="ka-GE" i="1">
                                <a:latin typeface="Cambria Math" panose="02040503050406030204" pitchFamily="18" charset="0"/>
                              </a:rPr>
                            </m:ctrlPr>
                          </m:sSubPr>
                          <m:e>
                            <m:r>
                              <a:rPr lang="en-US" i="1">
                                <a:latin typeface="Cambria Math" panose="02040503050406030204" pitchFamily="18" charset="0"/>
                              </a:rPr>
                              <m:t>𝐸</m:t>
                            </m:r>
                          </m:e>
                          <m:sub>
                            <m:r>
                              <a:rPr lang="en-US" i="1">
                                <a:latin typeface="Cambria Math" panose="02040503050406030204" pitchFamily="18" charset="0"/>
                              </a:rPr>
                              <m:t>𝑡</m:t>
                            </m:r>
                          </m:sub>
                        </m:sSub>
                        <m:sSub>
                          <m:sSubPr>
                            <m:ctrlPr>
                              <a:rPr lang="ka-GE" i="1">
                                <a:latin typeface="Cambria Math" panose="02040503050406030204" pitchFamily="18" charset="0"/>
                              </a:rPr>
                            </m:ctrlPr>
                          </m:sSubPr>
                          <m:e>
                            <m:r>
                              <a:rPr lang="en-US" i="1">
                                <a:latin typeface="Cambria Math" panose="02040503050406030204" pitchFamily="18" charset="0"/>
                              </a:rPr>
                              <m:t>𝐼</m:t>
                            </m:r>
                          </m:e>
                          <m:sub>
                            <m:r>
                              <a:rPr lang="en-US" i="1">
                                <a:latin typeface="Cambria Math" panose="02040503050406030204" pitchFamily="18" charset="0"/>
                              </a:rPr>
                              <m:t>2</m:t>
                            </m:r>
                          </m:sub>
                        </m:sSub>
                      </m:e>
                    </m:d>
                  </m:oMath>
                </a14:m>
                <a:r>
                  <a:rPr lang="en-US" dirty="0"/>
                  <a:t>                                                 (6)</a:t>
                </a:r>
                <a:endParaRPr lang="ka-GE"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838200" y="709684"/>
                <a:ext cx="10515600" cy="5467279"/>
              </a:xfrm>
              <a:blipFill rotWithShape="0">
                <a:blip r:embed="rId2"/>
                <a:stretch>
                  <a:fillRect l="-1043" t="-223"/>
                </a:stretch>
              </a:blipFill>
            </p:spPr>
            <p:txBody>
              <a:bodyPr/>
              <a:lstStyle/>
              <a:p>
                <a:r>
                  <a:rPr lang="ka-GE">
                    <a:noFill/>
                  </a:rPr>
                  <a:t> </a:t>
                </a:r>
              </a:p>
            </p:txBody>
          </p:sp>
        </mc:Fallback>
      </mc:AlternateContent>
    </p:spTree>
    <p:extLst>
      <p:ext uri="{BB962C8B-B14F-4D97-AF65-F5344CB8AC3E}">
        <p14:creationId xmlns:p14="http://schemas.microsoft.com/office/powerpoint/2010/main" val="9795775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00501"/>
            <a:ext cx="10515600" cy="5576462"/>
          </a:xfrm>
        </p:spPr>
        <p:txBody>
          <a:bodyPr/>
          <a:lstStyle/>
          <a:p>
            <a:endParaRPr lang="ka-GE" dirty="0"/>
          </a:p>
        </p:txBody>
      </p:sp>
      <p:grpSp>
        <p:nvGrpSpPr>
          <p:cNvPr id="4" name="Group 3"/>
          <p:cNvGrpSpPr/>
          <p:nvPr/>
        </p:nvGrpSpPr>
        <p:grpSpPr>
          <a:xfrm>
            <a:off x="2852382" y="1164483"/>
            <a:ext cx="6919416" cy="4717701"/>
            <a:chOff x="0" y="0"/>
            <a:chExt cx="5866791" cy="3895293"/>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l="9006" r="4434"/>
            <a:stretch/>
          </p:blipFill>
          <p:spPr bwMode="auto">
            <a:xfrm>
              <a:off x="0" y="0"/>
              <a:ext cx="5866791" cy="3043123"/>
            </a:xfrm>
            <a:prstGeom prst="rect">
              <a:avLst/>
            </a:prstGeom>
            <a:ln>
              <a:noFill/>
            </a:ln>
            <a:extLst>
              <a:ext uri="{53640926-AAD7-44D8-BBD7-CCE9431645EC}">
                <a14:shadowObscured xmlns:a14="http://schemas.microsoft.com/office/drawing/2010/main"/>
              </a:ext>
            </a:extLst>
          </p:spPr>
        </p:pic>
        <p:sp>
          <p:nvSpPr>
            <p:cNvPr id="6" name="Text Box 2"/>
            <p:cNvSpPr txBox="1">
              <a:spLocks noChangeArrowheads="1"/>
            </p:cNvSpPr>
            <p:nvPr/>
          </p:nvSpPr>
          <p:spPr bwMode="auto">
            <a:xfrm>
              <a:off x="270663" y="3043123"/>
              <a:ext cx="5594985" cy="852170"/>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lgn="ctr">
                <a:spcAft>
                  <a:spcPts val="0"/>
                </a:spcAft>
              </a:pPr>
              <a:r>
                <a:rPr lang="en-US" sz="1000">
                  <a:effectLst/>
                  <a:latin typeface="Times New Roman" panose="02020603050405020304" pitchFamily="18" charset="0"/>
                  <a:ea typeface="Calibri" panose="020F0502020204030204" pitchFamily="34" charset="0"/>
                </a:rPr>
                <a:t>Figure 5: </a:t>
              </a:r>
              <a:r>
                <a:rPr lang="en-GB" sz="1000">
                  <a:effectLst/>
                  <a:latin typeface="Times New Roman" panose="02020603050405020304" pitchFamily="18" charset="0"/>
                  <a:ea typeface="Calibri" panose="020F0502020204030204" pitchFamily="34" charset="0"/>
                </a:rPr>
                <a:t>Euler diagram with</a:t>
              </a:r>
              <a:r>
                <a:rPr lang="en-US" sz="1000">
                  <a:solidFill>
                    <a:srgbClr val="000000"/>
                  </a:solidFill>
                  <a:effectLst/>
                  <a:latin typeface="Times New Roman" panose="02020603050405020304" pitchFamily="18" charset="0"/>
                  <a:ea typeface="Calibri" panose="020F0502020204030204" pitchFamily="34" charset="0"/>
                </a:rPr>
                <a:t> a real elasto-plastic behavior using a specific variation of </a:t>
              </a:r>
              <a:r>
                <a:rPr lang="en-US" sz="1000">
                  <a:effectLst/>
                  <a:latin typeface="Times New Roman" panose="02020603050405020304" pitchFamily="18" charset="0"/>
                  <a:ea typeface="Calibri" panose="020F0502020204030204" pitchFamily="34" charset="0"/>
                </a:rPr>
                <a:t>stresses for carbon S235</a:t>
              </a:r>
              <a:r>
                <a:rPr lang="en-US" sz="1000" b="1">
                  <a:effectLst/>
                  <a:latin typeface="Times New Roman" panose="02020603050405020304" pitchFamily="18" charset="0"/>
                  <a:ea typeface="Calibri" panose="020F0502020204030204" pitchFamily="34" charset="0"/>
                </a:rPr>
                <a:t> </a:t>
              </a:r>
              <a:r>
                <a:rPr lang="en-US" sz="1000">
                  <a:effectLst/>
                  <a:latin typeface="Times New Roman" panose="02020603050405020304" pitchFamily="18" charset="0"/>
                  <a:ea typeface="Calibri" panose="020F0502020204030204" pitchFamily="34" charset="0"/>
                </a:rPr>
                <a:t>steel</a:t>
              </a:r>
              <a:endParaRPr lang="ka-GE" sz="1200">
                <a:effectLst/>
                <a:latin typeface="Times New Roman" panose="02020603050405020304" pitchFamily="18" charset="0"/>
                <a:ea typeface="Calibri" panose="020F0502020204030204" pitchFamily="34" charset="0"/>
              </a:endParaRPr>
            </a:p>
            <a:p>
              <a:pPr marL="180340" algn="ctr">
                <a:spcAft>
                  <a:spcPts val="0"/>
                </a:spcAft>
              </a:pPr>
              <a:r>
                <a:rPr lang="en-US" sz="1000">
                  <a:effectLst/>
                  <a:latin typeface="Times New Roman" panose="02020603050405020304" pitchFamily="18" charset="0"/>
                  <a:ea typeface="Calibri" panose="020F0502020204030204" pitchFamily="34" charset="0"/>
                </a:rPr>
                <a:t>a) Stress-strain diagram; b) dependence </a:t>
              </a:r>
              <a:r>
                <a:rPr lang="en-GB" sz="1000">
                  <a:effectLst/>
                  <a:latin typeface="Times New Roman" panose="02020603050405020304" pitchFamily="18" charset="0"/>
                  <a:ea typeface="Calibri" panose="020F0502020204030204" pitchFamily="34" charset="0"/>
                </a:rPr>
                <a:t>of the critical stresses and the slenderness ratio</a:t>
              </a:r>
              <a:endParaRPr lang="ka-GE" sz="1200">
                <a:effectLst/>
                <a:latin typeface="Times New Roman" panose="02020603050405020304" pitchFamily="18" charset="0"/>
                <a:ea typeface="Calibri" panose="020F0502020204030204" pitchFamily="34" charset="0"/>
              </a:endParaRPr>
            </a:p>
            <a:p>
              <a:pPr marL="180340" algn="ctr">
                <a:spcAft>
                  <a:spcPts val="0"/>
                </a:spcAft>
              </a:pPr>
              <a:r>
                <a:rPr lang="en-US" sz="1000">
                  <a:effectLst/>
                  <a:latin typeface="Times New Roman" panose="02020603050405020304" pitchFamily="18" charset="0"/>
                  <a:ea typeface="Calibri" panose="020F0502020204030204" pitchFamily="34" charset="0"/>
                </a:rPr>
                <a:t>1- Euler's quadratic hyperbola; 2 - Engesser-Karman’s model; 3- Shanley’s model; 4- Authors approach; 5- model of building codes; 6- experimental data.</a:t>
              </a:r>
              <a:endParaRPr lang="ka-GE" sz="1200">
                <a:effectLst/>
                <a:latin typeface="Times New Roman" panose="02020603050405020304" pitchFamily="18" charset="0"/>
                <a:ea typeface="Calibri" panose="020F0502020204030204" pitchFamily="34" charset="0"/>
              </a:endParaRPr>
            </a:p>
          </p:txBody>
        </p:sp>
      </p:grpSp>
    </p:spTree>
    <p:extLst>
      <p:ext uri="{BB962C8B-B14F-4D97-AF65-F5344CB8AC3E}">
        <p14:creationId xmlns:p14="http://schemas.microsoft.com/office/powerpoint/2010/main" val="28315838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36979"/>
            <a:ext cx="10515600" cy="5439984"/>
          </a:xfrm>
        </p:spPr>
        <p:txBody>
          <a:bodyPr/>
          <a:lstStyle/>
          <a:p>
            <a:endParaRPr lang="ka-GE" dirty="0"/>
          </a:p>
        </p:txBody>
      </p:sp>
      <p:grpSp>
        <p:nvGrpSpPr>
          <p:cNvPr id="4" name="Group 3"/>
          <p:cNvGrpSpPr/>
          <p:nvPr/>
        </p:nvGrpSpPr>
        <p:grpSpPr>
          <a:xfrm>
            <a:off x="4696142" y="1951631"/>
            <a:ext cx="3301446" cy="2590208"/>
            <a:chOff x="0" y="0"/>
            <a:chExt cx="2799715" cy="2226070"/>
          </a:xfrm>
        </p:grpSpPr>
        <p:pic>
          <p:nvPicPr>
            <p:cNvPr id="5" name="Picture 4"/>
            <p:cNvPicPr>
              <a:picLocks noChangeAspect="1"/>
            </p:cNvPicPr>
            <p:nvPr/>
          </p:nvPicPr>
          <p:blipFill rotWithShape="1">
            <a:blip r:embed="rId2" cstate="print">
              <a:extLst>
                <a:ext uri="{28A0092B-C50C-407E-A947-70E740481C1C}">
                  <a14:useLocalDpi xmlns:a14="http://schemas.microsoft.com/office/drawing/2010/main" val="0"/>
                </a:ext>
              </a:extLst>
            </a:blip>
            <a:srcRect l="42812" t="24376" r="26885" b="28931"/>
            <a:stretch/>
          </p:blipFill>
          <p:spPr bwMode="auto">
            <a:xfrm>
              <a:off x="0" y="0"/>
              <a:ext cx="2697480" cy="1940560"/>
            </a:xfrm>
            <a:prstGeom prst="rect">
              <a:avLst/>
            </a:prstGeom>
            <a:ln>
              <a:noFill/>
            </a:ln>
            <a:extLst>
              <a:ext uri="{53640926-AAD7-44D8-BBD7-CCE9431645EC}">
                <a14:shadowObscured xmlns:a14="http://schemas.microsoft.com/office/drawing/2010/main"/>
              </a:ext>
            </a:extLst>
          </p:spPr>
        </p:pic>
        <p:sp>
          <p:nvSpPr>
            <p:cNvPr id="6" name="Text Box 17"/>
            <p:cNvSpPr txBox="1">
              <a:spLocks noChangeArrowheads="1"/>
            </p:cNvSpPr>
            <p:nvPr/>
          </p:nvSpPr>
          <p:spPr bwMode="auto">
            <a:xfrm>
              <a:off x="209550" y="1885950"/>
              <a:ext cx="2590165" cy="340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ctr">
                <a:spcAft>
                  <a:spcPts val="0"/>
                </a:spcAft>
              </a:pPr>
              <a:r>
                <a:rPr lang="en-US" sz="1100">
                  <a:effectLst/>
                  <a:latin typeface="Times New Roman" panose="02020603050405020304" pitchFamily="18" charset="0"/>
                  <a:ea typeface="Calibri" panose="020F0502020204030204" pitchFamily="34" charset="0"/>
                </a:rPr>
                <a:t>Figure 6:  The cross-section of the rod</a:t>
              </a:r>
              <a:endParaRPr lang="ka-GE" sz="1200">
                <a:effectLst/>
                <a:latin typeface="Times New Roman" panose="02020603050405020304" pitchFamily="18" charset="0"/>
                <a:ea typeface="Calibri" panose="020F0502020204030204" pitchFamily="34" charset="0"/>
              </a:endParaRPr>
            </a:p>
            <a:p>
              <a:pPr algn="ctr">
                <a:spcAft>
                  <a:spcPts val="0"/>
                </a:spcAft>
              </a:pPr>
              <a:r>
                <a:rPr lang="en-US" sz="1200">
                  <a:effectLst/>
                  <a:latin typeface="AcadNusx" pitchFamily="2" charset="0"/>
                  <a:ea typeface="Calibri" panose="020F0502020204030204" pitchFamily="34" charset="0"/>
                </a:rPr>
                <a:t> </a:t>
              </a:r>
              <a:endParaRPr lang="ka-GE" sz="1200">
                <a:effectLst/>
                <a:latin typeface="Times New Roman" panose="02020603050405020304" pitchFamily="18" charset="0"/>
                <a:ea typeface="Calibri" panose="020F0502020204030204" pitchFamily="34" charset="0"/>
              </a:endParaRPr>
            </a:p>
          </p:txBody>
        </p:sp>
      </p:grpSp>
    </p:spTree>
    <p:extLst>
      <p:ext uri="{BB962C8B-B14F-4D97-AF65-F5344CB8AC3E}">
        <p14:creationId xmlns:p14="http://schemas.microsoft.com/office/powerpoint/2010/main" val="40632728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n-US" dirty="0"/>
                  <a:t> </a:t>
                </a:r>
                <a14:m>
                  <m:oMath xmlns:m="http://schemas.openxmlformats.org/officeDocument/2006/math">
                    <m:sSub>
                      <m:sSubPr>
                        <m:ctrlPr>
                          <a:rPr lang="ka-GE" i="1">
                            <a:latin typeface="Cambria Math" panose="02040503050406030204" pitchFamily="18" charset="0"/>
                          </a:rPr>
                        </m:ctrlPr>
                      </m:sSubPr>
                      <m:e>
                        <m:r>
                          <a:rPr lang="en-US" i="1">
                            <a:latin typeface="Cambria Math" panose="02040503050406030204" pitchFamily="18" charset="0"/>
                          </a:rPr>
                          <m:t>𝐸</m:t>
                        </m:r>
                      </m:e>
                      <m:sub>
                        <m:r>
                          <a:rPr lang="en-US" i="1">
                            <a:latin typeface="Cambria Math" panose="02040503050406030204" pitchFamily="18" charset="0"/>
                          </a:rPr>
                          <m:t>𝑡</m:t>
                        </m:r>
                      </m:sub>
                    </m:sSub>
                    <m:r>
                      <a:rPr lang="en-US" i="1">
                        <a:latin typeface="Cambria Math" panose="02040503050406030204" pitchFamily="18" charset="0"/>
                      </a:rPr>
                      <m:t>=</m:t>
                    </m:r>
                    <m:r>
                      <a:rPr lang="en-US" i="1">
                        <a:latin typeface="Cambria Math" panose="02040503050406030204" pitchFamily="18" charset="0"/>
                      </a:rPr>
                      <m:t>𝐸</m:t>
                    </m:r>
                    <m:d>
                      <m:dPr>
                        <m:begChr m:val="["/>
                        <m:endChr m:val="]"/>
                        <m:ctrlPr>
                          <a:rPr lang="ka-GE" i="1">
                            <a:latin typeface="Cambria Math" panose="02040503050406030204" pitchFamily="18" charset="0"/>
                          </a:rPr>
                        </m:ctrlPr>
                      </m:dPr>
                      <m:e>
                        <m:r>
                          <a:rPr lang="en-US" i="1">
                            <a:latin typeface="Cambria Math" panose="02040503050406030204" pitchFamily="18" charset="0"/>
                          </a:rPr>
                          <m:t>1−</m:t>
                        </m:r>
                        <m:sSup>
                          <m:sSupPr>
                            <m:ctrlPr>
                              <a:rPr lang="ka-GE" i="1">
                                <a:latin typeface="Cambria Math" panose="02040503050406030204" pitchFamily="18" charset="0"/>
                              </a:rPr>
                            </m:ctrlPr>
                          </m:sSupPr>
                          <m:e>
                            <m:d>
                              <m:dPr>
                                <m:ctrlPr>
                                  <a:rPr lang="ka-GE" i="1">
                                    <a:latin typeface="Cambria Math" panose="02040503050406030204" pitchFamily="18" charset="0"/>
                                  </a:rPr>
                                </m:ctrlPr>
                              </m:dPr>
                              <m:e>
                                <m:f>
                                  <m:fPr>
                                    <m:ctrlPr>
                                      <a:rPr lang="ka-GE" i="1">
                                        <a:latin typeface="Cambria Math" panose="02040503050406030204" pitchFamily="18" charset="0"/>
                                      </a:rPr>
                                    </m:ctrlPr>
                                  </m:fPr>
                                  <m:num>
                                    <m:sSub>
                                      <m:sSubPr>
                                        <m:ctrlPr>
                                          <a:rPr lang="ka-GE" i="1">
                                            <a:latin typeface="Cambria Math" panose="02040503050406030204" pitchFamily="18" charset="0"/>
                                          </a:rPr>
                                        </m:ctrlPr>
                                      </m:sSubPr>
                                      <m:e>
                                        <m:r>
                                          <a:rPr lang="en-US" i="1">
                                            <a:latin typeface="Cambria Math" panose="02040503050406030204" pitchFamily="18" charset="0"/>
                                          </a:rPr>
                                          <m:t>𝜎</m:t>
                                        </m:r>
                                      </m:e>
                                      <m:sub>
                                        <m:r>
                                          <a:rPr lang="en-US" i="1">
                                            <a:latin typeface="Cambria Math" panose="02040503050406030204" pitchFamily="18" charset="0"/>
                                          </a:rPr>
                                          <m:t>𝑐𝑟𝑡</m:t>
                                        </m:r>
                                      </m:sub>
                                    </m:sSub>
                                    <m:r>
                                      <a:rPr lang="en-US" i="1">
                                        <a:latin typeface="Cambria Math" panose="02040503050406030204" pitchFamily="18" charset="0"/>
                                      </a:rPr>
                                      <m:t>−</m:t>
                                    </m:r>
                                    <m:sSub>
                                      <m:sSubPr>
                                        <m:ctrlPr>
                                          <a:rPr lang="ka-GE" i="1">
                                            <a:latin typeface="Cambria Math" panose="02040503050406030204" pitchFamily="18" charset="0"/>
                                          </a:rPr>
                                        </m:ctrlPr>
                                      </m:sSubPr>
                                      <m:e>
                                        <m:r>
                                          <a:rPr lang="en-US" i="1">
                                            <a:latin typeface="Cambria Math" panose="02040503050406030204" pitchFamily="18" charset="0"/>
                                          </a:rPr>
                                          <m:t>𝜎</m:t>
                                        </m:r>
                                      </m:e>
                                      <m:sub>
                                        <m:r>
                                          <a:rPr lang="en-US" i="1">
                                            <a:latin typeface="Cambria Math" panose="02040503050406030204" pitchFamily="18" charset="0"/>
                                          </a:rPr>
                                          <m:t>𝑒𝑙</m:t>
                                        </m:r>
                                      </m:sub>
                                    </m:sSub>
                                  </m:num>
                                  <m:den>
                                    <m:sSub>
                                      <m:sSubPr>
                                        <m:ctrlPr>
                                          <a:rPr lang="ka-GE" i="1">
                                            <a:latin typeface="Cambria Math" panose="02040503050406030204" pitchFamily="18" charset="0"/>
                                          </a:rPr>
                                        </m:ctrlPr>
                                      </m:sSubPr>
                                      <m:e>
                                        <m:r>
                                          <a:rPr lang="en-US" i="1">
                                            <a:latin typeface="Cambria Math" panose="02040503050406030204" pitchFamily="18" charset="0"/>
                                          </a:rPr>
                                          <m:t>𝜎</m:t>
                                        </m:r>
                                      </m:e>
                                      <m:sub>
                                        <m:r>
                                          <a:rPr lang="en-US" i="1">
                                            <a:latin typeface="Cambria Math" panose="02040503050406030204" pitchFamily="18" charset="0"/>
                                          </a:rPr>
                                          <m:t>𝑦</m:t>
                                        </m:r>
                                      </m:sub>
                                    </m:sSub>
                                    <m:r>
                                      <a:rPr lang="en-US" i="1">
                                        <a:latin typeface="Cambria Math" panose="02040503050406030204" pitchFamily="18" charset="0"/>
                                      </a:rPr>
                                      <m:t>−</m:t>
                                    </m:r>
                                    <m:sSub>
                                      <m:sSubPr>
                                        <m:ctrlPr>
                                          <a:rPr lang="ka-GE" i="1">
                                            <a:latin typeface="Cambria Math" panose="02040503050406030204" pitchFamily="18" charset="0"/>
                                          </a:rPr>
                                        </m:ctrlPr>
                                      </m:sSubPr>
                                      <m:e>
                                        <m:r>
                                          <a:rPr lang="en-US" i="1">
                                            <a:latin typeface="Cambria Math" panose="02040503050406030204" pitchFamily="18" charset="0"/>
                                          </a:rPr>
                                          <m:t>𝜎</m:t>
                                        </m:r>
                                      </m:e>
                                      <m:sub>
                                        <m:r>
                                          <a:rPr lang="en-US" i="1">
                                            <a:latin typeface="Cambria Math" panose="02040503050406030204" pitchFamily="18" charset="0"/>
                                          </a:rPr>
                                          <m:t>𝑒𝑙</m:t>
                                        </m:r>
                                      </m:sub>
                                    </m:sSub>
                                  </m:den>
                                </m:f>
                              </m:e>
                            </m:d>
                          </m:e>
                          <m:sup>
                            <m:r>
                              <a:rPr lang="en-US" i="1">
                                <a:latin typeface="Cambria Math" panose="02040503050406030204" pitchFamily="18" charset="0"/>
                              </a:rPr>
                              <m:t>2</m:t>
                            </m:r>
                          </m:sup>
                        </m:sSup>
                      </m:e>
                    </m:d>
                  </m:oMath>
                </a14:m>
                <a:r>
                  <a:rPr lang="en-US" dirty="0"/>
                  <a:t>                                                     (7</a:t>
                </a:r>
                <a:r>
                  <a:rPr lang="en-US" dirty="0" smtClean="0"/>
                  <a:t>)</a:t>
                </a:r>
              </a:p>
              <a:p>
                <a14:m>
                  <m:oMath xmlns:m="http://schemas.openxmlformats.org/officeDocument/2006/math">
                    <m:sSub>
                      <m:sSubPr>
                        <m:ctrlPr>
                          <a:rPr lang="ka-GE" i="1">
                            <a:latin typeface="Cambria Math" panose="02040503050406030204" pitchFamily="18" charset="0"/>
                          </a:rPr>
                        </m:ctrlPr>
                      </m:sSubPr>
                      <m:e>
                        <m:r>
                          <a:rPr lang="en-US" i="1">
                            <a:latin typeface="Cambria Math" panose="02040503050406030204" pitchFamily="18" charset="0"/>
                          </a:rPr>
                          <m:t>𝜎</m:t>
                        </m:r>
                      </m:e>
                      <m:sub>
                        <m:r>
                          <a:rPr lang="en-US" i="1">
                            <a:latin typeface="Cambria Math" panose="02040503050406030204" pitchFamily="18" charset="0"/>
                          </a:rPr>
                          <m:t>𝑐𝑟</m:t>
                        </m:r>
                      </m:sub>
                    </m:sSub>
                    <m:r>
                      <a:rPr lang="en-US" i="1">
                        <a:latin typeface="Cambria Math" panose="02040503050406030204" pitchFamily="18" charset="0"/>
                      </a:rPr>
                      <m:t>=</m:t>
                    </m:r>
                    <m:f>
                      <m:fPr>
                        <m:ctrlPr>
                          <a:rPr lang="ka-GE" i="1">
                            <a:latin typeface="Cambria Math" panose="02040503050406030204" pitchFamily="18" charset="0"/>
                          </a:rPr>
                        </m:ctrlPr>
                      </m:fPr>
                      <m:num>
                        <m:sSup>
                          <m:sSupPr>
                            <m:ctrlPr>
                              <a:rPr lang="ka-GE" i="1">
                                <a:latin typeface="Cambria Math" panose="02040503050406030204" pitchFamily="18" charset="0"/>
                              </a:rPr>
                            </m:ctrlPr>
                          </m:sSupPr>
                          <m:e>
                            <m:r>
                              <a:rPr lang="en-US" i="1">
                                <a:latin typeface="Cambria Math" panose="02040503050406030204" pitchFamily="18" charset="0"/>
                              </a:rPr>
                              <m:t>𝜋</m:t>
                            </m:r>
                          </m:e>
                          <m:sup>
                            <m:r>
                              <a:rPr lang="en-US" i="1">
                                <a:latin typeface="Cambria Math" panose="02040503050406030204" pitchFamily="18" charset="0"/>
                              </a:rPr>
                              <m:t>2</m:t>
                            </m:r>
                          </m:sup>
                        </m:sSup>
                        <m:sSub>
                          <m:sSubPr>
                            <m:ctrlPr>
                              <a:rPr lang="ka-GE" i="1">
                                <a:latin typeface="Cambria Math" panose="02040503050406030204" pitchFamily="18" charset="0"/>
                              </a:rPr>
                            </m:ctrlPr>
                          </m:sSubPr>
                          <m:e>
                            <m:r>
                              <a:rPr lang="en-US" i="1">
                                <a:latin typeface="Cambria Math" panose="02040503050406030204" pitchFamily="18" charset="0"/>
                              </a:rPr>
                              <m:t>𝐸</m:t>
                            </m:r>
                          </m:e>
                          <m:sub>
                            <m:r>
                              <a:rPr lang="en-US" i="1">
                                <a:latin typeface="Cambria Math" panose="02040503050406030204" pitchFamily="18" charset="0"/>
                              </a:rPr>
                              <m:t>𝑡</m:t>
                            </m:r>
                          </m:sub>
                        </m:sSub>
                      </m:num>
                      <m:den>
                        <m:sSup>
                          <m:sSupPr>
                            <m:ctrlPr>
                              <a:rPr lang="ka-GE" i="1">
                                <a:latin typeface="Cambria Math" panose="02040503050406030204" pitchFamily="18" charset="0"/>
                              </a:rPr>
                            </m:ctrlPr>
                          </m:sSupPr>
                          <m:e>
                            <m:r>
                              <a:rPr lang="en-US" i="1">
                                <a:latin typeface="Cambria Math" panose="02040503050406030204" pitchFamily="18" charset="0"/>
                              </a:rPr>
                              <m:t>𝜆</m:t>
                            </m:r>
                          </m:e>
                          <m:sup>
                            <m:r>
                              <a:rPr lang="en-US" i="1">
                                <a:latin typeface="Cambria Math" panose="02040503050406030204" pitchFamily="18" charset="0"/>
                              </a:rPr>
                              <m:t>2</m:t>
                            </m:r>
                          </m:sup>
                        </m:sSup>
                      </m:den>
                    </m:f>
                  </m:oMath>
                </a14:m>
                <a:r>
                  <a:rPr lang="en-US" dirty="0"/>
                  <a:t>                                                                               (8)</a:t>
                </a:r>
                <a:endParaRPr lang="ka-GE" dirty="0"/>
              </a:p>
              <a:p>
                <a:endParaRPr lang="ka-GE"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a:stretch>
                  <a:fillRect l="-1043"/>
                </a:stretch>
              </a:blipFill>
            </p:spPr>
            <p:txBody>
              <a:bodyPr/>
              <a:lstStyle/>
              <a:p>
                <a:r>
                  <a:rPr lang="ka-GE">
                    <a:noFill/>
                  </a:rPr>
                  <a:t> </a:t>
                </a:r>
              </a:p>
            </p:txBody>
          </p:sp>
        </mc:Fallback>
      </mc:AlternateContent>
    </p:spTree>
    <p:extLst>
      <p:ext uri="{BB962C8B-B14F-4D97-AF65-F5344CB8AC3E}">
        <p14:creationId xmlns:p14="http://schemas.microsoft.com/office/powerpoint/2010/main" val="29842740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t>3. Problem </a:t>
            </a:r>
            <a:r>
              <a:rPr lang="en-US" sz="4000" b="1" dirty="0" smtClean="0"/>
              <a:t>Solution</a:t>
            </a:r>
            <a:r>
              <a:rPr lang="ka-GE" sz="4000" b="1" dirty="0" smtClean="0"/>
              <a:t/>
            </a:r>
            <a:br>
              <a:rPr lang="ka-GE" sz="4000" b="1" dirty="0" smtClean="0"/>
            </a:br>
            <a:r>
              <a:rPr lang="ka-GE" sz="4000" b="1" dirty="0" smtClean="0"/>
              <a:t>პრობლემის გადაწყვეტა</a:t>
            </a:r>
            <a:endParaRPr lang="ka-GE" sz="4000" dirty="0"/>
          </a:p>
        </p:txBody>
      </p:sp>
      <p:sp>
        <p:nvSpPr>
          <p:cNvPr id="3" name="Content Placeholder 2"/>
          <p:cNvSpPr>
            <a:spLocks noGrp="1"/>
          </p:cNvSpPr>
          <p:nvPr>
            <p:ph idx="1"/>
          </p:nvPr>
        </p:nvSpPr>
        <p:spPr/>
        <p:txBody>
          <a:bodyPr/>
          <a:lstStyle/>
          <a:p>
            <a:r>
              <a:rPr lang="en-US" b="1" dirty="0"/>
              <a:t>3.1. Choice of design loads and criteria for stability</a:t>
            </a:r>
            <a:endParaRPr lang="ka-GE" dirty="0"/>
          </a:p>
          <a:p>
            <a:r>
              <a:rPr lang="ka-GE" dirty="0"/>
              <a:t>მდგრადობის </a:t>
            </a:r>
            <a:r>
              <a:rPr lang="ka-GE" dirty="0" err="1"/>
              <a:t>კრიტრიუმისა</a:t>
            </a:r>
            <a:r>
              <a:rPr lang="ka-GE" dirty="0"/>
              <a:t> და საანგარიშო დატვირთვების შერჩევა.</a:t>
            </a:r>
          </a:p>
        </p:txBody>
      </p:sp>
    </p:spTree>
    <p:extLst>
      <p:ext uri="{BB962C8B-B14F-4D97-AF65-F5344CB8AC3E}">
        <p14:creationId xmlns:p14="http://schemas.microsoft.com/office/powerpoint/2010/main" val="1587818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400" b="1" dirty="0"/>
              <a:t>3.2. The proposed new approach for obtaining critical stresses in the </a:t>
            </a:r>
            <a:r>
              <a:rPr lang="en-US" sz="2400" b="1" dirty="0" err="1"/>
              <a:t>elasto</a:t>
            </a:r>
            <a:r>
              <a:rPr lang="en-US" sz="2400" b="1" dirty="0"/>
              <a:t>-plastic region, and its theoretical analysis</a:t>
            </a:r>
            <a:r>
              <a:rPr lang="en-US" sz="2400" b="1" dirty="0" smtClean="0"/>
              <a:t>.</a:t>
            </a:r>
            <a:r>
              <a:rPr lang="ka-GE" sz="2400" b="1" dirty="0" smtClean="0"/>
              <a:t/>
            </a:r>
            <a:br>
              <a:rPr lang="ka-GE" sz="2400" b="1" dirty="0" smtClean="0"/>
            </a:br>
            <a:r>
              <a:rPr lang="ka-GE" sz="2400" b="1" i="1" dirty="0"/>
              <a:t>დრეკად-პლასტიკურ არეში</a:t>
            </a:r>
            <a:r>
              <a:rPr lang="ka-GE" sz="2400" i="1" dirty="0"/>
              <a:t> </a:t>
            </a:r>
            <a:r>
              <a:rPr lang="ka-GE" sz="2400" b="1" i="1" dirty="0"/>
              <a:t>ავტორების მიერ შემუშავებული კრიტიკული ძაბვების მიღების ახლებური მიდგომა და მისი თეორიული ანალიზი</a:t>
            </a:r>
            <a:r>
              <a:rPr lang="en-US" sz="2400" dirty="0"/>
              <a:t> </a:t>
            </a:r>
            <a:r>
              <a:rPr lang="ka-GE" sz="2400" b="1" i="1" dirty="0"/>
              <a:t>.</a:t>
            </a:r>
            <a:r>
              <a:rPr lang="ka-GE" sz="2400" dirty="0" smtClean="0">
                <a:effectLst/>
              </a:rPr>
              <a:t> </a:t>
            </a:r>
            <a:r>
              <a:rPr lang="en-US" sz="2400" dirty="0"/>
              <a:t> </a:t>
            </a:r>
            <a:endParaRPr lang="ka-GE" sz="2400"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14:m>
                  <m:oMath xmlns:m="http://schemas.openxmlformats.org/officeDocument/2006/math">
                    <m:sSub>
                      <m:sSubPr>
                        <m:ctrlPr>
                          <a:rPr lang="ka-GE" i="1">
                            <a:latin typeface="Cambria Math" panose="02040503050406030204" pitchFamily="18" charset="0"/>
                          </a:rPr>
                        </m:ctrlPr>
                      </m:sSubPr>
                      <m:e>
                        <m:r>
                          <a:rPr lang="en-US" i="1">
                            <a:latin typeface="Cambria Math" panose="02040503050406030204" pitchFamily="18" charset="0"/>
                          </a:rPr>
                          <m:t>𝜎</m:t>
                        </m:r>
                      </m:e>
                      <m:sub>
                        <m:r>
                          <a:rPr lang="en-US" i="1">
                            <a:latin typeface="Cambria Math" panose="02040503050406030204" pitchFamily="18" charset="0"/>
                          </a:rPr>
                          <m:t>𝑐𝑟</m:t>
                        </m:r>
                      </m:sub>
                    </m:sSub>
                    <m:r>
                      <a:rPr lang="en-US" i="1">
                        <a:latin typeface="Cambria Math" panose="02040503050406030204" pitchFamily="18" charset="0"/>
                      </a:rPr>
                      <m:t>=</m:t>
                    </m:r>
                    <m:f>
                      <m:fPr>
                        <m:ctrlPr>
                          <a:rPr lang="ka-GE" i="1">
                            <a:latin typeface="Cambria Math" panose="02040503050406030204" pitchFamily="18" charset="0"/>
                          </a:rPr>
                        </m:ctrlPr>
                      </m:fPr>
                      <m:num>
                        <m:sSup>
                          <m:sSupPr>
                            <m:ctrlPr>
                              <a:rPr lang="ka-GE" i="1">
                                <a:latin typeface="Cambria Math" panose="02040503050406030204" pitchFamily="18" charset="0"/>
                              </a:rPr>
                            </m:ctrlPr>
                          </m:sSupPr>
                          <m:e>
                            <m:r>
                              <a:rPr lang="en-US" i="1">
                                <a:latin typeface="Cambria Math" panose="02040503050406030204" pitchFamily="18" charset="0"/>
                              </a:rPr>
                              <m:t>𝜋</m:t>
                            </m:r>
                          </m:e>
                          <m:sup>
                            <m:r>
                              <a:rPr lang="en-US" i="1">
                                <a:latin typeface="Cambria Math" panose="02040503050406030204" pitchFamily="18" charset="0"/>
                              </a:rPr>
                              <m:t>2</m:t>
                            </m:r>
                          </m:sup>
                        </m:sSup>
                        <m:sSup>
                          <m:sSupPr>
                            <m:ctrlPr>
                              <a:rPr lang="ka-GE" i="1">
                                <a:latin typeface="Cambria Math" panose="02040503050406030204" pitchFamily="18" charset="0"/>
                              </a:rPr>
                            </m:ctrlPr>
                          </m:sSupPr>
                          <m:e>
                            <m:r>
                              <a:rPr lang="en-US" i="1">
                                <a:latin typeface="Cambria Math" panose="02040503050406030204" pitchFamily="18" charset="0"/>
                              </a:rPr>
                              <m:t>𝑇</m:t>
                            </m:r>
                          </m:e>
                          <m:sup>
                            <m:r>
                              <a:rPr lang="en-US" i="1">
                                <a:latin typeface="Cambria Math" panose="02040503050406030204" pitchFamily="18" charset="0"/>
                              </a:rPr>
                              <m:t>∗</m:t>
                            </m:r>
                          </m:sup>
                        </m:sSup>
                      </m:num>
                      <m:den>
                        <m:sSup>
                          <m:sSupPr>
                            <m:ctrlPr>
                              <a:rPr lang="ka-GE" i="1">
                                <a:latin typeface="Cambria Math" panose="02040503050406030204" pitchFamily="18" charset="0"/>
                              </a:rPr>
                            </m:ctrlPr>
                          </m:sSupPr>
                          <m:e>
                            <m:r>
                              <a:rPr lang="en-US" i="1">
                                <a:latin typeface="Cambria Math" panose="02040503050406030204" pitchFamily="18" charset="0"/>
                              </a:rPr>
                              <m:t>𝜆</m:t>
                            </m:r>
                          </m:e>
                          <m:sup>
                            <m:r>
                              <a:rPr lang="en-US" i="1">
                                <a:latin typeface="Cambria Math" panose="02040503050406030204" pitchFamily="18" charset="0"/>
                              </a:rPr>
                              <m:t>2</m:t>
                            </m:r>
                          </m:sup>
                        </m:sSup>
                      </m:den>
                    </m:f>
                  </m:oMath>
                </a14:m>
                <a:r>
                  <a:rPr lang="en-US" dirty="0"/>
                  <a:t>                                                                 </a:t>
                </a:r>
                <a:r>
                  <a:rPr lang="en-US" dirty="0" smtClean="0"/>
                  <a:t>      </a:t>
                </a:r>
                <a:r>
                  <a:rPr lang="en-US" dirty="0"/>
                  <a:t>(9</a:t>
                </a:r>
                <a:r>
                  <a:rPr lang="en-US" dirty="0" smtClean="0"/>
                  <a:t>)</a:t>
                </a:r>
              </a:p>
              <a:p>
                <a14:m>
                  <m:oMath xmlns:m="http://schemas.openxmlformats.org/officeDocument/2006/math">
                    <m:sSub>
                      <m:sSubPr>
                        <m:ctrlPr>
                          <a:rPr lang="ka-GE" i="1">
                            <a:latin typeface="Cambria Math" panose="02040503050406030204" pitchFamily="18" charset="0"/>
                          </a:rPr>
                        </m:ctrlPr>
                      </m:sSubPr>
                      <m:e>
                        <m:r>
                          <a:rPr lang="en-US" i="1">
                            <a:latin typeface="Cambria Math" panose="02040503050406030204" pitchFamily="18" charset="0"/>
                          </a:rPr>
                          <m:t>𝜎</m:t>
                        </m:r>
                      </m:e>
                      <m:sub>
                        <m:r>
                          <a:rPr lang="en-US" i="1">
                            <a:latin typeface="Cambria Math" panose="02040503050406030204" pitchFamily="18" charset="0"/>
                          </a:rPr>
                          <m:t>𝑐𝑟</m:t>
                        </m:r>
                      </m:sub>
                    </m:sSub>
                    <m:r>
                      <a:rPr lang="en-US" i="1">
                        <a:latin typeface="Cambria Math" panose="02040503050406030204" pitchFamily="18" charset="0"/>
                      </a:rPr>
                      <m:t>=</m:t>
                    </m:r>
                    <m:f>
                      <m:fPr>
                        <m:ctrlPr>
                          <a:rPr lang="ka-GE" i="1">
                            <a:latin typeface="Cambria Math" panose="02040503050406030204" pitchFamily="18" charset="0"/>
                          </a:rPr>
                        </m:ctrlPr>
                      </m:fPr>
                      <m:num>
                        <m:sSup>
                          <m:sSupPr>
                            <m:ctrlPr>
                              <a:rPr lang="ka-GE" i="1">
                                <a:latin typeface="Cambria Math" panose="02040503050406030204" pitchFamily="18" charset="0"/>
                              </a:rPr>
                            </m:ctrlPr>
                          </m:sSupPr>
                          <m:e>
                            <m:r>
                              <a:rPr lang="en-US" i="1">
                                <a:latin typeface="Cambria Math" panose="02040503050406030204" pitchFamily="18" charset="0"/>
                              </a:rPr>
                              <m:t>𝜋</m:t>
                            </m:r>
                          </m:e>
                          <m:sup>
                            <m:r>
                              <a:rPr lang="en-US" i="1">
                                <a:latin typeface="Cambria Math" panose="02040503050406030204" pitchFamily="18" charset="0"/>
                              </a:rPr>
                              <m:t>2</m:t>
                            </m:r>
                          </m:sup>
                        </m:sSup>
                        <m:sSup>
                          <m:sSupPr>
                            <m:ctrlPr>
                              <a:rPr lang="ka-GE" i="1">
                                <a:latin typeface="Cambria Math" panose="02040503050406030204" pitchFamily="18" charset="0"/>
                              </a:rPr>
                            </m:ctrlPr>
                          </m:sSupPr>
                          <m:e>
                            <m:r>
                              <a:rPr lang="en-US" i="1">
                                <a:latin typeface="Cambria Math" panose="02040503050406030204" pitchFamily="18" charset="0"/>
                              </a:rPr>
                              <m:t>𝑇</m:t>
                            </m:r>
                          </m:e>
                          <m:sup>
                            <m:r>
                              <a:rPr lang="en-US" i="1">
                                <a:latin typeface="Cambria Math" panose="02040503050406030204" pitchFamily="18" charset="0"/>
                              </a:rPr>
                              <m:t>∗</m:t>
                            </m:r>
                          </m:sup>
                        </m:sSup>
                      </m:num>
                      <m:den>
                        <m:sSup>
                          <m:sSupPr>
                            <m:ctrlPr>
                              <a:rPr lang="ka-GE" i="1">
                                <a:latin typeface="Cambria Math" panose="02040503050406030204" pitchFamily="18" charset="0"/>
                              </a:rPr>
                            </m:ctrlPr>
                          </m:sSupPr>
                          <m:e>
                            <m:r>
                              <a:rPr lang="en-US" i="1">
                                <a:latin typeface="Cambria Math" panose="02040503050406030204" pitchFamily="18" charset="0"/>
                              </a:rPr>
                              <m:t>𝜆</m:t>
                            </m:r>
                          </m:e>
                          <m:sup>
                            <m:r>
                              <a:rPr lang="en-US" i="1">
                                <a:latin typeface="Cambria Math" panose="02040503050406030204" pitchFamily="18" charset="0"/>
                              </a:rPr>
                              <m:t>2</m:t>
                            </m:r>
                          </m:sup>
                        </m:sSup>
                      </m:den>
                    </m:f>
                    <m:r>
                      <a:rPr lang="en-US" i="1">
                        <a:latin typeface="Cambria Math" panose="02040503050406030204" pitchFamily="18" charset="0"/>
                      </a:rPr>
                      <m:t>=</m:t>
                    </m:r>
                    <m:f>
                      <m:fPr>
                        <m:ctrlPr>
                          <a:rPr lang="ka-GE" i="1">
                            <a:latin typeface="Cambria Math" panose="02040503050406030204" pitchFamily="18" charset="0"/>
                          </a:rPr>
                        </m:ctrlPr>
                      </m:fPr>
                      <m:num>
                        <m:sSup>
                          <m:sSupPr>
                            <m:ctrlPr>
                              <a:rPr lang="ka-GE" i="1">
                                <a:latin typeface="Cambria Math" panose="02040503050406030204" pitchFamily="18" charset="0"/>
                              </a:rPr>
                            </m:ctrlPr>
                          </m:sSupPr>
                          <m:e>
                            <m:r>
                              <a:rPr lang="en-US" i="1">
                                <a:latin typeface="Cambria Math" panose="02040503050406030204" pitchFamily="18" charset="0"/>
                              </a:rPr>
                              <m:t>𝜋</m:t>
                            </m:r>
                          </m:e>
                          <m:sup>
                            <m:r>
                              <a:rPr lang="en-US" i="1">
                                <a:latin typeface="Cambria Math" panose="02040503050406030204" pitchFamily="18" charset="0"/>
                              </a:rPr>
                              <m:t>2</m:t>
                            </m:r>
                          </m:sup>
                        </m:sSup>
                        <m:r>
                          <a:rPr lang="en-US" i="1">
                            <a:latin typeface="Cambria Math" panose="02040503050406030204" pitchFamily="18" charset="0"/>
                          </a:rPr>
                          <m:t>∙</m:t>
                        </m:r>
                        <m:f>
                          <m:fPr>
                            <m:type m:val="lin"/>
                            <m:ctrlPr>
                              <a:rPr lang="ka-GE" i="1">
                                <a:latin typeface="Cambria Math" panose="02040503050406030204" pitchFamily="18" charset="0"/>
                              </a:rPr>
                            </m:ctrlPr>
                          </m:fPr>
                          <m:num>
                            <m:r>
                              <a:rPr lang="en-US" i="1">
                                <a:latin typeface="Cambria Math" panose="02040503050406030204" pitchFamily="18" charset="0"/>
                              </a:rPr>
                              <m:t>1</m:t>
                            </m:r>
                          </m:num>
                          <m:den>
                            <m:r>
                              <a:rPr lang="en-US" i="1">
                                <a:latin typeface="Cambria Math" panose="02040503050406030204" pitchFamily="18" charset="0"/>
                              </a:rPr>
                              <m:t>𝐼</m:t>
                            </m:r>
                          </m:den>
                        </m:f>
                        <m:d>
                          <m:dPr>
                            <m:ctrlPr>
                              <a:rPr lang="ka-GE" i="1">
                                <a:latin typeface="Cambria Math" panose="02040503050406030204" pitchFamily="18" charset="0"/>
                              </a:rPr>
                            </m:ctrlPr>
                          </m:dPr>
                          <m:e>
                            <m:r>
                              <a:rPr lang="en-US" i="1">
                                <a:latin typeface="Cambria Math" panose="02040503050406030204" pitchFamily="18" charset="0"/>
                              </a:rPr>
                              <m:t>𝐸</m:t>
                            </m:r>
                            <m:sSub>
                              <m:sSubPr>
                                <m:ctrlPr>
                                  <a:rPr lang="ka-GE" i="1">
                                    <a:latin typeface="Cambria Math" panose="02040503050406030204" pitchFamily="18" charset="0"/>
                                  </a:rPr>
                                </m:ctrlPr>
                              </m:sSubPr>
                              <m:e>
                                <m:r>
                                  <a:rPr lang="en-US" i="1">
                                    <a:latin typeface="Cambria Math" panose="02040503050406030204" pitchFamily="18" charset="0"/>
                                  </a:rPr>
                                  <m:t>𝐼</m:t>
                                </m:r>
                              </m:e>
                              <m:sub>
                                <m:r>
                                  <a:rPr lang="en-US" i="1">
                                    <a:latin typeface="Cambria Math" panose="02040503050406030204" pitchFamily="18" charset="0"/>
                                  </a:rPr>
                                  <m:t>1</m:t>
                                </m:r>
                              </m:sub>
                            </m:sSub>
                            <m:r>
                              <a:rPr lang="en-US" i="1">
                                <a:latin typeface="Cambria Math" panose="02040503050406030204" pitchFamily="18" charset="0"/>
                              </a:rPr>
                              <m:t>+</m:t>
                            </m:r>
                            <m:sSub>
                              <m:sSubPr>
                                <m:ctrlPr>
                                  <a:rPr lang="ka-GE" i="1">
                                    <a:latin typeface="Cambria Math" panose="02040503050406030204" pitchFamily="18" charset="0"/>
                                  </a:rPr>
                                </m:ctrlPr>
                              </m:sSubPr>
                              <m:e>
                                <m:r>
                                  <a:rPr lang="en-US" i="1">
                                    <a:latin typeface="Cambria Math" panose="02040503050406030204" pitchFamily="18" charset="0"/>
                                  </a:rPr>
                                  <m:t>𝐸</m:t>
                                </m:r>
                              </m:e>
                              <m:sub>
                                <m:r>
                                  <a:rPr lang="en-US" i="1">
                                    <a:latin typeface="Cambria Math" panose="02040503050406030204" pitchFamily="18" charset="0"/>
                                  </a:rPr>
                                  <m:t>𝑡</m:t>
                                </m:r>
                              </m:sub>
                            </m:sSub>
                            <m:sSub>
                              <m:sSubPr>
                                <m:ctrlPr>
                                  <a:rPr lang="ka-GE" i="1">
                                    <a:latin typeface="Cambria Math" panose="02040503050406030204" pitchFamily="18" charset="0"/>
                                  </a:rPr>
                                </m:ctrlPr>
                              </m:sSubPr>
                              <m:e>
                                <m:r>
                                  <a:rPr lang="en-US" i="1">
                                    <a:latin typeface="Cambria Math" panose="02040503050406030204" pitchFamily="18" charset="0"/>
                                  </a:rPr>
                                  <m:t>𝐼</m:t>
                                </m:r>
                              </m:e>
                              <m:sub>
                                <m:r>
                                  <a:rPr lang="en-US" i="1">
                                    <a:latin typeface="Cambria Math" panose="02040503050406030204" pitchFamily="18" charset="0"/>
                                  </a:rPr>
                                  <m:t>2</m:t>
                                </m:r>
                              </m:sub>
                            </m:sSub>
                          </m:e>
                        </m:d>
                      </m:num>
                      <m:den>
                        <m:sSup>
                          <m:sSupPr>
                            <m:ctrlPr>
                              <a:rPr lang="ka-GE" i="1">
                                <a:latin typeface="Cambria Math" panose="02040503050406030204" pitchFamily="18" charset="0"/>
                              </a:rPr>
                            </m:ctrlPr>
                          </m:sSupPr>
                          <m:e>
                            <m:r>
                              <a:rPr lang="en-US" i="1">
                                <a:latin typeface="Cambria Math" panose="02040503050406030204" pitchFamily="18" charset="0"/>
                              </a:rPr>
                              <m:t>𝜆</m:t>
                            </m:r>
                          </m:e>
                          <m:sup>
                            <m:r>
                              <a:rPr lang="en-US" i="1">
                                <a:latin typeface="Cambria Math" panose="02040503050406030204" pitchFamily="18" charset="0"/>
                              </a:rPr>
                              <m:t>2</m:t>
                            </m:r>
                          </m:sup>
                        </m:sSup>
                      </m:den>
                    </m:f>
                    <m:r>
                      <a:rPr lang="en-US" i="1">
                        <a:latin typeface="Cambria Math" panose="02040503050406030204" pitchFamily="18" charset="0"/>
                      </a:rPr>
                      <m:t>=</m:t>
                    </m:r>
                    <m:f>
                      <m:fPr>
                        <m:ctrlPr>
                          <a:rPr lang="ka-GE" i="1">
                            <a:latin typeface="Cambria Math" panose="02040503050406030204" pitchFamily="18" charset="0"/>
                          </a:rPr>
                        </m:ctrlPr>
                      </m:fPr>
                      <m:num>
                        <m:sSup>
                          <m:sSupPr>
                            <m:ctrlPr>
                              <a:rPr lang="ka-GE" i="1">
                                <a:latin typeface="Cambria Math" panose="02040503050406030204" pitchFamily="18" charset="0"/>
                              </a:rPr>
                            </m:ctrlPr>
                          </m:sSupPr>
                          <m:e>
                            <m:r>
                              <a:rPr lang="en-US" i="1">
                                <a:latin typeface="Cambria Math" panose="02040503050406030204" pitchFamily="18" charset="0"/>
                              </a:rPr>
                              <m:t>𝜋</m:t>
                            </m:r>
                          </m:e>
                          <m:sup>
                            <m:r>
                              <a:rPr lang="en-US" i="1">
                                <a:latin typeface="Cambria Math" panose="02040503050406030204" pitchFamily="18" charset="0"/>
                              </a:rPr>
                              <m:t>2</m:t>
                            </m:r>
                          </m:sup>
                        </m:sSup>
                        <m:r>
                          <a:rPr lang="en-US" i="1">
                            <a:latin typeface="Cambria Math" panose="02040503050406030204" pitchFamily="18" charset="0"/>
                          </a:rPr>
                          <m:t>𝐸</m:t>
                        </m:r>
                      </m:num>
                      <m:den>
                        <m:sSubSup>
                          <m:sSubSupPr>
                            <m:ctrlPr>
                              <a:rPr lang="ka-GE" i="1">
                                <a:latin typeface="Cambria Math" panose="02040503050406030204" pitchFamily="18" charset="0"/>
                              </a:rPr>
                            </m:ctrlPr>
                          </m:sSubSupPr>
                          <m:e>
                            <m:r>
                              <a:rPr lang="en-US" i="1">
                                <a:latin typeface="Cambria Math" panose="02040503050406030204" pitchFamily="18" charset="0"/>
                              </a:rPr>
                              <m:t>𝜆</m:t>
                            </m:r>
                          </m:e>
                          <m:sub>
                            <m:r>
                              <a:rPr lang="en-US" i="1">
                                <a:latin typeface="Cambria Math" panose="02040503050406030204" pitchFamily="18" charset="0"/>
                              </a:rPr>
                              <m:t>𝑐𝑟</m:t>
                            </m:r>
                          </m:sub>
                          <m:sup>
                            <m:r>
                              <a:rPr lang="en-US" i="1">
                                <a:latin typeface="Cambria Math" panose="02040503050406030204" pitchFamily="18" charset="0"/>
                              </a:rPr>
                              <m:t>2</m:t>
                            </m:r>
                          </m:sup>
                        </m:sSubSup>
                      </m:den>
                    </m:f>
                    <m:f>
                      <m:fPr>
                        <m:ctrlPr>
                          <a:rPr lang="ka-GE" i="1">
                            <a:latin typeface="Cambria Math" panose="02040503050406030204" pitchFamily="18" charset="0"/>
                          </a:rPr>
                        </m:ctrlPr>
                      </m:fPr>
                      <m:num>
                        <m:sSub>
                          <m:sSubPr>
                            <m:ctrlPr>
                              <a:rPr lang="ka-GE" i="1">
                                <a:latin typeface="Cambria Math" panose="02040503050406030204" pitchFamily="18" charset="0"/>
                              </a:rPr>
                            </m:ctrlPr>
                          </m:sSubPr>
                          <m:e>
                            <m:r>
                              <a:rPr lang="en-US" i="1">
                                <a:latin typeface="Cambria Math" panose="02040503050406030204" pitchFamily="18" charset="0"/>
                              </a:rPr>
                              <m:t>𝐼</m:t>
                            </m:r>
                          </m:e>
                          <m:sub>
                            <m:r>
                              <a:rPr lang="en-US" i="1">
                                <a:latin typeface="Cambria Math" panose="02040503050406030204" pitchFamily="18" charset="0"/>
                              </a:rPr>
                              <m:t>1</m:t>
                            </m:r>
                          </m:sub>
                        </m:sSub>
                      </m:num>
                      <m:den>
                        <m:r>
                          <a:rPr lang="en-US" i="1">
                            <a:latin typeface="Cambria Math" panose="02040503050406030204" pitchFamily="18" charset="0"/>
                          </a:rPr>
                          <m:t>𝐼</m:t>
                        </m:r>
                      </m:den>
                    </m:f>
                    <m:r>
                      <a:rPr lang="en-US" i="1">
                        <a:latin typeface="Cambria Math" panose="02040503050406030204" pitchFamily="18" charset="0"/>
                      </a:rPr>
                      <m:t>+</m:t>
                    </m:r>
                    <m:f>
                      <m:fPr>
                        <m:ctrlPr>
                          <a:rPr lang="ka-GE" i="1">
                            <a:latin typeface="Cambria Math" panose="02040503050406030204" pitchFamily="18" charset="0"/>
                          </a:rPr>
                        </m:ctrlPr>
                      </m:fPr>
                      <m:num>
                        <m:sSup>
                          <m:sSupPr>
                            <m:ctrlPr>
                              <a:rPr lang="ka-GE" i="1">
                                <a:latin typeface="Cambria Math" panose="02040503050406030204" pitchFamily="18" charset="0"/>
                              </a:rPr>
                            </m:ctrlPr>
                          </m:sSupPr>
                          <m:e>
                            <m:r>
                              <a:rPr lang="en-US" i="1">
                                <a:latin typeface="Cambria Math" panose="02040503050406030204" pitchFamily="18" charset="0"/>
                              </a:rPr>
                              <m:t>𝜋</m:t>
                            </m:r>
                          </m:e>
                          <m:sup>
                            <m:r>
                              <a:rPr lang="en-US" i="1">
                                <a:latin typeface="Cambria Math" panose="02040503050406030204" pitchFamily="18" charset="0"/>
                              </a:rPr>
                              <m:t>2</m:t>
                            </m:r>
                          </m:sup>
                        </m:sSup>
                        <m:sSub>
                          <m:sSubPr>
                            <m:ctrlPr>
                              <a:rPr lang="ka-GE" i="1">
                                <a:latin typeface="Cambria Math" panose="02040503050406030204" pitchFamily="18" charset="0"/>
                              </a:rPr>
                            </m:ctrlPr>
                          </m:sSubPr>
                          <m:e>
                            <m:r>
                              <a:rPr lang="en-US" i="1">
                                <a:latin typeface="Cambria Math" panose="02040503050406030204" pitchFamily="18" charset="0"/>
                              </a:rPr>
                              <m:t>𝐸</m:t>
                            </m:r>
                          </m:e>
                          <m:sub>
                            <m:r>
                              <a:rPr lang="en-US" i="1">
                                <a:latin typeface="Cambria Math" panose="02040503050406030204" pitchFamily="18" charset="0"/>
                              </a:rPr>
                              <m:t>𝑡</m:t>
                            </m:r>
                          </m:sub>
                        </m:sSub>
                      </m:num>
                      <m:den>
                        <m:sSubSup>
                          <m:sSubSupPr>
                            <m:ctrlPr>
                              <a:rPr lang="ka-GE" i="1">
                                <a:latin typeface="Cambria Math" panose="02040503050406030204" pitchFamily="18" charset="0"/>
                              </a:rPr>
                            </m:ctrlPr>
                          </m:sSubSupPr>
                          <m:e>
                            <m:r>
                              <a:rPr lang="en-US" i="1">
                                <a:latin typeface="Cambria Math" panose="02040503050406030204" pitchFamily="18" charset="0"/>
                              </a:rPr>
                              <m:t>𝜆</m:t>
                            </m:r>
                          </m:e>
                          <m:sub>
                            <m:r>
                              <a:rPr lang="en-US" i="1">
                                <a:latin typeface="Cambria Math" panose="02040503050406030204" pitchFamily="18" charset="0"/>
                              </a:rPr>
                              <m:t>𝑡</m:t>
                            </m:r>
                          </m:sub>
                          <m:sup>
                            <m:r>
                              <a:rPr lang="en-US" i="1">
                                <a:latin typeface="Cambria Math" panose="02040503050406030204" pitchFamily="18" charset="0"/>
                              </a:rPr>
                              <m:t>2</m:t>
                            </m:r>
                          </m:sup>
                        </m:sSubSup>
                      </m:den>
                    </m:f>
                    <m:f>
                      <m:fPr>
                        <m:ctrlPr>
                          <a:rPr lang="ka-GE" i="1">
                            <a:latin typeface="Cambria Math" panose="02040503050406030204" pitchFamily="18" charset="0"/>
                          </a:rPr>
                        </m:ctrlPr>
                      </m:fPr>
                      <m:num>
                        <m:sSub>
                          <m:sSubPr>
                            <m:ctrlPr>
                              <a:rPr lang="ka-GE" i="1">
                                <a:latin typeface="Cambria Math" panose="02040503050406030204" pitchFamily="18" charset="0"/>
                              </a:rPr>
                            </m:ctrlPr>
                          </m:sSubPr>
                          <m:e>
                            <m:r>
                              <a:rPr lang="en-US" i="1">
                                <a:latin typeface="Cambria Math" panose="02040503050406030204" pitchFamily="18" charset="0"/>
                              </a:rPr>
                              <m:t>𝐼</m:t>
                            </m:r>
                          </m:e>
                          <m:sub>
                            <m:r>
                              <a:rPr lang="en-US" i="1">
                                <a:latin typeface="Cambria Math" panose="02040503050406030204" pitchFamily="18" charset="0"/>
                              </a:rPr>
                              <m:t>2</m:t>
                            </m:r>
                          </m:sub>
                        </m:sSub>
                      </m:num>
                      <m:den>
                        <m:r>
                          <a:rPr lang="en-US" i="1">
                            <a:latin typeface="Cambria Math" panose="02040503050406030204" pitchFamily="18" charset="0"/>
                          </a:rPr>
                          <m:t>𝐼</m:t>
                        </m:r>
                      </m:den>
                    </m:f>
                  </m:oMath>
                </a14:m>
                <a:r>
                  <a:rPr lang="en-US" dirty="0"/>
                  <a:t> </a:t>
                </a:r>
                <a:r>
                  <a:rPr lang="en-US" dirty="0" smtClean="0"/>
                  <a:t>        (</a:t>
                </a:r>
                <a:r>
                  <a:rPr lang="en-US" dirty="0"/>
                  <a:t>10)</a:t>
                </a:r>
                <a:endParaRPr lang="ka-GE" dirty="0"/>
              </a:p>
              <a:p>
                <a14:m>
                  <m:oMath xmlns:m="http://schemas.openxmlformats.org/officeDocument/2006/math">
                    <m:sSub>
                      <m:sSubPr>
                        <m:ctrlPr>
                          <a:rPr lang="ka-GE" i="1">
                            <a:latin typeface="Cambria Math" panose="02040503050406030204" pitchFamily="18" charset="0"/>
                          </a:rPr>
                        </m:ctrlPr>
                      </m:sSubPr>
                      <m:e>
                        <m:r>
                          <a:rPr lang="en-US" i="1">
                            <a:latin typeface="Cambria Math" panose="02040503050406030204" pitchFamily="18" charset="0"/>
                          </a:rPr>
                          <m:t>𝜎</m:t>
                        </m:r>
                      </m:e>
                      <m:sub>
                        <m:r>
                          <a:rPr lang="en-US" i="1">
                            <a:latin typeface="Cambria Math" panose="02040503050406030204" pitchFamily="18" charset="0"/>
                          </a:rPr>
                          <m:t>𝑐𝑟</m:t>
                        </m:r>
                      </m:sub>
                    </m:sSub>
                    <m:r>
                      <a:rPr lang="en-US" i="1">
                        <a:latin typeface="Cambria Math" panose="02040503050406030204" pitchFamily="18" charset="0"/>
                      </a:rPr>
                      <m:t>=</m:t>
                    </m:r>
                    <m:sSubSup>
                      <m:sSubSupPr>
                        <m:ctrlPr>
                          <a:rPr lang="ka-GE" i="1">
                            <a:latin typeface="Cambria Math" panose="02040503050406030204" pitchFamily="18" charset="0"/>
                          </a:rPr>
                        </m:ctrlPr>
                      </m:sSubSupPr>
                      <m:e>
                        <m:r>
                          <a:rPr lang="en-US" i="1">
                            <a:latin typeface="Cambria Math" panose="02040503050406030204" pitchFamily="18" charset="0"/>
                          </a:rPr>
                          <m:t>𝜎</m:t>
                        </m:r>
                      </m:e>
                      <m:sub>
                        <m:r>
                          <a:rPr lang="en-US" i="1">
                            <a:latin typeface="Cambria Math" panose="02040503050406030204" pitchFamily="18" charset="0"/>
                          </a:rPr>
                          <m:t>𝑐𝑟</m:t>
                        </m:r>
                      </m:sub>
                      <m:sup>
                        <m:r>
                          <a:rPr lang="en-US" i="1">
                            <a:latin typeface="Cambria Math" panose="02040503050406030204" pitchFamily="18" charset="0"/>
                          </a:rPr>
                          <m:t>′</m:t>
                        </m:r>
                      </m:sup>
                    </m:sSubSup>
                    <m:f>
                      <m:fPr>
                        <m:ctrlPr>
                          <a:rPr lang="ka-GE" i="1">
                            <a:latin typeface="Cambria Math" panose="02040503050406030204" pitchFamily="18" charset="0"/>
                          </a:rPr>
                        </m:ctrlPr>
                      </m:fPr>
                      <m:num>
                        <m:sSub>
                          <m:sSubPr>
                            <m:ctrlPr>
                              <a:rPr lang="ka-GE" i="1">
                                <a:latin typeface="Cambria Math" panose="02040503050406030204" pitchFamily="18" charset="0"/>
                              </a:rPr>
                            </m:ctrlPr>
                          </m:sSubPr>
                          <m:e>
                            <m:r>
                              <a:rPr lang="en-US" i="1">
                                <a:latin typeface="Cambria Math" panose="02040503050406030204" pitchFamily="18" charset="0"/>
                              </a:rPr>
                              <m:t>𝐼</m:t>
                            </m:r>
                          </m:e>
                          <m:sub>
                            <m:r>
                              <a:rPr lang="en-US" i="1">
                                <a:latin typeface="Cambria Math" panose="02040503050406030204" pitchFamily="18" charset="0"/>
                              </a:rPr>
                              <m:t>1</m:t>
                            </m:r>
                          </m:sub>
                        </m:sSub>
                      </m:num>
                      <m:den>
                        <m:r>
                          <a:rPr lang="en-US" i="1">
                            <a:latin typeface="Cambria Math" panose="02040503050406030204" pitchFamily="18" charset="0"/>
                          </a:rPr>
                          <m:t>𝐼</m:t>
                        </m:r>
                      </m:den>
                    </m:f>
                    <m:r>
                      <a:rPr lang="en-US" i="1">
                        <a:latin typeface="Cambria Math" panose="02040503050406030204" pitchFamily="18" charset="0"/>
                      </a:rPr>
                      <m:t>+</m:t>
                    </m:r>
                    <m:sSub>
                      <m:sSubPr>
                        <m:ctrlPr>
                          <a:rPr lang="ka-GE" i="1">
                            <a:latin typeface="Cambria Math" panose="02040503050406030204" pitchFamily="18" charset="0"/>
                          </a:rPr>
                        </m:ctrlPr>
                      </m:sSubPr>
                      <m:e>
                        <m:r>
                          <a:rPr lang="en-US" i="1">
                            <a:latin typeface="Cambria Math" panose="02040503050406030204" pitchFamily="18" charset="0"/>
                          </a:rPr>
                          <m:t>𝜎</m:t>
                        </m:r>
                      </m:e>
                      <m:sub>
                        <m:r>
                          <a:rPr lang="en-US" i="1">
                            <a:latin typeface="Cambria Math" panose="02040503050406030204" pitchFamily="18" charset="0"/>
                          </a:rPr>
                          <m:t>𝑐𝑟𝑡</m:t>
                        </m:r>
                      </m:sub>
                    </m:sSub>
                    <m:f>
                      <m:fPr>
                        <m:ctrlPr>
                          <a:rPr lang="ka-GE" i="1">
                            <a:latin typeface="Cambria Math" panose="02040503050406030204" pitchFamily="18" charset="0"/>
                          </a:rPr>
                        </m:ctrlPr>
                      </m:fPr>
                      <m:num>
                        <m:sSub>
                          <m:sSubPr>
                            <m:ctrlPr>
                              <a:rPr lang="ka-GE" i="1">
                                <a:latin typeface="Cambria Math" panose="02040503050406030204" pitchFamily="18" charset="0"/>
                              </a:rPr>
                            </m:ctrlPr>
                          </m:sSubPr>
                          <m:e>
                            <m:r>
                              <a:rPr lang="en-US" i="1">
                                <a:latin typeface="Cambria Math" panose="02040503050406030204" pitchFamily="18" charset="0"/>
                              </a:rPr>
                              <m:t>𝐼</m:t>
                            </m:r>
                          </m:e>
                          <m:sub>
                            <m:r>
                              <a:rPr lang="en-US" i="1">
                                <a:latin typeface="Cambria Math" panose="02040503050406030204" pitchFamily="18" charset="0"/>
                              </a:rPr>
                              <m:t>2</m:t>
                            </m:r>
                          </m:sub>
                        </m:sSub>
                      </m:num>
                      <m:den>
                        <m:r>
                          <a:rPr lang="en-US" i="1">
                            <a:latin typeface="Cambria Math" panose="02040503050406030204" pitchFamily="18" charset="0"/>
                          </a:rPr>
                          <m:t>𝐼</m:t>
                        </m:r>
                      </m:den>
                    </m:f>
                  </m:oMath>
                </a14:m>
                <a:r>
                  <a:rPr lang="en-US" dirty="0"/>
                  <a:t>                                                    (11</a:t>
                </a:r>
                <a:r>
                  <a:rPr lang="en-US" dirty="0" smtClean="0"/>
                  <a:t>)</a:t>
                </a:r>
              </a:p>
              <a:p>
                <a14:m>
                  <m:oMath xmlns:m="http://schemas.openxmlformats.org/officeDocument/2006/math">
                    <m:sSub>
                      <m:sSubPr>
                        <m:ctrlPr>
                          <a:rPr lang="ka-GE" i="1">
                            <a:latin typeface="Cambria Math" panose="02040503050406030204" pitchFamily="18" charset="0"/>
                          </a:rPr>
                        </m:ctrlPr>
                      </m:sSubPr>
                      <m:e>
                        <m:r>
                          <a:rPr lang="en-US" i="1">
                            <a:latin typeface="Cambria Math" panose="02040503050406030204" pitchFamily="18" charset="0"/>
                          </a:rPr>
                          <m:t>𝜎</m:t>
                        </m:r>
                      </m:e>
                      <m:sub>
                        <m:r>
                          <a:rPr lang="en-US" i="1">
                            <a:latin typeface="Cambria Math" panose="02040503050406030204" pitchFamily="18" charset="0"/>
                          </a:rPr>
                          <m:t>𝑐𝑟𝑡</m:t>
                        </m:r>
                      </m:sub>
                    </m:sSub>
                    <m:r>
                      <a:rPr lang="en-US" i="1">
                        <a:latin typeface="Cambria Math" panose="02040503050406030204" pitchFamily="18" charset="0"/>
                      </a:rPr>
                      <m:t>=</m:t>
                    </m:r>
                    <m:f>
                      <m:fPr>
                        <m:ctrlPr>
                          <a:rPr lang="ka-GE" i="1">
                            <a:latin typeface="Cambria Math" panose="02040503050406030204" pitchFamily="18" charset="0"/>
                          </a:rPr>
                        </m:ctrlPr>
                      </m:fPr>
                      <m:num>
                        <m:sSup>
                          <m:sSupPr>
                            <m:ctrlPr>
                              <a:rPr lang="ka-GE" i="1">
                                <a:latin typeface="Cambria Math" panose="02040503050406030204" pitchFamily="18" charset="0"/>
                              </a:rPr>
                            </m:ctrlPr>
                          </m:sSupPr>
                          <m:e>
                            <m:r>
                              <a:rPr lang="en-US" i="1">
                                <a:latin typeface="Cambria Math" panose="02040503050406030204" pitchFamily="18" charset="0"/>
                              </a:rPr>
                              <m:t>𝜋</m:t>
                            </m:r>
                          </m:e>
                          <m:sup>
                            <m:r>
                              <a:rPr lang="en-US" i="1">
                                <a:latin typeface="Cambria Math" panose="02040503050406030204" pitchFamily="18" charset="0"/>
                              </a:rPr>
                              <m:t>2</m:t>
                            </m:r>
                          </m:sup>
                        </m:sSup>
                        <m:sSub>
                          <m:sSubPr>
                            <m:ctrlPr>
                              <a:rPr lang="ka-GE" i="1">
                                <a:latin typeface="Cambria Math" panose="02040503050406030204" pitchFamily="18" charset="0"/>
                              </a:rPr>
                            </m:ctrlPr>
                          </m:sSubPr>
                          <m:e>
                            <m:r>
                              <a:rPr lang="en-US" i="1">
                                <a:latin typeface="Cambria Math" panose="02040503050406030204" pitchFamily="18" charset="0"/>
                              </a:rPr>
                              <m:t>𝐸</m:t>
                            </m:r>
                          </m:e>
                          <m:sub>
                            <m:r>
                              <a:rPr lang="en-US" i="1">
                                <a:latin typeface="Cambria Math" panose="02040503050406030204" pitchFamily="18" charset="0"/>
                              </a:rPr>
                              <m:t>𝑡</m:t>
                            </m:r>
                          </m:sub>
                        </m:sSub>
                      </m:num>
                      <m:den>
                        <m:sSubSup>
                          <m:sSubSupPr>
                            <m:ctrlPr>
                              <a:rPr lang="ka-GE" i="1">
                                <a:latin typeface="Cambria Math" panose="02040503050406030204" pitchFamily="18" charset="0"/>
                              </a:rPr>
                            </m:ctrlPr>
                          </m:sSubSupPr>
                          <m:e>
                            <m:r>
                              <a:rPr lang="en-US" i="1">
                                <a:latin typeface="Cambria Math" panose="02040503050406030204" pitchFamily="18" charset="0"/>
                              </a:rPr>
                              <m:t>𝜆</m:t>
                            </m:r>
                          </m:e>
                          <m:sub>
                            <m:r>
                              <a:rPr lang="en-US" i="1">
                                <a:latin typeface="Cambria Math" panose="02040503050406030204" pitchFamily="18" charset="0"/>
                              </a:rPr>
                              <m:t>𝑡</m:t>
                            </m:r>
                          </m:sub>
                          <m:sup>
                            <m:r>
                              <a:rPr lang="en-US" i="1">
                                <a:latin typeface="Cambria Math" panose="02040503050406030204" pitchFamily="18" charset="0"/>
                              </a:rPr>
                              <m:t>2</m:t>
                            </m:r>
                          </m:sup>
                        </m:sSubSup>
                      </m:den>
                    </m:f>
                  </m:oMath>
                </a14:m>
                <a:r>
                  <a:rPr lang="en-US" dirty="0"/>
                  <a:t>                                                                    (12</a:t>
                </a:r>
                <a:r>
                  <a:rPr lang="en-US" dirty="0" smtClean="0"/>
                  <a:t>)</a:t>
                </a:r>
              </a:p>
              <a:p>
                <a14:m>
                  <m:oMath xmlns:m="http://schemas.openxmlformats.org/officeDocument/2006/math">
                    <m:sSub>
                      <m:sSubPr>
                        <m:ctrlPr>
                          <a:rPr lang="ka-GE" i="1">
                            <a:latin typeface="Cambria Math" panose="02040503050406030204" pitchFamily="18" charset="0"/>
                          </a:rPr>
                        </m:ctrlPr>
                      </m:sSubPr>
                      <m:e>
                        <m:r>
                          <a:rPr lang="en-US" i="1">
                            <a:latin typeface="Cambria Math" panose="02040503050406030204" pitchFamily="18" charset="0"/>
                          </a:rPr>
                          <m:t>𝜎</m:t>
                        </m:r>
                      </m:e>
                      <m:sub>
                        <m:r>
                          <a:rPr lang="en-US" i="1">
                            <a:latin typeface="Cambria Math" panose="02040503050406030204" pitchFamily="18" charset="0"/>
                          </a:rPr>
                          <m:t>𝑐𝑟𝑡</m:t>
                        </m:r>
                      </m:sub>
                    </m:sSub>
                    <m:r>
                      <a:rPr lang="en-US" i="1">
                        <a:latin typeface="Cambria Math" panose="02040503050406030204" pitchFamily="18" charset="0"/>
                      </a:rPr>
                      <m:t>=</m:t>
                    </m:r>
                    <m:f>
                      <m:fPr>
                        <m:ctrlPr>
                          <a:rPr lang="ka-GE" i="1">
                            <a:latin typeface="Cambria Math" panose="02040503050406030204" pitchFamily="18" charset="0"/>
                          </a:rPr>
                        </m:ctrlPr>
                      </m:fPr>
                      <m:num>
                        <m:sSup>
                          <m:sSupPr>
                            <m:ctrlPr>
                              <a:rPr lang="ka-GE" i="1">
                                <a:latin typeface="Cambria Math" panose="02040503050406030204" pitchFamily="18" charset="0"/>
                              </a:rPr>
                            </m:ctrlPr>
                          </m:sSupPr>
                          <m:e>
                            <m:r>
                              <a:rPr lang="en-US" i="1">
                                <a:latin typeface="Cambria Math" panose="02040503050406030204" pitchFamily="18" charset="0"/>
                              </a:rPr>
                              <m:t>𝜋</m:t>
                            </m:r>
                          </m:e>
                          <m:sup>
                            <m:r>
                              <a:rPr lang="en-US" i="1">
                                <a:latin typeface="Cambria Math" panose="02040503050406030204" pitchFamily="18" charset="0"/>
                              </a:rPr>
                              <m:t>2</m:t>
                            </m:r>
                          </m:sup>
                        </m:sSup>
                        <m:r>
                          <a:rPr lang="en-US" i="1">
                            <a:latin typeface="Cambria Math" panose="02040503050406030204" pitchFamily="18" charset="0"/>
                          </a:rPr>
                          <m:t>𝐸</m:t>
                        </m:r>
                      </m:num>
                      <m:den>
                        <m:sSubSup>
                          <m:sSubSupPr>
                            <m:ctrlPr>
                              <a:rPr lang="ka-GE" i="1">
                                <a:latin typeface="Cambria Math" panose="02040503050406030204" pitchFamily="18" charset="0"/>
                              </a:rPr>
                            </m:ctrlPr>
                          </m:sSubSupPr>
                          <m:e>
                            <m:r>
                              <a:rPr lang="en-US" i="1">
                                <a:latin typeface="Cambria Math" panose="02040503050406030204" pitchFamily="18" charset="0"/>
                              </a:rPr>
                              <m:t>𝜆</m:t>
                            </m:r>
                          </m:e>
                          <m:sub>
                            <m:r>
                              <a:rPr lang="en-US" i="1">
                                <a:latin typeface="Cambria Math" panose="02040503050406030204" pitchFamily="18" charset="0"/>
                              </a:rPr>
                              <m:t>𝑡</m:t>
                            </m:r>
                          </m:sub>
                          <m:sup>
                            <m:r>
                              <a:rPr lang="en-US" i="1">
                                <a:latin typeface="Cambria Math" panose="02040503050406030204" pitchFamily="18" charset="0"/>
                              </a:rPr>
                              <m:t>2</m:t>
                            </m:r>
                          </m:sup>
                        </m:sSubSup>
                      </m:den>
                    </m:f>
                    <m:d>
                      <m:dPr>
                        <m:begChr m:val="["/>
                        <m:endChr m:val="]"/>
                        <m:ctrlPr>
                          <a:rPr lang="ka-GE" i="1">
                            <a:latin typeface="Cambria Math" panose="02040503050406030204" pitchFamily="18" charset="0"/>
                          </a:rPr>
                        </m:ctrlPr>
                      </m:dPr>
                      <m:e>
                        <m:r>
                          <a:rPr lang="en-US" i="1">
                            <a:latin typeface="Cambria Math" panose="02040503050406030204" pitchFamily="18" charset="0"/>
                          </a:rPr>
                          <m:t>1−</m:t>
                        </m:r>
                        <m:sSup>
                          <m:sSupPr>
                            <m:ctrlPr>
                              <a:rPr lang="ka-GE" i="1">
                                <a:latin typeface="Cambria Math" panose="02040503050406030204" pitchFamily="18" charset="0"/>
                              </a:rPr>
                            </m:ctrlPr>
                          </m:sSupPr>
                          <m:e>
                            <m:d>
                              <m:dPr>
                                <m:ctrlPr>
                                  <a:rPr lang="ka-GE" i="1">
                                    <a:latin typeface="Cambria Math" panose="02040503050406030204" pitchFamily="18" charset="0"/>
                                  </a:rPr>
                                </m:ctrlPr>
                              </m:dPr>
                              <m:e>
                                <m:f>
                                  <m:fPr>
                                    <m:ctrlPr>
                                      <a:rPr lang="ka-GE" i="1">
                                        <a:latin typeface="Cambria Math" panose="02040503050406030204" pitchFamily="18" charset="0"/>
                                      </a:rPr>
                                    </m:ctrlPr>
                                  </m:fPr>
                                  <m:num>
                                    <m:sSub>
                                      <m:sSubPr>
                                        <m:ctrlPr>
                                          <a:rPr lang="ka-GE" i="1">
                                            <a:latin typeface="Cambria Math" panose="02040503050406030204" pitchFamily="18" charset="0"/>
                                          </a:rPr>
                                        </m:ctrlPr>
                                      </m:sSubPr>
                                      <m:e>
                                        <m:r>
                                          <a:rPr lang="en-US" i="1">
                                            <a:latin typeface="Cambria Math" panose="02040503050406030204" pitchFamily="18" charset="0"/>
                                          </a:rPr>
                                          <m:t>𝜎</m:t>
                                        </m:r>
                                      </m:e>
                                      <m:sub>
                                        <m:r>
                                          <a:rPr lang="en-US" i="1">
                                            <a:latin typeface="Cambria Math" panose="02040503050406030204" pitchFamily="18" charset="0"/>
                                          </a:rPr>
                                          <m:t>𝑐𝑟𝑡</m:t>
                                        </m:r>
                                      </m:sub>
                                    </m:sSub>
                                    <m:r>
                                      <a:rPr lang="en-US" i="1">
                                        <a:latin typeface="Cambria Math" panose="02040503050406030204" pitchFamily="18" charset="0"/>
                                      </a:rPr>
                                      <m:t>−</m:t>
                                    </m:r>
                                    <m:sSub>
                                      <m:sSubPr>
                                        <m:ctrlPr>
                                          <a:rPr lang="ka-GE" i="1">
                                            <a:latin typeface="Cambria Math" panose="02040503050406030204" pitchFamily="18" charset="0"/>
                                          </a:rPr>
                                        </m:ctrlPr>
                                      </m:sSubPr>
                                      <m:e>
                                        <m:r>
                                          <a:rPr lang="en-US" i="1">
                                            <a:latin typeface="Cambria Math" panose="02040503050406030204" pitchFamily="18" charset="0"/>
                                          </a:rPr>
                                          <m:t>𝜎</m:t>
                                        </m:r>
                                      </m:e>
                                      <m:sub>
                                        <m:r>
                                          <a:rPr lang="en-US" i="1">
                                            <a:latin typeface="Cambria Math" panose="02040503050406030204" pitchFamily="18" charset="0"/>
                                          </a:rPr>
                                          <m:t>𝑒𝑙</m:t>
                                        </m:r>
                                      </m:sub>
                                    </m:sSub>
                                  </m:num>
                                  <m:den>
                                    <m:sSub>
                                      <m:sSubPr>
                                        <m:ctrlPr>
                                          <a:rPr lang="ka-GE" i="1">
                                            <a:latin typeface="Cambria Math" panose="02040503050406030204" pitchFamily="18" charset="0"/>
                                          </a:rPr>
                                        </m:ctrlPr>
                                      </m:sSubPr>
                                      <m:e>
                                        <m:r>
                                          <a:rPr lang="en-US" i="1">
                                            <a:latin typeface="Cambria Math" panose="02040503050406030204" pitchFamily="18" charset="0"/>
                                          </a:rPr>
                                          <m:t>𝜎</m:t>
                                        </m:r>
                                      </m:e>
                                      <m:sub>
                                        <m:r>
                                          <a:rPr lang="en-US" i="1">
                                            <a:latin typeface="Cambria Math" panose="02040503050406030204" pitchFamily="18" charset="0"/>
                                          </a:rPr>
                                          <m:t>𝑦</m:t>
                                        </m:r>
                                      </m:sub>
                                    </m:sSub>
                                    <m:r>
                                      <a:rPr lang="en-US" i="1">
                                        <a:latin typeface="Cambria Math" panose="02040503050406030204" pitchFamily="18" charset="0"/>
                                      </a:rPr>
                                      <m:t>−</m:t>
                                    </m:r>
                                    <m:sSub>
                                      <m:sSubPr>
                                        <m:ctrlPr>
                                          <a:rPr lang="ka-GE" i="1">
                                            <a:latin typeface="Cambria Math" panose="02040503050406030204" pitchFamily="18" charset="0"/>
                                          </a:rPr>
                                        </m:ctrlPr>
                                      </m:sSubPr>
                                      <m:e>
                                        <m:r>
                                          <a:rPr lang="en-US" i="1">
                                            <a:latin typeface="Cambria Math" panose="02040503050406030204" pitchFamily="18" charset="0"/>
                                          </a:rPr>
                                          <m:t>𝜎</m:t>
                                        </m:r>
                                      </m:e>
                                      <m:sub>
                                        <m:r>
                                          <a:rPr lang="en-US" i="1">
                                            <a:latin typeface="Cambria Math" panose="02040503050406030204" pitchFamily="18" charset="0"/>
                                          </a:rPr>
                                          <m:t>𝑒𝑙</m:t>
                                        </m:r>
                                      </m:sub>
                                    </m:sSub>
                                  </m:den>
                                </m:f>
                              </m:e>
                            </m:d>
                          </m:e>
                          <m:sup>
                            <m:r>
                              <a:rPr lang="en-US" i="1">
                                <a:latin typeface="Cambria Math" panose="02040503050406030204" pitchFamily="18" charset="0"/>
                              </a:rPr>
                              <m:t>2</m:t>
                            </m:r>
                          </m:sup>
                        </m:sSup>
                      </m:e>
                    </m:d>
                  </m:oMath>
                </a14:m>
                <a:r>
                  <a:rPr lang="en-US" dirty="0"/>
                  <a:t>                                             (13)</a:t>
                </a:r>
                <a:endParaRPr lang="ka-GE" dirty="0"/>
              </a:p>
              <a:p>
                <a:endParaRPr lang="ka-GE" dirty="0"/>
              </a:p>
              <a:p>
                <a:endParaRPr lang="ka-GE" dirty="0"/>
              </a:p>
              <a:p>
                <a:endParaRPr lang="ka-GE"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a:stretch>
                  <a:fillRect/>
                </a:stretch>
              </a:blipFill>
            </p:spPr>
            <p:txBody>
              <a:bodyPr/>
              <a:lstStyle/>
              <a:p>
                <a:r>
                  <a:rPr lang="ka-GE">
                    <a:noFill/>
                  </a:rPr>
                  <a:t> </a:t>
                </a:r>
              </a:p>
            </p:txBody>
          </p:sp>
        </mc:Fallback>
      </mc:AlternateContent>
    </p:spTree>
    <p:extLst>
      <p:ext uri="{BB962C8B-B14F-4D97-AF65-F5344CB8AC3E}">
        <p14:creationId xmlns:p14="http://schemas.microsoft.com/office/powerpoint/2010/main" val="6499039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838200" y="832513"/>
                <a:ext cx="10515600" cy="5344450"/>
              </a:xfrm>
            </p:spPr>
            <p:txBody>
              <a:bodyPr/>
              <a:lstStyle/>
              <a:p>
                <a14:m>
                  <m:oMath xmlns:m="http://schemas.openxmlformats.org/officeDocument/2006/math">
                    <m:sSubSup>
                      <m:sSubSupPr>
                        <m:ctrlPr>
                          <a:rPr lang="ka-GE" i="1">
                            <a:latin typeface="Cambria Math" panose="02040503050406030204" pitchFamily="18" charset="0"/>
                          </a:rPr>
                        </m:ctrlPr>
                      </m:sSubSupPr>
                      <m:e>
                        <m:r>
                          <a:rPr lang="en-US" i="1">
                            <a:latin typeface="Cambria Math" panose="02040503050406030204" pitchFamily="18" charset="0"/>
                          </a:rPr>
                          <m:t>𝜎</m:t>
                        </m:r>
                      </m:e>
                      <m:sub>
                        <m:r>
                          <a:rPr lang="en-US" i="1">
                            <a:latin typeface="Cambria Math" panose="02040503050406030204" pitchFamily="18" charset="0"/>
                          </a:rPr>
                          <m:t>𝑐𝑟𝑡</m:t>
                        </m:r>
                      </m:sub>
                      <m:sup>
                        <m:r>
                          <a:rPr lang="en-US" i="1">
                            <a:latin typeface="Cambria Math" panose="02040503050406030204" pitchFamily="18" charset="0"/>
                          </a:rPr>
                          <m:t>2</m:t>
                        </m:r>
                      </m:sup>
                    </m:sSubSup>
                    <m:r>
                      <a:rPr lang="en-US" i="1">
                        <a:latin typeface="Cambria Math" panose="02040503050406030204" pitchFamily="18" charset="0"/>
                      </a:rPr>
                      <m:t>−</m:t>
                    </m:r>
                    <m:d>
                      <m:dPr>
                        <m:begChr m:val="["/>
                        <m:endChr m:val="]"/>
                        <m:ctrlPr>
                          <a:rPr lang="ka-GE" i="1">
                            <a:latin typeface="Cambria Math" panose="02040503050406030204" pitchFamily="18" charset="0"/>
                          </a:rPr>
                        </m:ctrlPr>
                      </m:dPr>
                      <m:e>
                        <m:r>
                          <a:rPr lang="en-US" i="1">
                            <a:latin typeface="Cambria Math" panose="02040503050406030204" pitchFamily="18" charset="0"/>
                          </a:rPr>
                          <m:t>2</m:t>
                        </m:r>
                        <m:sSub>
                          <m:sSubPr>
                            <m:ctrlPr>
                              <a:rPr lang="ka-GE" i="1">
                                <a:latin typeface="Cambria Math" panose="02040503050406030204" pitchFamily="18" charset="0"/>
                              </a:rPr>
                            </m:ctrlPr>
                          </m:sSubPr>
                          <m:e>
                            <m:r>
                              <a:rPr lang="en-US" i="1">
                                <a:latin typeface="Cambria Math" panose="02040503050406030204" pitchFamily="18" charset="0"/>
                              </a:rPr>
                              <m:t>𝜎</m:t>
                            </m:r>
                          </m:e>
                          <m:sub>
                            <m:r>
                              <a:rPr lang="en-US" i="1">
                                <a:latin typeface="Cambria Math" panose="02040503050406030204" pitchFamily="18" charset="0"/>
                              </a:rPr>
                              <m:t>𝑒𝑙</m:t>
                            </m:r>
                          </m:sub>
                        </m:sSub>
                        <m:r>
                          <a:rPr lang="en-US" i="1">
                            <a:latin typeface="Cambria Math" panose="02040503050406030204" pitchFamily="18" charset="0"/>
                          </a:rPr>
                          <m:t>−</m:t>
                        </m:r>
                        <m:f>
                          <m:fPr>
                            <m:ctrlPr>
                              <a:rPr lang="ka-GE" i="1">
                                <a:latin typeface="Cambria Math" panose="02040503050406030204" pitchFamily="18" charset="0"/>
                              </a:rPr>
                            </m:ctrlPr>
                          </m:fPr>
                          <m:num>
                            <m:sSup>
                              <m:sSupPr>
                                <m:ctrlPr>
                                  <a:rPr lang="ka-GE" i="1">
                                    <a:latin typeface="Cambria Math" panose="02040503050406030204" pitchFamily="18" charset="0"/>
                                  </a:rPr>
                                </m:ctrlPr>
                              </m:sSupPr>
                              <m:e>
                                <m:d>
                                  <m:dPr>
                                    <m:ctrlPr>
                                      <a:rPr lang="ka-GE" i="1">
                                        <a:latin typeface="Cambria Math" panose="02040503050406030204" pitchFamily="18" charset="0"/>
                                      </a:rPr>
                                    </m:ctrlPr>
                                  </m:dPr>
                                  <m:e>
                                    <m:sSub>
                                      <m:sSubPr>
                                        <m:ctrlPr>
                                          <a:rPr lang="ka-GE" i="1">
                                            <a:latin typeface="Cambria Math" panose="02040503050406030204" pitchFamily="18" charset="0"/>
                                          </a:rPr>
                                        </m:ctrlPr>
                                      </m:sSubPr>
                                      <m:e>
                                        <m:r>
                                          <a:rPr lang="en-US" i="1">
                                            <a:latin typeface="Cambria Math" panose="02040503050406030204" pitchFamily="18" charset="0"/>
                                          </a:rPr>
                                          <m:t>𝜎</m:t>
                                        </m:r>
                                      </m:e>
                                      <m:sub>
                                        <m:r>
                                          <a:rPr lang="en-US" i="1">
                                            <a:latin typeface="Cambria Math" panose="02040503050406030204" pitchFamily="18" charset="0"/>
                                          </a:rPr>
                                          <m:t>𝑦</m:t>
                                        </m:r>
                                      </m:sub>
                                    </m:sSub>
                                    <m:r>
                                      <a:rPr lang="en-US" i="1">
                                        <a:latin typeface="Cambria Math" panose="02040503050406030204" pitchFamily="18" charset="0"/>
                                      </a:rPr>
                                      <m:t>−</m:t>
                                    </m:r>
                                    <m:sSub>
                                      <m:sSubPr>
                                        <m:ctrlPr>
                                          <a:rPr lang="ka-GE" i="1">
                                            <a:latin typeface="Cambria Math" panose="02040503050406030204" pitchFamily="18" charset="0"/>
                                          </a:rPr>
                                        </m:ctrlPr>
                                      </m:sSubPr>
                                      <m:e>
                                        <m:r>
                                          <a:rPr lang="en-US" i="1">
                                            <a:latin typeface="Cambria Math" panose="02040503050406030204" pitchFamily="18" charset="0"/>
                                          </a:rPr>
                                          <m:t>𝜎</m:t>
                                        </m:r>
                                      </m:e>
                                      <m:sub>
                                        <m:r>
                                          <a:rPr lang="en-US" i="1">
                                            <a:latin typeface="Cambria Math" panose="02040503050406030204" pitchFamily="18" charset="0"/>
                                          </a:rPr>
                                          <m:t>𝑒𝑙</m:t>
                                        </m:r>
                                      </m:sub>
                                    </m:sSub>
                                  </m:e>
                                </m:d>
                              </m:e>
                              <m:sup>
                                <m:r>
                                  <a:rPr lang="en-US" i="1">
                                    <a:latin typeface="Cambria Math" panose="02040503050406030204" pitchFamily="18" charset="0"/>
                                  </a:rPr>
                                  <m:t>2</m:t>
                                </m:r>
                              </m:sup>
                            </m:sSup>
                          </m:num>
                          <m:den>
                            <m:sSup>
                              <m:sSupPr>
                                <m:ctrlPr>
                                  <a:rPr lang="ka-GE" i="1">
                                    <a:latin typeface="Cambria Math" panose="02040503050406030204" pitchFamily="18" charset="0"/>
                                  </a:rPr>
                                </m:ctrlPr>
                              </m:sSupPr>
                              <m:e>
                                <m:r>
                                  <a:rPr lang="en-US" i="1">
                                    <a:latin typeface="Cambria Math" panose="02040503050406030204" pitchFamily="18" charset="0"/>
                                  </a:rPr>
                                  <m:t>𝜋</m:t>
                                </m:r>
                              </m:e>
                              <m:sup>
                                <m:r>
                                  <a:rPr lang="en-US" i="1">
                                    <a:latin typeface="Cambria Math" panose="02040503050406030204" pitchFamily="18" charset="0"/>
                                  </a:rPr>
                                  <m:t>2</m:t>
                                </m:r>
                              </m:sup>
                            </m:sSup>
                            <m:r>
                              <a:rPr lang="en-US" i="1">
                                <a:latin typeface="Cambria Math" panose="02040503050406030204" pitchFamily="18" charset="0"/>
                              </a:rPr>
                              <m:t>𝐸</m:t>
                            </m:r>
                          </m:den>
                        </m:f>
                        <m:sSubSup>
                          <m:sSubSupPr>
                            <m:ctrlPr>
                              <a:rPr lang="ka-GE" i="1">
                                <a:latin typeface="Cambria Math" panose="02040503050406030204" pitchFamily="18" charset="0"/>
                              </a:rPr>
                            </m:ctrlPr>
                          </m:sSubSupPr>
                          <m:e>
                            <m:r>
                              <a:rPr lang="en-US" i="1">
                                <a:latin typeface="Cambria Math" panose="02040503050406030204" pitchFamily="18" charset="0"/>
                              </a:rPr>
                              <m:t>𝜆</m:t>
                            </m:r>
                          </m:e>
                          <m:sub>
                            <m:r>
                              <a:rPr lang="en-US" i="1">
                                <a:latin typeface="Cambria Math" panose="02040503050406030204" pitchFamily="18" charset="0"/>
                              </a:rPr>
                              <m:t>𝑡</m:t>
                            </m:r>
                          </m:sub>
                          <m:sup>
                            <m:r>
                              <a:rPr lang="en-US" i="1">
                                <a:latin typeface="Cambria Math" panose="02040503050406030204" pitchFamily="18" charset="0"/>
                              </a:rPr>
                              <m:t>2</m:t>
                            </m:r>
                          </m:sup>
                        </m:sSubSup>
                      </m:e>
                    </m:d>
                    <m:sSub>
                      <m:sSubPr>
                        <m:ctrlPr>
                          <a:rPr lang="ka-GE" i="1">
                            <a:latin typeface="Cambria Math" panose="02040503050406030204" pitchFamily="18" charset="0"/>
                          </a:rPr>
                        </m:ctrlPr>
                      </m:sSubPr>
                      <m:e>
                        <m:r>
                          <a:rPr lang="en-US" i="1">
                            <a:latin typeface="Cambria Math" panose="02040503050406030204" pitchFamily="18" charset="0"/>
                          </a:rPr>
                          <m:t>𝜎</m:t>
                        </m:r>
                      </m:e>
                      <m:sub>
                        <m:r>
                          <a:rPr lang="en-US" i="1">
                            <a:latin typeface="Cambria Math" panose="02040503050406030204" pitchFamily="18" charset="0"/>
                          </a:rPr>
                          <m:t>𝑐𝑟𝑡</m:t>
                        </m:r>
                      </m:sub>
                    </m:sSub>
                    <m:r>
                      <a:rPr lang="en-US" i="1">
                        <a:latin typeface="Cambria Math" panose="02040503050406030204" pitchFamily="18" charset="0"/>
                      </a:rPr>
                      <m:t>+</m:t>
                    </m:r>
                    <m:sSub>
                      <m:sSubPr>
                        <m:ctrlPr>
                          <a:rPr lang="ka-GE" i="1">
                            <a:latin typeface="Cambria Math" panose="02040503050406030204" pitchFamily="18" charset="0"/>
                          </a:rPr>
                        </m:ctrlPr>
                      </m:sSubPr>
                      <m:e>
                        <m:r>
                          <a:rPr lang="en-US" i="1">
                            <a:latin typeface="Cambria Math" panose="02040503050406030204" pitchFamily="18" charset="0"/>
                          </a:rPr>
                          <m:t>𝜎</m:t>
                        </m:r>
                      </m:e>
                      <m:sub>
                        <m:r>
                          <a:rPr lang="en-US" i="1">
                            <a:latin typeface="Cambria Math" panose="02040503050406030204" pitchFamily="18" charset="0"/>
                          </a:rPr>
                          <m:t>𝑦</m:t>
                        </m:r>
                      </m:sub>
                    </m:sSub>
                    <m:d>
                      <m:dPr>
                        <m:ctrlPr>
                          <a:rPr lang="ka-GE" i="1">
                            <a:latin typeface="Cambria Math" panose="02040503050406030204" pitchFamily="18" charset="0"/>
                          </a:rPr>
                        </m:ctrlPr>
                      </m:dPr>
                      <m:e>
                        <m:r>
                          <a:rPr lang="en-US" i="1">
                            <a:latin typeface="Cambria Math" panose="02040503050406030204" pitchFamily="18" charset="0"/>
                          </a:rPr>
                          <m:t>2</m:t>
                        </m:r>
                        <m:sSub>
                          <m:sSubPr>
                            <m:ctrlPr>
                              <a:rPr lang="ka-GE" i="1">
                                <a:latin typeface="Cambria Math" panose="02040503050406030204" pitchFamily="18" charset="0"/>
                              </a:rPr>
                            </m:ctrlPr>
                          </m:sSubPr>
                          <m:e>
                            <m:r>
                              <a:rPr lang="en-US" i="1">
                                <a:latin typeface="Cambria Math" panose="02040503050406030204" pitchFamily="18" charset="0"/>
                              </a:rPr>
                              <m:t>𝜎</m:t>
                            </m:r>
                          </m:e>
                          <m:sub>
                            <m:r>
                              <a:rPr lang="en-US" i="1">
                                <a:latin typeface="Cambria Math" panose="02040503050406030204" pitchFamily="18" charset="0"/>
                              </a:rPr>
                              <m:t>𝑒𝑙</m:t>
                            </m:r>
                          </m:sub>
                        </m:sSub>
                        <m:r>
                          <a:rPr lang="en-US" i="1">
                            <a:latin typeface="Cambria Math" panose="02040503050406030204" pitchFamily="18" charset="0"/>
                          </a:rPr>
                          <m:t>−</m:t>
                        </m:r>
                        <m:sSub>
                          <m:sSubPr>
                            <m:ctrlPr>
                              <a:rPr lang="ka-GE" i="1">
                                <a:latin typeface="Cambria Math" panose="02040503050406030204" pitchFamily="18" charset="0"/>
                              </a:rPr>
                            </m:ctrlPr>
                          </m:sSubPr>
                          <m:e>
                            <m:r>
                              <a:rPr lang="en-US" i="1">
                                <a:latin typeface="Cambria Math" panose="02040503050406030204" pitchFamily="18" charset="0"/>
                              </a:rPr>
                              <m:t>𝜎</m:t>
                            </m:r>
                          </m:e>
                          <m:sub>
                            <m:r>
                              <a:rPr lang="en-US" i="1">
                                <a:latin typeface="Cambria Math" panose="02040503050406030204" pitchFamily="18" charset="0"/>
                              </a:rPr>
                              <m:t>𝑦</m:t>
                            </m:r>
                          </m:sub>
                        </m:sSub>
                      </m:e>
                    </m:d>
                    <m:r>
                      <a:rPr lang="en-US" i="1">
                        <a:latin typeface="Cambria Math" panose="02040503050406030204" pitchFamily="18" charset="0"/>
                      </a:rPr>
                      <m:t>=0</m:t>
                    </m:r>
                  </m:oMath>
                </a14:m>
                <a:r>
                  <a:rPr lang="en-US" dirty="0"/>
                  <a:t>                     (14)</a:t>
                </a:r>
                <a:endParaRPr lang="ka-GE" dirty="0"/>
              </a:p>
              <a:p>
                <a14:m>
                  <m:oMath xmlns:m="http://schemas.openxmlformats.org/officeDocument/2006/math">
                    <m:sSub>
                      <m:sSubPr>
                        <m:ctrlPr>
                          <a:rPr lang="ka-GE" i="1">
                            <a:latin typeface="Cambria Math" panose="02040503050406030204" pitchFamily="18" charset="0"/>
                          </a:rPr>
                        </m:ctrlPr>
                      </m:sSubPr>
                      <m:e>
                        <m:r>
                          <a:rPr lang="en-US" i="1">
                            <a:latin typeface="Cambria Math" panose="02040503050406030204" pitchFamily="18" charset="0"/>
                          </a:rPr>
                          <m:t>𝜎</m:t>
                        </m:r>
                      </m:e>
                      <m:sub>
                        <m:r>
                          <a:rPr lang="en-US" i="1">
                            <a:latin typeface="Cambria Math" panose="02040503050406030204" pitchFamily="18" charset="0"/>
                          </a:rPr>
                          <m:t>𝑐𝑟</m:t>
                        </m:r>
                      </m:sub>
                    </m:sSub>
                    <m:r>
                      <a:rPr lang="en-US" i="1">
                        <a:latin typeface="Cambria Math" panose="02040503050406030204" pitchFamily="18" charset="0"/>
                      </a:rPr>
                      <m:t>=</m:t>
                    </m:r>
                    <m:f>
                      <m:fPr>
                        <m:ctrlPr>
                          <a:rPr lang="ka-GE" i="1">
                            <a:latin typeface="Cambria Math" panose="02040503050406030204" pitchFamily="18" charset="0"/>
                          </a:rPr>
                        </m:ctrlPr>
                      </m:fPr>
                      <m:num>
                        <m:sSup>
                          <m:sSupPr>
                            <m:ctrlPr>
                              <a:rPr lang="ka-GE" i="1">
                                <a:latin typeface="Cambria Math" panose="02040503050406030204" pitchFamily="18" charset="0"/>
                              </a:rPr>
                            </m:ctrlPr>
                          </m:sSupPr>
                          <m:e>
                            <m:r>
                              <a:rPr lang="en-US" i="1">
                                <a:latin typeface="Cambria Math" panose="02040503050406030204" pitchFamily="18" charset="0"/>
                              </a:rPr>
                              <m:t>𝜋</m:t>
                            </m:r>
                          </m:e>
                          <m:sup>
                            <m:r>
                              <a:rPr lang="en-US" i="1">
                                <a:latin typeface="Cambria Math" panose="02040503050406030204" pitchFamily="18" charset="0"/>
                              </a:rPr>
                              <m:t>2</m:t>
                            </m:r>
                          </m:sup>
                        </m:sSup>
                        <m:r>
                          <a:rPr lang="en-US" i="1">
                            <a:latin typeface="Cambria Math" panose="02040503050406030204" pitchFamily="18" charset="0"/>
                          </a:rPr>
                          <m:t>𝐸</m:t>
                        </m:r>
                      </m:num>
                      <m:den>
                        <m:sSup>
                          <m:sSupPr>
                            <m:ctrlPr>
                              <a:rPr lang="ka-GE" i="1">
                                <a:latin typeface="Cambria Math" panose="02040503050406030204" pitchFamily="18" charset="0"/>
                              </a:rPr>
                            </m:ctrlPr>
                          </m:sSupPr>
                          <m:e>
                            <m:r>
                              <a:rPr lang="en-US" i="1">
                                <a:latin typeface="Cambria Math" panose="02040503050406030204" pitchFamily="18" charset="0"/>
                              </a:rPr>
                              <m:t>𝜆</m:t>
                            </m:r>
                          </m:e>
                          <m:sup>
                            <m:r>
                              <a:rPr lang="en-US" i="1">
                                <a:latin typeface="Cambria Math" panose="02040503050406030204" pitchFamily="18" charset="0"/>
                              </a:rPr>
                              <m:t>2</m:t>
                            </m:r>
                          </m:sup>
                        </m:sSup>
                      </m:den>
                    </m:f>
                    <m:d>
                      <m:dPr>
                        <m:ctrlPr>
                          <a:rPr lang="ka-GE" i="1">
                            <a:latin typeface="Cambria Math" panose="02040503050406030204" pitchFamily="18" charset="0"/>
                          </a:rPr>
                        </m:ctrlPr>
                      </m:dPr>
                      <m:e>
                        <m:r>
                          <a:rPr lang="en-US" i="1">
                            <a:latin typeface="Cambria Math" panose="02040503050406030204" pitchFamily="18" charset="0"/>
                          </a:rPr>
                          <m:t>1−</m:t>
                        </m:r>
                        <m:f>
                          <m:fPr>
                            <m:ctrlPr>
                              <a:rPr lang="ka-GE" i="1">
                                <a:latin typeface="Cambria Math" panose="02040503050406030204" pitchFamily="18" charset="0"/>
                              </a:rPr>
                            </m:ctrlPr>
                          </m:fPr>
                          <m:num>
                            <m:sSub>
                              <m:sSubPr>
                                <m:ctrlPr>
                                  <a:rPr lang="ka-GE" i="1">
                                    <a:latin typeface="Cambria Math" panose="02040503050406030204" pitchFamily="18" charset="0"/>
                                  </a:rPr>
                                </m:ctrlPr>
                              </m:sSubPr>
                              <m:e>
                                <m:r>
                                  <a:rPr lang="en-US" i="1">
                                    <a:latin typeface="Cambria Math" panose="02040503050406030204" pitchFamily="18" charset="0"/>
                                  </a:rPr>
                                  <m:t>𝐼</m:t>
                                </m:r>
                              </m:e>
                              <m:sub>
                                <m:r>
                                  <a:rPr lang="en-US" i="1">
                                    <a:latin typeface="Cambria Math" panose="02040503050406030204" pitchFamily="18" charset="0"/>
                                  </a:rPr>
                                  <m:t>2</m:t>
                                </m:r>
                              </m:sub>
                            </m:sSub>
                          </m:num>
                          <m:den>
                            <m:r>
                              <a:rPr lang="en-US" i="1">
                                <a:latin typeface="Cambria Math" panose="02040503050406030204" pitchFamily="18" charset="0"/>
                              </a:rPr>
                              <m:t>𝐼</m:t>
                            </m:r>
                          </m:den>
                        </m:f>
                      </m:e>
                    </m:d>
                    <m:r>
                      <a:rPr lang="en-US" i="1">
                        <a:latin typeface="Cambria Math" panose="02040503050406030204" pitchFamily="18" charset="0"/>
                      </a:rPr>
                      <m:t>+</m:t>
                    </m:r>
                    <m:d>
                      <m:dPr>
                        <m:ctrlPr>
                          <a:rPr lang="ka-GE" i="1">
                            <a:latin typeface="Cambria Math" panose="02040503050406030204" pitchFamily="18" charset="0"/>
                          </a:rPr>
                        </m:ctrlPr>
                      </m:dPr>
                      <m:e>
                        <m:sSub>
                          <m:sSubPr>
                            <m:ctrlPr>
                              <a:rPr lang="ka-GE" i="1">
                                <a:latin typeface="Cambria Math" panose="02040503050406030204" pitchFamily="18" charset="0"/>
                              </a:rPr>
                            </m:ctrlPr>
                          </m:sSubPr>
                          <m:e>
                            <m:r>
                              <a:rPr lang="en-US" i="1">
                                <a:latin typeface="Cambria Math" panose="02040503050406030204" pitchFamily="18" charset="0"/>
                              </a:rPr>
                              <m:t>𝜎</m:t>
                            </m:r>
                          </m:e>
                          <m:sub>
                            <m:r>
                              <a:rPr lang="en-US" i="1">
                                <a:latin typeface="Cambria Math" panose="02040503050406030204" pitchFamily="18" charset="0"/>
                              </a:rPr>
                              <m:t>𝑒𝑙</m:t>
                            </m:r>
                          </m:sub>
                        </m:sSub>
                        <m:r>
                          <a:rPr lang="en-US" i="1">
                            <a:latin typeface="Cambria Math" panose="02040503050406030204" pitchFamily="18" charset="0"/>
                          </a:rPr>
                          <m:t>−</m:t>
                        </m:r>
                        <m:f>
                          <m:fPr>
                            <m:ctrlPr>
                              <a:rPr lang="ka-GE" i="1">
                                <a:latin typeface="Cambria Math" panose="02040503050406030204" pitchFamily="18" charset="0"/>
                              </a:rPr>
                            </m:ctrlPr>
                          </m:fPr>
                          <m:num>
                            <m:sSubSup>
                              <m:sSubSupPr>
                                <m:ctrlPr>
                                  <a:rPr lang="ka-GE" i="1">
                                    <a:latin typeface="Cambria Math" panose="02040503050406030204" pitchFamily="18" charset="0"/>
                                  </a:rPr>
                                </m:ctrlPr>
                              </m:sSubSupPr>
                              <m:e>
                                <m:r>
                                  <a:rPr lang="en-US" i="1">
                                    <a:latin typeface="Cambria Math" panose="02040503050406030204" pitchFamily="18" charset="0"/>
                                  </a:rPr>
                                  <m:t>𝜆</m:t>
                                </m:r>
                              </m:e>
                              <m:sub>
                                <m:r>
                                  <a:rPr lang="en-US" i="1">
                                    <a:latin typeface="Cambria Math" panose="02040503050406030204" pitchFamily="18" charset="0"/>
                                  </a:rPr>
                                  <m:t>𝑡</m:t>
                                </m:r>
                              </m:sub>
                              <m:sup>
                                <m:r>
                                  <a:rPr lang="en-US" i="1">
                                    <a:latin typeface="Cambria Math" panose="02040503050406030204" pitchFamily="18" charset="0"/>
                                  </a:rPr>
                                  <m:t>2</m:t>
                                </m:r>
                              </m:sup>
                            </m:sSubSup>
                            <m:sSup>
                              <m:sSupPr>
                                <m:ctrlPr>
                                  <a:rPr lang="ka-GE" i="1">
                                    <a:latin typeface="Cambria Math" panose="02040503050406030204" pitchFamily="18" charset="0"/>
                                  </a:rPr>
                                </m:ctrlPr>
                              </m:sSupPr>
                              <m:e>
                                <m:d>
                                  <m:dPr>
                                    <m:ctrlPr>
                                      <a:rPr lang="ka-GE" i="1">
                                        <a:latin typeface="Cambria Math" panose="02040503050406030204" pitchFamily="18" charset="0"/>
                                      </a:rPr>
                                    </m:ctrlPr>
                                  </m:dPr>
                                  <m:e>
                                    <m:sSub>
                                      <m:sSubPr>
                                        <m:ctrlPr>
                                          <a:rPr lang="ka-GE" i="1">
                                            <a:latin typeface="Cambria Math" panose="02040503050406030204" pitchFamily="18" charset="0"/>
                                          </a:rPr>
                                        </m:ctrlPr>
                                      </m:sSubPr>
                                      <m:e>
                                        <m:r>
                                          <a:rPr lang="en-US" i="1">
                                            <a:latin typeface="Cambria Math" panose="02040503050406030204" pitchFamily="18" charset="0"/>
                                          </a:rPr>
                                          <m:t>𝜎</m:t>
                                        </m:r>
                                      </m:e>
                                      <m:sub>
                                        <m:r>
                                          <a:rPr lang="en-US" i="1">
                                            <a:latin typeface="Cambria Math" panose="02040503050406030204" pitchFamily="18" charset="0"/>
                                          </a:rPr>
                                          <m:t>𝑦</m:t>
                                        </m:r>
                                      </m:sub>
                                    </m:sSub>
                                    <m:r>
                                      <a:rPr lang="en-US" i="1">
                                        <a:latin typeface="Cambria Math" panose="02040503050406030204" pitchFamily="18" charset="0"/>
                                      </a:rPr>
                                      <m:t>−</m:t>
                                    </m:r>
                                    <m:sSub>
                                      <m:sSubPr>
                                        <m:ctrlPr>
                                          <a:rPr lang="ka-GE" i="1">
                                            <a:latin typeface="Cambria Math" panose="02040503050406030204" pitchFamily="18" charset="0"/>
                                          </a:rPr>
                                        </m:ctrlPr>
                                      </m:sSubPr>
                                      <m:e>
                                        <m:r>
                                          <a:rPr lang="en-US" i="1">
                                            <a:latin typeface="Cambria Math" panose="02040503050406030204" pitchFamily="18" charset="0"/>
                                          </a:rPr>
                                          <m:t>𝜎</m:t>
                                        </m:r>
                                      </m:e>
                                      <m:sub>
                                        <m:r>
                                          <a:rPr lang="en-US" i="1">
                                            <a:latin typeface="Cambria Math" panose="02040503050406030204" pitchFamily="18" charset="0"/>
                                          </a:rPr>
                                          <m:t>𝑒𝑙</m:t>
                                        </m:r>
                                      </m:sub>
                                    </m:sSub>
                                  </m:e>
                                </m:d>
                              </m:e>
                              <m:sup>
                                <m:r>
                                  <a:rPr lang="en-US" i="1">
                                    <a:latin typeface="Cambria Math" panose="02040503050406030204" pitchFamily="18" charset="0"/>
                                  </a:rPr>
                                  <m:t>2</m:t>
                                </m:r>
                              </m:sup>
                            </m:sSup>
                          </m:num>
                          <m:den>
                            <m:sSup>
                              <m:sSupPr>
                                <m:ctrlPr>
                                  <a:rPr lang="ka-GE" i="1">
                                    <a:latin typeface="Cambria Math" panose="02040503050406030204" pitchFamily="18" charset="0"/>
                                  </a:rPr>
                                </m:ctrlPr>
                              </m:sSupPr>
                              <m:e>
                                <m:r>
                                  <a:rPr lang="en-US" i="1">
                                    <a:latin typeface="Cambria Math" panose="02040503050406030204" pitchFamily="18" charset="0"/>
                                  </a:rPr>
                                  <m:t>2</m:t>
                                </m:r>
                                <m:r>
                                  <a:rPr lang="en-US" i="1">
                                    <a:latin typeface="Cambria Math" panose="02040503050406030204" pitchFamily="18" charset="0"/>
                                  </a:rPr>
                                  <m:t>𝜋</m:t>
                                </m:r>
                              </m:e>
                              <m:sup>
                                <m:r>
                                  <a:rPr lang="en-US" i="1">
                                    <a:latin typeface="Cambria Math" panose="02040503050406030204" pitchFamily="18" charset="0"/>
                                  </a:rPr>
                                  <m:t>2</m:t>
                                </m:r>
                              </m:sup>
                            </m:sSup>
                            <m:r>
                              <a:rPr lang="en-US" i="1">
                                <a:latin typeface="Cambria Math" panose="02040503050406030204" pitchFamily="18" charset="0"/>
                              </a:rPr>
                              <m:t>𝐸</m:t>
                            </m:r>
                          </m:den>
                        </m:f>
                      </m:e>
                    </m:d>
                    <m:f>
                      <m:fPr>
                        <m:ctrlPr>
                          <a:rPr lang="ka-GE" i="1">
                            <a:latin typeface="Cambria Math" panose="02040503050406030204" pitchFamily="18" charset="0"/>
                          </a:rPr>
                        </m:ctrlPr>
                      </m:fPr>
                      <m:num>
                        <m:sSub>
                          <m:sSubPr>
                            <m:ctrlPr>
                              <a:rPr lang="ka-GE" i="1">
                                <a:latin typeface="Cambria Math" panose="02040503050406030204" pitchFamily="18" charset="0"/>
                              </a:rPr>
                            </m:ctrlPr>
                          </m:sSubPr>
                          <m:e>
                            <m:r>
                              <a:rPr lang="en-US" i="1">
                                <a:latin typeface="Cambria Math" panose="02040503050406030204" pitchFamily="18" charset="0"/>
                              </a:rPr>
                              <m:t>𝐼</m:t>
                            </m:r>
                          </m:e>
                          <m:sub>
                            <m:r>
                              <a:rPr lang="en-US" i="1">
                                <a:latin typeface="Cambria Math" panose="02040503050406030204" pitchFamily="18" charset="0"/>
                              </a:rPr>
                              <m:t>2</m:t>
                            </m:r>
                          </m:sub>
                        </m:sSub>
                      </m:num>
                      <m:den>
                        <m:r>
                          <a:rPr lang="en-US" i="1">
                            <a:latin typeface="Cambria Math" panose="02040503050406030204" pitchFamily="18" charset="0"/>
                          </a:rPr>
                          <m:t>𝐼</m:t>
                        </m:r>
                      </m:den>
                    </m:f>
                    <m:r>
                      <a:rPr lang="en-US" i="1">
                        <a:latin typeface="Cambria Math" panose="02040503050406030204" pitchFamily="18" charset="0"/>
                      </a:rPr>
                      <m:t>+</m:t>
                    </m:r>
                    <m:f>
                      <m:fPr>
                        <m:ctrlPr>
                          <a:rPr lang="ka-GE" i="1">
                            <a:latin typeface="Cambria Math" panose="02040503050406030204" pitchFamily="18" charset="0"/>
                          </a:rPr>
                        </m:ctrlPr>
                      </m:fPr>
                      <m:num>
                        <m:sSub>
                          <m:sSubPr>
                            <m:ctrlPr>
                              <a:rPr lang="ka-GE" i="1">
                                <a:latin typeface="Cambria Math" panose="02040503050406030204" pitchFamily="18" charset="0"/>
                              </a:rPr>
                            </m:ctrlPr>
                          </m:sSubPr>
                          <m:e>
                            <m:r>
                              <a:rPr lang="en-US" i="1">
                                <a:latin typeface="Cambria Math" panose="02040503050406030204" pitchFamily="18" charset="0"/>
                              </a:rPr>
                              <m:t>𝐼</m:t>
                            </m:r>
                          </m:e>
                          <m:sub>
                            <m:r>
                              <a:rPr lang="en-US" i="1">
                                <a:latin typeface="Cambria Math" panose="02040503050406030204" pitchFamily="18" charset="0"/>
                              </a:rPr>
                              <m:t>2</m:t>
                            </m:r>
                          </m:sub>
                        </m:sSub>
                      </m:num>
                      <m:den>
                        <m:r>
                          <a:rPr lang="en-US" i="1">
                            <a:latin typeface="Cambria Math" panose="02040503050406030204" pitchFamily="18" charset="0"/>
                          </a:rPr>
                          <m:t>𝐼</m:t>
                        </m:r>
                      </m:den>
                    </m:f>
                    <m:rad>
                      <m:radPr>
                        <m:degHide m:val="on"/>
                        <m:ctrlPr>
                          <a:rPr lang="ka-GE" i="1">
                            <a:latin typeface="Cambria Math" panose="02040503050406030204" pitchFamily="18" charset="0"/>
                          </a:rPr>
                        </m:ctrlPr>
                      </m:radPr>
                      <m:deg/>
                      <m:e>
                        <m:sSup>
                          <m:sSupPr>
                            <m:ctrlPr>
                              <a:rPr lang="ka-GE" i="1">
                                <a:latin typeface="Cambria Math" panose="02040503050406030204" pitchFamily="18" charset="0"/>
                              </a:rPr>
                            </m:ctrlPr>
                          </m:sSupPr>
                          <m:e>
                            <m:d>
                              <m:dPr>
                                <m:ctrlPr>
                                  <a:rPr lang="ka-GE" i="1">
                                    <a:latin typeface="Cambria Math" panose="02040503050406030204" pitchFamily="18" charset="0"/>
                                  </a:rPr>
                                </m:ctrlPr>
                              </m:dPr>
                              <m:e>
                                <m:sSub>
                                  <m:sSubPr>
                                    <m:ctrlPr>
                                      <a:rPr lang="ka-GE" i="1">
                                        <a:latin typeface="Cambria Math" panose="02040503050406030204" pitchFamily="18" charset="0"/>
                                      </a:rPr>
                                    </m:ctrlPr>
                                  </m:sSubPr>
                                  <m:e>
                                    <m:r>
                                      <a:rPr lang="en-US" i="1">
                                        <a:latin typeface="Cambria Math" panose="02040503050406030204" pitchFamily="18" charset="0"/>
                                      </a:rPr>
                                      <m:t>𝜎</m:t>
                                    </m:r>
                                  </m:e>
                                  <m:sub>
                                    <m:r>
                                      <a:rPr lang="en-US" i="1">
                                        <a:latin typeface="Cambria Math" panose="02040503050406030204" pitchFamily="18" charset="0"/>
                                      </a:rPr>
                                      <m:t>𝑒𝑙</m:t>
                                    </m:r>
                                  </m:sub>
                                </m:sSub>
                                <m:r>
                                  <a:rPr lang="en-US" i="1">
                                    <a:latin typeface="Cambria Math" panose="02040503050406030204" pitchFamily="18" charset="0"/>
                                  </a:rPr>
                                  <m:t>−</m:t>
                                </m:r>
                                <m:f>
                                  <m:fPr>
                                    <m:ctrlPr>
                                      <a:rPr lang="ka-GE" i="1">
                                        <a:latin typeface="Cambria Math" panose="02040503050406030204" pitchFamily="18" charset="0"/>
                                      </a:rPr>
                                    </m:ctrlPr>
                                  </m:fPr>
                                  <m:num>
                                    <m:sSubSup>
                                      <m:sSubSupPr>
                                        <m:ctrlPr>
                                          <a:rPr lang="ka-GE" i="1">
                                            <a:latin typeface="Cambria Math" panose="02040503050406030204" pitchFamily="18" charset="0"/>
                                          </a:rPr>
                                        </m:ctrlPr>
                                      </m:sSubSupPr>
                                      <m:e>
                                        <m:r>
                                          <a:rPr lang="en-US" i="1">
                                            <a:latin typeface="Cambria Math" panose="02040503050406030204" pitchFamily="18" charset="0"/>
                                          </a:rPr>
                                          <m:t>𝜆</m:t>
                                        </m:r>
                                      </m:e>
                                      <m:sub>
                                        <m:r>
                                          <a:rPr lang="en-US" i="1">
                                            <a:latin typeface="Cambria Math" panose="02040503050406030204" pitchFamily="18" charset="0"/>
                                          </a:rPr>
                                          <m:t>𝑡</m:t>
                                        </m:r>
                                      </m:sub>
                                      <m:sup>
                                        <m:r>
                                          <a:rPr lang="en-US" i="1">
                                            <a:latin typeface="Cambria Math" panose="02040503050406030204" pitchFamily="18" charset="0"/>
                                          </a:rPr>
                                          <m:t>2</m:t>
                                        </m:r>
                                      </m:sup>
                                    </m:sSubSup>
                                    <m:sSup>
                                      <m:sSupPr>
                                        <m:ctrlPr>
                                          <a:rPr lang="ka-GE" i="1">
                                            <a:latin typeface="Cambria Math" panose="02040503050406030204" pitchFamily="18" charset="0"/>
                                          </a:rPr>
                                        </m:ctrlPr>
                                      </m:sSupPr>
                                      <m:e>
                                        <m:d>
                                          <m:dPr>
                                            <m:ctrlPr>
                                              <a:rPr lang="ka-GE" i="1">
                                                <a:latin typeface="Cambria Math" panose="02040503050406030204" pitchFamily="18" charset="0"/>
                                              </a:rPr>
                                            </m:ctrlPr>
                                          </m:dPr>
                                          <m:e>
                                            <m:sSub>
                                              <m:sSubPr>
                                                <m:ctrlPr>
                                                  <a:rPr lang="ka-GE" i="1">
                                                    <a:latin typeface="Cambria Math" panose="02040503050406030204" pitchFamily="18" charset="0"/>
                                                  </a:rPr>
                                                </m:ctrlPr>
                                              </m:sSubPr>
                                              <m:e>
                                                <m:r>
                                                  <a:rPr lang="en-US" i="1">
                                                    <a:latin typeface="Cambria Math" panose="02040503050406030204" pitchFamily="18" charset="0"/>
                                                  </a:rPr>
                                                  <m:t>𝜎</m:t>
                                                </m:r>
                                              </m:e>
                                              <m:sub>
                                                <m:r>
                                                  <a:rPr lang="en-US" i="1">
                                                    <a:latin typeface="Cambria Math" panose="02040503050406030204" pitchFamily="18" charset="0"/>
                                                  </a:rPr>
                                                  <m:t>𝑦</m:t>
                                                </m:r>
                                              </m:sub>
                                            </m:sSub>
                                            <m:r>
                                              <a:rPr lang="en-US" i="1">
                                                <a:latin typeface="Cambria Math" panose="02040503050406030204" pitchFamily="18" charset="0"/>
                                              </a:rPr>
                                              <m:t>−</m:t>
                                            </m:r>
                                            <m:sSub>
                                              <m:sSubPr>
                                                <m:ctrlPr>
                                                  <a:rPr lang="ka-GE" i="1">
                                                    <a:latin typeface="Cambria Math" panose="02040503050406030204" pitchFamily="18" charset="0"/>
                                                  </a:rPr>
                                                </m:ctrlPr>
                                              </m:sSubPr>
                                              <m:e>
                                                <m:r>
                                                  <a:rPr lang="en-US" i="1">
                                                    <a:latin typeface="Cambria Math" panose="02040503050406030204" pitchFamily="18" charset="0"/>
                                                  </a:rPr>
                                                  <m:t>𝜎</m:t>
                                                </m:r>
                                              </m:e>
                                              <m:sub>
                                                <m:r>
                                                  <a:rPr lang="en-US" i="1">
                                                    <a:latin typeface="Cambria Math" panose="02040503050406030204" pitchFamily="18" charset="0"/>
                                                  </a:rPr>
                                                  <m:t>𝑒𝑙</m:t>
                                                </m:r>
                                              </m:sub>
                                            </m:sSub>
                                          </m:e>
                                        </m:d>
                                      </m:e>
                                      <m:sup>
                                        <m:r>
                                          <a:rPr lang="en-US" i="1">
                                            <a:latin typeface="Cambria Math" panose="02040503050406030204" pitchFamily="18" charset="0"/>
                                          </a:rPr>
                                          <m:t>2</m:t>
                                        </m:r>
                                      </m:sup>
                                    </m:sSup>
                                  </m:num>
                                  <m:den>
                                    <m:sSup>
                                      <m:sSupPr>
                                        <m:ctrlPr>
                                          <a:rPr lang="ka-GE" i="1">
                                            <a:latin typeface="Cambria Math" panose="02040503050406030204" pitchFamily="18" charset="0"/>
                                          </a:rPr>
                                        </m:ctrlPr>
                                      </m:sSupPr>
                                      <m:e>
                                        <m:r>
                                          <a:rPr lang="en-US" i="1">
                                            <a:latin typeface="Cambria Math" panose="02040503050406030204" pitchFamily="18" charset="0"/>
                                          </a:rPr>
                                          <m:t>2</m:t>
                                        </m:r>
                                        <m:r>
                                          <a:rPr lang="en-US" i="1">
                                            <a:latin typeface="Cambria Math" panose="02040503050406030204" pitchFamily="18" charset="0"/>
                                          </a:rPr>
                                          <m:t>𝜋</m:t>
                                        </m:r>
                                      </m:e>
                                      <m:sup>
                                        <m:r>
                                          <a:rPr lang="en-US" i="1">
                                            <a:latin typeface="Cambria Math" panose="02040503050406030204" pitchFamily="18" charset="0"/>
                                          </a:rPr>
                                          <m:t>2</m:t>
                                        </m:r>
                                      </m:sup>
                                    </m:sSup>
                                    <m:r>
                                      <a:rPr lang="en-US" i="1">
                                        <a:latin typeface="Cambria Math" panose="02040503050406030204" pitchFamily="18" charset="0"/>
                                      </a:rPr>
                                      <m:t>𝐸</m:t>
                                    </m:r>
                                  </m:den>
                                </m:f>
                              </m:e>
                            </m:d>
                          </m:e>
                          <m:sup>
                            <m:r>
                              <a:rPr lang="en-US" i="1">
                                <a:latin typeface="Cambria Math" panose="02040503050406030204" pitchFamily="18" charset="0"/>
                              </a:rPr>
                              <m:t>2</m:t>
                            </m:r>
                          </m:sup>
                        </m:sSup>
                        <m:r>
                          <a:rPr lang="en-US" i="1">
                            <a:latin typeface="Cambria Math" panose="02040503050406030204" pitchFamily="18" charset="0"/>
                          </a:rPr>
                          <m:t>−</m:t>
                        </m:r>
                        <m:sSub>
                          <m:sSubPr>
                            <m:ctrlPr>
                              <a:rPr lang="ka-GE" i="1">
                                <a:latin typeface="Cambria Math" panose="02040503050406030204" pitchFamily="18" charset="0"/>
                              </a:rPr>
                            </m:ctrlPr>
                          </m:sSubPr>
                          <m:e>
                            <m:r>
                              <a:rPr lang="en-US" i="1">
                                <a:latin typeface="Cambria Math" panose="02040503050406030204" pitchFamily="18" charset="0"/>
                              </a:rPr>
                              <m:t>𝜎</m:t>
                            </m:r>
                          </m:e>
                          <m:sub>
                            <m:r>
                              <a:rPr lang="en-US" i="1">
                                <a:latin typeface="Cambria Math" panose="02040503050406030204" pitchFamily="18" charset="0"/>
                              </a:rPr>
                              <m:t>𝑦</m:t>
                            </m:r>
                          </m:sub>
                        </m:sSub>
                        <m:d>
                          <m:dPr>
                            <m:ctrlPr>
                              <a:rPr lang="ka-GE" i="1">
                                <a:latin typeface="Cambria Math" panose="02040503050406030204" pitchFamily="18" charset="0"/>
                              </a:rPr>
                            </m:ctrlPr>
                          </m:dPr>
                          <m:e>
                            <m:r>
                              <a:rPr lang="en-US" i="1">
                                <a:latin typeface="Cambria Math" panose="02040503050406030204" pitchFamily="18" charset="0"/>
                              </a:rPr>
                              <m:t>2</m:t>
                            </m:r>
                            <m:sSub>
                              <m:sSubPr>
                                <m:ctrlPr>
                                  <a:rPr lang="ka-GE" i="1">
                                    <a:latin typeface="Cambria Math" panose="02040503050406030204" pitchFamily="18" charset="0"/>
                                  </a:rPr>
                                </m:ctrlPr>
                              </m:sSubPr>
                              <m:e>
                                <m:r>
                                  <a:rPr lang="en-US" i="1">
                                    <a:latin typeface="Cambria Math" panose="02040503050406030204" pitchFamily="18" charset="0"/>
                                  </a:rPr>
                                  <m:t>𝜎</m:t>
                                </m:r>
                              </m:e>
                              <m:sub>
                                <m:r>
                                  <a:rPr lang="en-US" i="1">
                                    <a:latin typeface="Cambria Math" panose="02040503050406030204" pitchFamily="18" charset="0"/>
                                  </a:rPr>
                                  <m:t>𝑒𝑙</m:t>
                                </m:r>
                              </m:sub>
                            </m:sSub>
                            <m:r>
                              <a:rPr lang="en-US" i="1">
                                <a:latin typeface="Cambria Math" panose="02040503050406030204" pitchFamily="18" charset="0"/>
                              </a:rPr>
                              <m:t>−</m:t>
                            </m:r>
                            <m:sSub>
                              <m:sSubPr>
                                <m:ctrlPr>
                                  <a:rPr lang="ka-GE" i="1">
                                    <a:latin typeface="Cambria Math" panose="02040503050406030204" pitchFamily="18" charset="0"/>
                                  </a:rPr>
                                </m:ctrlPr>
                              </m:sSubPr>
                              <m:e>
                                <m:r>
                                  <a:rPr lang="en-US" i="1">
                                    <a:latin typeface="Cambria Math" panose="02040503050406030204" pitchFamily="18" charset="0"/>
                                  </a:rPr>
                                  <m:t>𝜎</m:t>
                                </m:r>
                              </m:e>
                              <m:sub>
                                <m:r>
                                  <a:rPr lang="en-US" i="1">
                                    <a:latin typeface="Cambria Math" panose="02040503050406030204" pitchFamily="18" charset="0"/>
                                  </a:rPr>
                                  <m:t>𝑦</m:t>
                                </m:r>
                              </m:sub>
                            </m:sSub>
                          </m:e>
                        </m:d>
                      </m:e>
                    </m:rad>
                  </m:oMath>
                </a14:m>
                <a:r>
                  <a:rPr lang="en-US" dirty="0"/>
                  <a:t>   (15)</a:t>
                </a:r>
                <a:endParaRPr lang="ka-GE" dirty="0"/>
              </a:p>
              <a:p>
                <a:endParaRPr lang="ka-GE"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838200" y="832513"/>
                <a:ext cx="10515600" cy="5344450"/>
              </a:xfrm>
              <a:blipFill rotWithShape="0">
                <a:blip r:embed="rId2"/>
                <a:stretch>
                  <a:fillRect r="-58"/>
                </a:stretch>
              </a:blipFill>
            </p:spPr>
            <p:txBody>
              <a:bodyPr/>
              <a:lstStyle/>
              <a:p>
                <a:r>
                  <a:rPr lang="ka-GE">
                    <a:noFill/>
                  </a:rPr>
                  <a:t> </a:t>
                </a:r>
              </a:p>
            </p:txBody>
          </p:sp>
        </mc:Fallback>
      </mc:AlternateContent>
    </p:spTree>
    <p:extLst>
      <p:ext uri="{BB962C8B-B14F-4D97-AF65-F5344CB8AC3E}">
        <p14:creationId xmlns:p14="http://schemas.microsoft.com/office/powerpoint/2010/main" val="31655199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60478" y="968992"/>
            <a:ext cx="9144000" cy="2292823"/>
          </a:xfrm>
        </p:spPr>
        <p:txBody>
          <a:bodyPr>
            <a:noAutofit/>
          </a:bodyPr>
          <a:lstStyle/>
          <a:p>
            <a:r>
              <a:rPr lang="en-US" sz="3200" b="1" dirty="0" smtClean="0"/>
              <a:t>Buckling </a:t>
            </a:r>
            <a:r>
              <a:rPr lang="en-US" sz="3200" b="1" dirty="0"/>
              <a:t>Analysis and Stability of Compressed Low Carbon Steel Rods in </a:t>
            </a:r>
            <a:r>
              <a:rPr lang="en-US" sz="3200" b="1" dirty="0" err="1"/>
              <a:t>Elasto</a:t>
            </a:r>
            <a:r>
              <a:rPr lang="en-US" sz="3200" b="1" dirty="0"/>
              <a:t>-Plastic Region of </a:t>
            </a:r>
            <a:r>
              <a:rPr lang="en-US" sz="3200" b="1" dirty="0" smtClean="0"/>
              <a:t>Material</a:t>
            </a:r>
            <a:br>
              <a:rPr lang="en-US" sz="3200" b="1" dirty="0" smtClean="0"/>
            </a:br>
            <a:r>
              <a:rPr lang="ka-GE" sz="3200" b="1" dirty="0" err="1" smtClean="0"/>
              <a:t>მცირენახშირბადიანი</a:t>
            </a:r>
            <a:r>
              <a:rPr lang="ka-GE" sz="3200" b="1" dirty="0" smtClean="0"/>
              <a:t> შეკუმშული ელემენტების მდგრადობის ანალიზი მასალის მუშაობის დრეკად-პლასტიკურ არეში</a:t>
            </a:r>
            <a:endParaRPr lang="ka-GE" sz="3200" dirty="0"/>
          </a:p>
        </p:txBody>
      </p:sp>
      <p:sp>
        <p:nvSpPr>
          <p:cNvPr id="3" name="Subtitle 2"/>
          <p:cNvSpPr>
            <a:spLocks noGrp="1"/>
          </p:cNvSpPr>
          <p:nvPr>
            <p:ph type="subTitle" idx="1"/>
          </p:nvPr>
        </p:nvSpPr>
        <p:spPr>
          <a:xfrm>
            <a:off x="1524000" y="3435777"/>
            <a:ext cx="9144000" cy="2613593"/>
          </a:xfrm>
        </p:spPr>
        <p:txBody>
          <a:bodyPr>
            <a:normAutofit fontScale="70000" lnSpcReduction="20000"/>
          </a:bodyPr>
          <a:lstStyle/>
          <a:p>
            <a:r>
              <a:rPr lang="en-US" dirty="0" err="1"/>
              <a:t>Gaioz</a:t>
            </a:r>
            <a:r>
              <a:rPr lang="en-US" dirty="0"/>
              <a:t> Partskhaladze</a:t>
            </a:r>
            <a:r>
              <a:rPr lang="en-US" baseline="30000" dirty="0"/>
              <a:t>1</a:t>
            </a:r>
            <a:r>
              <a:rPr lang="en-US" dirty="0"/>
              <a:t>, </a:t>
            </a:r>
            <a:r>
              <a:rPr lang="en-US" dirty="0" err="1"/>
              <a:t>Ingusha</a:t>
            </a:r>
            <a:r>
              <a:rPr lang="en-US" dirty="0"/>
              <a:t> Mshvenieradze</a:t>
            </a:r>
            <a:r>
              <a:rPr lang="en-US" baseline="30000" dirty="0"/>
              <a:t>2</a:t>
            </a:r>
            <a:r>
              <a:rPr lang="en-US" dirty="0"/>
              <a:t>, </a:t>
            </a:r>
            <a:r>
              <a:rPr lang="en-US" dirty="0" err="1"/>
              <a:t>Elguja</a:t>
            </a:r>
            <a:r>
              <a:rPr lang="en-US" dirty="0"/>
              <a:t> Medzmariashvili</a:t>
            </a:r>
            <a:r>
              <a:rPr lang="en-US" baseline="30000" dirty="0"/>
              <a:t>2</a:t>
            </a:r>
            <a:r>
              <a:rPr lang="en-US" dirty="0"/>
              <a:t>, </a:t>
            </a:r>
            <a:r>
              <a:rPr lang="en-US" dirty="0" err="1"/>
              <a:t>Gocha</a:t>
            </a:r>
            <a:r>
              <a:rPr lang="en-US" dirty="0"/>
              <a:t> Chavleshvili</a:t>
            </a:r>
            <a:r>
              <a:rPr lang="en-US" baseline="30000" dirty="0"/>
              <a:t>1</a:t>
            </a:r>
            <a:r>
              <a:rPr lang="en-US" dirty="0"/>
              <a:t>, Victor Yepes</a:t>
            </a:r>
            <a:r>
              <a:rPr lang="en-US" baseline="30000" dirty="0"/>
              <a:t>3</a:t>
            </a:r>
            <a:r>
              <a:rPr lang="en-US" dirty="0"/>
              <a:t>, Julian </a:t>
            </a:r>
            <a:r>
              <a:rPr lang="en-US" dirty="0" smtClean="0"/>
              <a:t>Alcala</a:t>
            </a:r>
            <a:r>
              <a:rPr lang="en-US" baseline="30000" dirty="0" smtClean="0"/>
              <a:t>3</a:t>
            </a:r>
            <a:endParaRPr lang="en-US" dirty="0" smtClean="0"/>
          </a:p>
          <a:p>
            <a:r>
              <a:rPr lang="en-US" baseline="30000" dirty="0"/>
              <a:t>1</a:t>
            </a:r>
            <a:r>
              <a:rPr lang="en-US" dirty="0"/>
              <a:t>Engineering and Construction Department, Batumi </a:t>
            </a:r>
            <a:r>
              <a:rPr lang="en-US" dirty="0" err="1"/>
              <a:t>Shota</a:t>
            </a:r>
            <a:r>
              <a:rPr lang="en-US" dirty="0"/>
              <a:t> </a:t>
            </a:r>
            <a:r>
              <a:rPr lang="en-US" dirty="0" err="1"/>
              <a:t>Rustaveli</a:t>
            </a:r>
            <a:r>
              <a:rPr lang="en-US" dirty="0"/>
              <a:t> State University, Batumi 6010, Georgia</a:t>
            </a:r>
            <a:endParaRPr lang="ka-GE" dirty="0"/>
          </a:p>
          <a:p>
            <a:r>
              <a:rPr lang="en-US" baseline="30000" dirty="0"/>
              <a:t>2</a:t>
            </a:r>
            <a:r>
              <a:rPr lang="en-US" dirty="0"/>
              <a:t>Department of Civil and Industrial Engineering, Georgian Technical University, Tbilisi 6000, Georgia</a:t>
            </a:r>
            <a:endParaRPr lang="ka-GE" dirty="0"/>
          </a:p>
          <a:p>
            <a:r>
              <a:rPr lang="en-US" baseline="30000" dirty="0"/>
              <a:t>3</a:t>
            </a:r>
            <a:r>
              <a:rPr lang="en-US" dirty="0"/>
              <a:t>Institute of Concrete Science and Technology (ICITECH), </a:t>
            </a:r>
            <a:r>
              <a:rPr lang="en-US" dirty="0" err="1"/>
              <a:t>Universitat</a:t>
            </a:r>
            <a:r>
              <a:rPr lang="en-US" dirty="0"/>
              <a:t> </a:t>
            </a:r>
            <a:r>
              <a:rPr lang="en-US" dirty="0" err="1"/>
              <a:t>Politècnica</a:t>
            </a:r>
            <a:r>
              <a:rPr lang="en-US" dirty="0"/>
              <a:t> de </a:t>
            </a:r>
            <a:r>
              <a:rPr lang="en-US" dirty="0" err="1"/>
              <a:t>València</a:t>
            </a:r>
            <a:r>
              <a:rPr lang="en-US" dirty="0"/>
              <a:t>, Valencia 46022, </a:t>
            </a:r>
            <a:r>
              <a:rPr lang="en-US" dirty="0" smtClean="0"/>
              <a:t>Spain</a:t>
            </a:r>
            <a:endParaRPr lang="ka-GE" dirty="0" smtClean="0"/>
          </a:p>
          <a:p>
            <a:r>
              <a:rPr lang="ka-GE" dirty="0" smtClean="0"/>
              <a:t>გაიოზ ფარცხალაძე, </a:t>
            </a:r>
            <a:r>
              <a:rPr lang="ka-GE" dirty="0" err="1" smtClean="0"/>
              <a:t>ინგუშა</a:t>
            </a:r>
            <a:r>
              <a:rPr lang="ka-GE" dirty="0" smtClean="0"/>
              <a:t> მშვენიერაძე, ელგუჯა მეძმარიაშვილი, გოჩა </a:t>
            </a:r>
            <a:r>
              <a:rPr lang="ka-GE" dirty="0" err="1" smtClean="0"/>
              <a:t>ჩავლეშვილი</a:t>
            </a:r>
            <a:r>
              <a:rPr lang="ka-GE" dirty="0" smtClean="0"/>
              <a:t>, ვიქტორ </a:t>
            </a:r>
            <a:r>
              <a:rPr lang="ka-GE" dirty="0" err="1" smtClean="0"/>
              <a:t>ეპესი</a:t>
            </a:r>
            <a:r>
              <a:rPr lang="ka-GE" dirty="0" smtClean="0"/>
              <a:t>, </a:t>
            </a:r>
            <a:r>
              <a:rPr lang="ka-GE" dirty="0" err="1" smtClean="0"/>
              <a:t>ხულიან</a:t>
            </a:r>
            <a:r>
              <a:rPr lang="ka-GE" dirty="0" smtClean="0"/>
              <a:t> ალკალა გონსალესი</a:t>
            </a:r>
            <a:endParaRPr lang="ka-GE" dirty="0"/>
          </a:p>
        </p:txBody>
      </p:sp>
      <p:sp>
        <p:nvSpPr>
          <p:cNvPr id="4" name="Rectangle 3"/>
          <p:cNvSpPr/>
          <p:nvPr/>
        </p:nvSpPr>
        <p:spPr>
          <a:xfrm>
            <a:off x="7211042" y="425698"/>
            <a:ext cx="2956066" cy="369332"/>
          </a:xfrm>
          <a:prstGeom prst="rect">
            <a:avLst/>
          </a:prstGeom>
        </p:spPr>
        <p:txBody>
          <a:bodyPr wrap="none">
            <a:spAutoFit/>
          </a:bodyPr>
          <a:lstStyle/>
          <a:p>
            <a:r>
              <a:rPr lang="en-US" b="1" dirty="0" smtClean="0"/>
              <a:t>Advances in Civil Engineering</a:t>
            </a:r>
            <a:endParaRPr lang="ka-GE" dirty="0"/>
          </a:p>
        </p:txBody>
      </p:sp>
    </p:spTree>
    <p:extLst>
      <p:ext uri="{BB962C8B-B14F-4D97-AF65-F5344CB8AC3E}">
        <p14:creationId xmlns:p14="http://schemas.microsoft.com/office/powerpoint/2010/main" val="34543234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3.3. Numerical </a:t>
            </a:r>
            <a:r>
              <a:rPr lang="en-US" b="1" dirty="0" smtClean="0"/>
              <a:t>analysis</a:t>
            </a:r>
            <a:r>
              <a:rPr lang="ka-GE" b="1" dirty="0" smtClean="0"/>
              <a:t/>
            </a:r>
            <a:br>
              <a:rPr lang="ka-GE" b="1" dirty="0" smtClean="0"/>
            </a:br>
            <a:r>
              <a:rPr lang="ka-GE" b="1" dirty="0" smtClean="0"/>
              <a:t>რიცხვითი მაგალითი</a:t>
            </a:r>
            <a:endParaRPr lang="ka-GE"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fontScale="55000" lnSpcReduction="20000"/>
              </a:bodyPr>
              <a:lstStyle/>
              <a:p>
                <a:pPr algn="just"/>
                <a:r>
                  <a:rPr lang="en-US" dirty="0"/>
                  <a:t>The material - carbon steel (S235); proportional limit </a:t>
                </a:r>
                <a14:m>
                  <m:oMath xmlns:m="http://schemas.openxmlformats.org/officeDocument/2006/math">
                    <m:sSub>
                      <m:sSubPr>
                        <m:ctrlPr>
                          <a:rPr lang="ka-GE" i="1">
                            <a:latin typeface="Cambria Math" panose="02040503050406030204" pitchFamily="18" charset="0"/>
                          </a:rPr>
                        </m:ctrlPr>
                      </m:sSubPr>
                      <m:e>
                        <m:r>
                          <a:rPr lang="en-US" i="1">
                            <a:latin typeface="Cambria Math" panose="02040503050406030204" pitchFamily="18" charset="0"/>
                          </a:rPr>
                          <m:t>𝜎</m:t>
                        </m:r>
                      </m:e>
                      <m:sub>
                        <m:r>
                          <a:rPr lang="en-US" i="1">
                            <a:latin typeface="Cambria Math" panose="02040503050406030204" pitchFamily="18" charset="0"/>
                          </a:rPr>
                          <m:t>𝑝𝑙</m:t>
                        </m:r>
                      </m:sub>
                    </m:sSub>
                    <m:r>
                      <a:rPr lang="en-US" i="1">
                        <a:latin typeface="Cambria Math" panose="02040503050406030204" pitchFamily="18" charset="0"/>
                      </a:rPr>
                      <m:t>=19.6</m:t>
                    </m:r>
                  </m:oMath>
                </a14:m>
                <a:r>
                  <a:rPr lang="en-US" dirty="0"/>
                  <a:t> </a:t>
                </a:r>
                <a14:m>
                  <m:oMath xmlns:m="http://schemas.openxmlformats.org/officeDocument/2006/math">
                    <m:f>
                      <m:fPr>
                        <m:type m:val="lin"/>
                        <m:ctrlPr>
                          <a:rPr lang="ka-GE" i="1">
                            <a:latin typeface="Cambria Math" panose="02040503050406030204" pitchFamily="18" charset="0"/>
                          </a:rPr>
                        </m:ctrlPr>
                      </m:fPr>
                      <m:num>
                        <m:r>
                          <a:rPr lang="en-US" i="1">
                            <a:latin typeface="Cambria Math" panose="02040503050406030204" pitchFamily="18" charset="0"/>
                          </a:rPr>
                          <m:t>𝑘𝑁</m:t>
                        </m:r>
                      </m:num>
                      <m:den>
                        <m:sSup>
                          <m:sSupPr>
                            <m:ctrlPr>
                              <a:rPr lang="ka-GE" i="1">
                                <a:latin typeface="Cambria Math" panose="02040503050406030204" pitchFamily="18" charset="0"/>
                              </a:rPr>
                            </m:ctrlPr>
                          </m:sSupPr>
                          <m:e>
                            <m:r>
                              <a:rPr lang="en-US" i="1">
                                <a:latin typeface="Cambria Math" panose="02040503050406030204" pitchFamily="18" charset="0"/>
                              </a:rPr>
                              <m:t>𝑐𝑚</m:t>
                            </m:r>
                          </m:e>
                          <m:sup>
                            <m:r>
                              <a:rPr lang="en-US" i="1">
                                <a:latin typeface="Cambria Math" panose="02040503050406030204" pitchFamily="18" charset="0"/>
                              </a:rPr>
                              <m:t>2</m:t>
                            </m:r>
                          </m:sup>
                        </m:sSup>
                      </m:den>
                    </m:f>
                  </m:oMath>
                </a14:m>
                <a:r>
                  <a:rPr lang="en-US" dirty="0"/>
                  <a:t>; elastic limit </a:t>
                </a:r>
                <a14:m>
                  <m:oMath xmlns:m="http://schemas.openxmlformats.org/officeDocument/2006/math">
                    <m:sSub>
                      <m:sSubPr>
                        <m:ctrlPr>
                          <a:rPr lang="ka-GE" i="1">
                            <a:latin typeface="Cambria Math" panose="02040503050406030204" pitchFamily="18" charset="0"/>
                          </a:rPr>
                        </m:ctrlPr>
                      </m:sSubPr>
                      <m:e>
                        <m:r>
                          <a:rPr lang="en-US" i="1">
                            <a:latin typeface="Cambria Math" panose="02040503050406030204" pitchFamily="18" charset="0"/>
                          </a:rPr>
                          <m:t>𝜎</m:t>
                        </m:r>
                      </m:e>
                      <m:sub>
                        <m:r>
                          <a:rPr lang="en-US" i="1">
                            <a:latin typeface="Cambria Math" panose="02040503050406030204" pitchFamily="18" charset="0"/>
                          </a:rPr>
                          <m:t>𝑒𝑙</m:t>
                        </m:r>
                      </m:sub>
                    </m:sSub>
                    <m:r>
                      <a:rPr lang="en-US" i="1">
                        <a:latin typeface="Cambria Math" panose="02040503050406030204" pitchFamily="18" charset="0"/>
                      </a:rPr>
                      <m:t>=20</m:t>
                    </m:r>
                  </m:oMath>
                </a14:m>
                <a:r>
                  <a:rPr lang="en-US" dirty="0"/>
                  <a:t> </a:t>
                </a:r>
                <a14:m>
                  <m:oMath xmlns:m="http://schemas.openxmlformats.org/officeDocument/2006/math">
                    <m:f>
                      <m:fPr>
                        <m:type m:val="lin"/>
                        <m:ctrlPr>
                          <a:rPr lang="ka-GE" i="1">
                            <a:latin typeface="Cambria Math" panose="02040503050406030204" pitchFamily="18" charset="0"/>
                          </a:rPr>
                        </m:ctrlPr>
                      </m:fPr>
                      <m:num>
                        <m:r>
                          <a:rPr lang="en-US" i="1">
                            <a:latin typeface="Cambria Math" panose="02040503050406030204" pitchFamily="18" charset="0"/>
                          </a:rPr>
                          <m:t>𝑘𝑁</m:t>
                        </m:r>
                      </m:num>
                      <m:den>
                        <m:sSup>
                          <m:sSupPr>
                            <m:ctrlPr>
                              <a:rPr lang="ka-GE" i="1">
                                <a:latin typeface="Cambria Math" panose="02040503050406030204" pitchFamily="18" charset="0"/>
                              </a:rPr>
                            </m:ctrlPr>
                          </m:sSupPr>
                          <m:e>
                            <m:r>
                              <a:rPr lang="en-US" i="1">
                                <a:latin typeface="Cambria Math" panose="02040503050406030204" pitchFamily="18" charset="0"/>
                              </a:rPr>
                              <m:t>𝑐𝑚</m:t>
                            </m:r>
                          </m:e>
                          <m:sup>
                            <m:r>
                              <a:rPr lang="en-US" i="1">
                                <a:latin typeface="Cambria Math" panose="02040503050406030204" pitchFamily="18" charset="0"/>
                              </a:rPr>
                              <m:t>2</m:t>
                            </m:r>
                          </m:sup>
                        </m:sSup>
                      </m:den>
                    </m:f>
                  </m:oMath>
                </a14:m>
                <a:r>
                  <a:rPr lang="en-US" dirty="0"/>
                  <a:t>; yielding limit </a:t>
                </a:r>
                <a14:m>
                  <m:oMath xmlns:m="http://schemas.openxmlformats.org/officeDocument/2006/math">
                    <m:sSub>
                      <m:sSubPr>
                        <m:ctrlPr>
                          <a:rPr lang="ka-GE" i="1">
                            <a:latin typeface="Cambria Math" panose="02040503050406030204" pitchFamily="18" charset="0"/>
                          </a:rPr>
                        </m:ctrlPr>
                      </m:sSubPr>
                      <m:e>
                        <m:r>
                          <a:rPr lang="en-US" i="1">
                            <a:latin typeface="Cambria Math" panose="02040503050406030204" pitchFamily="18" charset="0"/>
                          </a:rPr>
                          <m:t>𝜎</m:t>
                        </m:r>
                      </m:e>
                      <m:sub>
                        <m:r>
                          <a:rPr lang="en-US" i="1">
                            <a:latin typeface="Cambria Math" panose="02040503050406030204" pitchFamily="18" charset="0"/>
                          </a:rPr>
                          <m:t>𝑦</m:t>
                        </m:r>
                      </m:sub>
                    </m:sSub>
                    <m:r>
                      <a:rPr lang="en-US" i="1">
                        <a:latin typeface="Cambria Math" panose="02040503050406030204" pitchFamily="18" charset="0"/>
                      </a:rPr>
                      <m:t>=24</m:t>
                    </m:r>
                  </m:oMath>
                </a14:m>
                <a:r>
                  <a:rPr lang="en-US" dirty="0"/>
                  <a:t> </a:t>
                </a:r>
                <a14:m>
                  <m:oMath xmlns:m="http://schemas.openxmlformats.org/officeDocument/2006/math">
                    <m:f>
                      <m:fPr>
                        <m:type m:val="lin"/>
                        <m:ctrlPr>
                          <a:rPr lang="ka-GE" i="1">
                            <a:latin typeface="Cambria Math" panose="02040503050406030204" pitchFamily="18" charset="0"/>
                          </a:rPr>
                        </m:ctrlPr>
                      </m:fPr>
                      <m:num>
                        <m:r>
                          <a:rPr lang="en-US" i="1">
                            <a:latin typeface="Cambria Math" panose="02040503050406030204" pitchFamily="18" charset="0"/>
                          </a:rPr>
                          <m:t>𝑘𝑁</m:t>
                        </m:r>
                      </m:num>
                      <m:den>
                        <m:sSup>
                          <m:sSupPr>
                            <m:ctrlPr>
                              <a:rPr lang="ka-GE" i="1">
                                <a:latin typeface="Cambria Math" panose="02040503050406030204" pitchFamily="18" charset="0"/>
                              </a:rPr>
                            </m:ctrlPr>
                          </m:sSupPr>
                          <m:e>
                            <m:r>
                              <a:rPr lang="en-US" i="1">
                                <a:latin typeface="Cambria Math" panose="02040503050406030204" pitchFamily="18" charset="0"/>
                              </a:rPr>
                              <m:t>𝑐𝑚</m:t>
                            </m:r>
                          </m:e>
                          <m:sup>
                            <m:r>
                              <a:rPr lang="en-US" i="1">
                                <a:latin typeface="Cambria Math" panose="02040503050406030204" pitchFamily="18" charset="0"/>
                              </a:rPr>
                              <m:t>2</m:t>
                            </m:r>
                          </m:sup>
                        </m:sSup>
                      </m:den>
                    </m:f>
                  </m:oMath>
                </a14:m>
                <a:r>
                  <a:rPr lang="en-US" dirty="0"/>
                  <a:t>; modulus of elasticity </a:t>
                </a:r>
                <a14:m>
                  <m:oMath xmlns:m="http://schemas.openxmlformats.org/officeDocument/2006/math">
                    <m:r>
                      <a:rPr lang="en-US" i="1">
                        <a:latin typeface="Cambria Math" panose="02040503050406030204" pitchFamily="18" charset="0"/>
                      </a:rPr>
                      <m:t>𝐸</m:t>
                    </m:r>
                    <m:r>
                      <a:rPr lang="en-US" i="1">
                        <a:latin typeface="Cambria Math" panose="02040503050406030204" pitchFamily="18" charset="0"/>
                      </a:rPr>
                      <m:t>=21000</m:t>
                    </m:r>
                  </m:oMath>
                </a14:m>
                <a:r>
                  <a:rPr lang="en-US" dirty="0"/>
                  <a:t> </a:t>
                </a:r>
                <a14:m>
                  <m:oMath xmlns:m="http://schemas.openxmlformats.org/officeDocument/2006/math">
                    <m:f>
                      <m:fPr>
                        <m:type m:val="lin"/>
                        <m:ctrlPr>
                          <a:rPr lang="ka-GE" i="1">
                            <a:latin typeface="Cambria Math" panose="02040503050406030204" pitchFamily="18" charset="0"/>
                          </a:rPr>
                        </m:ctrlPr>
                      </m:fPr>
                      <m:num>
                        <m:r>
                          <a:rPr lang="en-US" i="1">
                            <a:latin typeface="Cambria Math" panose="02040503050406030204" pitchFamily="18" charset="0"/>
                          </a:rPr>
                          <m:t>𝑘𝑁</m:t>
                        </m:r>
                      </m:num>
                      <m:den>
                        <m:sSup>
                          <m:sSupPr>
                            <m:ctrlPr>
                              <a:rPr lang="ka-GE" i="1">
                                <a:latin typeface="Cambria Math" panose="02040503050406030204" pitchFamily="18" charset="0"/>
                              </a:rPr>
                            </m:ctrlPr>
                          </m:sSupPr>
                          <m:e>
                            <m:r>
                              <a:rPr lang="en-US" i="1">
                                <a:latin typeface="Cambria Math" panose="02040503050406030204" pitchFamily="18" charset="0"/>
                              </a:rPr>
                              <m:t>𝑐𝑚</m:t>
                            </m:r>
                          </m:e>
                          <m:sup>
                            <m:r>
                              <a:rPr lang="en-US" i="1">
                                <a:latin typeface="Cambria Math" panose="02040503050406030204" pitchFamily="18" charset="0"/>
                              </a:rPr>
                              <m:t>2</m:t>
                            </m:r>
                          </m:sup>
                        </m:sSup>
                      </m:den>
                    </m:f>
                  </m:oMath>
                </a14:m>
                <a:r>
                  <a:rPr lang="en-US" dirty="0"/>
                  <a:t>; design resistance </a:t>
                </a:r>
                <a14:m>
                  <m:oMath xmlns:m="http://schemas.openxmlformats.org/officeDocument/2006/math">
                    <m:sSub>
                      <m:sSubPr>
                        <m:ctrlPr>
                          <a:rPr lang="ka-GE" i="1">
                            <a:latin typeface="Cambria Math" panose="02040503050406030204" pitchFamily="18" charset="0"/>
                          </a:rPr>
                        </m:ctrlPr>
                      </m:sSubPr>
                      <m:e>
                        <m:r>
                          <a:rPr lang="en-US" i="1">
                            <a:latin typeface="Cambria Math" panose="02040503050406030204" pitchFamily="18" charset="0"/>
                          </a:rPr>
                          <m:t>𝑅</m:t>
                        </m:r>
                      </m:e>
                      <m:sub>
                        <m:r>
                          <a:rPr lang="en-US" i="1">
                            <a:latin typeface="Cambria Math" panose="02040503050406030204" pitchFamily="18" charset="0"/>
                          </a:rPr>
                          <m:t>𝑦</m:t>
                        </m:r>
                      </m:sub>
                    </m:sSub>
                    <m:r>
                      <a:rPr lang="en-US" i="1">
                        <a:latin typeface="Cambria Math" panose="02040503050406030204" pitchFamily="18" charset="0"/>
                      </a:rPr>
                      <m:t>=23,5</m:t>
                    </m:r>
                  </m:oMath>
                </a14:m>
                <a:r>
                  <a:rPr lang="en-US" dirty="0"/>
                  <a:t> </a:t>
                </a:r>
                <a14:m>
                  <m:oMath xmlns:m="http://schemas.openxmlformats.org/officeDocument/2006/math">
                    <m:f>
                      <m:fPr>
                        <m:type m:val="lin"/>
                        <m:ctrlPr>
                          <a:rPr lang="ka-GE" i="1">
                            <a:latin typeface="Cambria Math" panose="02040503050406030204" pitchFamily="18" charset="0"/>
                          </a:rPr>
                        </m:ctrlPr>
                      </m:fPr>
                      <m:num>
                        <m:r>
                          <a:rPr lang="en-US" i="1">
                            <a:latin typeface="Cambria Math" panose="02040503050406030204" pitchFamily="18" charset="0"/>
                          </a:rPr>
                          <m:t>𝑘𝑁</m:t>
                        </m:r>
                      </m:num>
                      <m:den>
                        <m:sSup>
                          <m:sSupPr>
                            <m:ctrlPr>
                              <a:rPr lang="ka-GE" i="1">
                                <a:latin typeface="Cambria Math" panose="02040503050406030204" pitchFamily="18" charset="0"/>
                              </a:rPr>
                            </m:ctrlPr>
                          </m:sSupPr>
                          <m:e>
                            <m:r>
                              <a:rPr lang="en-US" i="1">
                                <a:latin typeface="Cambria Math" panose="02040503050406030204" pitchFamily="18" charset="0"/>
                              </a:rPr>
                              <m:t>𝑐𝑚</m:t>
                            </m:r>
                          </m:e>
                          <m:sup>
                            <m:r>
                              <a:rPr lang="en-US" i="1">
                                <a:latin typeface="Cambria Math" panose="02040503050406030204" pitchFamily="18" charset="0"/>
                              </a:rPr>
                              <m:t>2</m:t>
                            </m:r>
                          </m:sup>
                        </m:sSup>
                      </m:den>
                    </m:f>
                  </m:oMath>
                </a14:m>
                <a:r>
                  <a:rPr lang="en-US" dirty="0"/>
                  <a:t>; slenderness ratio </a:t>
                </a:r>
                <a14:m>
                  <m:oMath xmlns:m="http://schemas.openxmlformats.org/officeDocument/2006/math">
                    <m:r>
                      <a:rPr lang="en-US" i="1">
                        <a:latin typeface="Cambria Math" panose="02040503050406030204" pitchFamily="18" charset="0"/>
                      </a:rPr>
                      <m:t>40≤</m:t>
                    </m:r>
                    <m:sSub>
                      <m:sSubPr>
                        <m:ctrlPr>
                          <a:rPr lang="ka-GE" i="1">
                            <a:latin typeface="Cambria Math" panose="02040503050406030204" pitchFamily="18" charset="0"/>
                          </a:rPr>
                        </m:ctrlPr>
                      </m:sSubPr>
                      <m:e>
                        <m:r>
                          <a:rPr lang="en-US" i="1">
                            <a:latin typeface="Cambria Math" panose="02040503050406030204" pitchFamily="18" charset="0"/>
                          </a:rPr>
                          <m:t>𝜆</m:t>
                        </m:r>
                      </m:e>
                      <m:sub>
                        <m:r>
                          <a:rPr lang="en-US" i="1">
                            <a:latin typeface="Cambria Math" panose="02040503050406030204" pitchFamily="18" charset="0"/>
                          </a:rPr>
                          <m:t>𝑡</m:t>
                        </m:r>
                      </m:sub>
                    </m:sSub>
                    <m:r>
                      <a:rPr lang="en-US" i="1">
                        <a:latin typeface="Cambria Math" panose="02040503050406030204" pitchFamily="18" charset="0"/>
                      </a:rPr>
                      <m:t>≤102</m:t>
                    </m:r>
                  </m:oMath>
                </a14:m>
                <a:r>
                  <a:rPr lang="en-US" dirty="0"/>
                  <a:t>; critical slenderness ratio </a:t>
                </a:r>
                <a14:m>
                  <m:oMath xmlns:m="http://schemas.openxmlformats.org/officeDocument/2006/math">
                    <m:sSub>
                      <m:sSubPr>
                        <m:ctrlPr>
                          <a:rPr lang="ka-GE" i="1">
                            <a:latin typeface="Cambria Math" panose="02040503050406030204" pitchFamily="18" charset="0"/>
                          </a:rPr>
                        </m:ctrlPr>
                      </m:sSubPr>
                      <m:e>
                        <m:r>
                          <a:rPr lang="en-US" i="1">
                            <a:latin typeface="Cambria Math" panose="02040503050406030204" pitchFamily="18" charset="0"/>
                          </a:rPr>
                          <m:t>𝜆</m:t>
                        </m:r>
                      </m:e>
                      <m:sub>
                        <m:r>
                          <a:rPr lang="en-US" i="1">
                            <a:latin typeface="Cambria Math" panose="02040503050406030204" pitchFamily="18" charset="0"/>
                          </a:rPr>
                          <m:t>𝑐𝑟</m:t>
                        </m:r>
                      </m:sub>
                    </m:sSub>
                    <m:r>
                      <a:rPr lang="en-US" i="1">
                        <a:latin typeface="Cambria Math" panose="02040503050406030204" pitchFamily="18" charset="0"/>
                      </a:rPr>
                      <m:t>≈102</m:t>
                    </m:r>
                  </m:oMath>
                </a14:m>
                <a:r>
                  <a:rPr lang="en-US" dirty="0" smtClean="0"/>
                  <a:t>.</a:t>
                </a:r>
              </a:p>
              <a:p>
                <a:r>
                  <a:rPr lang="en-US" dirty="0"/>
                  <a:t>1.	A new approach to the determination of critical stresses in the </a:t>
                </a:r>
                <a:r>
                  <a:rPr lang="en-US" dirty="0" err="1"/>
                  <a:t>elasto</a:t>
                </a:r>
                <a:r>
                  <a:rPr lang="en-US" dirty="0"/>
                  <a:t>-plastic region was developed, as a result of which the values of critical stresses with a high accuracy were determined;</a:t>
                </a:r>
                <a:endParaRPr lang="ka-GE" dirty="0"/>
              </a:p>
              <a:p>
                <a:r>
                  <a:rPr lang="en-US" dirty="0"/>
                  <a:t>2.	The locations of possible points of the bifurcation - buckling in the </a:t>
                </a:r>
                <a:r>
                  <a:rPr lang="en-US" dirty="0" err="1"/>
                  <a:t>elasto</a:t>
                </a:r>
                <a:r>
                  <a:rPr lang="en-US" dirty="0"/>
                  <a:t>-plastic region were established. These bifurcation points are on Curve 4 (authors approach), because this curve is the closest to the real bifurcation points, i.e. experimental data.</a:t>
                </a:r>
                <a:endParaRPr lang="ka-GE" dirty="0"/>
              </a:p>
              <a:p>
                <a:r>
                  <a:rPr lang="en-US" dirty="0"/>
                  <a:t>3.	The approach for the elimination of the presence of residual deformations in the cross-section was developed, because Curve 4 in Fig. 4-b is below Curve-2, Curve-3 and closer to the experimental data.</a:t>
                </a:r>
                <a:endParaRPr lang="ka-GE" dirty="0"/>
              </a:p>
              <a:p>
                <a:r>
                  <a:rPr lang="en-US" dirty="0"/>
                  <a:t>4.	Approximation and accuracy of theoretical and real critical loads were arisen; Because of Curve 4 is the closest to the real critical loads, i.e. experimental data.</a:t>
                </a:r>
                <a:endParaRPr lang="ka-GE" dirty="0"/>
              </a:p>
              <a:p>
                <a:r>
                  <a:rPr lang="en-US" dirty="0"/>
                  <a:t>5.	The results obtained from the proposed new approaches indicate that the structure reliability was enhanced by almost 10-12 % in comparison with existing approaches;</a:t>
                </a:r>
                <a:endParaRPr lang="ka-GE" dirty="0"/>
              </a:p>
              <a:p>
                <a:r>
                  <a:rPr lang="en-US" dirty="0"/>
                  <a:t>6.	Economic efficiency was increased by almost 12-14 % in comparison with the building codes. Since the new critical curve is located above the curves determined by building codes, which is defined by using a safety factor gained empirically;</a:t>
                </a:r>
                <a:endParaRPr lang="ka-GE" dirty="0"/>
              </a:p>
              <a:p>
                <a:r>
                  <a:rPr lang="en-US" dirty="0"/>
                  <a:t>7. The study of the buckling behavior of prismatic (rectangular) compressed elements is a relevant step towards understanding and assessing the reliability of more complex structures. For the column of other cross-sections e.g. circular, open-section etc. the formula for calculating critical stress (eq.15) remains the same, only some geometrical characteristics need to be changed, e.g. moments of inertia, etc.</a:t>
                </a:r>
                <a:endParaRPr lang="ka-GE" dirty="0"/>
              </a:p>
              <a:p>
                <a:pPr algn="just"/>
                <a:endParaRPr lang="ka-GE" dirty="0"/>
              </a:p>
              <a:p>
                <a:endParaRPr lang="ka-GE"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a:stretch>
                  <a:fillRect l="-174" t="-9104" r="-522"/>
                </a:stretch>
              </a:blipFill>
            </p:spPr>
            <p:txBody>
              <a:bodyPr/>
              <a:lstStyle/>
              <a:p>
                <a:r>
                  <a:rPr lang="ka-GE">
                    <a:noFill/>
                  </a:rPr>
                  <a:t> </a:t>
                </a:r>
              </a:p>
            </p:txBody>
          </p:sp>
        </mc:Fallback>
      </mc:AlternateContent>
    </p:spTree>
    <p:extLst>
      <p:ext uri="{BB962C8B-B14F-4D97-AF65-F5344CB8AC3E}">
        <p14:creationId xmlns:p14="http://schemas.microsoft.com/office/powerpoint/2010/main" val="33504001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4. </a:t>
            </a:r>
            <a:r>
              <a:rPr lang="en-US" b="1" dirty="0" smtClean="0"/>
              <a:t>Conclusions</a:t>
            </a:r>
            <a:r>
              <a:rPr lang="ka-GE" b="1" dirty="0" smtClean="0"/>
              <a:t/>
            </a:r>
            <a:br>
              <a:rPr lang="ka-GE" b="1" dirty="0" smtClean="0"/>
            </a:br>
            <a:r>
              <a:rPr lang="ka-GE" b="1" dirty="0" smtClean="0"/>
              <a:t>დასკვნები</a:t>
            </a:r>
            <a:endParaRPr lang="ka-GE"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fontScale="70000" lnSpcReduction="20000"/>
              </a:bodyPr>
              <a:lstStyle/>
              <a:p>
                <a:r>
                  <a:rPr lang="en-US" dirty="0"/>
                  <a:t>From the results of the study, the following conclusions can be made: </a:t>
                </a:r>
                <a:endParaRPr lang="ka-GE" dirty="0"/>
              </a:p>
              <a:p>
                <a:pPr lvl="0"/>
                <a:r>
                  <a:rPr lang="en-US" dirty="0"/>
                  <a:t>It is recommended to use the tangent modulus - </a:t>
                </a:r>
                <a14:m>
                  <m:oMath xmlns:m="http://schemas.openxmlformats.org/officeDocument/2006/math">
                    <m:sSub>
                      <m:sSubPr>
                        <m:ctrlPr>
                          <a:rPr lang="ka-GE" i="1">
                            <a:latin typeface="Cambria Math" panose="02040503050406030204" pitchFamily="18" charset="0"/>
                          </a:rPr>
                        </m:ctrlPr>
                      </m:sSubPr>
                      <m:e>
                        <m:r>
                          <a:rPr lang="en-US" i="1">
                            <a:latin typeface="Cambria Math" panose="02040503050406030204" pitchFamily="18" charset="0"/>
                          </a:rPr>
                          <m:t>𝐸</m:t>
                        </m:r>
                      </m:e>
                      <m:sub>
                        <m:r>
                          <a:rPr lang="en-US" i="1">
                            <a:latin typeface="Cambria Math" panose="02040503050406030204" pitchFamily="18" charset="0"/>
                          </a:rPr>
                          <m:t>𝑡</m:t>
                        </m:r>
                      </m:sub>
                    </m:sSub>
                  </m:oMath>
                </a14:m>
                <a:r>
                  <a:rPr lang="en-US" dirty="0"/>
                  <a:t> (Eq. 7) compared with the reduced modulus -</a:t>
                </a:r>
                <a14:m>
                  <m:oMath xmlns:m="http://schemas.openxmlformats.org/officeDocument/2006/math">
                    <m:r>
                      <a:rPr lang="en-US" i="1">
                        <a:latin typeface="Cambria Math" panose="02040503050406030204" pitchFamily="18" charset="0"/>
                      </a:rPr>
                      <m:t> </m:t>
                    </m:r>
                    <m:r>
                      <a:rPr lang="en-US" i="1">
                        <a:latin typeface="Cambria Math" panose="02040503050406030204" pitchFamily="18" charset="0"/>
                      </a:rPr>
                      <m:t>𝑇</m:t>
                    </m:r>
                  </m:oMath>
                </a14:m>
                <a:r>
                  <a:rPr lang="en-US" dirty="0"/>
                  <a:t> (Eq.2) in determining the critical stresses in the </a:t>
                </a:r>
                <a:r>
                  <a:rPr lang="en-US" dirty="0" err="1"/>
                  <a:t>elasto</a:t>
                </a:r>
                <a:r>
                  <a:rPr lang="en-US" dirty="0"/>
                  <a:t>-plastic region;</a:t>
                </a:r>
                <a:endParaRPr lang="ka-GE" dirty="0"/>
              </a:p>
              <a:p>
                <a:pPr lvl="0"/>
                <a:r>
                  <a:rPr lang="en-US" dirty="0"/>
                  <a:t>It is recommended to use the new approach proposed by the authors to determine the stability of the compressed rod in the </a:t>
                </a:r>
                <a:r>
                  <a:rPr lang="en-US" dirty="0" err="1"/>
                  <a:t>elasto</a:t>
                </a:r>
                <a:r>
                  <a:rPr lang="en-US" dirty="0"/>
                  <a:t>-plastic region, where the values of the critical stresses (Eq. 15) are determined by approximation of the double modulus </a:t>
                </a:r>
                <a14:m>
                  <m:oMath xmlns:m="http://schemas.openxmlformats.org/officeDocument/2006/math">
                    <m:sSup>
                      <m:sSupPr>
                        <m:ctrlPr>
                          <a:rPr lang="ka-GE" i="1">
                            <a:latin typeface="Cambria Math" panose="02040503050406030204" pitchFamily="18" charset="0"/>
                          </a:rPr>
                        </m:ctrlPr>
                      </m:sSupPr>
                      <m:e>
                        <m:r>
                          <a:rPr lang="en-US" i="1">
                            <a:latin typeface="Cambria Math" panose="02040503050406030204" pitchFamily="18" charset="0"/>
                          </a:rPr>
                          <m:t>𝑇</m:t>
                        </m:r>
                      </m:e>
                      <m:sup>
                        <m:r>
                          <a:rPr lang="en-US" i="1">
                            <a:latin typeface="Cambria Math" panose="02040503050406030204" pitchFamily="18" charset="0"/>
                          </a:rPr>
                          <m:t>∗</m:t>
                        </m:r>
                      </m:sup>
                    </m:sSup>
                  </m:oMath>
                </a14:m>
                <a:r>
                  <a:rPr lang="en-US" dirty="0"/>
                  <a:t> (Eq. 6) and the tangent modulus </a:t>
                </a:r>
                <a14:m>
                  <m:oMath xmlns:m="http://schemas.openxmlformats.org/officeDocument/2006/math">
                    <m:sSub>
                      <m:sSubPr>
                        <m:ctrlPr>
                          <a:rPr lang="ka-GE" i="1">
                            <a:latin typeface="Cambria Math" panose="02040503050406030204" pitchFamily="18" charset="0"/>
                          </a:rPr>
                        </m:ctrlPr>
                      </m:sSubPr>
                      <m:e>
                        <m:r>
                          <a:rPr lang="en-US" i="1">
                            <a:latin typeface="Cambria Math" panose="02040503050406030204" pitchFamily="18" charset="0"/>
                          </a:rPr>
                          <m:t>𝐸</m:t>
                        </m:r>
                      </m:e>
                      <m:sub>
                        <m:r>
                          <a:rPr lang="en-US" i="1">
                            <a:latin typeface="Cambria Math" panose="02040503050406030204" pitchFamily="18" charset="0"/>
                          </a:rPr>
                          <m:t>𝑡</m:t>
                        </m:r>
                      </m:sub>
                    </m:sSub>
                  </m:oMath>
                </a14:m>
                <a:r>
                  <a:rPr lang="en-US" dirty="0"/>
                  <a:t> (Eq. 7) established by the results of experimental studies;</a:t>
                </a:r>
                <a:endParaRPr lang="ka-GE" dirty="0"/>
              </a:p>
              <a:p>
                <a:pPr lvl="0"/>
                <a:r>
                  <a:rPr lang="en-US" dirty="0"/>
                  <a:t>A new approach to the determination of critical stresses, proposed by the authors increases reliability by almost 10-12 %</a:t>
                </a:r>
                <a:endParaRPr lang="ka-GE" dirty="0"/>
              </a:p>
              <a:p>
                <a:pPr lvl="0"/>
                <a:r>
                  <a:rPr lang="en-US" dirty="0"/>
                  <a:t>In rods (columns) of medium slenderness, the points below the critical curve obtained as a result of new approaches, will not experience stability loss and the development of residual plastic deformations, and the bifurcation points will be located on this Curve 4 (Fig. 5-b);</a:t>
                </a:r>
                <a:endParaRPr lang="ka-GE" dirty="0"/>
              </a:p>
              <a:p>
                <a:pPr lvl="0"/>
                <a:r>
                  <a:rPr lang="en-US" dirty="0"/>
                  <a:t>A new approach to the determination of critical stresses, proposed by the authors achieves  economic efficiency by almost 12-14 %.</a:t>
                </a:r>
                <a:endParaRPr lang="ka-GE" dirty="0"/>
              </a:p>
              <a:p>
                <a:pPr lvl="0"/>
                <a:r>
                  <a:rPr lang="en-US" dirty="0"/>
                  <a:t>Reduction of the mass of the structure respectively reduces CO</a:t>
                </a:r>
                <a:r>
                  <a:rPr lang="en-US" baseline="-25000" dirty="0"/>
                  <a:t>2</a:t>
                </a:r>
                <a:r>
                  <a:rPr lang="en-US" dirty="0"/>
                  <a:t> emissions.</a:t>
                </a:r>
                <a:endParaRPr lang="ka-GE" dirty="0"/>
              </a:p>
              <a:p>
                <a:endParaRPr lang="ka-GE"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a:stretch>
                  <a:fillRect l="-522" t="-2521" r="-1101"/>
                </a:stretch>
              </a:blipFill>
            </p:spPr>
            <p:txBody>
              <a:bodyPr/>
              <a:lstStyle/>
              <a:p>
                <a:r>
                  <a:rPr lang="ka-GE">
                    <a:noFill/>
                  </a:rPr>
                  <a:t> </a:t>
                </a:r>
              </a:p>
            </p:txBody>
          </p:sp>
        </mc:Fallback>
      </mc:AlternateContent>
    </p:spTree>
    <p:extLst>
      <p:ext uri="{BB962C8B-B14F-4D97-AF65-F5344CB8AC3E}">
        <p14:creationId xmlns:p14="http://schemas.microsoft.com/office/powerpoint/2010/main" val="9361606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Acknowledgments</a:t>
            </a:r>
            <a:r>
              <a:rPr lang="ka-GE" b="1" dirty="0" smtClean="0"/>
              <a:t/>
            </a:r>
            <a:br>
              <a:rPr lang="ka-GE" b="1" dirty="0" smtClean="0"/>
            </a:br>
            <a:r>
              <a:rPr lang="ka-GE" b="1" dirty="0" smtClean="0"/>
              <a:t>სამადლობელი წერილი</a:t>
            </a:r>
            <a:r>
              <a:rPr lang="ka-GE" dirty="0" smtClean="0"/>
              <a:t/>
            </a:r>
            <a:br>
              <a:rPr lang="ka-GE" dirty="0" smtClean="0"/>
            </a:br>
            <a:endParaRPr lang="ka-GE" dirty="0"/>
          </a:p>
        </p:txBody>
      </p:sp>
      <p:sp>
        <p:nvSpPr>
          <p:cNvPr id="3" name="Content Placeholder 2"/>
          <p:cNvSpPr>
            <a:spLocks noGrp="1"/>
          </p:cNvSpPr>
          <p:nvPr>
            <p:ph idx="1"/>
          </p:nvPr>
        </p:nvSpPr>
        <p:spPr/>
        <p:txBody>
          <a:bodyPr/>
          <a:lstStyle/>
          <a:p>
            <a:pPr eaLnBrk="0" hangingPunct="0"/>
            <a:r>
              <a:rPr lang="en-US" dirty="0"/>
              <a:t> </a:t>
            </a:r>
            <a:r>
              <a:rPr lang="en-US" dirty="0" smtClean="0"/>
              <a:t>The </a:t>
            </a:r>
            <a:r>
              <a:rPr lang="en-US" dirty="0"/>
              <a:t>research described in this paper was financially supported by the Erasmus Mundus Action 2 Project “Electra: Enhancing Learning in ENPI Countries through Clean Technologies and Research related Activities” (Project: ELEC1400294), and the Spanish Ministry of Economy and Competitiveness, along with FEDER funding (Project: BIA2017-85098-R).</a:t>
            </a:r>
            <a:endParaRPr lang="ka-GE" dirty="0"/>
          </a:p>
          <a:p>
            <a:endParaRPr lang="ka-GE" dirty="0"/>
          </a:p>
        </p:txBody>
      </p:sp>
    </p:spTree>
    <p:extLst>
      <p:ext uri="{BB962C8B-B14F-4D97-AF65-F5344CB8AC3E}">
        <p14:creationId xmlns:p14="http://schemas.microsoft.com/office/powerpoint/2010/main" val="16218299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49526"/>
          </a:xfrm>
        </p:spPr>
        <p:txBody>
          <a:bodyPr>
            <a:noAutofit/>
          </a:bodyPr>
          <a:lstStyle/>
          <a:p>
            <a:pPr algn="ctr"/>
            <a:r>
              <a:rPr lang="en-US" sz="2800" b="1" dirty="0" smtClean="0"/>
              <a:t>References</a:t>
            </a:r>
            <a:r>
              <a:rPr lang="ka-GE" sz="2800" b="1" dirty="0" smtClean="0"/>
              <a:t/>
            </a:r>
            <a:br>
              <a:rPr lang="ka-GE" sz="2800" b="1" dirty="0" smtClean="0"/>
            </a:br>
            <a:r>
              <a:rPr lang="ka-GE" sz="2800" b="1" dirty="0" smtClean="0"/>
              <a:t>ლიტერატურა</a:t>
            </a:r>
            <a:endParaRPr lang="ka-GE" sz="2800" dirty="0"/>
          </a:p>
        </p:txBody>
      </p:sp>
      <p:sp>
        <p:nvSpPr>
          <p:cNvPr id="3" name="Content Placeholder 2"/>
          <p:cNvSpPr>
            <a:spLocks noGrp="1"/>
          </p:cNvSpPr>
          <p:nvPr>
            <p:ph idx="1"/>
          </p:nvPr>
        </p:nvSpPr>
        <p:spPr>
          <a:xfrm>
            <a:off x="838200" y="1337481"/>
            <a:ext cx="10515600" cy="4839482"/>
          </a:xfrm>
        </p:spPr>
        <p:txBody>
          <a:bodyPr>
            <a:normAutofit fontScale="47500" lnSpcReduction="20000"/>
          </a:bodyPr>
          <a:lstStyle/>
          <a:p>
            <a:pPr lvl="0" eaLnBrk="0" hangingPunct="0"/>
            <a:r>
              <a:rPr lang="en-GB" sz="2900" dirty="0"/>
              <a:t>D. J. Braun, “On the optimal shape of compressed rotating rod with shear and extensibility”, </a:t>
            </a:r>
            <a:r>
              <a:rPr lang="en-GB" sz="2900" i="1" dirty="0"/>
              <a:t>International</a:t>
            </a:r>
            <a:r>
              <a:rPr lang="en-GB" sz="2900" dirty="0"/>
              <a:t>           </a:t>
            </a:r>
            <a:r>
              <a:rPr lang="en-GB" sz="2900" i="1" dirty="0"/>
              <a:t>Journal of Non-Linear Mechanics</a:t>
            </a:r>
            <a:r>
              <a:rPr lang="en-GB" sz="2900" dirty="0"/>
              <a:t>, vol. 43, no. 2, pp. 131-139, Article ID</a:t>
            </a:r>
            <a:r>
              <a:rPr lang="en-GB" sz="2900" i="1" dirty="0"/>
              <a:t>  </a:t>
            </a:r>
            <a:r>
              <a:rPr lang="en-GB" sz="2900" u="sng" dirty="0"/>
              <a:t>https://doi.org/10.1016/j.ijnonlinmec.2007.11.001</a:t>
            </a:r>
            <a:r>
              <a:rPr lang="en-GB" sz="2900" dirty="0"/>
              <a:t>, 2008.</a:t>
            </a:r>
            <a:endParaRPr lang="ka-GE" sz="2900" dirty="0"/>
          </a:p>
          <a:p>
            <a:pPr lvl="0" eaLnBrk="0" hangingPunct="0"/>
            <a:r>
              <a:rPr lang="en-GB" sz="2900" dirty="0"/>
              <a:t>B. Rossi and K. J. R. Rasmussen, “Carrying Capacity of Stainless Steel Columns in the Low Slenderness Range”, </a:t>
            </a:r>
            <a:r>
              <a:rPr lang="en-GB" sz="2900" i="1" dirty="0"/>
              <a:t>Journal of Structural Engineering</a:t>
            </a:r>
            <a:r>
              <a:rPr lang="en-GB" sz="2900" dirty="0"/>
              <a:t>, vol. 139, no. 6, pp. 1088–1092, Article ID  </a:t>
            </a:r>
            <a:r>
              <a:rPr lang="en-GB" sz="2900" u="sng" dirty="0">
                <a:hlinkClick r:id="rId2"/>
              </a:rPr>
              <a:t>https://doi.org/10.1061/(ASCE)ST.1943-541X.0000666</a:t>
            </a:r>
            <a:r>
              <a:rPr lang="en-GB" sz="2900" dirty="0"/>
              <a:t>, 2013.</a:t>
            </a:r>
            <a:endParaRPr lang="ka-GE" sz="2900" dirty="0"/>
          </a:p>
          <a:p>
            <a:pPr lvl="0" eaLnBrk="0" hangingPunct="0"/>
            <a:r>
              <a:rPr lang="en-GB" sz="2900" dirty="0"/>
              <a:t>X. Cheng, Y. Chen, L. </a:t>
            </a:r>
            <a:r>
              <a:rPr lang="en-GB" sz="2900" dirty="0" err="1"/>
              <a:t>Niu</a:t>
            </a:r>
            <a:r>
              <a:rPr lang="en-GB" sz="2900" dirty="0"/>
              <a:t> and D. A. </a:t>
            </a:r>
            <a:r>
              <a:rPr lang="en-GB" sz="2900" dirty="0" err="1"/>
              <a:t>Nethercot</a:t>
            </a:r>
            <a:r>
              <a:rPr lang="en-GB" sz="2900" dirty="0"/>
              <a:t>, “Experimental study on H-section steel beam-columns under cyclic biaxial bending considering the effect of local buckling”, </a:t>
            </a:r>
            <a:r>
              <a:rPr lang="en-GB" sz="2900" i="1" dirty="0"/>
              <a:t>Engineering Structures</a:t>
            </a:r>
            <a:r>
              <a:rPr lang="en-GB" sz="2900" dirty="0"/>
              <a:t>, vol. 174, pp. 826–839, Article ID </a:t>
            </a:r>
            <a:r>
              <a:rPr lang="en-GB" sz="2900" u="sng" dirty="0"/>
              <a:t>https://doi.org/10.1016/j.engstruct.2018.08.001</a:t>
            </a:r>
            <a:r>
              <a:rPr lang="en-GB" sz="2900" dirty="0"/>
              <a:t>, 2018.</a:t>
            </a:r>
            <a:endParaRPr lang="ka-GE" sz="2900" dirty="0"/>
          </a:p>
          <a:p>
            <a:pPr lvl="0" eaLnBrk="0" hangingPunct="0"/>
            <a:r>
              <a:rPr lang="es-ES" sz="2900" dirty="0"/>
              <a:t>Y. </a:t>
            </a:r>
            <a:r>
              <a:rPr lang="es-ES" sz="2900" dirty="0" err="1"/>
              <a:t>Goto</a:t>
            </a:r>
            <a:r>
              <a:rPr lang="es-ES" sz="2900" dirty="0"/>
              <a:t>, M. </a:t>
            </a:r>
            <a:r>
              <a:rPr lang="es-ES" sz="2900" dirty="0" err="1"/>
              <a:t>Muraki</a:t>
            </a:r>
            <a:r>
              <a:rPr lang="es-ES" sz="2900" dirty="0"/>
              <a:t> and M. </a:t>
            </a:r>
            <a:r>
              <a:rPr lang="es-ES" sz="2900" dirty="0" err="1"/>
              <a:t>Obata</a:t>
            </a:r>
            <a:r>
              <a:rPr lang="es-ES" sz="2900" dirty="0"/>
              <a:t>, “</a:t>
            </a:r>
            <a:r>
              <a:rPr lang="en-GB" sz="2900" dirty="0"/>
              <a:t>Ultimate State of Thin-Walled Circular Steel Columns under Bidirectional Seismic Accelerations”, </a:t>
            </a:r>
            <a:r>
              <a:rPr lang="en-GB" sz="2900" i="1" dirty="0"/>
              <a:t>Journal of Structural Engineering</a:t>
            </a:r>
            <a:r>
              <a:rPr lang="en-GB" sz="2900" dirty="0"/>
              <a:t>, vol. 135, no. 12, pp. 1481–1490, Article ID </a:t>
            </a:r>
            <a:r>
              <a:rPr lang="en-GB" sz="2900" u="sng" dirty="0"/>
              <a:t>https://doi.org/10.1061/(ASCE)ST.1943-541X.0000076</a:t>
            </a:r>
            <a:r>
              <a:rPr lang="en-GB" sz="2900" dirty="0"/>
              <a:t>, 2009.</a:t>
            </a:r>
            <a:endParaRPr lang="ka-GE" sz="2900" dirty="0"/>
          </a:p>
          <a:p>
            <a:pPr lvl="0" eaLnBrk="0" hangingPunct="0"/>
            <a:r>
              <a:rPr lang="en-GB" sz="2900" dirty="0"/>
              <a:t>M. J. </a:t>
            </a:r>
            <a:r>
              <a:rPr lang="en-GB" sz="2900" dirty="0" err="1"/>
              <a:t>Leamy</a:t>
            </a:r>
            <a:r>
              <a:rPr lang="en-GB" sz="2900" dirty="0"/>
              <a:t>, “Wave Based Analysis of Buckling in Columns and Frames”, </a:t>
            </a:r>
            <a:r>
              <a:rPr lang="en-GB" sz="2900" i="1" dirty="0"/>
              <a:t>ASME. International Design Engineering Technical Conferences and Computers and Information in Engineering Conference</a:t>
            </a:r>
            <a:r>
              <a:rPr lang="en-GB" sz="2900" dirty="0"/>
              <a:t>, vol. 8: 22nd</a:t>
            </a:r>
            <a:r>
              <a:rPr lang="en-GB" sz="2900" i="1" dirty="0"/>
              <a:t>         </a:t>
            </a:r>
            <a:r>
              <a:rPr lang="en-GB" sz="2900" dirty="0"/>
              <a:t>Reliability, Stress Analysis, and Failure Prevention Conference; 25th Conference on Mechanical Vibration         and Noise, Article ID </a:t>
            </a:r>
            <a:r>
              <a:rPr lang="en-GB" sz="2900" u="sng" dirty="0"/>
              <a:t>https://doi.org/10.1115/DETC2013-12926</a:t>
            </a:r>
            <a:r>
              <a:rPr lang="en-GB" sz="2900" dirty="0"/>
              <a:t>, 2013.</a:t>
            </a:r>
            <a:endParaRPr lang="ka-GE" sz="2900" dirty="0"/>
          </a:p>
          <a:p>
            <a:pPr lvl="0" eaLnBrk="0" hangingPunct="0"/>
            <a:r>
              <a:rPr lang="es-ES" sz="2900" dirty="0"/>
              <a:t>J. Lu, B. </a:t>
            </a:r>
            <a:r>
              <a:rPr lang="es-ES" sz="2900" dirty="0" err="1"/>
              <a:t>Wu</a:t>
            </a:r>
            <a:r>
              <a:rPr lang="es-ES" sz="2900" dirty="0"/>
              <a:t> and Y. </a:t>
            </a:r>
            <a:r>
              <a:rPr lang="es-ES" sz="2900" dirty="0" err="1"/>
              <a:t>Mei</a:t>
            </a:r>
            <a:r>
              <a:rPr lang="es-ES" sz="2900" dirty="0"/>
              <a:t>, “</a:t>
            </a:r>
            <a:r>
              <a:rPr lang="en-GB" sz="2900" dirty="0"/>
              <a:t>Buckling mechanism of steel core and global stability design method for fixed-end         buckling-restrained braces”, </a:t>
            </a:r>
            <a:r>
              <a:rPr lang="en-GB" sz="2900" i="1" dirty="0"/>
              <a:t>Engineering Structures</a:t>
            </a:r>
            <a:r>
              <a:rPr lang="en-GB" sz="2900" dirty="0"/>
              <a:t>, vol. 174, pp. 447–461, Article ID         </a:t>
            </a:r>
            <a:r>
              <a:rPr lang="en-GB" sz="2900" u="sng" dirty="0">
                <a:hlinkClick r:id="rId3"/>
              </a:rPr>
              <a:t>https://doi.org/10.1016/j.engstruct.2018.07.024</a:t>
            </a:r>
            <a:r>
              <a:rPr lang="en-GB" sz="2900" dirty="0"/>
              <a:t>,  2018.</a:t>
            </a:r>
            <a:endParaRPr lang="ka-GE" sz="2900" dirty="0"/>
          </a:p>
          <a:p>
            <a:pPr lvl="0" eaLnBrk="0" hangingPunct="0"/>
            <a:r>
              <a:rPr lang="en-GB" sz="2900" dirty="0"/>
              <a:t>A. G. </a:t>
            </a:r>
            <a:r>
              <a:rPr lang="en-GB" sz="2900" dirty="0" err="1"/>
              <a:t>Razdolsky</a:t>
            </a:r>
            <a:r>
              <a:rPr lang="en-GB" sz="2900" dirty="0"/>
              <a:t>, “Revision of </a:t>
            </a:r>
            <a:r>
              <a:rPr lang="en-GB" sz="2900" dirty="0" err="1"/>
              <a:t>Engesser’s</a:t>
            </a:r>
            <a:r>
              <a:rPr lang="en-GB" sz="2900" dirty="0"/>
              <a:t> Approach to the Problem of Euler Stability for Built-Up Columns with Batten Plates”, </a:t>
            </a:r>
            <a:r>
              <a:rPr lang="en-GB" sz="2900" i="1" dirty="0"/>
              <a:t>Journal of Engineering Mechanics</a:t>
            </a:r>
            <a:r>
              <a:rPr lang="en-GB" sz="2900" dirty="0"/>
              <a:t>, vol. 140, no. 3, pp. 566–574, Article ID   </a:t>
            </a:r>
            <a:r>
              <a:rPr lang="en-GB" sz="2900" u="sng" dirty="0">
                <a:hlinkClick r:id="rId4"/>
              </a:rPr>
              <a:t>https://doi.org/10.1061/(ASCE)EM.1943-7889.0000677</a:t>
            </a:r>
            <a:r>
              <a:rPr lang="en-GB" sz="2900" dirty="0"/>
              <a:t>, 2014.</a:t>
            </a:r>
            <a:endParaRPr lang="ka-GE" sz="2900" dirty="0"/>
          </a:p>
          <a:p>
            <a:pPr lvl="0" eaLnBrk="0" hangingPunct="0"/>
            <a:r>
              <a:rPr lang="es-ES" sz="2900" dirty="0"/>
              <a:t>D. G. Zapata-Medina, L. G. Arboleda-Monsalve and J. D. </a:t>
            </a:r>
            <a:r>
              <a:rPr lang="es-ES" sz="2900" dirty="0" err="1"/>
              <a:t>Aristizabal</a:t>
            </a:r>
            <a:r>
              <a:rPr lang="es-ES" sz="2900" dirty="0"/>
              <a:t>-Ochoa, “</a:t>
            </a:r>
            <a:r>
              <a:rPr lang="en-GB" sz="2900" dirty="0"/>
              <a:t>Static Stability Formulas of a Weakened Timoshenko Column: Effects of Shear Deformations”, </a:t>
            </a:r>
            <a:r>
              <a:rPr lang="en-GB" sz="2900" i="1" dirty="0"/>
              <a:t>Journal of Engineering Mechanics</a:t>
            </a:r>
            <a:r>
              <a:rPr lang="en-GB" sz="2900" dirty="0"/>
              <a:t>, vol. 136, no.12, pp.1528–1536, Article ID  </a:t>
            </a:r>
            <a:r>
              <a:rPr lang="en-GB" sz="2900" u="sng" dirty="0"/>
              <a:t>https://doi.org/10.1061/(ASCE)EM.1943-7889.0000193</a:t>
            </a:r>
            <a:r>
              <a:rPr lang="en-GB" sz="2900" dirty="0"/>
              <a:t>, 2010.</a:t>
            </a:r>
            <a:endParaRPr lang="ka-GE" sz="2900" dirty="0"/>
          </a:p>
          <a:p>
            <a:pPr lvl="0" eaLnBrk="0" hangingPunct="0"/>
            <a:r>
              <a:rPr lang="en-GB" sz="2900" dirty="0"/>
              <a:t>A. </a:t>
            </a:r>
            <a:r>
              <a:rPr lang="en-GB" sz="2900" dirty="0" err="1"/>
              <a:t>Ziółkowski</a:t>
            </a:r>
            <a:r>
              <a:rPr lang="en-GB" sz="2900" dirty="0"/>
              <a:t> and S. </a:t>
            </a:r>
            <a:r>
              <a:rPr lang="en-GB" sz="2900" dirty="0" err="1"/>
              <a:t>Imiełowski</a:t>
            </a:r>
            <a:r>
              <a:rPr lang="en-GB" sz="2900" dirty="0"/>
              <a:t>, “Buckling and Post-buckling Behaviour of Prismatic Aluminium Columns         Submitted to a Series of Compressive Loads”, </a:t>
            </a:r>
            <a:r>
              <a:rPr lang="en-GB" sz="2900" i="1" dirty="0"/>
              <a:t>Experimental Mechanics</a:t>
            </a:r>
            <a:r>
              <a:rPr lang="en-GB" sz="2900" dirty="0"/>
              <a:t>, vol. 51, no. 8, pp. 1335–1345, Article ID </a:t>
            </a:r>
            <a:r>
              <a:rPr lang="en-GB" sz="2900" u="sng" dirty="0"/>
              <a:t>https://doi.org/10.1007/s11340-010-9455-y</a:t>
            </a:r>
            <a:r>
              <a:rPr lang="en-GB" sz="2900" dirty="0"/>
              <a:t>, 2010.</a:t>
            </a:r>
            <a:endParaRPr lang="ka-GE" sz="2900" dirty="0"/>
          </a:p>
          <a:p>
            <a:pPr lvl="0" eaLnBrk="0" hangingPunct="0"/>
            <a:r>
              <a:rPr lang="en-GB" sz="2900" dirty="0"/>
              <a:t>P. Li, X. Liu and C. Zhang, “Interactive buckling of cable-stiffened steel columns with pin-connected </a:t>
            </a:r>
            <a:r>
              <a:rPr lang="en-GB" sz="2900" dirty="0" err="1"/>
              <a:t>crossarms</a:t>
            </a:r>
            <a:r>
              <a:rPr lang="en-GB" sz="2900" dirty="0"/>
              <a:t>”, </a:t>
            </a:r>
            <a:r>
              <a:rPr lang="en-GB" sz="2900" i="1" dirty="0"/>
              <a:t>Journal of Constructional Steel Research</a:t>
            </a:r>
            <a:r>
              <a:rPr lang="en-GB" sz="2900" dirty="0"/>
              <a:t>, vol. 146, pp. 97–108, Article ID </a:t>
            </a:r>
            <a:r>
              <a:rPr lang="en-GB" sz="2900" u="sng" dirty="0">
                <a:hlinkClick r:id="rId5"/>
              </a:rPr>
              <a:t>https://doi.org/10.1016/j.jcsr.2018.03.037</a:t>
            </a:r>
            <a:r>
              <a:rPr lang="en-GB" sz="2900" dirty="0"/>
              <a:t>, 2018. </a:t>
            </a:r>
            <a:endParaRPr lang="ka-GE" sz="2900" dirty="0"/>
          </a:p>
          <a:p>
            <a:endParaRPr lang="ka-GE" dirty="0"/>
          </a:p>
        </p:txBody>
      </p:sp>
    </p:spTree>
    <p:extLst>
      <p:ext uri="{BB962C8B-B14F-4D97-AF65-F5344CB8AC3E}">
        <p14:creationId xmlns:p14="http://schemas.microsoft.com/office/powerpoint/2010/main" val="13087012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119116"/>
            <a:ext cx="10515600" cy="5057847"/>
          </a:xfrm>
        </p:spPr>
        <p:txBody>
          <a:bodyPr>
            <a:normAutofit fontScale="47500" lnSpcReduction="20000"/>
          </a:bodyPr>
          <a:lstStyle/>
          <a:p>
            <a:pPr lvl="0" eaLnBrk="0" hangingPunct="0"/>
            <a:r>
              <a:rPr lang="en-GB" dirty="0"/>
              <a:t>L. Yang, G. Shi, M. Zhao, and W. Zhou, “Research on interactive buckling </a:t>
            </a:r>
            <a:r>
              <a:rPr lang="en-GB" dirty="0" err="1"/>
              <a:t>behavior</a:t>
            </a:r>
            <a:r>
              <a:rPr lang="en-GB" dirty="0"/>
              <a:t> of welded steel box-section columns”, </a:t>
            </a:r>
            <a:r>
              <a:rPr lang="en-GB" i="1" dirty="0"/>
              <a:t>Thin-Walled Structures</a:t>
            </a:r>
            <a:r>
              <a:rPr lang="en-GB" dirty="0"/>
              <a:t>, vol. 115, pp. 34–47, Article ID </a:t>
            </a:r>
            <a:r>
              <a:rPr lang="en-GB" u="sng" dirty="0">
                <a:hlinkClick r:id="rId2"/>
              </a:rPr>
              <a:t>https://doi.org/10.1016/j.tws.2017.01.030</a:t>
            </a:r>
            <a:r>
              <a:rPr lang="en-GB" dirty="0"/>
              <a:t>, 2017. </a:t>
            </a:r>
            <a:endParaRPr lang="ka-GE" dirty="0"/>
          </a:p>
          <a:p>
            <a:pPr lvl="0" eaLnBrk="0" hangingPunct="0"/>
            <a:r>
              <a:rPr lang="en-GB" dirty="0"/>
              <a:t>F. Papp, “Buckling assessment of steel members through overall imperfection method”, </a:t>
            </a:r>
            <a:r>
              <a:rPr lang="en-GB" i="1" dirty="0"/>
              <a:t>Engineering Structures</a:t>
            </a:r>
            <a:r>
              <a:rPr lang="en-GB" dirty="0"/>
              <a:t>, vol. 106, pp. 124–136, Article ID </a:t>
            </a:r>
            <a:r>
              <a:rPr lang="en-GB" u="sng" dirty="0"/>
              <a:t>https://doi.org/10.1016/j.engstruct.2015.10.021</a:t>
            </a:r>
            <a:r>
              <a:rPr lang="en-GB" dirty="0"/>
              <a:t>, 2016.</a:t>
            </a:r>
            <a:endParaRPr lang="ka-GE" dirty="0"/>
          </a:p>
          <a:p>
            <a:pPr lvl="0" eaLnBrk="0" hangingPunct="0"/>
            <a:r>
              <a:rPr lang="en-GB" dirty="0"/>
              <a:t>P. D. </a:t>
            </a:r>
            <a:r>
              <a:rPr lang="en-GB" dirty="0" err="1"/>
              <a:t>Simão</a:t>
            </a:r>
            <a:r>
              <a:rPr lang="en-GB" dirty="0"/>
              <a:t>, “Influence of shear deformations on the buckling of columns using the Generalized Beam Theory and energy principles”, European Journal of Mechanics - A/Solids, vol. 61, pp. 216–234, Article ID </a:t>
            </a:r>
            <a:r>
              <a:rPr lang="en-GB" u="sng" dirty="0">
                <a:hlinkClick r:id="rId3"/>
              </a:rPr>
              <a:t>https://www.sciencedirect.com/science/article/pii/S0997753816303096</a:t>
            </a:r>
            <a:r>
              <a:rPr lang="en-GB" dirty="0"/>
              <a:t>, 2017.</a:t>
            </a:r>
            <a:endParaRPr lang="ka-GE" dirty="0"/>
          </a:p>
          <a:p>
            <a:pPr lvl="0" eaLnBrk="0" hangingPunct="0"/>
            <a:r>
              <a:rPr lang="en-GB" dirty="0"/>
              <a:t>X.-F. Li, and K. Y. Lee, “Effects of </a:t>
            </a:r>
            <a:r>
              <a:rPr lang="en-GB" dirty="0" err="1"/>
              <a:t>Engesser’s</a:t>
            </a:r>
            <a:r>
              <a:rPr lang="en-GB" dirty="0"/>
              <a:t> and </a:t>
            </a:r>
            <a:r>
              <a:rPr lang="en-GB" dirty="0" err="1"/>
              <a:t>Haringx’s</a:t>
            </a:r>
            <a:r>
              <a:rPr lang="en-GB" dirty="0"/>
              <a:t> Hypotheses on Buckling of Timoshenko and Higher-Order Shear-Deformable Columns”, </a:t>
            </a:r>
            <a:r>
              <a:rPr lang="en-GB" i="1" dirty="0"/>
              <a:t>Journal of Engineering Mechanics</a:t>
            </a:r>
            <a:r>
              <a:rPr lang="en-GB" dirty="0"/>
              <a:t>, vol. 144, no.1, pp. 04017150, Article ID </a:t>
            </a:r>
            <a:r>
              <a:rPr lang="en-GB" u="sng" dirty="0"/>
              <a:t>https://doi.org/10.1061/(ASCE)EM.1943-7889.0001363</a:t>
            </a:r>
            <a:r>
              <a:rPr lang="en-GB" dirty="0"/>
              <a:t>, 2018.</a:t>
            </a:r>
            <a:endParaRPr lang="ka-GE" dirty="0"/>
          </a:p>
          <a:p>
            <a:pPr lvl="0" eaLnBrk="0" hangingPunct="0"/>
            <a:r>
              <a:rPr lang="en-GB" dirty="0"/>
              <a:t>J. </a:t>
            </a:r>
            <a:r>
              <a:rPr lang="en-GB" dirty="0" err="1"/>
              <a:t>Becque</a:t>
            </a:r>
            <a:r>
              <a:rPr lang="en-GB" dirty="0"/>
              <a:t>, Inelastic Plate Buckling, </a:t>
            </a:r>
            <a:r>
              <a:rPr lang="en-GB" i="1" dirty="0"/>
              <a:t>Journal of Engineering Mechanics</a:t>
            </a:r>
            <a:r>
              <a:rPr lang="en-GB" dirty="0"/>
              <a:t>, vol. 136, no. 9, pp. 1123–1130, Article  ID </a:t>
            </a:r>
            <a:r>
              <a:rPr lang="en-GB" u="sng" dirty="0"/>
              <a:t>https://doi.org/10.1061/(ASCE)EM.1943-7889.0000075</a:t>
            </a:r>
            <a:r>
              <a:rPr lang="en-GB" dirty="0"/>
              <a:t>, 2010.</a:t>
            </a:r>
            <a:endParaRPr lang="ka-GE" dirty="0"/>
          </a:p>
          <a:p>
            <a:pPr lvl="0" eaLnBrk="0" hangingPunct="0"/>
            <a:r>
              <a:rPr lang="en-GB" dirty="0"/>
              <a:t>M. Ahmed, Q. Liang, V. I. Patel and M. N. S. </a:t>
            </a:r>
            <a:r>
              <a:rPr lang="en-GB" dirty="0" err="1"/>
              <a:t>Hadi</a:t>
            </a:r>
            <a:r>
              <a:rPr lang="en-GB" dirty="0"/>
              <a:t>, “Nonlinear analysis of rectangular concrete-filled double  steel tubular short columns incorporating local buckling”, </a:t>
            </a:r>
            <a:r>
              <a:rPr lang="en-GB" i="1" dirty="0"/>
              <a:t>Engineering Structures</a:t>
            </a:r>
            <a:r>
              <a:rPr lang="en-GB" dirty="0"/>
              <a:t>, vol. 175, pp.13–26, Article ID </a:t>
            </a:r>
            <a:r>
              <a:rPr lang="en-GB" u="sng" dirty="0"/>
              <a:t>https://doi.org/10.1016/j.engstruct.2018.08.032</a:t>
            </a:r>
            <a:r>
              <a:rPr lang="en-GB" dirty="0"/>
              <a:t>. 2018 </a:t>
            </a:r>
            <a:endParaRPr lang="ka-GE" dirty="0"/>
          </a:p>
          <a:p>
            <a:pPr lvl="0" eaLnBrk="0" hangingPunct="0"/>
            <a:r>
              <a:rPr lang="en-GB" dirty="0"/>
              <a:t>Y.-L. Long, L. Zeng, “A refined model for local buckling of rectangular CFST columns with binding bars”,  </a:t>
            </a:r>
            <a:r>
              <a:rPr lang="en-GB" i="1" dirty="0"/>
              <a:t>Thin-Walled Structures</a:t>
            </a:r>
            <a:r>
              <a:rPr lang="en-GB" dirty="0"/>
              <a:t>, vol.132, pp. 431–441, Article ID </a:t>
            </a:r>
            <a:r>
              <a:rPr lang="en-GB" u="sng" dirty="0"/>
              <a:t>https://doi.org/10.1016/j.tws.2018.09.019</a:t>
            </a:r>
            <a:r>
              <a:rPr lang="en-GB" dirty="0"/>
              <a:t>, 2018.</a:t>
            </a:r>
            <a:endParaRPr lang="ka-GE" dirty="0"/>
          </a:p>
          <a:p>
            <a:pPr lvl="0" eaLnBrk="0" hangingPunct="0"/>
            <a:r>
              <a:rPr lang="en-GB" dirty="0"/>
              <a:t>C. D. Moen, A. </a:t>
            </a:r>
            <a:r>
              <a:rPr lang="en-GB" dirty="0" err="1"/>
              <a:t>Schudlich</a:t>
            </a:r>
            <a:r>
              <a:rPr lang="en-GB" dirty="0"/>
              <a:t> and A. von der </a:t>
            </a:r>
            <a:r>
              <a:rPr lang="en-GB" dirty="0" err="1"/>
              <a:t>Heyden</a:t>
            </a:r>
            <a:r>
              <a:rPr lang="en-GB" dirty="0"/>
              <a:t>, “Experiments on Cold-Formed Steel C-Section Joists with Unstiffened Web Holes”, </a:t>
            </a:r>
            <a:r>
              <a:rPr lang="en-GB" i="1" dirty="0"/>
              <a:t>Journal of Structural Engineering</a:t>
            </a:r>
            <a:r>
              <a:rPr lang="en-GB" dirty="0"/>
              <a:t>, vol. 139, no. 5, pp. 695–704, Article ID </a:t>
            </a:r>
            <a:r>
              <a:rPr lang="en-GB" u="sng" dirty="0"/>
              <a:t>https://doi.org/10.1061/(ASCE)ST.1943-541X.0000652</a:t>
            </a:r>
            <a:r>
              <a:rPr lang="en-GB" dirty="0"/>
              <a:t>, 2013.</a:t>
            </a:r>
            <a:endParaRPr lang="ka-GE" dirty="0"/>
          </a:p>
          <a:p>
            <a:pPr lvl="0" eaLnBrk="0" hangingPunct="0"/>
            <a:r>
              <a:rPr lang="en-GB" dirty="0"/>
              <a:t>J. </a:t>
            </a:r>
            <a:r>
              <a:rPr lang="en-GB" dirty="0" err="1"/>
              <a:t>Szalai</a:t>
            </a:r>
            <a:r>
              <a:rPr lang="en-GB" dirty="0"/>
              <a:t>, “Complete generalization of the </a:t>
            </a:r>
            <a:r>
              <a:rPr lang="en-GB" dirty="0" err="1"/>
              <a:t>Ayrton</a:t>
            </a:r>
            <a:r>
              <a:rPr lang="en-GB" dirty="0"/>
              <a:t>-Perry formula for beam-column buckling problems”, </a:t>
            </a:r>
            <a:r>
              <a:rPr lang="en-GB" i="1" dirty="0"/>
              <a:t>Engineering Structures</a:t>
            </a:r>
            <a:r>
              <a:rPr lang="en-GB" dirty="0"/>
              <a:t>, vol. 153, pp. 205–223, Article ID </a:t>
            </a:r>
            <a:r>
              <a:rPr lang="en-GB" u="sng" dirty="0">
                <a:hlinkClick r:id="rId4"/>
              </a:rPr>
              <a:t>https://doi.org/10.1016/j.engstruct.2017.10.031,2017</a:t>
            </a:r>
            <a:r>
              <a:rPr lang="en-GB" dirty="0"/>
              <a:t>.</a:t>
            </a:r>
            <a:endParaRPr lang="ka-GE" dirty="0"/>
          </a:p>
          <a:p>
            <a:pPr lvl="0" eaLnBrk="0" hangingPunct="0"/>
            <a:r>
              <a:rPr lang="en-GB" dirty="0"/>
              <a:t>C. Zhang, F. Li and B. Wang, “Estimation of the </a:t>
            </a:r>
            <a:r>
              <a:rPr lang="en-GB" dirty="0" err="1"/>
              <a:t>elasto</a:t>
            </a:r>
            <a:r>
              <a:rPr lang="en-GB" dirty="0"/>
              <a:t>-plastic properties of metallic materials from micro- hardness measurements”, </a:t>
            </a:r>
            <a:r>
              <a:rPr lang="en-GB" i="1" dirty="0"/>
              <a:t>Journal of Materials Science</a:t>
            </a:r>
            <a:r>
              <a:rPr lang="en-GB" dirty="0"/>
              <a:t>, vol. 48, no.12, pp. 4446–4451, Article ID </a:t>
            </a:r>
            <a:r>
              <a:rPr lang="en-GB" u="sng" dirty="0"/>
              <a:t>https://link.springer.com/article/10.1007%2Fs10853-013-7263-3</a:t>
            </a:r>
            <a:r>
              <a:rPr lang="en-GB" dirty="0"/>
              <a:t>, 2013.</a:t>
            </a:r>
            <a:endParaRPr lang="ka-GE" dirty="0"/>
          </a:p>
          <a:p>
            <a:pPr lvl="0" eaLnBrk="0" hangingPunct="0"/>
            <a:r>
              <a:rPr lang="en-GB" u="sng" dirty="0" smtClean="0"/>
              <a:t>https://doi.org/10.1007/s00170-014-6146-3</a:t>
            </a:r>
            <a:r>
              <a:rPr lang="en-GB" dirty="0" smtClean="0"/>
              <a:t>, 2014.</a:t>
            </a:r>
            <a:endParaRPr lang="ka-GE" dirty="0" smtClean="0"/>
          </a:p>
          <a:p>
            <a:endParaRPr lang="ka-GE" dirty="0"/>
          </a:p>
        </p:txBody>
      </p:sp>
    </p:spTree>
    <p:extLst>
      <p:ext uri="{BB962C8B-B14F-4D97-AF65-F5344CB8AC3E}">
        <p14:creationId xmlns:p14="http://schemas.microsoft.com/office/powerpoint/2010/main" val="2588019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55093"/>
            <a:ext cx="10515600" cy="5521870"/>
          </a:xfrm>
        </p:spPr>
        <p:txBody>
          <a:bodyPr>
            <a:normAutofit fontScale="55000" lnSpcReduction="20000"/>
          </a:bodyPr>
          <a:lstStyle/>
          <a:p>
            <a:pPr lvl="0" eaLnBrk="0" hangingPunct="0"/>
            <a:r>
              <a:rPr lang="en-GB" dirty="0"/>
              <a:t>H. Ban and G. Shi, “Overall buckling behaviour and design of high-strength steel welded section columns”, </a:t>
            </a:r>
            <a:r>
              <a:rPr lang="en-GB" i="1" dirty="0"/>
              <a:t>Journal of Constructional Steel Research</a:t>
            </a:r>
            <a:r>
              <a:rPr lang="en-GB" dirty="0"/>
              <a:t>, vol.143, pp.180–195, Article ID </a:t>
            </a:r>
            <a:r>
              <a:rPr lang="en-GB" u="sng" dirty="0">
                <a:hlinkClick r:id="rId2"/>
              </a:rPr>
              <a:t>https://doi.org/10.1016/j.jcsr.2017.12.026</a:t>
            </a:r>
            <a:r>
              <a:rPr lang="en-GB" dirty="0"/>
              <a:t>, 2018.</a:t>
            </a:r>
            <a:endParaRPr lang="ka-GE" dirty="0"/>
          </a:p>
          <a:p>
            <a:pPr lvl="0" eaLnBrk="0" hangingPunct="0"/>
            <a:r>
              <a:rPr lang="es-ES" dirty="0"/>
              <a:t>T.-Y. </a:t>
            </a:r>
            <a:r>
              <a:rPr lang="es-ES" dirty="0" err="1"/>
              <a:t>Ma</a:t>
            </a:r>
            <a:r>
              <a:rPr lang="es-ES" dirty="0"/>
              <a:t>, Y.-F. </a:t>
            </a:r>
            <a:r>
              <a:rPr lang="es-ES" dirty="0" err="1"/>
              <a:t>Hu</a:t>
            </a:r>
            <a:r>
              <a:rPr lang="es-ES" dirty="0"/>
              <a:t>, X. </a:t>
            </a:r>
            <a:r>
              <a:rPr lang="es-ES" dirty="0" err="1"/>
              <a:t>Liu</a:t>
            </a:r>
            <a:r>
              <a:rPr lang="es-ES" dirty="0"/>
              <a:t> </a:t>
            </a:r>
            <a:r>
              <a:rPr lang="en-GB" dirty="0"/>
              <a:t>et al., </a:t>
            </a:r>
            <a:r>
              <a:rPr lang="es-ES" dirty="0"/>
              <a:t>“</a:t>
            </a:r>
            <a:r>
              <a:rPr lang="en-GB" dirty="0"/>
              <a:t>Experimental investigation into high strength Q690 steel welded H-sections under combined compression and bending”, </a:t>
            </a:r>
            <a:r>
              <a:rPr lang="en-GB" i="1" dirty="0"/>
              <a:t>Journal of Constructional Steel Research</a:t>
            </a:r>
            <a:r>
              <a:rPr lang="en-GB" dirty="0"/>
              <a:t>, vol. 138, pp. 449–462, Article ID </a:t>
            </a:r>
            <a:r>
              <a:rPr lang="en-GB" u="sng" dirty="0"/>
              <a:t>https://doi.org/10.1016/j.jcsr.2017.06.008</a:t>
            </a:r>
            <a:r>
              <a:rPr lang="en-GB" dirty="0"/>
              <a:t>, 2017</a:t>
            </a:r>
            <a:r>
              <a:rPr lang="en-GB" u="sng" dirty="0"/>
              <a:t>.</a:t>
            </a:r>
            <a:endParaRPr lang="ka-GE" dirty="0"/>
          </a:p>
          <a:p>
            <a:pPr lvl="0" eaLnBrk="0" hangingPunct="0"/>
            <a:r>
              <a:rPr lang="en-GB" dirty="0"/>
              <a:t>A. </a:t>
            </a:r>
            <a:r>
              <a:rPr lang="en-GB" dirty="0" err="1"/>
              <a:t>Kervalishvili</a:t>
            </a:r>
            <a:r>
              <a:rPr lang="en-GB" dirty="0"/>
              <a:t> and I. </a:t>
            </a:r>
            <a:r>
              <a:rPr lang="en-GB" dirty="0" err="1"/>
              <a:t>Talvik</a:t>
            </a:r>
            <a:r>
              <a:rPr lang="en-GB" dirty="0"/>
              <a:t>, “Modified procedure for buckling of steel columns at elevated temperatures”, </a:t>
            </a:r>
            <a:r>
              <a:rPr lang="en-GB" i="1" dirty="0"/>
              <a:t>Journal of Constructional Steel Research</a:t>
            </a:r>
            <a:r>
              <a:rPr lang="en-GB" dirty="0"/>
              <a:t>, vol. 127, pp. 108–119, Article ID </a:t>
            </a:r>
            <a:r>
              <a:rPr lang="en-GB" u="sng" dirty="0">
                <a:hlinkClick r:id="rId3"/>
              </a:rPr>
              <a:t>https://doi.org/10.1016/j.jcsr.2016.07.008</a:t>
            </a:r>
            <a:r>
              <a:rPr lang="en-GB" dirty="0"/>
              <a:t>, 2016.</a:t>
            </a:r>
            <a:endParaRPr lang="ka-GE" dirty="0"/>
          </a:p>
          <a:p>
            <a:pPr lvl="0" eaLnBrk="0" hangingPunct="0"/>
            <a:r>
              <a:rPr lang="es-ES" dirty="0"/>
              <a:t>T. </a:t>
            </a:r>
            <a:r>
              <a:rPr lang="es-ES" dirty="0" err="1"/>
              <a:t>Tankova</a:t>
            </a:r>
            <a:r>
              <a:rPr lang="es-ES" dirty="0"/>
              <a:t>, J. P. </a:t>
            </a:r>
            <a:r>
              <a:rPr lang="es-ES" dirty="0" err="1"/>
              <a:t>Martins</a:t>
            </a:r>
            <a:r>
              <a:rPr lang="es-ES" dirty="0"/>
              <a:t>, L. </a:t>
            </a:r>
            <a:r>
              <a:rPr lang="es-ES" dirty="0" err="1"/>
              <a:t>Simões</a:t>
            </a:r>
            <a:r>
              <a:rPr lang="es-ES" dirty="0"/>
              <a:t> da Silva </a:t>
            </a:r>
            <a:r>
              <a:rPr lang="en-GB" dirty="0"/>
              <a:t>et al.,</a:t>
            </a:r>
            <a:r>
              <a:rPr lang="es-ES" dirty="0"/>
              <a:t> “</a:t>
            </a:r>
            <a:r>
              <a:rPr lang="en-GB" dirty="0"/>
              <a:t>Experimental lateral-torsional buckling behaviour of web tapered I-section steel beams”, Engineering Structures, vol.168, pp. 355–370, Article ID </a:t>
            </a:r>
            <a:r>
              <a:rPr lang="en-GB" u="sng" dirty="0">
                <a:hlinkClick r:id="rId4"/>
              </a:rPr>
              <a:t>https://doi.org/10.1016/j.engstruct.2018.04.084</a:t>
            </a:r>
            <a:r>
              <a:rPr lang="en-GB" dirty="0"/>
              <a:t>,  </a:t>
            </a:r>
            <a:r>
              <a:rPr lang="es-ES" dirty="0"/>
              <a:t>2018</a:t>
            </a:r>
            <a:r>
              <a:rPr lang="en-GB" u="sng" dirty="0"/>
              <a:t>.</a:t>
            </a:r>
            <a:endParaRPr lang="ka-GE" dirty="0"/>
          </a:p>
          <a:p>
            <a:pPr lvl="0" eaLnBrk="0" hangingPunct="0"/>
            <a:r>
              <a:rPr lang="en-GB" dirty="0"/>
              <a:t>N. </a:t>
            </a:r>
            <a:r>
              <a:rPr lang="en-GB" dirty="0" err="1"/>
              <a:t>Tullini</a:t>
            </a:r>
            <a:r>
              <a:rPr lang="en-GB" dirty="0"/>
              <a:t>, A. </a:t>
            </a:r>
            <a:r>
              <a:rPr lang="en-GB" dirty="0" err="1"/>
              <a:t>Tralli</a:t>
            </a:r>
            <a:r>
              <a:rPr lang="en-GB" dirty="0"/>
              <a:t> and D. </a:t>
            </a:r>
            <a:r>
              <a:rPr lang="en-GB" dirty="0" err="1"/>
              <a:t>Baraldi</a:t>
            </a:r>
            <a:r>
              <a:rPr lang="en-GB" dirty="0"/>
              <a:t>, “Buckling of Timoshenko Beams in Frictionless Contact with an Elastic Half-Plane”, </a:t>
            </a:r>
            <a:r>
              <a:rPr lang="en-GB" i="1" dirty="0"/>
              <a:t>Journal of Engineering Mechanics</a:t>
            </a:r>
            <a:r>
              <a:rPr lang="en-GB" dirty="0"/>
              <a:t>, vol.139, no. 7, pp. 824–831, Article ID </a:t>
            </a:r>
            <a:r>
              <a:rPr lang="en-GB" u="sng" dirty="0">
                <a:hlinkClick r:id="rId5"/>
              </a:rPr>
              <a:t>https://doi.org/10.1061/(ASCE)EM.1943-7889.0000529</a:t>
            </a:r>
            <a:r>
              <a:rPr lang="en-GB" dirty="0"/>
              <a:t>, 2013</a:t>
            </a:r>
            <a:r>
              <a:rPr lang="es-ES" dirty="0"/>
              <a:t>.</a:t>
            </a:r>
            <a:endParaRPr lang="ka-GE" dirty="0"/>
          </a:p>
          <a:p>
            <a:pPr lvl="0" eaLnBrk="0" hangingPunct="0"/>
            <a:r>
              <a:rPr lang="es-ES" dirty="0"/>
              <a:t> B. </a:t>
            </a:r>
            <a:r>
              <a:rPr lang="es-ES" dirty="0" err="1"/>
              <a:t>Xie</a:t>
            </a:r>
            <a:r>
              <a:rPr lang="es-ES" dirty="0"/>
              <a:t>, J. </a:t>
            </a:r>
            <a:r>
              <a:rPr lang="es-ES" dirty="0" err="1"/>
              <a:t>Hou</a:t>
            </a:r>
            <a:r>
              <a:rPr lang="es-ES" dirty="0"/>
              <a:t>, Z. </a:t>
            </a:r>
            <a:r>
              <a:rPr lang="es-ES" dirty="0" err="1"/>
              <a:t>Xu</a:t>
            </a:r>
            <a:r>
              <a:rPr lang="es-ES" dirty="0"/>
              <a:t> and M. Dan, “</a:t>
            </a:r>
            <a:r>
              <a:rPr lang="en-GB" dirty="0"/>
              <a:t>Component-based model of fin plate connections exposed to fire-part I: Plate in bearing component”, </a:t>
            </a:r>
            <a:r>
              <a:rPr lang="en-GB" i="1" dirty="0"/>
              <a:t>Journal of Constructional Steel Research</a:t>
            </a:r>
            <a:r>
              <a:rPr lang="en-GB" dirty="0"/>
              <a:t>, vol. 149, pp.1–13, Article ID </a:t>
            </a:r>
            <a:r>
              <a:rPr lang="en-GB" u="sng" dirty="0">
                <a:hlinkClick r:id="rId6"/>
              </a:rPr>
              <a:t>https://doi.org/10.1016/j.jcsr.2018.07.011</a:t>
            </a:r>
            <a:r>
              <a:rPr lang="en-GB" dirty="0"/>
              <a:t>, 2018</a:t>
            </a:r>
            <a:r>
              <a:rPr lang="en-GB" u="sng" dirty="0"/>
              <a:t> </a:t>
            </a:r>
            <a:endParaRPr lang="ka-GE" dirty="0"/>
          </a:p>
          <a:p>
            <a:pPr lvl="0" eaLnBrk="0" hangingPunct="0"/>
            <a:r>
              <a:rPr lang="en-GB" dirty="0"/>
              <a:t>J. D. </a:t>
            </a:r>
            <a:r>
              <a:rPr lang="en-GB" dirty="0" err="1"/>
              <a:t>Aristizabal</a:t>
            </a:r>
            <a:r>
              <a:rPr lang="en-GB" dirty="0"/>
              <a:t>-Ochoa, “Stability of columns with semi-rigid connections including shear effects using </a:t>
            </a:r>
            <a:r>
              <a:rPr lang="en-GB" dirty="0" err="1"/>
              <a:t>Engesser</a:t>
            </a:r>
            <a:r>
              <a:rPr lang="en-GB" dirty="0"/>
              <a:t>, </a:t>
            </a:r>
            <a:r>
              <a:rPr lang="en-GB" dirty="0" err="1"/>
              <a:t>Haringx</a:t>
            </a:r>
            <a:r>
              <a:rPr lang="en-GB" dirty="0"/>
              <a:t> and Euler approaches”, </a:t>
            </a:r>
            <a:r>
              <a:rPr lang="en-GB" i="1" dirty="0"/>
              <a:t>Engineering Structures</a:t>
            </a:r>
            <a:r>
              <a:rPr lang="en-GB" dirty="0"/>
              <a:t>, vol. 33, no.3, pp. 868–880, Article ID </a:t>
            </a:r>
            <a:r>
              <a:rPr lang="en-GB" u="sng" dirty="0"/>
              <a:t>https://doi.org/10.1016/j.engstruct.2010.12.008</a:t>
            </a:r>
            <a:r>
              <a:rPr lang="en-GB" dirty="0"/>
              <a:t>, 2011.</a:t>
            </a:r>
            <a:endParaRPr lang="ka-GE" dirty="0"/>
          </a:p>
          <a:p>
            <a:pPr lvl="0" eaLnBrk="0" hangingPunct="0"/>
            <a:r>
              <a:rPr lang="es-ES" dirty="0"/>
              <a:t>F. M. </a:t>
            </a:r>
            <a:r>
              <a:rPr lang="es-ES" dirty="0" err="1"/>
              <a:t>Mitenkov</a:t>
            </a:r>
            <a:r>
              <a:rPr lang="es-ES" dirty="0"/>
              <a:t>, V. G. </a:t>
            </a:r>
            <a:r>
              <a:rPr lang="es-ES" dirty="0" err="1"/>
              <a:t>Bazhenov</a:t>
            </a:r>
            <a:r>
              <a:rPr lang="es-ES" dirty="0"/>
              <a:t>, V. K. </a:t>
            </a:r>
            <a:r>
              <a:rPr lang="es-ES" dirty="0" err="1"/>
              <a:t>Lomunov</a:t>
            </a:r>
            <a:r>
              <a:rPr lang="es-ES" dirty="0"/>
              <a:t> </a:t>
            </a:r>
            <a:r>
              <a:rPr lang="en-GB" dirty="0"/>
              <a:t>et al., “Effects of elasticity, plasticity, and geometrical nonlinearity in problems of static and dynamic bending of plates”, </a:t>
            </a:r>
            <a:r>
              <a:rPr lang="en-GB" i="1" dirty="0" err="1"/>
              <a:t>Doklady</a:t>
            </a:r>
            <a:r>
              <a:rPr lang="en-GB" i="1" dirty="0"/>
              <a:t> Physics</a:t>
            </a:r>
            <a:r>
              <a:rPr lang="en-GB" dirty="0"/>
              <a:t>, vol. 56, no.12, pp. 622– 625</a:t>
            </a:r>
            <a:r>
              <a:rPr lang="es-ES" dirty="0"/>
              <a:t>, </a:t>
            </a:r>
            <a:r>
              <a:rPr lang="en-GB" dirty="0"/>
              <a:t>Article ID </a:t>
            </a:r>
            <a:r>
              <a:rPr lang="en-GB" u="sng" dirty="0"/>
              <a:t>https://doi.org/10.1134/S102833581112010X</a:t>
            </a:r>
            <a:r>
              <a:rPr lang="en-GB" dirty="0"/>
              <a:t>, </a:t>
            </a:r>
            <a:r>
              <a:rPr lang="es-ES" dirty="0"/>
              <a:t>2011.</a:t>
            </a:r>
            <a:endParaRPr lang="ka-GE" dirty="0"/>
          </a:p>
          <a:p>
            <a:pPr lvl="0" eaLnBrk="0" hangingPunct="0"/>
            <a:r>
              <a:rPr lang="en-GB" dirty="0"/>
              <a:t>J. </a:t>
            </a:r>
            <a:r>
              <a:rPr lang="en-GB" dirty="0" err="1"/>
              <a:t>Bielski</a:t>
            </a:r>
            <a:r>
              <a:rPr lang="en-GB" dirty="0"/>
              <a:t>, B. </a:t>
            </a:r>
            <a:r>
              <a:rPr lang="en-GB" dirty="0" err="1"/>
              <a:t>Bochenek</a:t>
            </a:r>
            <a:r>
              <a:rPr lang="en-GB" dirty="0"/>
              <a:t>, “On a compressed elastic–plastic column optimized for post-buckling behaviour”, Engineering Optimization, vol. 40, no.12, pp. 1101–1114, Article ID </a:t>
            </a:r>
            <a:r>
              <a:rPr lang="en-GB" u="sng" dirty="0">
                <a:hlinkClick r:id="rId7"/>
              </a:rPr>
              <a:t>https://doi.org/10.1080/03052150802313365</a:t>
            </a:r>
            <a:r>
              <a:rPr lang="en-GB" dirty="0"/>
              <a:t>, 2008.</a:t>
            </a:r>
            <a:endParaRPr lang="ka-GE" dirty="0"/>
          </a:p>
          <a:p>
            <a:pPr lvl="0" eaLnBrk="0" hangingPunct="0"/>
            <a:r>
              <a:rPr lang="es-ES" dirty="0"/>
              <a:t>O. </a:t>
            </a:r>
            <a:r>
              <a:rPr lang="es-ES" dirty="0" err="1"/>
              <a:t>Fergani</a:t>
            </a:r>
            <a:r>
              <a:rPr lang="es-ES" dirty="0"/>
              <a:t>, I. </a:t>
            </a:r>
            <a:r>
              <a:rPr lang="es-ES" dirty="0" err="1"/>
              <a:t>Lazoglu</a:t>
            </a:r>
            <a:r>
              <a:rPr lang="es-ES" dirty="0"/>
              <a:t>, A. </a:t>
            </a:r>
            <a:r>
              <a:rPr lang="es-ES" dirty="0" err="1"/>
              <a:t>Mkaddem</a:t>
            </a:r>
            <a:r>
              <a:rPr lang="es-ES" dirty="0"/>
              <a:t>, M. El </a:t>
            </a:r>
            <a:r>
              <a:rPr lang="es-ES" dirty="0" err="1"/>
              <a:t>Mansori</a:t>
            </a:r>
            <a:r>
              <a:rPr lang="es-ES" dirty="0"/>
              <a:t> </a:t>
            </a:r>
            <a:r>
              <a:rPr lang="en-GB" dirty="0"/>
              <a:t>et </a:t>
            </a:r>
            <a:r>
              <a:rPr lang="en-GB" dirty="0" err="1"/>
              <a:t>al.,“Analytical</a:t>
            </a:r>
            <a:r>
              <a:rPr lang="en-GB" dirty="0"/>
              <a:t> </a:t>
            </a:r>
            <a:r>
              <a:rPr lang="en-GB" dirty="0" err="1"/>
              <a:t>modeling</a:t>
            </a:r>
            <a:r>
              <a:rPr lang="en-GB" dirty="0"/>
              <a:t> of residual stress and the induced deflection of a milled thin plate”, </a:t>
            </a:r>
            <a:r>
              <a:rPr lang="en-GB" i="1" dirty="0"/>
              <a:t>The International Journal of Advanced Manufacturing Technology</a:t>
            </a:r>
            <a:r>
              <a:rPr lang="en-GB" dirty="0"/>
              <a:t>, vol. 75, no.1–4, pp. 455–463, Article ID </a:t>
            </a:r>
            <a:r>
              <a:rPr lang="en-GB" u="sng" dirty="0"/>
              <a:t>https://doi.org/10.1007/s00170-014-6146-3</a:t>
            </a:r>
            <a:r>
              <a:rPr lang="en-GB" dirty="0"/>
              <a:t>, 2014.</a:t>
            </a:r>
            <a:endParaRPr lang="ka-GE" dirty="0"/>
          </a:p>
          <a:p>
            <a:endParaRPr lang="ka-GE" dirty="0"/>
          </a:p>
        </p:txBody>
      </p:sp>
    </p:spTree>
    <p:extLst>
      <p:ext uri="{BB962C8B-B14F-4D97-AF65-F5344CB8AC3E}">
        <p14:creationId xmlns:p14="http://schemas.microsoft.com/office/powerpoint/2010/main" val="28188389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b="1" dirty="0" smtClean="0"/>
              <a:t>Abstract</a:t>
            </a:r>
            <a:r>
              <a:rPr lang="ka-GE" sz="4000" b="1" dirty="0" smtClean="0"/>
              <a:t> </a:t>
            </a:r>
            <a:br>
              <a:rPr lang="ka-GE" sz="4000" b="1" dirty="0" smtClean="0"/>
            </a:br>
            <a:r>
              <a:rPr lang="ka-GE" sz="4000" b="1" dirty="0" err="1" smtClean="0"/>
              <a:t>აბსტრაქტი</a:t>
            </a:r>
            <a:endParaRPr lang="ka-GE" sz="4000" dirty="0"/>
          </a:p>
        </p:txBody>
      </p:sp>
      <p:sp>
        <p:nvSpPr>
          <p:cNvPr id="3" name="Content Placeholder 2"/>
          <p:cNvSpPr>
            <a:spLocks noGrp="1"/>
          </p:cNvSpPr>
          <p:nvPr>
            <p:ph idx="1"/>
          </p:nvPr>
        </p:nvSpPr>
        <p:spPr>
          <a:xfrm>
            <a:off x="838200" y="1825625"/>
            <a:ext cx="10515600" cy="4206685"/>
          </a:xfrm>
        </p:spPr>
        <p:txBody>
          <a:bodyPr>
            <a:normAutofit fontScale="70000" lnSpcReduction="20000"/>
          </a:bodyPr>
          <a:lstStyle/>
          <a:p>
            <a:pPr algn="just"/>
            <a:r>
              <a:rPr lang="en-US" dirty="0" smtClean="0"/>
              <a:t>This </a:t>
            </a:r>
            <a:r>
              <a:rPr lang="en-US" dirty="0"/>
              <a:t>paper presents new approaches for solving a problem of the stability of compressed rods in the </a:t>
            </a:r>
            <a:r>
              <a:rPr lang="en-US" dirty="0" err="1"/>
              <a:t>elasto</a:t>
            </a:r>
            <a:r>
              <a:rPr lang="en-US" dirty="0"/>
              <a:t>-plastic working region of material. It is known that the columns of buildings, supports of engineering devices, the drill rods of oil and gas extraction industry may be subjected to the significant risk of stability loss. Nowadays, there are the design methods based on the test results defining the relations (e.g. critical stresses - slenderness) to avoid this risk due to stability loss, but the precision and limits of definition are not always known. The main objectives of the study were to develop new approaches that would allow specifying the values of critical stresses of compressed elements beyond the proportional limit. The problem of stability of the compressed elements in the </a:t>
            </a:r>
            <a:r>
              <a:rPr lang="en-US" dirty="0" err="1"/>
              <a:t>elasto</a:t>
            </a:r>
            <a:r>
              <a:rPr lang="en-US" dirty="0"/>
              <a:t>-plastic region was studied according to the stability theory. The authors suggested an original approach to the issue, in particular, the determination of values of the critical stresses and the finding of the points of the bifurcation were carried out by the tangent established by experimental results, and by the approximation of the so-called double modulus. Comparative analysis showed the advantage of the proposed approach, particularly, the new critical curves were located below the curves of </a:t>
            </a:r>
            <a:r>
              <a:rPr lang="en-US" dirty="0" err="1"/>
              <a:t>Engesser</a:t>
            </a:r>
            <a:r>
              <a:rPr lang="en-US" dirty="0"/>
              <a:t>-Karman and </a:t>
            </a:r>
            <a:r>
              <a:rPr lang="en-US" dirty="0" err="1"/>
              <a:t>Shanley</a:t>
            </a:r>
            <a:r>
              <a:rPr lang="en-US" dirty="0"/>
              <a:t> and above the critical curves established by building codes. A new approach to the determination of critical stresses in the </a:t>
            </a:r>
            <a:r>
              <a:rPr lang="en-US" dirty="0" err="1"/>
              <a:t>elasto</a:t>
            </a:r>
            <a:r>
              <a:rPr lang="en-US" dirty="0"/>
              <a:t>-plastic region was developed through which the structural reliability and economic efficiency was increased by almost 12 % compared to the existing approaches</a:t>
            </a:r>
            <a:r>
              <a:rPr lang="en-US" dirty="0" smtClean="0"/>
              <a:t>.</a:t>
            </a:r>
          </a:p>
          <a:p>
            <a:pPr algn="just"/>
            <a:r>
              <a:rPr lang="en-US" b="1" dirty="0"/>
              <a:t>Keywords:</a:t>
            </a:r>
            <a:r>
              <a:rPr lang="en-US" dirty="0"/>
              <a:t> column buckling; critical stress; axial compression steel rod; </a:t>
            </a:r>
            <a:r>
              <a:rPr lang="en-US" dirty="0" err="1"/>
              <a:t>elasto</a:t>
            </a:r>
            <a:r>
              <a:rPr lang="en-US" dirty="0"/>
              <a:t>-plastic region.</a:t>
            </a:r>
            <a:endParaRPr lang="ka-GE" dirty="0"/>
          </a:p>
          <a:p>
            <a:pPr algn="just"/>
            <a:endParaRPr lang="ka-GE" dirty="0"/>
          </a:p>
        </p:txBody>
      </p:sp>
    </p:spTree>
    <p:extLst>
      <p:ext uri="{BB962C8B-B14F-4D97-AF65-F5344CB8AC3E}">
        <p14:creationId xmlns:p14="http://schemas.microsoft.com/office/powerpoint/2010/main" val="12929127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t>1. </a:t>
            </a:r>
            <a:r>
              <a:rPr lang="en-US" sz="4000" b="1" dirty="0" smtClean="0"/>
              <a:t>Introduction</a:t>
            </a:r>
            <a:r>
              <a:rPr lang="ka-GE" sz="4000" b="1" dirty="0" smtClean="0"/>
              <a:t/>
            </a:r>
            <a:br>
              <a:rPr lang="ka-GE" sz="4000" b="1" dirty="0" smtClean="0"/>
            </a:br>
            <a:r>
              <a:rPr lang="ka-GE" sz="4000" b="1" dirty="0" smtClean="0"/>
              <a:t>შესავალი</a:t>
            </a:r>
            <a:endParaRPr lang="ka-GE" sz="4000" dirty="0"/>
          </a:p>
        </p:txBody>
      </p:sp>
      <p:sp>
        <p:nvSpPr>
          <p:cNvPr id="3" name="Content Placeholder 2"/>
          <p:cNvSpPr>
            <a:spLocks noGrp="1"/>
          </p:cNvSpPr>
          <p:nvPr>
            <p:ph idx="1"/>
          </p:nvPr>
        </p:nvSpPr>
        <p:spPr>
          <a:xfrm>
            <a:off x="838200" y="1690688"/>
            <a:ext cx="10515600" cy="4486275"/>
          </a:xfrm>
        </p:spPr>
        <p:txBody>
          <a:bodyPr>
            <a:normAutofit fontScale="70000" lnSpcReduction="20000"/>
          </a:bodyPr>
          <a:lstStyle/>
          <a:p>
            <a:pPr algn="just"/>
            <a:r>
              <a:rPr lang="en-US" dirty="0"/>
              <a:t>For developing modern structural, civil, mechanical and other fields of engineering, it is necessary to work out very precise calculating methods for the stability of rod systems. Researchers still have a great interest in the failure of structural elements due to the loss of stability.</a:t>
            </a:r>
            <a:endParaRPr lang="ka-GE" dirty="0"/>
          </a:p>
          <a:p>
            <a:pPr algn="just"/>
            <a:r>
              <a:rPr lang="en-US" dirty="0"/>
              <a:t>A bulk-forming process from metallic materials, such as stamping, forging, extrusion and spinning is one of the main processes in industrial manufacturing. Some forging tools, such as supports, punches or ejectors may be subject to significant risk of stability loss (buckling) when they are used. Rods are used for drilling in oil and gas fields. The stability loss of the drill rod is one of the complicating factors of the drilling process, which is a major problem for oil and gas extraction industry [1]. In the seismic areas, steel frames are known as an efficient arrangement for structures. In addition, load carrying capacity of the columns as the main parts of the frame systems, using limit state design, is determined by the stability in the </a:t>
            </a:r>
            <a:r>
              <a:rPr lang="en-US" dirty="0" err="1"/>
              <a:t>elasto</a:t>
            </a:r>
            <a:r>
              <a:rPr lang="en-US" dirty="0"/>
              <a:t>-plastic region of material [2]. Therefore, steel columns have been widely used to dissipate seismic energy in seismic regions. These considerations are especially relevant in calculating the stability of high-rise buildings taking into account the complicated technological load on them [3, 4, 5, 6, 7, 8]. </a:t>
            </a:r>
            <a:endParaRPr lang="ka-GE" dirty="0"/>
          </a:p>
          <a:p>
            <a:pPr algn="just"/>
            <a:r>
              <a:rPr lang="en-US" dirty="0"/>
              <a:t>This paper presents new approaches for solving buckling problems for axially compressed columns in the </a:t>
            </a:r>
            <a:r>
              <a:rPr lang="en-US" dirty="0" err="1"/>
              <a:t>elasto</a:t>
            </a:r>
            <a:r>
              <a:rPr lang="en-US" dirty="0"/>
              <a:t>-plastic working region of material. A prismatic (rectangular) steel column was studied as a sample that is depicted in Fig. 1. The study of the buckling behavior of prismatic (rectangular) compressed elements is a relevant step towards understanding and assessing the reliability of more complex structures [9].</a:t>
            </a:r>
            <a:endParaRPr lang="ka-GE" dirty="0"/>
          </a:p>
          <a:p>
            <a:pPr algn="just"/>
            <a:endParaRPr lang="ka-GE" dirty="0"/>
          </a:p>
        </p:txBody>
      </p:sp>
    </p:spTree>
    <p:extLst>
      <p:ext uri="{BB962C8B-B14F-4D97-AF65-F5344CB8AC3E}">
        <p14:creationId xmlns:p14="http://schemas.microsoft.com/office/powerpoint/2010/main" val="11851304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51630" y="341194"/>
            <a:ext cx="9402170" cy="5835769"/>
          </a:xfrm>
        </p:spPr>
        <p:txBody>
          <a:bodyPr>
            <a:normAutofit fontScale="70000" lnSpcReduction="20000"/>
          </a:bodyPr>
          <a:lstStyle/>
          <a:p>
            <a:r>
              <a:rPr lang="en-US" dirty="0" smtClean="0"/>
              <a:t>In </a:t>
            </a:r>
            <a:r>
              <a:rPr lang="en-US" dirty="0"/>
              <a:t>steel columns, the issues of buckling can be divided into three types: overall buckling, local buckling, and interactive buckling [10, 11]. In prismatic columns with rectangular cross-section and medium slenderness ratio, overall buckling is normally observed first [12].</a:t>
            </a:r>
            <a:endParaRPr lang="ka-GE" dirty="0"/>
          </a:p>
          <a:p>
            <a:r>
              <a:rPr lang="en-US" dirty="0"/>
              <a:t>The buckling appearance (loss of stability) process was assessed with critical forces (from which the values of reduction factor are defined). The reduction factor approach defined from critical stresses appears in two alternative methods in the standards: (a) traditional method using semi-empirical design equations and (b) </a:t>
            </a:r>
            <a:r>
              <a:rPr lang="en-US" dirty="0" smtClean="0"/>
              <a:t>computer-aided </a:t>
            </a:r>
            <a:r>
              <a:rPr lang="en-US" dirty="0"/>
              <a:t>method based on linear buckling analysis [12, 13</a:t>
            </a:r>
            <a:r>
              <a:rPr lang="en-US" dirty="0" smtClean="0"/>
              <a:t>].</a:t>
            </a:r>
          </a:p>
          <a:p>
            <a:r>
              <a:rPr lang="en-US" dirty="0"/>
              <a:t>It is common knowledge that the physical action causing the buckling of axially compressed columns is the depletion of its lateral stiffness to a value of zero. There are a number of problems in actual engineering situations, which complicate the prediction of buckling loads, e.g. initial (geometric) imperfection, material nonlinearity, loading eccentricity etc. The linear elastic Euler model of a prismatic simply supported rod still is the fundamental tool for studying buckling stability [9, 10].</a:t>
            </a:r>
            <a:endParaRPr lang="ka-GE" dirty="0"/>
          </a:p>
          <a:p>
            <a:r>
              <a:rPr lang="en-US" dirty="0"/>
              <a:t>In a similar way, several empirical models, for instance </a:t>
            </a:r>
            <a:r>
              <a:rPr lang="en-US" dirty="0" err="1"/>
              <a:t>Engesser’s</a:t>
            </a:r>
            <a:r>
              <a:rPr lang="en-US" dirty="0"/>
              <a:t>, [7, 13, 14,] are proposed in the literature to experimentally characterize the elastic-plastic and plastic buckling. Later, </a:t>
            </a:r>
            <a:r>
              <a:rPr lang="en-US" dirty="0" err="1"/>
              <a:t>Shanley</a:t>
            </a:r>
            <a:r>
              <a:rPr lang="en-US" dirty="0"/>
              <a:t> [9, 15] offered a different approach for defining the buckling process with its semi-empirical design equation.</a:t>
            </a:r>
            <a:endParaRPr lang="ka-GE" dirty="0"/>
          </a:p>
          <a:p>
            <a:r>
              <a:rPr lang="en-US" dirty="0"/>
              <a:t>In the literature [16, 17] researchers presented a numerical method for computing the load-deflection relationships of loaded square columns with various geometric parameters, loading eccentricity and column slenderness ratios.</a:t>
            </a:r>
            <a:endParaRPr lang="ka-GE" dirty="0"/>
          </a:p>
          <a:p>
            <a:endParaRPr lang="ka-GE" dirty="0"/>
          </a:p>
          <a:p>
            <a:endParaRPr lang="ka-GE" dirty="0"/>
          </a:p>
        </p:txBody>
      </p:sp>
      <p:grpSp>
        <p:nvGrpSpPr>
          <p:cNvPr id="4" name="Group 3"/>
          <p:cNvGrpSpPr/>
          <p:nvPr/>
        </p:nvGrpSpPr>
        <p:grpSpPr>
          <a:xfrm>
            <a:off x="359898" y="1023085"/>
            <a:ext cx="1345565" cy="3952875"/>
            <a:chOff x="0" y="0"/>
            <a:chExt cx="1345996" cy="3954886"/>
          </a:xfrm>
        </p:grpSpPr>
        <p:pic>
          <p:nvPicPr>
            <p:cNvPr id="5" name="Picture 4"/>
            <p:cNvPicPr>
              <a:picLocks noChangeAspect="1"/>
            </p:cNvPicPr>
            <p:nvPr/>
          </p:nvPicPr>
          <p:blipFill rotWithShape="1">
            <a:blip r:embed="rId2" cstate="print">
              <a:extLst>
                <a:ext uri="{28A0092B-C50C-407E-A947-70E740481C1C}">
                  <a14:useLocalDpi xmlns:a14="http://schemas.microsoft.com/office/drawing/2010/main" val="0"/>
                </a:ext>
              </a:extLst>
            </a:blip>
            <a:srcRect l="32896" t="21848" r="49732" b="19434"/>
            <a:stretch/>
          </p:blipFill>
          <p:spPr bwMode="auto">
            <a:xfrm>
              <a:off x="168249" y="0"/>
              <a:ext cx="1177747" cy="2918765"/>
            </a:xfrm>
            <a:prstGeom prst="rect">
              <a:avLst/>
            </a:prstGeom>
            <a:ln>
              <a:noFill/>
            </a:ln>
            <a:extLst>
              <a:ext uri="{53640926-AAD7-44D8-BBD7-CCE9431645EC}">
                <a14:shadowObscured xmlns:a14="http://schemas.microsoft.com/office/drawing/2010/main"/>
              </a:ext>
            </a:extLst>
          </p:spPr>
        </p:pic>
        <p:sp>
          <p:nvSpPr>
            <p:cNvPr id="6" name="Text Box 2"/>
            <p:cNvSpPr txBox="1">
              <a:spLocks noChangeArrowheads="1"/>
            </p:cNvSpPr>
            <p:nvPr/>
          </p:nvSpPr>
          <p:spPr bwMode="auto">
            <a:xfrm>
              <a:off x="0" y="2940687"/>
              <a:ext cx="1345565" cy="1014199"/>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lgn="ctr">
                <a:spcAft>
                  <a:spcPts val="0"/>
                </a:spcAft>
              </a:pPr>
              <a:r>
                <a:rPr lang="en-GB" sz="1000">
                  <a:effectLst/>
                  <a:latin typeface="Times New Roman" panose="02020603050405020304" pitchFamily="18" charset="0"/>
                  <a:ea typeface="Calibri" panose="020F0502020204030204" pitchFamily="34" charset="0"/>
                </a:rPr>
                <a:t>Figure 1:</a:t>
              </a:r>
              <a:endParaRPr lang="ka-GE" sz="1200">
                <a:effectLst/>
                <a:latin typeface="Times New Roman" panose="02020603050405020304" pitchFamily="18" charset="0"/>
                <a:ea typeface="Calibri" panose="020F0502020204030204" pitchFamily="34" charset="0"/>
              </a:endParaRPr>
            </a:p>
            <a:p>
              <a:pPr algn="ctr">
                <a:spcAft>
                  <a:spcPts val="0"/>
                </a:spcAft>
              </a:pPr>
              <a:r>
                <a:rPr lang="en-GB" sz="1000">
                  <a:effectLst/>
                  <a:latin typeface="Times New Roman" panose="02020603050405020304" pitchFamily="18" charset="0"/>
                  <a:ea typeface="Calibri" panose="020F0502020204030204" pitchFamily="34" charset="0"/>
                </a:rPr>
                <a:t>A prismatic (rectangular) pin-ended steel column</a:t>
              </a:r>
              <a:endParaRPr lang="ka-GE" sz="1200">
                <a:effectLst/>
                <a:latin typeface="Times New Roman" panose="02020603050405020304" pitchFamily="18" charset="0"/>
                <a:ea typeface="Calibri" panose="020F0502020204030204" pitchFamily="34" charset="0"/>
              </a:endParaRPr>
            </a:p>
          </p:txBody>
        </p:sp>
      </p:grpSp>
    </p:spTree>
    <p:extLst>
      <p:ext uri="{BB962C8B-B14F-4D97-AF65-F5344CB8AC3E}">
        <p14:creationId xmlns:p14="http://schemas.microsoft.com/office/powerpoint/2010/main" val="39635005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82137"/>
            <a:ext cx="10515600" cy="5486400"/>
          </a:xfrm>
        </p:spPr>
        <p:txBody>
          <a:bodyPr>
            <a:noAutofit/>
          </a:bodyPr>
          <a:lstStyle/>
          <a:p>
            <a:r>
              <a:rPr lang="en-US" sz="1800" dirty="0"/>
              <a:t>As mentioned above, steel frames are an efficient arrangement for structural </a:t>
            </a:r>
            <a:r>
              <a:rPr lang="en-US" sz="1800" dirty="0">
                <a:hlinkClick r:id="rId2"/>
              </a:rPr>
              <a:t>system</a:t>
            </a:r>
            <a:r>
              <a:rPr lang="en-US" sz="1800" dirty="0"/>
              <a:t>s in seismic regions. For this reason they have been the subject of strong research interest in recent years. In practice, earthquakes generate multidirectional ground motions, with the occurrence of yielding and buckling effects [4, 6, 8]. Previous research [3, 18] indicate how the development of local buckling restricts the ability of the members to deform plastically; also how cross section geometry influences strength, ductility and the energy absorption process.</a:t>
            </a:r>
            <a:endParaRPr lang="ka-GE" sz="1800" dirty="0"/>
          </a:p>
          <a:p>
            <a:r>
              <a:rPr lang="en-US" sz="1800" dirty="0"/>
              <a:t>In the literature [12] researchers examined the simply supported steel member with uniform cross-section and subjected to uniform forces. The results showed buckling resistance for such members and were standardized by the reduction factor based on the </a:t>
            </a:r>
            <a:r>
              <a:rPr lang="en-US" sz="1800" dirty="0" err="1"/>
              <a:t>Ayrton</a:t>
            </a:r>
            <a:r>
              <a:rPr lang="en-US" sz="1800" dirty="0"/>
              <a:t>–Perry formula [19] and calibrated by strong theoretical and empirical background. The local and overall stability of the columns through simulating their geometric and material nonlinear behavior was investigated [11]. A methodology [20] was devised to estimate the </a:t>
            </a:r>
            <a:r>
              <a:rPr lang="en-US" sz="1800" dirty="0" err="1"/>
              <a:t>elasto</a:t>
            </a:r>
            <a:r>
              <a:rPr lang="en-US" sz="1800" dirty="0"/>
              <a:t>-plastic properties of metallic materials from the hardness measurements using the two most frequently used sharp indenters, i.e., the Vickers indenter and the </a:t>
            </a:r>
            <a:r>
              <a:rPr lang="en-US" sz="1800" dirty="0" err="1"/>
              <a:t>Knoop</a:t>
            </a:r>
            <a:r>
              <a:rPr lang="en-US" sz="1800" dirty="0"/>
              <a:t> indenter. In the publication [21] researchers studied overall buckling behavior and design of high-strength steel columns. The study results indicated that with an increased of the yield strength of high-strength steel, compressive residual stresses ratio to the yield strength becomes evidently lower, possesses much less severe effects on the overall buckling behavior. Different H-shaped sections of the welded steel columns were experimentally and numerically investigated with their overall buckling behavior and their practical application was promoted [22].</a:t>
            </a:r>
            <a:endParaRPr lang="ka-GE" sz="1800" dirty="0"/>
          </a:p>
          <a:p>
            <a:r>
              <a:rPr lang="en-US" sz="1800" dirty="0"/>
              <a:t>The main disadvantage of the previously proposed design methods to avoid risk due to loss of stability in the </a:t>
            </a:r>
            <a:r>
              <a:rPr lang="en-US" sz="1800" dirty="0" err="1"/>
              <a:t>elasto</a:t>
            </a:r>
            <a:r>
              <a:rPr lang="en-US" sz="1800" dirty="0"/>
              <a:t>-plastic region was that the accuracy and limits of the definition were not always known</a:t>
            </a:r>
            <a:r>
              <a:rPr lang="en-US" sz="1800" dirty="0" smtClean="0"/>
              <a:t>.</a:t>
            </a:r>
            <a:endParaRPr lang="ka-GE" sz="1800" dirty="0"/>
          </a:p>
        </p:txBody>
      </p:sp>
    </p:spTree>
    <p:extLst>
      <p:ext uri="{BB962C8B-B14F-4D97-AF65-F5344CB8AC3E}">
        <p14:creationId xmlns:p14="http://schemas.microsoft.com/office/powerpoint/2010/main" val="25843042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14149"/>
            <a:ext cx="10515600" cy="5562814"/>
          </a:xfrm>
        </p:spPr>
        <p:txBody>
          <a:bodyPr>
            <a:normAutofit fontScale="70000" lnSpcReduction="20000"/>
          </a:bodyPr>
          <a:lstStyle/>
          <a:p>
            <a:r>
              <a:rPr lang="en-US" dirty="0" smtClean="0"/>
              <a:t>The main objectives of the study were: (a) develop the approaches that would allow specifying the values of critical stresses of compressed elements beyond their proportional limit; (b) approximate and specify maximally the theoretical and real values of critical loads; (c) find the possible points of bifurcation in the </a:t>
            </a:r>
            <a:r>
              <a:rPr lang="en-US" dirty="0" err="1" smtClean="0"/>
              <a:t>elasto</a:t>
            </a:r>
            <a:r>
              <a:rPr lang="en-US" dirty="0" smtClean="0"/>
              <a:t>-plastic region; (d) eliminate the existence of residual deformations in the cross-section; </a:t>
            </a:r>
            <a:endParaRPr lang="ka-GE" dirty="0" smtClean="0"/>
          </a:p>
          <a:p>
            <a:r>
              <a:rPr lang="en-US" dirty="0" smtClean="0"/>
              <a:t>Eventually reduce the mass of the structure and increase its reliability.</a:t>
            </a:r>
            <a:endParaRPr lang="ka-GE" dirty="0" smtClean="0"/>
          </a:p>
          <a:p>
            <a:endParaRPr lang="en-US" dirty="0" smtClean="0"/>
          </a:p>
          <a:p>
            <a:r>
              <a:rPr lang="en-US" dirty="0" smtClean="0"/>
              <a:t>The problem of the stability of the compressed elements was studied according to the stability theory. Methods based on the equations of equilibrium of mechanics for slightly perturbed systems around the initial position were used to study the stability. </a:t>
            </a:r>
            <a:endParaRPr lang="ka-GE" dirty="0" smtClean="0"/>
          </a:p>
          <a:p>
            <a:r>
              <a:rPr lang="en-US" dirty="0" smtClean="0"/>
              <a:t>During the study:</a:t>
            </a:r>
            <a:endParaRPr lang="ka-GE" dirty="0" smtClean="0"/>
          </a:p>
          <a:p>
            <a:r>
              <a:rPr lang="en-US" dirty="0" smtClean="0"/>
              <a:t>a) Energy method was used;</a:t>
            </a:r>
            <a:endParaRPr lang="ka-GE" dirty="0" smtClean="0"/>
          </a:p>
          <a:p>
            <a:r>
              <a:rPr lang="en-US" dirty="0" smtClean="0"/>
              <a:t>b) The principle of initial imperfections of the rod was considered;</a:t>
            </a:r>
            <a:endParaRPr lang="ka-GE" dirty="0" smtClean="0"/>
          </a:p>
          <a:p>
            <a:r>
              <a:rPr lang="en-US" dirty="0" smtClean="0"/>
              <a:t>c) Euler's analytical method was used in (during the) compression, which, in turn, was based on Hooke's Law;</a:t>
            </a:r>
            <a:endParaRPr lang="ka-GE" dirty="0" smtClean="0"/>
          </a:p>
          <a:p>
            <a:r>
              <a:rPr lang="en-US" dirty="0" smtClean="0"/>
              <a:t>d) The process of stability loss (buckling) was studied depending on the critical stresses and the slenderness ratio [12, 23, 24, 25, 26].</a:t>
            </a:r>
            <a:endParaRPr lang="ka-GE" dirty="0" smtClean="0"/>
          </a:p>
          <a:p>
            <a:r>
              <a:rPr lang="en-US" dirty="0" smtClean="0"/>
              <a:t>The advantage of the proposed approach in determining stability of compressed elements compared to the existing ones is that the critical stresses in </a:t>
            </a:r>
            <a:r>
              <a:rPr lang="en-US" dirty="0" err="1" smtClean="0"/>
              <a:t>elasto</a:t>
            </a:r>
            <a:r>
              <a:rPr lang="en-US" dirty="0" smtClean="0"/>
              <a:t>-plastic region are derived analytically and they accurately reflect the experimental data.</a:t>
            </a:r>
            <a:endParaRPr lang="ka-GE" dirty="0" smtClean="0"/>
          </a:p>
        </p:txBody>
      </p:sp>
    </p:spTree>
    <p:extLst>
      <p:ext uri="{BB962C8B-B14F-4D97-AF65-F5344CB8AC3E}">
        <p14:creationId xmlns:p14="http://schemas.microsoft.com/office/powerpoint/2010/main" val="23212636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t>2. Stability Problem </a:t>
            </a:r>
            <a:r>
              <a:rPr lang="en-US" sz="3200" b="1" dirty="0" smtClean="0"/>
              <a:t>Formulation</a:t>
            </a:r>
            <a:r>
              <a:rPr lang="ka-GE" sz="3200" b="1" dirty="0" smtClean="0"/>
              <a:t/>
            </a:r>
            <a:br>
              <a:rPr lang="ka-GE" sz="3200" b="1" dirty="0" smtClean="0"/>
            </a:br>
            <a:r>
              <a:rPr lang="ka-GE" sz="3200" b="1" dirty="0" smtClean="0"/>
              <a:t>მდგრადობის პრობლემის ფორმულირება</a:t>
            </a:r>
            <a:endParaRPr lang="ka-GE" sz="3200" dirty="0"/>
          </a:p>
        </p:txBody>
      </p:sp>
      <p:sp>
        <p:nvSpPr>
          <p:cNvPr id="3" name="Content Placeholder 2"/>
          <p:cNvSpPr>
            <a:spLocks noGrp="1"/>
          </p:cNvSpPr>
          <p:nvPr>
            <p:ph idx="1"/>
          </p:nvPr>
        </p:nvSpPr>
        <p:spPr/>
        <p:txBody>
          <a:bodyPr/>
          <a:lstStyle/>
          <a:p>
            <a:r>
              <a:rPr lang="en-US" b="1" dirty="0"/>
              <a:t>2.1. General Aspects of Understanding </a:t>
            </a:r>
            <a:r>
              <a:rPr lang="en-US" b="1" dirty="0" smtClean="0"/>
              <a:t>Stability</a:t>
            </a:r>
            <a:endParaRPr lang="ka-GE" b="1" dirty="0" smtClean="0"/>
          </a:p>
          <a:p>
            <a:r>
              <a:rPr lang="ka-GE" b="1" dirty="0" err="1" smtClean="0"/>
              <a:t>მდგრადობისგაგების</a:t>
            </a:r>
            <a:r>
              <a:rPr lang="ka-GE" b="1" dirty="0" smtClean="0"/>
              <a:t> ზოგადი ასპექტები</a:t>
            </a:r>
            <a:endParaRPr lang="ka-GE" dirty="0"/>
          </a:p>
          <a:p>
            <a:endParaRPr lang="ka-GE" dirty="0"/>
          </a:p>
        </p:txBody>
      </p:sp>
      <p:grpSp>
        <p:nvGrpSpPr>
          <p:cNvPr id="4" name="Group 3"/>
          <p:cNvGrpSpPr/>
          <p:nvPr/>
        </p:nvGrpSpPr>
        <p:grpSpPr>
          <a:xfrm>
            <a:off x="3262313" y="2778812"/>
            <a:ext cx="6154642" cy="3398151"/>
            <a:chOff x="-1228892" y="0"/>
            <a:chExt cx="5668147" cy="2568652"/>
          </a:xfrm>
        </p:grpSpPr>
        <p:pic>
          <p:nvPicPr>
            <p:cNvPr id="5" name="Picture 4"/>
            <p:cNvPicPr>
              <a:picLocks noChangeAspect="1"/>
            </p:cNvPicPr>
            <p:nvPr/>
          </p:nvPicPr>
          <p:blipFill rotWithShape="1">
            <a:blip r:embed="rId2" cstate="print">
              <a:extLst>
                <a:ext uri="{28A0092B-C50C-407E-A947-70E740481C1C}">
                  <a14:useLocalDpi xmlns:a14="http://schemas.microsoft.com/office/drawing/2010/main" val="0"/>
                </a:ext>
              </a:extLst>
            </a:blip>
            <a:srcRect l="20827" t="26682" r="34313" b="16009"/>
            <a:stretch/>
          </p:blipFill>
          <p:spPr bwMode="auto">
            <a:xfrm>
              <a:off x="0" y="0"/>
              <a:ext cx="3331029" cy="2260879"/>
            </a:xfrm>
            <a:prstGeom prst="rect">
              <a:avLst/>
            </a:prstGeom>
            <a:ln>
              <a:noFill/>
            </a:ln>
            <a:extLst>
              <a:ext uri="{53640926-AAD7-44D8-BBD7-CCE9431645EC}">
                <a14:shadowObscured xmlns:a14="http://schemas.microsoft.com/office/drawing/2010/main"/>
              </a:ext>
            </a:extLst>
          </p:spPr>
        </p:pic>
        <p:sp>
          <p:nvSpPr>
            <p:cNvPr id="6" name="Поле 10"/>
            <p:cNvSpPr txBox="1">
              <a:spLocks noChangeArrowheads="1"/>
            </p:cNvSpPr>
            <p:nvPr/>
          </p:nvSpPr>
          <p:spPr bwMode="auto">
            <a:xfrm>
              <a:off x="-1228892" y="2150348"/>
              <a:ext cx="5668147" cy="4183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ctr">
                <a:spcAft>
                  <a:spcPts val="0"/>
                </a:spcAft>
              </a:pPr>
              <a:r>
                <a:rPr lang="en-US" sz="1000">
                  <a:effectLst/>
                  <a:latin typeface="Times New Roman" panose="02020603050405020304" pitchFamily="18" charset="0"/>
                  <a:ea typeface="Calibri" panose="020F0502020204030204" pitchFamily="34" charset="0"/>
                </a:rPr>
                <a:t>Figure 2: Equilibrium Types of Deformed Body - Cantilevered column under axial force. a) </a:t>
              </a:r>
              <a:r>
                <a:rPr lang="en-GB" sz="1000">
                  <a:effectLst/>
                  <a:latin typeface="Times New Roman" panose="02020603050405020304" pitchFamily="18" charset="0"/>
                  <a:ea typeface="Calibri" panose="020F0502020204030204" pitchFamily="34" charset="0"/>
                </a:rPr>
                <a:t>Stable equilibrium; b) neutral equilibrium; c) unstable equilibrium.</a:t>
              </a:r>
              <a:endParaRPr lang="ka-GE" sz="1200">
                <a:effectLst/>
                <a:latin typeface="Times New Roman" panose="02020603050405020304" pitchFamily="18" charset="0"/>
                <a:ea typeface="Calibri" panose="020F0502020204030204" pitchFamily="34" charset="0"/>
              </a:endParaRPr>
            </a:p>
          </p:txBody>
        </p:sp>
      </p:grpSp>
    </p:spTree>
    <p:extLst>
      <p:ext uri="{BB962C8B-B14F-4D97-AF65-F5344CB8AC3E}">
        <p14:creationId xmlns:p14="http://schemas.microsoft.com/office/powerpoint/2010/main" val="12763443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smtClean="0"/>
              <a:t>2.2. Theoretical Analysis and Euler's Critical Curves in the Elastic Region</a:t>
            </a:r>
            <a:r>
              <a:rPr lang="ka-GE" sz="2800" b="1" dirty="0" smtClean="0"/>
              <a:t/>
            </a:r>
            <a:br>
              <a:rPr lang="ka-GE" sz="2800" b="1" dirty="0" smtClean="0"/>
            </a:br>
            <a:r>
              <a:rPr lang="ka-GE" sz="2800" b="1" dirty="0" smtClean="0"/>
              <a:t>თეორიული ანალიზი და </a:t>
            </a:r>
            <a:r>
              <a:rPr lang="ka-GE" sz="2800" b="1" dirty="0" err="1" smtClean="0"/>
              <a:t>ეილერის</a:t>
            </a:r>
            <a:r>
              <a:rPr lang="ka-GE" sz="2800" b="1" dirty="0" smtClean="0"/>
              <a:t> მრუდები დრეკად არეში </a:t>
            </a:r>
            <a:endParaRPr lang="ka-GE" sz="2800"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14:m>
                  <m:oMath xmlns:m="http://schemas.openxmlformats.org/officeDocument/2006/math">
                    <m:f>
                      <m:fPr>
                        <m:ctrlPr>
                          <a:rPr lang="ka-GE" i="1">
                            <a:latin typeface="Cambria Math" panose="02040503050406030204" pitchFamily="18" charset="0"/>
                          </a:rPr>
                        </m:ctrlPr>
                      </m:fPr>
                      <m:num>
                        <m:sSup>
                          <m:sSupPr>
                            <m:ctrlPr>
                              <a:rPr lang="ka-GE" i="1">
                                <a:latin typeface="Cambria Math" panose="02040503050406030204" pitchFamily="18" charset="0"/>
                              </a:rPr>
                            </m:ctrlPr>
                          </m:sSupPr>
                          <m:e>
                            <m:r>
                              <a:rPr lang="en-US" i="1">
                                <a:latin typeface="Cambria Math" panose="02040503050406030204" pitchFamily="18" charset="0"/>
                              </a:rPr>
                              <m:t>𝑑</m:t>
                            </m:r>
                          </m:e>
                          <m:sup>
                            <m:r>
                              <a:rPr lang="en-US" i="1">
                                <a:latin typeface="Cambria Math" panose="02040503050406030204" pitchFamily="18" charset="0"/>
                              </a:rPr>
                              <m:t>2</m:t>
                            </m:r>
                          </m:sup>
                        </m:sSup>
                        <m:r>
                          <a:rPr lang="en-US" i="1">
                            <a:latin typeface="Cambria Math" panose="02040503050406030204" pitchFamily="18" charset="0"/>
                          </a:rPr>
                          <m:t>𝑦</m:t>
                        </m:r>
                      </m:num>
                      <m:den>
                        <m:sSup>
                          <m:sSupPr>
                            <m:ctrlPr>
                              <a:rPr lang="ka-GE" i="1">
                                <a:latin typeface="Cambria Math" panose="02040503050406030204" pitchFamily="18" charset="0"/>
                              </a:rPr>
                            </m:ctrlPr>
                          </m:sSupPr>
                          <m:e>
                            <m:r>
                              <a:rPr lang="en-US" i="1">
                                <a:latin typeface="Cambria Math" panose="02040503050406030204" pitchFamily="18" charset="0"/>
                              </a:rPr>
                              <m:t>𝑑𝑥</m:t>
                            </m:r>
                          </m:e>
                          <m:sup>
                            <m:r>
                              <a:rPr lang="en-US" i="1">
                                <a:latin typeface="Cambria Math" panose="02040503050406030204" pitchFamily="18" charset="0"/>
                              </a:rPr>
                              <m:t>2</m:t>
                            </m:r>
                          </m:sup>
                        </m:sSup>
                      </m:den>
                    </m:f>
                    <m:r>
                      <a:rPr lang="en-US" i="1">
                        <a:latin typeface="Cambria Math" panose="02040503050406030204" pitchFamily="18" charset="0"/>
                      </a:rPr>
                      <m:t>+</m:t>
                    </m:r>
                    <m:f>
                      <m:fPr>
                        <m:ctrlPr>
                          <a:rPr lang="ka-GE" i="1">
                            <a:latin typeface="Cambria Math" panose="02040503050406030204" pitchFamily="18" charset="0"/>
                          </a:rPr>
                        </m:ctrlPr>
                      </m:fPr>
                      <m:num>
                        <m:r>
                          <a:rPr lang="en-US" i="1">
                            <a:latin typeface="Cambria Math" panose="02040503050406030204" pitchFamily="18" charset="0"/>
                          </a:rPr>
                          <m:t>𝑁</m:t>
                        </m:r>
                      </m:num>
                      <m:den>
                        <m:r>
                          <a:rPr lang="en-US" i="1">
                            <a:latin typeface="Cambria Math" panose="02040503050406030204" pitchFamily="18" charset="0"/>
                          </a:rPr>
                          <m:t>𝐸𝐼</m:t>
                        </m:r>
                      </m:den>
                    </m:f>
                    <m:r>
                      <a:rPr lang="en-US" i="1">
                        <a:latin typeface="Cambria Math" panose="02040503050406030204" pitchFamily="18" charset="0"/>
                      </a:rPr>
                      <m:t>𝑦</m:t>
                    </m:r>
                    <m:r>
                      <a:rPr lang="en-US" i="1">
                        <a:latin typeface="Cambria Math" panose="02040503050406030204" pitchFamily="18" charset="0"/>
                      </a:rPr>
                      <m:t>=0</m:t>
                    </m:r>
                  </m:oMath>
                </a14:m>
                <a:endParaRPr lang="en-US" dirty="0" smtClean="0"/>
              </a:p>
              <a:p>
                <a:pPr marL="0" indent="0">
                  <a:buNone/>
                </a:pPr>
                <a:endParaRPr lang="ka-GE" dirty="0"/>
              </a:p>
              <a:p>
                <a14:m>
                  <m:oMath xmlns:m="http://schemas.openxmlformats.org/officeDocument/2006/math">
                    <m:sSub>
                      <m:sSubPr>
                        <m:ctrlPr>
                          <a:rPr lang="ka-GE" i="1">
                            <a:latin typeface="Cambria Math" panose="02040503050406030204" pitchFamily="18" charset="0"/>
                          </a:rPr>
                        </m:ctrlPr>
                      </m:sSubPr>
                      <m:e>
                        <m:r>
                          <a:rPr lang="en-US" i="1">
                            <a:latin typeface="Cambria Math" panose="02040503050406030204" pitchFamily="18" charset="0"/>
                          </a:rPr>
                          <m:t>𝑁</m:t>
                        </m:r>
                      </m:e>
                      <m:sub>
                        <m:r>
                          <a:rPr lang="en-US" i="1">
                            <a:latin typeface="Cambria Math" panose="02040503050406030204" pitchFamily="18" charset="0"/>
                          </a:rPr>
                          <m:t>𝑐𝑟</m:t>
                        </m:r>
                      </m:sub>
                    </m:sSub>
                    <m:r>
                      <a:rPr lang="en-US" i="1">
                        <a:latin typeface="Cambria Math" panose="02040503050406030204" pitchFamily="18" charset="0"/>
                      </a:rPr>
                      <m:t>=</m:t>
                    </m:r>
                    <m:f>
                      <m:fPr>
                        <m:ctrlPr>
                          <a:rPr lang="ka-GE" i="1">
                            <a:latin typeface="Cambria Math" panose="02040503050406030204" pitchFamily="18" charset="0"/>
                          </a:rPr>
                        </m:ctrlPr>
                      </m:fPr>
                      <m:num>
                        <m:sSup>
                          <m:sSupPr>
                            <m:ctrlPr>
                              <a:rPr lang="ka-GE" i="1">
                                <a:latin typeface="Cambria Math" panose="02040503050406030204" pitchFamily="18" charset="0"/>
                              </a:rPr>
                            </m:ctrlPr>
                          </m:sSupPr>
                          <m:e>
                            <m:r>
                              <a:rPr lang="en-US" i="1">
                                <a:latin typeface="Cambria Math" panose="02040503050406030204" pitchFamily="18" charset="0"/>
                              </a:rPr>
                              <m:t>𝜋</m:t>
                            </m:r>
                          </m:e>
                          <m:sup>
                            <m:r>
                              <a:rPr lang="en-US" i="1">
                                <a:latin typeface="Cambria Math" panose="02040503050406030204" pitchFamily="18" charset="0"/>
                              </a:rPr>
                              <m:t>2</m:t>
                            </m:r>
                          </m:sup>
                        </m:sSup>
                        <m:r>
                          <a:rPr lang="en-US" i="1">
                            <a:latin typeface="Cambria Math" panose="02040503050406030204" pitchFamily="18" charset="0"/>
                          </a:rPr>
                          <m:t>𝐸</m:t>
                        </m:r>
                        <m:sSub>
                          <m:sSubPr>
                            <m:ctrlPr>
                              <a:rPr lang="ka-GE" i="1">
                                <a:latin typeface="Cambria Math" panose="02040503050406030204" pitchFamily="18" charset="0"/>
                              </a:rPr>
                            </m:ctrlPr>
                          </m:sSubPr>
                          <m:e>
                            <m:r>
                              <a:rPr lang="en-US" i="1">
                                <a:latin typeface="Cambria Math" panose="02040503050406030204" pitchFamily="18" charset="0"/>
                              </a:rPr>
                              <m:t>𝐼</m:t>
                            </m:r>
                          </m:e>
                          <m:sub>
                            <m:r>
                              <a:rPr lang="en-US" i="1">
                                <a:latin typeface="Cambria Math" panose="02040503050406030204" pitchFamily="18" charset="0"/>
                              </a:rPr>
                              <m:t>𝑚𝑖𝑛</m:t>
                            </m:r>
                          </m:sub>
                        </m:sSub>
                      </m:num>
                      <m:den>
                        <m:sSubSup>
                          <m:sSubSupPr>
                            <m:ctrlPr>
                              <a:rPr lang="ka-GE" i="1">
                                <a:latin typeface="Cambria Math" panose="02040503050406030204" pitchFamily="18" charset="0"/>
                              </a:rPr>
                            </m:ctrlPr>
                          </m:sSubSupPr>
                          <m:e>
                            <m:r>
                              <a:rPr lang="en-US" i="1">
                                <a:latin typeface="Cambria Math" panose="02040503050406030204" pitchFamily="18" charset="0"/>
                              </a:rPr>
                              <m:t>𝑙</m:t>
                            </m:r>
                          </m:e>
                          <m:sub>
                            <m:r>
                              <a:rPr lang="en-US" i="1">
                                <a:latin typeface="Cambria Math" panose="02040503050406030204" pitchFamily="18" charset="0"/>
                              </a:rPr>
                              <m:t>0</m:t>
                            </m:r>
                          </m:sub>
                          <m:sup>
                            <m:r>
                              <a:rPr lang="en-US" i="1">
                                <a:latin typeface="Cambria Math" panose="02040503050406030204" pitchFamily="18" charset="0"/>
                              </a:rPr>
                              <m:t>2</m:t>
                            </m:r>
                          </m:sup>
                        </m:sSubSup>
                      </m:den>
                    </m:f>
                  </m:oMath>
                </a14:m>
                <a:r>
                  <a:rPr lang="en-US" dirty="0"/>
                  <a:t>,          </a:t>
                </a:r>
                <a14:m>
                  <m:oMath xmlns:m="http://schemas.openxmlformats.org/officeDocument/2006/math">
                    <m:sSub>
                      <m:sSubPr>
                        <m:ctrlPr>
                          <a:rPr lang="ka-GE" i="1">
                            <a:latin typeface="Cambria Math" panose="02040503050406030204" pitchFamily="18" charset="0"/>
                          </a:rPr>
                        </m:ctrlPr>
                      </m:sSubPr>
                      <m:e>
                        <m:r>
                          <a:rPr lang="en-US" i="1">
                            <a:latin typeface="Cambria Math" panose="02040503050406030204" pitchFamily="18" charset="0"/>
                          </a:rPr>
                          <m:t>𝜎</m:t>
                        </m:r>
                      </m:e>
                      <m:sub>
                        <m:r>
                          <a:rPr lang="en-US" i="1">
                            <a:latin typeface="Cambria Math" panose="02040503050406030204" pitchFamily="18" charset="0"/>
                          </a:rPr>
                          <m:t>𝑐𝑟</m:t>
                        </m:r>
                      </m:sub>
                    </m:sSub>
                    <m:r>
                      <a:rPr lang="en-US" i="1">
                        <a:latin typeface="Cambria Math" panose="02040503050406030204" pitchFamily="18" charset="0"/>
                      </a:rPr>
                      <m:t>=</m:t>
                    </m:r>
                    <m:f>
                      <m:fPr>
                        <m:ctrlPr>
                          <a:rPr lang="ka-GE" i="1">
                            <a:latin typeface="Cambria Math" panose="02040503050406030204" pitchFamily="18" charset="0"/>
                          </a:rPr>
                        </m:ctrlPr>
                      </m:fPr>
                      <m:num>
                        <m:sSup>
                          <m:sSupPr>
                            <m:ctrlPr>
                              <a:rPr lang="ka-GE" i="1">
                                <a:latin typeface="Cambria Math" panose="02040503050406030204" pitchFamily="18" charset="0"/>
                              </a:rPr>
                            </m:ctrlPr>
                          </m:sSupPr>
                          <m:e>
                            <m:r>
                              <a:rPr lang="en-US" i="1">
                                <a:latin typeface="Cambria Math" panose="02040503050406030204" pitchFamily="18" charset="0"/>
                              </a:rPr>
                              <m:t>𝜋</m:t>
                            </m:r>
                          </m:e>
                          <m:sup>
                            <m:r>
                              <a:rPr lang="en-US" i="1">
                                <a:latin typeface="Cambria Math" panose="02040503050406030204" pitchFamily="18" charset="0"/>
                              </a:rPr>
                              <m:t>2</m:t>
                            </m:r>
                          </m:sup>
                        </m:sSup>
                        <m:r>
                          <a:rPr lang="en-US" i="1">
                            <a:latin typeface="Cambria Math" panose="02040503050406030204" pitchFamily="18" charset="0"/>
                          </a:rPr>
                          <m:t>𝐸</m:t>
                        </m:r>
                      </m:num>
                      <m:den>
                        <m:sSup>
                          <m:sSupPr>
                            <m:ctrlPr>
                              <a:rPr lang="ka-GE" i="1">
                                <a:latin typeface="Cambria Math" panose="02040503050406030204" pitchFamily="18" charset="0"/>
                              </a:rPr>
                            </m:ctrlPr>
                          </m:sSupPr>
                          <m:e>
                            <m:r>
                              <a:rPr lang="en-US" i="1">
                                <a:latin typeface="Cambria Math" panose="02040503050406030204" pitchFamily="18" charset="0"/>
                              </a:rPr>
                              <m:t>𝜆</m:t>
                            </m:r>
                          </m:e>
                          <m:sup>
                            <m:r>
                              <a:rPr lang="en-US" i="1">
                                <a:latin typeface="Cambria Math" panose="02040503050406030204" pitchFamily="18" charset="0"/>
                              </a:rPr>
                              <m:t>2</m:t>
                            </m:r>
                          </m:sup>
                        </m:sSup>
                      </m:den>
                    </m:f>
                  </m:oMath>
                </a14:m>
                <a:r>
                  <a:rPr lang="en-US" dirty="0"/>
                  <a:t>                                                     (1)</a:t>
                </a:r>
                <a:endParaRPr lang="ka-GE" dirty="0"/>
              </a:p>
              <a:p>
                <a:endParaRPr lang="ka-GE"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a:stretch>
                  <a:fillRect/>
                </a:stretch>
              </a:blipFill>
            </p:spPr>
            <p:txBody>
              <a:bodyPr/>
              <a:lstStyle/>
              <a:p>
                <a:r>
                  <a:rPr lang="ka-GE">
                    <a:noFill/>
                  </a:rPr>
                  <a:t> </a:t>
                </a:r>
              </a:p>
            </p:txBody>
          </p:sp>
        </mc:Fallback>
      </mc:AlternateContent>
    </p:spTree>
    <p:extLst>
      <p:ext uri="{BB962C8B-B14F-4D97-AF65-F5344CB8AC3E}">
        <p14:creationId xmlns:p14="http://schemas.microsoft.com/office/powerpoint/2010/main" val="27107324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TotalTime>
  <Words>3516</Words>
  <Application>Microsoft Office PowerPoint</Application>
  <PresentationFormat>ფართოეკრანიანი</PresentationFormat>
  <Paragraphs>232</Paragraphs>
  <Slides>25</Slides>
  <Notes>0</Notes>
  <HiddenSlides>0</HiddenSlides>
  <MMClips>0</MMClips>
  <ScaleCrop>false</ScaleCrop>
  <HeadingPairs>
    <vt:vector size="6" baseType="variant">
      <vt:variant>
        <vt:lpstr>გამოყენებული შრიფტები</vt:lpstr>
      </vt:variant>
      <vt:variant>
        <vt:i4>7</vt:i4>
      </vt:variant>
      <vt:variant>
        <vt:lpstr>თემა</vt:lpstr>
      </vt:variant>
      <vt:variant>
        <vt:i4>1</vt:i4>
      </vt:variant>
      <vt:variant>
        <vt:lpstr>სლაიდების სათაურები</vt:lpstr>
      </vt:variant>
      <vt:variant>
        <vt:i4>25</vt:i4>
      </vt:variant>
    </vt:vector>
  </HeadingPairs>
  <TitlesOfParts>
    <vt:vector size="33" baseType="lpstr">
      <vt:lpstr>AcadNusx</vt:lpstr>
      <vt:lpstr>Arial</vt:lpstr>
      <vt:lpstr>Calibri</vt:lpstr>
      <vt:lpstr>Calibri Light</vt:lpstr>
      <vt:lpstr>Cambria Math</vt:lpstr>
      <vt:lpstr>Sylfaen</vt:lpstr>
      <vt:lpstr>Times New Roman</vt:lpstr>
      <vt:lpstr>Office Theme</vt:lpstr>
      <vt:lpstr>ბიფურკაციული ანალიზი და შეკუმშული ელემენტების მდგრადობა მასალის მუშაობის დრეკად-პლასტიკურ ზონაში </vt:lpstr>
      <vt:lpstr>Buckling Analysis and Stability of Compressed Low Carbon Steel Rods in Elasto-Plastic Region of Material მცირენახშირბადიანი შეკუმშული ელემენტების მდგრადობის ანალიზი მასალის მუშაობის დრეკად-პლასტიკურ არეში</vt:lpstr>
      <vt:lpstr>Abstract  აბსტრაქტი</vt:lpstr>
      <vt:lpstr>1. Introduction შესავალი</vt:lpstr>
      <vt:lpstr>PowerPoint-ის პრეზენტაცია</vt:lpstr>
      <vt:lpstr>PowerPoint-ის პრეზენტაცია</vt:lpstr>
      <vt:lpstr>PowerPoint-ის პრეზენტაცია</vt:lpstr>
      <vt:lpstr>2. Stability Problem Formulation მდგრადობის პრობლემის ფორმულირება</vt:lpstr>
      <vt:lpstr>2.2. Theoretical Analysis and Euler's Critical Curves in the Elastic Region თეორიული ანალიზი და ეილერის მრუდები დრეკად არეში </vt:lpstr>
      <vt:lpstr>PowerPoint-ის პრეზენტაცია</vt:lpstr>
      <vt:lpstr>PowerPoint-ის პრეზენტაცია</vt:lpstr>
      <vt:lpstr>2.3. Critical curves and theoretical analysis in the elasto-plastic region კრიტიკული მრუდები და თეორიული ანალიზი დრეკად-პლასტიკურ არეში</vt:lpstr>
      <vt:lpstr>PowerPoint-ის პრეზენტაცია</vt:lpstr>
      <vt:lpstr>PowerPoint-ის პრეზენტაცია</vt:lpstr>
      <vt:lpstr>PowerPoint-ის პრეზენტაცია</vt:lpstr>
      <vt:lpstr>PowerPoint-ის პრეზენტაცია</vt:lpstr>
      <vt:lpstr>3. Problem Solution პრობლემის გადაწყვეტა</vt:lpstr>
      <vt:lpstr>3.2. The proposed new approach for obtaining critical stresses in the elasto-plastic region, and its theoretical analysis. დრეკად-პლასტიკურ არეში ავტორების მიერ შემუშავებული კრიტიკული ძაბვების მიღების ახლებური მიდგომა და მისი თეორიული ანალიზი .  </vt:lpstr>
      <vt:lpstr>PowerPoint-ის პრეზენტაცია</vt:lpstr>
      <vt:lpstr>3.3. Numerical analysis რიცხვითი მაგალითი</vt:lpstr>
      <vt:lpstr>4. Conclusions დასკვნები</vt:lpstr>
      <vt:lpstr>Acknowledgments სამადლობელი წერილი </vt:lpstr>
      <vt:lpstr>References ლიტერატურა</vt:lpstr>
      <vt:lpstr>PowerPoint-ის პრეზენტაცია</vt:lpstr>
      <vt:lpstr>PowerPoint-ის პრეზენტაცია</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Buckling Analysis and Stability of Compressed Low Carbon Steel Rods in Elasto-Plastic Region of Material</dc:title>
  <dc:creator>user</dc:creator>
  <cp:lastModifiedBy>BSUadmin</cp:lastModifiedBy>
  <cp:revision>7</cp:revision>
  <dcterms:created xsi:type="dcterms:W3CDTF">2019-06-09T16:57:21Z</dcterms:created>
  <dcterms:modified xsi:type="dcterms:W3CDTF">2019-06-18T06:38:38Z</dcterms:modified>
</cp:coreProperties>
</file>