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75" r:id="rId5"/>
    <p:sldId id="259" r:id="rId6"/>
    <p:sldId id="260" r:id="rId7"/>
    <p:sldId id="262" r:id="rId8"/>
    <p:sldId id="263" r:id="rId9"/>
    <p:sldId id="258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82258" autoAdjust="0"/>
  </p:normalViewPr>
  <p:slideViewPr>
    <p:cSldViewPr snapToGrid="0">
      <p:cViewPr varScale="1">
        <p:scale>
          <a:sx n="95" d="100"/>
          <a:sy n="95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CFE79-5A6D-4ECA-8C9B-F1415613801F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56634-3EAA-4D59-9E16-401223A01A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9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56634-3EAA-4D59-9E16-401223A01A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0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2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89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8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6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5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38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7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25EB-E42D-4B81-B214-33C0646BB5E3}" type="datetimeFigureOut">
              <a:rPr lang="ru-RU" smtClean="0"/>
              <a:t>18.06.2019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0AF5-8F9D-4C99-8EB6-69BE35E941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228" y="1672046"/>
            <a:ext cx="11219543" cy="1550126"/>
          </a:xfrm>
        </p:spPr>
        <p:txBody>
          <a:bodyPr>
            <a:noAutofit/>
          </a:bodyPr>
          <a:lstStyle/>
          <a:p>
            <a:r>
              <a:rPr lang="ka-GE" sz="4000" dirty="0" smtClean="0">
                <a:latin typeface="Sylfaen" panose="010A0502050306030303" pitchFamily="18" charset="0"/>
              </a:rPr>
              <a:t/>
            </a:r>
            <a:br>
              <a:rPr lang="ka-GE" sz="4000" dirty="0" smtClean="0">
                <a:latin typeface="Sylfaen" panose="010A0502050306030303" pitchFamily="18" charset="0"/>
              </a:rPr>
            </a:br>
            <a:r>
              <a:rPr lang="ka-GE" sz="4000" dirty="0">
                <a:latin typeface="Sylfaen" panose="010A0502050306030303" pitchFamily="18" charset="0"/>
              </a:rPr>
              <a:t/>
            </a:r>
            <a:br>
              <a:rPr lang="ka-GE" sz="4000" dirty="0">
                <a:latin typeface="Sylfaen" panose="010A0502050306030303" pitchFamily="18" charset="0"/>
              </a:rPr>
            </a:br>
            <a:r>
              <a:rPr lang="ka-GE" sz="4000" dirty="0" smtClean="0">
                <a:latin typeface="Sylfaen" panose="010A0502050306030303" pitchFamily="18" charset="0"/>
              </a:rPr>
              <a:t/>
            </a:r>
            <a:br>
              <a:rPr lang="ka-GE" sz="4000" dirty="0" smtClean="0">
                <a:latin typeface="Sylfaen" panose="010A0502050306030303" pitchFamily="18" charset="0"/>
              </a:rPr>
            </a:br>
            <a:r>
              <a:rPr lang="ka-GE" sz="4000" dirty="0">
                <a:latin typeface="Sylfaen" panose="010A0502050306030303" pitchFamily="18" charset="0"/>
              </a:rPr>
              <a:t/>
            </a:r>
            <a:br>
              <a:rPr lang="ka-GE" sz="4000" dirty="0">
                <a:latin typeface="Sylfaen" panose="010A0502050306030303" pitchFamily="18" charset="0"/>
              </a:rPr>
            </a:br>
            <a:r>
              <a:rPr lang="ka-GE" sz="4000" dirty="0" smtClean="0">
                <a:latin typeface="Sylfaen" panose="010A0502050306030303" pitchFamily="18" charset="0"/>
              </a:rPr>
              <a:t>ტაო</a:t>
            </a:r>
            <a:r>
              <a:rPr lang="ka-GE" sz="4000" dirty="0" smtClean="0">
                <a:latin typeface="Sylfaen" panose="010A0502050306030303" pitchFamily="18" charset="0"/>
              </a:rPr>
              <a:t>, </a:t>
            </a:r>
            <a:r>
              <a:rPr lang="ka-GE" sz="4000" dirty="0" err="1" smtClean="0">
                <a:latin typeface="Sylfaen" panose="010A0502050306030303" pitchFamily="18" charset="0"/>
              </a:rPr>
              <a:t>ტაოელები</a:t>
            </a:r>
            <a:r>
              <a:rPr lang="ka-GE" sz="4000" dirty="0" smtClean="0">
                <a:latin typeface="Sylfaen" panose="010A0502050306030303" pitchFamily="18" charset="0"/>
              </a:rPr>
              <a:t>, </a:t>
            </a:r>
            <a:br>
              <a:rPr lang="ka-GE" sz="4000" dirty="0" smtClean="0">
                <a:latin typeface="Sylfaen" panose="010A0502050306030303" pitchFamily="18" charset="0"/>
              </a:rPr>
            </a:br>
            <a:r>
              <a:rPr lang="ka-GE" sz="4000" dirty="0" err="1" smtClean="0">
                <a:latin typeface="Sylfaen" panose="010A0502050306030303" pitchFamily="18" charset="0"/>
              </a:rPr>
              <a:t>ტაოური</a:t>
            </a:r>
            <a:r>
              <a:rPr lang="ka-GE" sz="4000" dirty="0" smtClean="0">
                <a:latin typeface="Sylfaen" panose="010A0502050306030303" pitchFamily="18" charset="0"/>
              </a:rPr>
              <a:t> </a:t>
            </a:r>
            <a:r>
              <a:rPr lang="ka-GE" sz="4400" dirty="0" smtClean="0">
                <a:latin typeface="Sylfaen" panose="010A0502050306030303" pitchFamily="18" charset="0"/>
              </a:rPr>
              <a:t>დიალექტი</a:t>
            </a:r>
            <a:endParaRPr lang="ru-RU" sz="4400" dirty="0">
              <a:latin typeface="Sylfaen" panose="010A05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2342"/>
            <a:ext cx="9144000" cy="845457"/>
          </a:xfrm>
        </p:spPr>
        <p:txBody>
          <a:bodyPr>
            <a:normAutofit lnSpcReduction="10000"/>
          </a:bodyPr>
          <a:lstStyle/>
          <a:p>
            <a:pPr algn="r"/>
            <a:r>
              <a:rPr lang="tr-TR" dirty="0" smtClean="0"/>
              <a:t>მ</a:t>
            </a:r>
            <a:r>
              <a:rPr lang="ka-GE" dirty="0" err="1" smtClean="0"/>
              <a:t>ამია</a:t>
            </a:r>
            <a:r>
              <a:rPr lang="ka-GE" dirty="0" smtClean="0"/>
              <a:t> ფაღავა</a:t>
            </a:r>
          </a:p>
          <a:p>
            <a:pPr algn="r"/>
            <a:r>
              <a:rPr lang="ka-GE" dirty="0" smtClean="0"/>
              <a:t>  მაია </a:t>
            </a:r>
            <a:r>
              <a:rPr lang="ka-GE" dirty="0" smtClean="0"/>
              <a:t>ბარამიძე</a:t>
            </a: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843370"/>
            <a:ext cx="762000" cy="828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3600" dirty="0" err="1"/>
              <a:t>ტაოელთა</a:t>
            </a:r>
            <a:r>
              <a:rPr lang="ka-GE" sz="3600" dirty="0"/>
              <a:t> შტო–გვარები სხვადასხვა </a:t>
            </a:r>
            <a:r>
              <a:rPr lang="ka-GE" sz="3600" dirty="0" smtClean="0"/>
              <a:t>შედგენილობისაა</a:t>
            </a:r>
            <a:r>
              <a:rPr lang="ka-GE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 </a:t>
            </a:r>
            <a:r>
              <a:rPr lang="ka-GE" dirty="0"/>
              <a:t>საკუთარი სახელისაგან: </a:t>
            </a:r>
            <a:r>
              <a:rPr lang="ka-GE" b="1" i="1" dirty="0" err="1"/>
              <a:t>ვაჩეთები</a:t>
            </a:r>
            <a:r>
              <a:rPr lang="ka-GE" b="1" i="1" dirty="0"/>
              <a:t>, </a:t>
            </a:r>
            <a:r>
              <a:rPr lang="ka-GE" b="1" i="1" dirty="0" err="1"/>
              <a:t>ბექირიანი</a:t>
            </a:r>
            <a:r>
              <a:rPr lang="ka-GE" b="1" i="1" dirty="0"/>
              <a:t>, </a:t>
            </a:r>
            <a:r>
              <a:rPr lang="ka-GE" b="1" i="1" dirty="0" err="1"/>
              <a:t>შირინები</a:t>
            </a:r>
            <a:r>
              <a:rPr lang="ka-GE" b="1" i="1" dirty="0"/>
              <a:t>||</a:t>
            </a:r>
            <a:r>
              <a:rPr lang="ka-GE" b="1" i="1" dirty="0" err="1"/>
              <a:t>შირინიანი</a:t>
            </a:r>
            <a:r>
              <a:rPr lang="ka-GE" b="1" i="1" dirty="0"/>
              <a:t>...</a:t>
            </a:r>
            <a:endParaRPr lang="en-GB" i="1" dirty="0"/>
          </a:p>
          <a:p>
            <a:r>
              <a:rPr lang="ka-GE" dirty="0" smtClean="0"/>
              <a:t> </a:t>
            </a:r>
            <a:r>
              <a:rPr lang="ka-GE" dirty="0"/>
              <a:t>ხელობის სახელისაგან: </a:t>
            </a:r>
            <a:r>
              <a:rPr lang="ka-GE" b="1" i="1" dirty="0" err="1"/>
              <a:t>ხოჯიანი</a:t>
            </a:r>
            <a:r>
              <a:rPr lang="ka-GE" b="1" i="1" dirty="0"/>
              <a:t>, </a:t>
            </a:r>
            <a:r>
              <a:rPr lang="ka-GE" b="1" i="1" dirty="0" err="1"/>
              <a:t>მეძაღლენი</a:t>
            </a:r>
            <a:r>
              <a:rPr lang="ka-GE" b="1" i="1" dirty="0"/>
              <a:t>...</a:t>
            </a:r>
            <a:endParaRPr lang="en-GB" i="1" dirty="0"/>
          </a:p>
          <a:p>
            <a:r>
              <a:rPr lang="ka-GE" dirty="0" smtClean="0"/>
              <a:t> </a:t>
            </a:r>
            <a:r>
              <a:rPr lang="ka-GE" dirty="0"/>
              <a:t>მეტსახელისაგან: </a:t>
            </a:r>
            <a:r>
              <a:rPr lang="ka-GE" b="1" i="1" dirty="0" err="1"/>
              <a:t>ჩოლაღიანი</a:t>
            </a:r>
            <a:r>
              <a:rPr lang="ka-GE" b="1" i="1" dirty="0"/>
              <a:t>||</a:t>
            </a:r>
            <a:r>
              <a:rPr lang="ka-GE" b="1" i="1" dirty="0" err="1"/>
              <a:t>ჩოლაღები</a:t>
            </a:r>
            <a:r>
              <a:rPr lang="ka-GE" b="1" i="1" dirty="0"/>
              <a:t>, კუდიანი (კუდიანი – თურქების მეტსახელია ქართველთა მიე შერქმეული), </a:t>
            </a:r>
            <a:r>
              <a:rPr lang="ka-GE" b="1" i="1" dirty="0" err="1"/>
              <a:t>თულუღიანი</a:t>
            </a:r>
            <a:r>
              <a:rPr lang="ka-GE" b="1" i="1" dirty="0"/>
              <a:t>...</a:t>
            </a:r>
            <a:endParaRPr lang="en-GB" i="1" dirty="0"/>
          </a:p>
          <a:p>
            <a:r>
              <a:rPr lang="ka-GE" dirty="0" smtClean="0"/>
              <a:t> </a:t>
            </a:r>
            <a:r>
              <a:rPr lang="ka-GE" dirty="0"/>
              <a:t>წარმომავლობის სახელისაგან: </a:t>
            </a:r>
            <a:r>
              <a:rPr lang="ka-GE" b="1" i="1" dirty="0" err="1"/>
              <a:t>ქვაბელი</a:t>
            </a:r>
            <a:r>
              <a:rPr lang="ka-GE" b="1" i="1" dirty="0"/>
              <a:t>...</a:t>
            </a:r>
            <a:endParaRPr lang="en-GB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79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სათაურ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3100" dirty="0" err="1"/>
              <a:t>ტაოურ</a:t>
            </a:r>
            <a:r>
              <a:rPr lang="ka-GE" sz="3100" dirty="0"/>
              <a:t> სოფელში ,,სახლის გვარის“/,,ქოხის სახელის’’ </a:t>
            </a:r>
            <a:r>
              <a:rPr lang="ka-GE" sz="3100" dirty="0" smtClean="0"/>
              <a:t>საცხოვრისი:</a:t>
            </a:r>
            <a:br>
              <a:rPr lang="ka-GE" sz="3100" dirty="0" smtClean="0"/>
            </a:br>
            <a:r>
              <a:rPr lang="ka-GE" sz="3100" dirty="0" smtClean="0"/>
              <a:t>შტო–გვარები </a:t>
            </a:r>
            <a:r>
              <a:rPr lang="ka-GE" sz="3100" dirty="0"/>
              <a:t>ჯგუფებად ცხოვრობენ და ქმნიან </a:t>
            </a:r>
            <a:r>
              <a:rPr lang="ka-GE" sz="3100" dirty="0" smtClean="0"/>
              <a:t>უბნებს:</a:t>
            </a:r>
            <a:endParaRPr lang="en-GB" dirty="0"/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785"/>
          </a:xfrm>
        </p:spPr>
        <p:txBody>
          <a:bodyPr>
            <a:normAutofit fontScale="92500"/>
          </a:bodyPr>
          <a:lstStyle/>
          <a:p>
            <a:r>
              <a:rPr lang="ka-GE" dirty="0" err="1"/>
              <a:t>ქვაბაის</a:t>
            </a:r>
            <a:r>
              <a:rPr lang="ka-GE" dirty="0"/>
              <a:t> (გაღმა უბნის) ადგილების სახელებია: </a:t>
            </a:r>
            <a:r>
              <a:rPr lang="ka-GE" b="1" i="1" dirty="0" err="1"/>
              <a:t>ტურციანნი</a:t>
            </a:r>
            <a:r>
              <a:rPr lang="ka-GE" b="1" i="1" dirty="0"/>
              <a:t>, </a:t>
            </a:r>
            <a:r>
              <a:rPr lang="ka-GE" b="1" i="1" dirty="0" err="1"/>
              <a:t>ზეინიანნი</a:t>
            </a:r>
            <a:r>
              <a:rPr lang="ka-GE" b="1" i="1" dirty="0"/>
              <a:t>, </a:t>
            </a:r>
            <a:r>
              <a:rPr lang="ka-GE" b="1" i="1" dirty="0" err="1"/>
              <a:t>ბექირიანნი</a:t>
            </a:r>
            <a:r>
              <a:rPr lang="ka-GE" b="1" i="1" dirty="0"/>
              <a:t>,</a:t>
            </a:r>
            <a:r>
              <a:rPr lang="ka-GE" i="1" dirty="0"/>
              <a:t> </a:t>
            </a:r>
            <a:r>
              <a:rPr lang="ka-GE" b="1" i="1" dirty="0" err="1"/>
              <a:t>კუდიანნი</a:t>
            </a:r>
            <a:r>
              <a:rPr lang="ka-GE" dirty="0"/>
              <a:t>. შესაბამისად, </a:t>
            </a:r>
            <a:r>
              <a:rPr lang="ka-GE" b="1" i="1" dirty="0" err="1"/>
              <a:t>ტუციანების</a:t>
            </a:r>
            <a:r>
              <a:rPr lang="ka-GE" b="1" i="1" dirty="0"/>
              <a:t>, </a:t>
            </a:r>
            <a:r>
              <a:rPr lang="ka-GE" b="1" i="1" dirty="0" err="1"/>
              <a:t>ზეინიანების</a:t>
            </a:r>
            <a:r>
              <a:rPr lang="ka-GE" b="1" i="1" dirty="0"/>
              <a:t>, </a:t>
            </a:r>
            <a:r>
              <a:rPr lang="ka-GE" b="1" i="1" dirty="0" err="1"/>
              <a:t>ბექირიანების</a:t>
            </a:r>
            <a:r>
              <a:rPr lang="ka-GE" b="1" i="1" dirty="0"/>
              <a:t>, კუდიანების</a:t>
            </a:r>
            <a:r>
              <a:rPr lang="ka-GE" dirty="0"/>
              <a:t> სახლ–კარი.</a:t>
            </a:r>
            <a:endParaRPr lang="en-GB" dirty="0"/>
          </a:p>
          <a:p>
            <a:r>
              <a:rPr lang="ka-GE" dirty="0" err="1"/>
              <a:t>იეთის</a:t>
            </a:r>
            <a:r>
              <a:rPr lang="ka-GE" dirty="0"/>
              <a:t>: </a:t>
            </a:r>
            <a:r>
              <a:rPr lang="ka-GE" b="1" i="1" dirty="0" err="1"/>
              <a:t>ფუჩიანნი</a:t>
            </a:r>
            <a:r>
              <a:rPr lang="ka-GE" b="1" i="1" dirty="0"/>
              <a:t>, </a:t>
            </a:r>
            <a:r>
              <a:rPr lang="ka-GE" b="1" i="1" dirty="0" err="1"/>
              <a:t>ბრაქიანნი</a:t>
            </a:r>
            <a:r>
              <a:rPr lang="ka-GE" b="1" i="1" dirty="0"/>
              <a:t>, </a:t>
            </a:r>
            <a:r>
              <a:rPr lang="ka-GE" b="1" i="1" dirty="0" err="1"/>
              <a:t>არტანნი</a:t>
            </a:r>
            <a:r>
              <a:rPr lang="ka-GE" dirty="0"/>
              <a:t>. შესაბამისად: </a:t>
            </a:r>
            <a:r>
              <a:rPr lang="ka-GE" b="1" i="1" dirty="0" err="1"/>
              <a:t>ფუჩიანების</a:t>
            </a:r>
            <a:r>
              <a:rPr lang="ka-GE" b="1" i="1" dirty="0"/>
              <a:t>, </a:t>
            </a:r>
            <a:r>
              <a:rPr lang="ka-GE" b="1" i="1" dirty="0" err="1"/>
              <a:t>ბრაქიანების</a:t>
            </a:r>
            <a:r>
              <a:rPr lang="ka-GE" b="1" i="1" dirty="0"/>
              <a:t>, </a:t>
            </a:r>
            <a:r>
              <a:rPr lang="ka-GE" b="1" i="1" dirty="0" err="1"/>
              <a:t>არტანები</a:t>
            </a:r>
            <a:r>
              <a:rPr lang="ka-GE" i="1" dirty="0" err="1"/>
              <a:t>ს</a:t>
            </a:r>
            <a:r>
              <a:rPr lang="ka-GE" i="1" dirty="0"/>
              <a:t> (</a:t>
            </a:r>
            <a:r>
              <a:rPr lang="ka-GE" b="1" i="1" dirty="0" err="1"/>
              <a:t>არტიანების</a:t>
            </a:r>
            <a:r>
              <a:rPr lang="ka-GE" i="1" dirty="0"/>
              <a:t>)</a:t>
            </a:r>
            <a:r>
              <a:rPr lang="ka-GE" dirty="0"/>
              <a:t> საცხოვრისი...</a:t>
            </a:r>
            <a:endParaRPr lang="en-GB" dirty="0"/>
          </a:p>
          <a:p>
            <a:r>
              <a:rPr lang="ka-GE" dirty="0" err="1"/>
              <a:t>უტავის</a:t>
            </a:r>
            <a:r>
              <a:rPr lang="ka-GE" dirty="0"/>
              <a:t>: </a:t>
            </a:r>
            <a:r>
              <a:rPr lang="ka-GE" b="1" i="1" dirty="0" err="1"/>
              <a:t>ქოჩელიანი</a:t>
            </a:r>
            <a:r>
              <a:rPr lang="ka-GE" b="1" i="1" dirty="0"/>
              <a:t>, </a:t>
            </a:r>
            <a:r>
              <a:rPr lang="ka-GE" b="1" i="1" dirty="0" err="1"/>
              <a:t>ყურდიანი</a:t>
            </a:r>
            <a:r>
              <a:rPr lang="ka-GE" b="1" i="1" dirty="0"/>
              <a:t>, </a:t>
            </a:r>
            <a:r>
              <a:rPr lang="ka-GE" b="1" i="1" dirty="0" err="1"/>
              <a:t>აილიანი</a:t>
            </a:r>
            <a:r>
              <a:rPr lang="ka-GE" b="1" i="1" dirty="0"/>
              <a:t>, მაჰმადიანი</a:t>
            </a:r>
            <a:r>
              <a:rPr lang="ka-GE" dirty="0"/>
              <a:t>. შესაბამისად: </a:t>
            </a:r>
            <a:r>
              <a:rPr lang="ka-GE" b="1" i="1" dirty="0" err="1"/>
              <a:t>ქოჩელიანების</a:t>
            </a:r>
            <a:r>
              <a:rPr lang="ka-GE" b="1" i="1" dirty="0"/>
              <a:t>, </a:t>
            </a:r>
            <a:r>
              <a:rPr lang="ka-GE" b="1" i="1" dirty="0" err="1"/>
              <a:t>ყურდიანების</a:t>
            </a:r>
            <a:r>
              <a:rPr lang="ka-GE" b="1" i="1" dirty="0"/>
              <a:t>, </a:t>
            </a:r>
            <a:r>
              <a:rPr lang="ka-GE" b="1" i="1" dirty="0" err="1"/>
              <a:t>აილიანების</a:t>
            </a:r>
            <a:r>
              <a:rPr lang="ka-GE" b="1" i="1" dirty="0"/>
              <a:t>, მაჰმადიანების</a:t>
            </a:r>
            <a:r>
              <a:rPr lang="ka-GE" i="1" dirty="0"/>
              <a:t> </a:t>
            </a:r>
            <a:r>
              <a:rPr lang="ka-GE" dirty="0"/>
              <a:t>უბნები.</a:t>
            </a:r>
            <a:endParaRPr lang="en-GB" dirty="0"/>
          </a:p>
          <a:p>
            <a:r>
              <a:rPr lang="ka-GE" dirty="0" err="1"/>
              <a:t>მოსლიეთის</a:t>
            </a:r>
            <a:r>
              <a:rPr lang="ka-GE" dirty="0"/>
              <a:t>: </a:t>
            </a:r>
            <a:r>
              <a:rPr lang="ka-GE" b="1" i="1" dirty="0" err="1"/>
              <a:t>თოფლიანნი</a:t>
            </a:r>
            <a:r>
              <a:rPr lang="ka-GE" b="1" i="1" dirty="0"/>
              <a:t>, </a:t>
            </a:r>
            <a:r>
              <a:rPr lang="ka-GE" b="1" i="1" dirty="0" err="1"/>
              <a:t>ჰელიმიანნი</a:t>
            </a:r>
            <a:r>
              <a:rPr lang="ka-GE" b="1" i="1" dirty="0"/>
              <a:t>, </a:t>
            </a:r>
            <a:r>
              <a:rPr lang="ka-GE" b="1" i="1" dirty="0" err="1"/>
              <a:t>ხოჯიანნი</a:t>
            </a:r>
            <a:r>
              <a:rPr lang="ka-GE" b="1" i="1" dirty="0"/>
              <a:t>, </a:t>
            </a:r>
            <a:r>
              <a:rPr lang="ka-GE" b="1" i="1" dirty="0" err="1"/>
              <a:t>ეფენდიანნი</a:t>
            </a:r>
            <a:r>
              <a:rPr lang="ka-GE" b="1" i="1" dirty="0"/>
              <a:t>, </a:t>
            </a:r>
            <a:r>
              <a:rPr lang="ka-GE" b="1" i="1" dirty="0" err="1"/>
              <a:t>ყავაზიანნი</a:t>
            </a:r>
            <a:r>
              <a:rPr lang="ka-GE" b="1" i="1" dirty="0"/>
              <a:t>, </a:t>
            </a:r>
            <a:r>
              <a:rPr lang="ka-GE" b="1" i="1" dirty="0" err="1"/>
              <a:t>იბიშიანნი</a:t>
            </a:r>
            <a:r>
              <a:rPr lang="ka-GE" b="1" i="1" dirty="0"/>
              <a:t>, </a:t>
            </a:r>
            <a:r>
              <a:rPr lang="ka-GE" b="1" i="1" dirty="0" err="1"/>
              <a:t>აიდილიანნი</a:t>
            </a:r>
            <a:r>
              <a:rPr lang="ka-GE" dirty="0"/>
              <a:t>. შესაბამისად: </a:t>
            </a:r>
            <a:r>
              <a:rPr lang="ka-GE" b="1" i="1" dirty="0" err="1"/>
              <a:t>თოფლიანების</a:t>
            </a:r>
            <a:r>
              <a:rPr lang="ka-GE" b="1" i="1" dirty="0"/>
              <a:t>, </a:t>
            </a:r>
            <a:r>
              <a:rPr lang="ka-GE" b="1" i="1" dirty="0" err="1"/>
              <a:t>ჰელიმიანების</a:t>
            </a:r>
            <a:r>
              <a:rPr lang="ka-GE" b="1" i="1" dirty="0"/>
              <a:t>, </a:t>
            </a:r>
            <a:r>
              <a:rPr lang="ka-GE" b="1" i="1" dirty="0" err="1"/>
              <a:t>ხოჯიანების</a:t>
            </a:r>
            <a:r>
              <a:rPr lang="ka-GE" b="1" i="1" dirty="0"/>
              <a:t>, </a:t>
            </a:r>
            <a:r>
              <a:rPr lang="ka-GE" b="1" i="1" dirty="0" err="1"/>
              <a:t>ეფენდიანების</a:t>
            </a:r>
            <a:r>
              <a:rPr lang="ka-GE" b="1" i="1" dirty="0"/>
              <a:t>, </a:t>
            </a:r>
            <a:r>
              <a:rPr lang="ka-GE" b="1" i="1" dirty="0" err="1"/>
              <a:t>ყავაზიანების</a:t>
            </a:r>
            <a:r>
              <a:rPr lang="ka-GE" b="1" i="1" dirty="0"/>
              <a:t>, </a:t>
            </a:r>
            <a:r>
              <a:rPr lang="ka-GE" b="1" i="1" dirty="0" err="1"/>
              <a:t>იბიშიანების</a:t>
            </a:r>
            <a:r>
              <a:rPr lang="ka-GE" b="1" i="1" dirty="0"/>
              <a:t>, </a:t>
            </a:r>
            <a:r>
              <a:rPr lang="ka-GE" b="1" i="1" dirty="0" err="1"/>
              <a:t>აიდილიანების</a:t>
            </a:r>
            <a:r>
              <a:rPr lang="ka-GE" i="1" dirty="0"/>
              <a:t> </a:t>
            </a:r>
            <a:r>
              <a:rPr lang="ka-GE" dirty="0"/>
              <a:t>უბნები.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5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შიგთავსის ჩანაცვლების ველი 4"/>
          <p:cNvSpPr>
            <a:spLocks noGrp="1"/>
          </p:cNvSpPr>
          <p:nvPr>
            <p:ph idx="4294967295"/>
          </p:nvPr>
        </p:nvSpPr>
        <p:spPr>
          <a:xfrm>
            <a:off x="574766" y="693510"/>
            <a:ext cx="110424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4000" b="1" dirty="0"/>
              <a:t>-იან </a:t>
            </a:r>
            <a:r>
              <a:rPr lang="ka-GE" sz="4000" dirty="0"/>
              <a:t>სუფიქსიანი წარმოებით </a:t>
            </a:r>
            <a:r>
              <a:rPr lang="ka-GE" sz="4000" dirty="0" err="1"/>
              <a:t>ტაოური</a:t>
            </a:r>
            <a:r>
              <a:rPr lang="ka-GE" sz="4000" dirty="0"/>
              <a:t> ანალოგს ავლენს სვანურთან, </a:t>
            </a:r>
            <a:r>
              <a:rPr lang="ka-GE" sz="4000" dirty="0" err="1"/>
              <a:t>ფერეიდნულთან</a:t>
            </a:r>
            <a:r>
              <a:rPr lang="ka-GE" sz="4000" dirty="0"/>
              <a:t>, </a:t>
            </a:r>
            <a:r>
              <a:rPr lang="ka-GE" sz="4000" dirty="0" err="1"/>
              <a:t>ალბანურთან</a:t>
            </a:r>
            <a:r>
              <a:rPr lang="ka-GE" sz="4000" dirty="0"/>
              <a:t>... </a:t>
            </a:r>
            <a:endParaRPr lang="ka-GE" sz="4000" dirty="0" smtClean="0"/>
          </a:p>
          <a:p>
            <a:pPr marL="0" indent="0">
              <a:buNone/>
            </a:pPr>
            <a:r>
              <a:rPr lang="ka-GE" sz="4000" dirty="0" smtClean="0"/>
              <a:t> </a:t>
            </a:r>
            <a:r>
              <a:rPr lang="ka-GE" sz="4000" b="1" dirty="0"/>
              <a:t>-იან&gt;-ია </a:t>
            </a:r>
            <a:r>
              <a:rPr lang="ka-GE" sz="4000" dirty="0"/>
              <a:t>არაა მხოლოდ კოლხურ-სვანური ოდენობა, იგი </a:t>
            </a:r>
            <a:r>
              <a:rPr lang="ka-GE" sz="4000" dirty="0" err="1"/>
              <a:t>საერთოქართველური</a:t>
            </a:r>
            <a:r>
              <a:rPr lang="ka-GE" sz="4000" dirty="0"/>
              <a:t> კუთვნილებაა.</a:t>
            </a:r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3554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სათაური 3"/>
          <p:cNvSpPr>
            <a:spLocks noGrp="1"/>
          </p:cNvSpPr>
          <p:nvPr>
            <p:ph type="title"/>
          </p:nvPr>
        </p:nvSpPr>
        <p:spPr>
          <a:xfrm>
            <a:off x="838200" y="261256"/>
            <a:ext cx="10515600" cy="853441"/>
          </a:xfrm>
        </p:spPr>
        <p:txBody>
          <a:bodyPr>
            <a:noAutofit/>
          </a:bodyPr>
          <a:lstStyle/>
          <a:p>
            <a:r>
              <a:rPr lang="ka-GE" sz="2800" dirty="0" smtClean="0"/>
              <a:t>  შტო–გვარის </a:t>
            </a:r>
            <a:r>
              <a:rPr lang="ka-GE" sz="2800" dirty="0"/>
              <a:t>საცხოვრებელი უბნის სახელწოდებები ასევე უწარმოებიათ</a:t>
            </a:r>
            <a:r>
              <a:rPr lang="ka-GE" sz="2800" dirty="0" smtClean="0"/>
              <a:t>: </a:t>
            </a:r>
            <a:r>
              <a:rPr lang="ka-GE" sz="2800" b="1" dirty="0"/>
              <a:t>–ეთ </a:t>
            </a:r>
            <a:r>
              <a:rPr lang="ka-GE" sz="2800" dirty="0" smtClean="0"/>
              <a:t>სუფიქსით, </a:t>
            </a:r>
            <a:r>
              <a:rPr lang="ka-GE" sz="2800" dirty="0"/>
              <a:t>–</a:t>
            </a:r>
            <a:r>
              <a:rPr lang="ka-GE" sz="2800" b="1" dirty="0"/>
              <a:t>ებ</a:t>
            </a:r>
            <a:r>
              <a:rPr lang="ka-GE" sz="2800" dirty="0"/>
              <a:t> სუფიქსით: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idx="1"/>
          </p:nvPr>
        </p:nvSpPr>
        <p:spPr>
          <a:xfrm>
            <a:off x="394062" y="1297577"/>
            <a:ext cx="11440887" cy="5216434"/>
          </a:xfrm>
        </p:spPr>
        <p:txBody>
          <a:bodyPr>
            <a:normAutofit fontScale="32500" lnSpcReduction="20000"/>
          </a:bodyPr>
          <a:lstStyle/>
          <a:p>
            <a:r>
              <a:rPr lang="ka-GE" sz="6000" dirty="0" err="1"/>
              <a:t>ქვაბაგი</a:t>
            </a:r>
            <a:r>
              <a:rPr lang="ka-GE" sz="6000" dirty="0"/>
              <a:t>: </a:t>
            </a:r>
            <a:r>
              <a:rPr lang="ka-GE" sz="6000" b="1" i="1" dirty="0" err="1"/>
              <a:t>ქვაბელეთი</a:t>
            </a:r>
            <a:r>
              <a:rPr lang="ka-GE" sz="6000" b="1" i="1" dirty="0"/>
              <a:t>, </a:t>
            </a:r>
            <a:r>
              <a:rPr lang="ka-GE" sz="6000" b="1" i="1" dirty="0" err="1"/>
              <a:t>ფილაღრეთი</a:t>
            </a:r>
            <a:r>
              <a:rPr lang="ka-GE" sz="6000" b="1" i="1" dirty="0"/>
              <a:t>||</a:t>
            </a:r>
            <a:r>
              <a:rPr lang="ka-GE" sz="6000" b="1" i="1" dirty="0" err="1"/>
              <a:t>ფილარეთი</a:t>
            </a:r>
            <a:r>
              <a:rPr lang="ka-GE" sz="6000" b="1" i="1" dirty="0"/>
              <a:t>...</a:t>
            </a:r>
            <a:endParaRPr lang="en-GB" sz="6000" i="1" dirty="0"/>
          </a:p>
          <a:p>
            <a:pPr marL="0" indent="0">
              <a:buNone/>
            </a:pPr>
            <a:r>
              <a:rPr lang="ka-GE" sz="6000" dirty="0" err="1"/>
              <a:t>უტავი</a:t>
            </a:r>
            <a:r>
              <a:rPr lang="ka-GE" sz="6000" dirty="0"/>
              <a:t>: </a:t>
            </a:r>
            <a:r>
              <a:rPr lang="ka-GE" sz="6000" b="1" i="1" dirty="0" err="1"/>
              <a:t>ვარღანეთი</a:t>
            </a:r>
            <a:r>
              <a:rPr lang="ka-GE" sz="6000" b="1" i="1" dirty="0"/>
              <a:t>, </a:t>
            </a:r>
            <a:r>
              <a:rPr lang="ka-GE" sz="6000" b="1" i="1" dirty="0" err="1"/>
              <a:t>კალმახათ</a:t>
            </a:r>
            <a:r>
              <a:rPr lang="ka-GE" sz="6000" i="1" dirty="0"/>
              <a:t>’</a:t>
            </a:r>
            <a:r>
              <a:rPr lang="ka-GE" sz="6000" b="1" i="1" dirty="0"/>
              <a:t>||</a:t>
            </a:r>
            <a:r>
              <a:rPr lang="ka-GE" sz="6000" b="1" i="1" dirty="0" err="1"/>
              <a:t>კალმახეთ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ნახსეთ</a:t>
            </a:r>
            <a:r>
              <a:rPr lang="ka-GE" sz="6000" dirty="0"/>
              <a:t>’...</a:t>
            </a:r>
            <a:endParaRPr lang="en-GB" sz="6000" dirty="0"/>
          </a:p>
          <a:p>
            <a:pPr marL="0" indent="0">
              <a:buNone/>
            </a:pPr>
            <a:r>
              <a:rPr lang="ka-GE" sz="6000" dirty="0" err="1"/>
              <a:t>ზღაფორი</a:t>
            </a:r>
            <a:r>
              <a:rPr lang="ka-GE" sz="6000" dirty="0"/>
              <a:t>: </a:t>
            </a:r>
            <a:r>
              <a:rPr lang="ka-GE" sz="6000" b="1" i="1" dirty="0" err="1"/>
              <a:t>გირგოლეთ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შავღალეთ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ჭოლეთ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კოზანეთ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წუმახეთ</a:t>
            </a:r>
            <a:r>
              <a:rPr lang="ka-GE" sz="6000" b="1" i="1" dirty="0"/>
              <a:t>’, </a:t>
            </a:r>
            <a:r>
              <a:rPr lang="ka-GE" sz="6000" b="1" i="1" dirty="0" err="1"/>
              <a:t>ხოსილეთ</a:t>
            </a:r>
            <a:r>
              <a:rPr lang="ka-GE" sz="6000" i="1" dirty="0" smtClean="0"/>
              <a:t>’...</a:t>
            </a:r>
          </a:p>
          <a:p>
            <a:pPr marL="0" indent="0">
              <a:buNone/>
            </a:pPr>
            <a:endParaRPr lang="en-GB" sz="6000" i="1" dirty="0"/>
          </a:p>
          <a:p>
            <a:r>
              <a:rPr lang="ka-GE" sz="6000" dirty="0" smtClean="0"/>
              <a:t> </a:t>
            </a:r>
            <a:r>
              <a:rPr lang="ka-GE" sz="6000" b="1" i="1" dirty="0" err="1"/>
              <a:t>ხიწითები</a:t>
            </a:r>
            <a:r>
              <a:rPr lang="ka-GE" sz="6000" b="1" i="1" dirty="0"/>
              <a:t>, </a:t>
            </a:r>
            <a:r>
              <a:rPr lang="ka-GE" sz="6000" b="1" i="1" dirty="0" err="1"/>
              <a:t>ვაჩეთები</a:t>
            </a:r>
            <a:r>
              <a:rPr lang="ka-GE" sz="6000" b="1" i="1" dirty="0"/>
              <a:t>, </a:t>
            </a:r>
            <a:r>
              <a:rPr lang="ka-GE" sz="6000" b="1" i="1" dirty="0" err="1"/>
              <a:t>ტარღოლები</a:t>
            </a:r>
            <a:r>
              <a:rPr lang="ka-GE" sz="6000" dirty="0" smtClean="0"/>
              <a:t>...</a:t>
            </a:r>
          </a:p>
          <a:p>
            <a:pPr marL="0" indent="0">
              <a:buNone/>
            </a:pPr>
            <a:endParaRPr lang="en-GB" sz="6000" dirty="0"/>
          </a:p>
          <a:p>
            <a:r>
              <a:rPr lang="ka-GE" sz="6000" b="1" dirty="0">
                <a:solidFill>
                  <a:srgbClr val="FF0000"/>
                </a:solidFill>
              </a:rPr>
              <a:t>კარი</a:t>
            </a:r>
            <a:r>
              <a:rPr lang="ka-GE" sz="6000" dirty="0">
                <a:solidFill>
                  <a:srgbClr val="FF0000"/>
                </a:solidFill>
              </a:rPr>
              <a:t>:</a:t>
            </a:r>
            <a:r>
              <a:rPr lang="ka-GE" sz="6000" dirty="0"/>
              <a:t> </a:t>
            </a:r>
            <a:r>
              <a:rPr lang="ka-GE" sz="6000" b="1" i="1" dirty="0" err="1"/>
              <a:t>ცუცეკარი</a:t>
            </a:r>
            <a:r>
              <a:rPr lang="ka-GE" sz="6000" b="1" i="1" dirty="0"/>
              <a:t>, </a:t>
            </a:r>
            <a:r>
              <a:rPr lang="ka-GE" sz="6000" b="1" i="1" dirty="0" err="1"/>
              <a:t>დოლეკარი</a:t>
            </a:r>
            <a:r>
              <a:rPr lang="ka-GE" sz="6000" b="1" i="1" dirty="0"/>
              <a:t>, </a:t>
            </a:r>
            <a:r>
              <a:rPr lang="ka-GE" sz="6000" b="1" i="1" dirty="0" err="1"/>
              <a:t>წითლევკარი</a:t>
            </a:r>
            <a:r>
              <a:rPr lang="ka-GE" sz="6000" b="1" i="1" dirty="0"/>
              <a:t>, </a:t>
            </a:r>
            <a:r>
              <a:rPr lang="ka-GE" sz="6000" b="1" i="1" dirty="0" err="1"/>
              <a:t>ომერიანკარი</a:t>
            </a:r>
            <a:r>
              <a:rPr lang="ka-GE" sz="6000" b="1" i="1" dirty="0"/>
              <a:t>...</a:t>
            </a:r>
            <a:r>
              <a:rPr lang="ka-GE" sz="6000" i="1" dirty="0"/>
              <a:t> </a:t>
            </a:r>
            <a:endParaRPr lang="ka-GE" sz="6000" i="1" dirty="0" smtClean="0"/>
          </a:p>
          <a:p>
            <a:endParaRPr lang="ka-GE" sz="6000" dirty="0"/>
          </a:p>
          <a:p>
            <a:pPr>
              <a:lnSpc>
                <a:spcPct val="120000"/>
              </a:lnSpc>
            </a:pPr>
            <a:r>
              <a:rPr lang="ka-GE" sz="6000" dirty="0" smtClean="0"/>
              <a:t>ზოგჯერ </a:t>
            </a:r>
            <a:r>
              <a:rPr lang="ka-GE" sz="6000" b="1" dirty="0"/>
              <a:t>კარი</a:t>
            </a:r>
            <a:r>
              <a:rPr lang="ka-GE" sz="6000" dirty="0"/>
              <a:t>’ და </a:t>
            </a:r>
            <a:r>
              <a:rPr lang="ka-GE" sz="6000" b="1" dirty="0"/>
              <a:t>ებ</a:t>
            </a:r>
            <a:r>
              <a:rPr lang="ka-GE" sz="6000" dirty="0"/>
              <a:t>’ სუფიქსები </a:t>
            </a:r>
            <a:r>
              <a:rPr lang="ka-GE" sz="6000" dirty="0" err="1"/>
              <a:t>მონაცვლეობენ</a:t>
            </a:r>
            <a:r>
              <a:rPr lang="ka-GE" sz="6000" dirty="0"/>
              <a:t>: </a:t>
            </a:r>
            <a:r>
              <a:rPr lang="ka-GE" sz="6000" i="1" dirty="0"/>
              <a:t>,,</a:t>
            </a:r>
            <a:r>
              <a:rPr lang="ka-GE" sz="6000" b="1" i="1" dirty="0" err="1"/>
              <a:t>ვაჩეკარი</a:t>
            </a:r>
            <a:r>
              <a:rPr lang="ka-GE" sz="6000" i="1" dirty="0"/>
              <a:t> </a:t>
            </a:r>
            <a:r>
              <a:rPr lang="ka-GE" sz="6000" dirty="0"/>
              <a:t>არი, იმა </a:t>
            </a:r>
            <a:r>
              <a:rPr lang="ka-GE" sz="6000" b="1" i="1" dirty="0" err="1" smtClean="0"/>
              <a:t>ვაჩეთებ</a:t>
            </a:r>
            <a:r>
              <a:rPr lang="ka-GE" sz="6000" dirty="0" smtClean="0"/>
              <a:t> </a:t>
            </a:r>
            <a:r>
              <a:rPr lang="ka-GE" sz="6000" dirty="0"/>
              <a:t>უძახიან“ (</a:t>
            </a:r>
            <a:r>
              <a:rPr lang="ka-GE" sz="6000" dirty="0" err="1"/>
              <a:t>ფიშნარხევი</a:t>
            </a:r>
            <a:r>
              <a:rPr lang="ka-GE" sz="6000" dirty="0" smtClean="0"/>
              <a:t>); </a:t>
            </a:r>
            <a:r>
              <a:rPr lang="ka-GE" sz="6000" b="1" i="1" dirty="0" err="1"/>
              <a:t>აზლენკარი</a:t>
            </a:r>
            <a:r>
              <a:rPr lang="ka-GE" sz="6000" i="1" dirty="0"/>
              <a:t> – </a:t>
            </a:r>
            <a:r>
              <a:rPr lang="ka-GE" sz="6000" b="1" i="1" dirty="0" err="1"/>
              <a:t>აზლენები</a:t>
            </a:r>
            <a:r>
              <a:rPr lang="ka-GE" sz="6000" b="1" i="1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ka-GE" sz="6000" b="1" i="1" dirty="0" smtClean="0"/>
          </a:p>
          <a:p>
            <a:r>
              <a:rPr lang="ka-GE" sz="6000" dirty="0" smtClean="0"/>
              <a:t> </a:t>
            </a:r>
            <a:r>
              <a:rPr lang="ka-GE" sz="6000" dirty="0"/>
              <a:t>დადასტურდა </a:t>
            </a:r>
            <a:r>
              <a:rPr lang="ka-GE" sz="6000" b="1" dirty="0" err="1"/>
              <a:t>კარ</a:t>
            </a:r>
            <a:r>
              <a:rPr lang="ka-GE" sz="6000" dirty="0" err="1"/>
              <a:t>’ისა</a:t>
            </a:r>
            <a:r>
              <a:rPr lang="ka-GE" sz="6000" dirty="0"/>
              <a:t> და </a:t>
            </a:r>
            <a:r>
              <a:rPr lang="ka-GE" sz="6000" b="1" dirty="0"/>
              <a:t>–იან</a:t>
            </a:r>
            <a:r>
              <a:rPr lang="ka-GE" sz="6000" dirty="0"/>
              <a:t> სუფიქსის მონაცვლეობაც: </a:t>
            </a:r>
            <a:endParaRPr lang="ka-GE" sz="6000" dirty="0" smtClean="0"/>
          </a:p>
          <a:p>
            <a:pPr marL="0" indent="0">
              <a:buNone/>
            </a:pPr>
            <a:r>
              <a:rPr lang="ka-GE" sz="6000" b="1" i="1" dirty="0" err="1" smtClean="0"/>
              <a:t>ომერიანკარი</a:t>
            </a:r>
            <a:r>
              <a:rPr lang="ka-GE" sz="6000" i="1" dirty="0" smtClean="0"/>
              <a:t> </a:t>
            </a:r>
            <a:r>
              <a:rPr lang="ka-GE" sz="6000" i="1" dirty="0"/>
              <a:t>– </a:t>
            </a:r>
            <a:r>
              <a:rPr lang="ka-GE" sz="6000" b="1" i="1" dirty="0" err="1"/>
              <a:t>ომერიანი</a:t>
            </a:r>
            <a:r>
              <a:rPr lang="ka-GE" sz="6000" b="1" i="1" dirty="0"/>
              <a:t>,</a:t>
            </a:r>
            <a:r>
              <a:rPr lang="ka-GE" sz="6000" i="1" dirty="0"/>
              <a:t> </a:t>
            </a:r>
            <a:r>
              <a:rPr lang="ka-GE" sz="6000" b="1" i="1" dirty="0" err="1"/>
              <a:t>ონახიანი</a:t>
            </a:r>
            <a:r>
              <a:rPr lang="ka-GE" sz="6000" i="1" dirty="0"/>
              <a:t> – </a:t>
            </a:r>
            <a:r>
              <a:rPr lang="ka-GE" sz="6000" b="1" i="1" dirty="0" err="1"/>
              <a:t>ონახეთკარი</a:t>
            </a:r>
            <a:r>
              <a:rPr lang="ka-GE" sz="6000" b="1" i="1" dirty="0"/>
              <a:t>...</a:t>
            </a:r>
            <a:endParaRPr lang="en-GB" sz="6000" i="1" dirty="0"/>
          </a:p>
          <a:p>
            <a:pPr marL="0" indent="0">
              <a:buNone/>
            </a:pPr>
            <a:r>
              <a:rPr lang="ka-GE" sz="5100" i="1" dirty="0"/>
              <a:t> </a:t>
            </a:r>
            <a:endParaRPr lang="en-GB" sz="5100" i="1" dirty="0"/>
          </a:p>
          <a:p>
            <a:pPr marL="0" indent="0">
              <a:buNone/>
            </a:pPr>
            <a:r>
              <a:rPr lang="ka-GE" sz="5100" dirty="0"/>
              <a:t> </a:t>
            </a:r>
            <a:endParaRPr lang="en-GB" sz="5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11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სათაურ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209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/>
              <a:t>ფონეტიკა</a:t>
            </a:r>
            <a:endParaRPr lang="en-GB" sz="3600" dirty="0">
              <a:effectLst/>
            </a:endParaRP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idx="1"/>
          </p:nvPr>
        </p:nvSpPr>
        <p:spPr>
          <a:xfrm>
            <a:off x="838200" y="1446963"/>
            <a:ext cx="10515600" cy="4730000"/>
          </a:xfrm>
        </p:spPr>
        <p:txBody>
          <a:bodyPr>
            <a:normAutofit/>
          </a:bodyPr>
          <a:lstStyle/>
          <a:p>
            <a:r>
              <a:rPr lang="ka-GE" b="1" dirty="0" smtClean="0"/>
              <a:t>ასიმილაცია: </a:t>
            </a:r>
            <a:r>
              <a:rPr lang="ka-GE" b="1" dirty="0" err="1" smtClean="0"/>
              <a:t>აე</a:t>
            </a:r>
            <a:r>
              <a:rPr lang="ka-GE" b="1" dirty="0" smtClean="0"/>
              <a:t>&gt;ეე: </a:t>
            </a:r>
            <a:r>
              <a:rPr lang="ka-GE" b="1" dirty="0"/>
              <a:t>დედაკაცის</a:t>
            </a:r>
            <a:r>
              <a:rPr lang="ka-GE" b="1" dirty="0" smtClean="0"/>
              <a:t>’&gt;</a:t>
            </a:r>
            <a:r>
              <a:rPr lang="ka-GE" b="1" dirty="0" err="1" smtClean="0"/>
              <a:t>დედეკაცი</a:t>
            </a:r>
            <a:r>
              <a:rPr lang="ka-GE" b="1" dirty="0"/>
              <a:t>’: </a:t>
            </a:r>
            <a:r>
              <a:rPr lang="ka-GE" i="1" dirty="0"/>
              <a:t>ამ ოდაში მარტო </a:t>
            </a:r>
            <a:r>
              <a:rPr lang="ka-GE" i="1" u="sng" dirty="0" err="1"/>
              <a:t>დედეკაცები</a:t>
            </a:r>
            <a:r>
              <a:rPr lang="ka-GE" i="1" dirty="0"/>
              <a:t> არის </a:t>
            </a:r>
            <a:r>
              <a:rPr lang="ka-GE" i="1" dirty="0" smtClean="0"/>
              <a:t>; </a:t>
            </a:r>
            <a:r>
              <a:rPr lang="ka-GE" i="1" dirty="0"/>
              <a:t>ერთი </a:t>
            </a:r>
            <a:r>
              <a:rPr lang="ka-GE" i="1" u="sng" dirty="0" err="1"/>
              <a:t>დედეკაცი</a:t>
            </a:r>
            <a:r>
              <a:rPr lang="ka-GE" i="1" dirty="0"/>
              <a:t> ჩიოდა </a:t>
            </a:r>
            <a:r>
              <a:rPr lang="ka-GE" i="1" dirty="0" smtClean="0"/>
              <a:t>; </a:t>
            </a:r>
            <a:r>
              <a:rPr lang="ka-GE" i="1" dirty="0" err="1"/>
              <a:t>ეიხუჭავს</a:t>
            </a:r>
            <a:r>
              <a:rPr lang="ka-GE" i="1" dirty="0"/>
              <a:t> </a:t>
            </a:r>
            <a:r>
              <a:rPr lang="ka-GE" i="1" dirty="0" err="1"/>
              <a:t>ბაღვსა</a:t>
            </a:r>
            <a:r>
              <a:rPr lang="ka-GE" i="1" dirty="0"/>
              <a:t> ეს ქალი, </a:t>
            </a:r>
            <a:r>
              <a:rPr lang="ka-GE" i="1" u="sng" dirty="0" err="1"/>
              <a:t>დედეკაცი</a:t>
            </a:r>
            <a:r>
              <a:rPr lang="ka-GE" i="1" dirty="0"/>
              <a:t> </a:t>
            </a:r>
            <a:r>
              <a:rPr lang="ka-GE" i="1" dirty="0" smtClean="0"/>
              <a:t>.  - </a:t>
            </a:r>
            <a:r>
              <a:rPr lang="ka-GE" i="1" dirty="0" err="1" smtClean="0"/>
              <a:t>ჩვენებურა</a:t>
            </a:r>
            <a:r>
              <a:rPr lang="ka-GE" i="1" dirty="0" smtClean="0"/>
              <a:t> </a:t>
            </a:r>
            <a:r>
              <a:rPr lang="ka-GE" i="1" u="sng" dirty="0" err="1"/>
              <a:t>დეკაცი</a:t>
            </a:r>
            <a:r>
              <a:rPr lang="ka-GE" i="1" dirty="0"/>
              <a:t> მებნევა </a:t>
            </a:r>
            <a:r>
              <a:rPr lang="ka-GE" i="1" dirty="0" err="1"/>
              <a:t>ქი</a:t>
            </a:r>
            <a:r>
              <a:rPr lang="ka-GE" i="1" dirty="0"/>
              <a:t>... </a:t>
            </a:r>
            <a:endParaRPr lang="en-GB" dirty="0"/>
          </a:p>
          <a:p>
            <a:r>
              <a:rPr lang="ka-GE" i="1" u="sng" dirty="0" err="1"/>
              <a:t>მეცხვერეები</a:t>
            </a:r>
            <a:r>
              <a:rPr lang="ka-GE" i="1" dirty="0"/>
              <a:t> (&lt;მეცხვარეები) აძოვებენ </a:t>
            </a:r>
            <a:r>
              <a:rPr lang="ka-GE" i="1" dirty="0" err="1" smtClean="0"/>
              <a:t>თხეფს</a:t>
            </a:r>
            <a:r>
              <a:rPr lang="ka-GE" i="1" dirty="0" smtClean="0"/>
              <a:t>.</a:t>
            </a:r>
          </a:p>
          <a:p>
            <a:r>
              <a:rPr lang="ka-GE" b="1" dirty="0"/>
              <a:t>გამო&gt;გომო: </a:t>
            </a:r>
            <a:r>
              <a:rPr lang="ka-GE" i="1" dirty="0"/>
              <a:t>კამერაში არ </a:t>
            </a:r>
            <a:r>
              <a:rPr lang="ka-GE" i="1" u="sng" dirty="0" err="1"/>
              <a:t>გომომწიო</a:t>
            </a:r>
            <a:r>
              <a:rPr lang="ka-GE" i="1" dirty="0"/>
              <a:t> </a:t>
            </a:r>
            <a:r>
              <a:rPr lang="ka-GE" i="1" dirty="0" smtClean="0"/>
              <a:t>; </a:t>
            </a:r>
            <a:r>
              <a:rPr lang="ka-GE" i="1" dirty="0"/>
              <a:t>აქედან </a:t>
            </a:r>
            <a:r>
              <a:rPr lang="ka-GE" i="1" dirty="0" err="1"/>
              <a:t>ბასლეკარი</a:t>
            </a:r>
            <a:r>
              <a:rPr lang="ka-GE" i="1" dirty="0"/>
              <a:t> </a:t>
            </a:r>
            <a:r>
              <a:rPr lang="ka-GE" i="1" u="sng" dirty="0" err="1"/>
              <a:t>გომოჩდება</a:t>
            </a:r>
            <a:r>
              <a:rPr lang="ka-GE" i="1" dirty="0"/>
              <a:t> </a:t>
            </a:r>
            <a:r>
              <a:rPr lang="ka-GE" i="1" dirty="0" smtClean="0"/>
              <a:t>შორიდან; </a:t>
            </a:r>
            <a:r>
              <a:rPr lang="ka-GE" i="1" dirty="0"/>
              <a:t>აქ </a:t>
            </a:r>
            <a:r>
              <a:rPr lang="ka-GE" i="1" u="sng" dirty="0" err="1"/>
              <a:t>გომოხველით</a:t>
            </a:r>
            <a:r>
              <a:rPr lang="ka-GE" i="1" dirty="0"/>
              <a:t> </a:t>
            </a:r>
            <a:r>
              <a:rPr lang="ka-GE" i="1" dirty="0" smtClean="0"/>
              <a:t>.</a:t>
            </a:r>
            <a:endParaRPr lang="en-GB" dirty="0"/>
          </a:p>
          <a:p>
            <a:r>
              <a:rPr lang="ka-GE" b="1" dirty="0"/>
              <a:t>წამო&gt;</a:t>
            </a:r>
            <a:r>
              <a:rPr lang="ka-GE" b="1" dirty="0" err="1"/>
              <a:t>წომო</a:t>
            </a:r>
            <a:r>
              <a:rPr lang="ka-GE" b="1" dirty="0"/>
              <a:t>:</a:t>
            </a:r>
            <a:r>
              <a:rPr lang="ka-GE" i="1" dirty="0"/>
              <a:t> ანა </a:t>
            </a:r>
            <a:r>
              <a:rPr lang="ka-GE" i="1" dirty="0" err="1"/>
              <a:t>დევნახე</a:t>
            </a:r>
            <a:r>
              <a:rPr lang="ka-GE" i="1" dirty="0"/>
              <a:t>, </a:t>
            </a:r>
            <a:r>
              <a:rPr lang="ka-GE" i="1" u="sng" dirty="0" err="1"/>
              <a:t>წომოველ</a:t>
            </a:r>
            <a:r>
              <a:rPr lang="ka-GE" i="1" dirty="0"/>
              <a:t> </a:t>
            </a:r>
            <a:r>
              <a:rPr lang="ka-GE" i="1" dirty="0" smtClean="0"/>
              <a:t>; </a:t>
            </a:r>
            <a:r>
              <a:rPr lang="ka-GE" i="1" dirty="0"/>
              <a:t>მე ვერ </a:t>
            </a:r>
            <a:r>
              <a:rPr lang="ka-GE" i="1" u="sng" dirty="0" err="1" smtClean="0"/>
              <a:t>წომოვალ</a:t>
            </a:r>
            <a:r>
              <a:rPr lang="ka-GE" i="1" dirty="0" smtClean="0"/>
              <a:t>.</a:t>
            </a:r>
            <a:endParaRPr lang="en-GB" dirty="0"/>
          </a:p>
          <a:p>
            <a:r>
              <a:rPr lang="ka-GE" b="1" dirty="0"/>
              <a:t>ჩამო&gt;ჩომო:</a:t>
            </a:r>
            <a:r>
              <a:rPr lang="ka-GE" i="1" dirty="0"/>
              <a:t> ეს ქარაფი არ </a:t>
            </a:r>
            <a:r>
              <a:rPr lang="ka-GE" i="1" u="sng" dirty="0" err="1"/>
              <a:t>ჩომოწვეს</a:t>
            </a:r>
            <a:r>
              <a:rPr lang="ka-GE" i="1" dirty="0"/>
              <a:t> </a:t>
            </a:r>
            <a:r>
              <a:rPr lang="ka-GE" i="1" dirty="0" err="1"/>
              <a:t>ჩუენზედ</a:t>
            </a:r>
            <a:r>
              <a:rPr lang="ka-GE" i="1" dirty="0"/>
              <a:t> </a:t>
            </a:r>
            <a:r>
              <a:rPr lang="ka-GE" i="1" dirty="0" smtClean="0"/>
              <a:t>; </a:t>
            </a:r>
            <a:r>
              <a:rPr lang="ka-GE" i="1" u="sng" dirty="0" err="1"/>
              <a:t>ჩომოდი</a:t>
            </a:r>
            <a:r>
              <a:rPr lang="ka-GE" i="1" dirty="0"/>
              <a:t>, ეს </a:t>
            </a:r>
            <a:r>
              <a:rPr lang="ka-GE" i="1" dirty="0" err="1" smtClean="0"/>
              <a:t>გოდლეკარია</a:t>
            </a:r>
            <a:r>
              <a:rPr lang="ka-GE" i="1" dirty="0" smtClean="0"/>
              <a:t>; </a:t>
            </a:r>
            <a:r>
              <a:rPr lang="ka-GE" i="1" dirty="0" err="1"/>
              <a:t>იქიდამ</a:t>
            </a:r>
            <a:r>
              <a:rPr lang="ka-GE" i="1" dirty="0"/>
              <a:t> </a:t>
            </a:r>
            <a:r>
              <a:rPr lang="ka-GE" i="1" u="sng" dirty="0" err="1"/>
              <a:t>ჩომოვლენ</a:t>
            </a:r>
            <a:r>
              <a:rPr lang="ka-GE" i="1" dirty="0"/>
              <a:t> </a:t>
            </a:r>
            <a:r>
              <a:rPr lang="ka-GE" i="1" dirty="0" err="1"/>
              <a:t>გელები</a:t>
            </a:r>
            <a:r>
              <a:rPr lang="ka-GE" i="1" dirty="0"/>
              <a:t> </a:t>
            </a:r>
            <a:r>
              <a:rPr lang="ka-GE" i="1" dirty="0" smtClean="0"/>
              <a:t>.</a:t>
            </a:r>
            <a:endParaRPr lang="en-GB" dirty="0"/>
          </a:p>
          <a:p>
            <a:r>
              <a:rPr lang="ka-GE" b="1" dirty="0"/>
              <a:t>შემო&gt;შომო: </a:t>
            </a:r>
            <a:r>
              <a:rPr lang="ka-GE" i="1" dirty="0"/>
              <a:t>თქუენ </a:t>
            </a:r>
            <a:r>
              <a:rPr lang="ka-GE" i="1" u="sng" dirty="0" err="1"/>
              <a:t>შომოქხედე</a:t>
            </a:r>
            <a:r>
              <a:rPr lang="ka-GE" i="1" dirty="0"/>
              <a:t>, არ </a:t>
            </a:r>
            <a:r>
              <a:rPr lang="ka-GE" i="1" dirty="0" err="1" smtClean="0"/>
              <a:t>შეშინდონ</a:t>
            </a:r>
            <a:r>
              <a:rPr lang="ka-GE" i="1" dirty="0" smtClean="0"/>
              <a:t>-მეთქი.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80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მართკუთხედი 3"/>
          <p:cNvSpPr/>
          <p:nvPr/>
        </p:nvSpPr>
        <p:spPr>
          <a:xfrm>
            <a:off x="572757" y="618538"/>
            <a:ext cx="103698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a-GE" sz="2800" b="1" dirty="0"/>
              <a:t>დისიმილაცია. </a:t>
            </a:r>
            <a:r>
              <a:rPr lang="ka-GE" sz="2400" dirty="0" err="1"/>
              <a:t>ტაოურში</a:t>
            </a:r>
            <a:r>
              <a:rPr lang="ka-GE" sz="2400" dirty="0"/>
              <a:t> ზედსართავი </a:t>
            </a:r>
            <a:r>
              <a:rPr lang="ka-GE" sz="2400" b="1" dirty="0"/>
              <a:t>პატარა’ </a:t>
            </a:r>
            <a:r>
              <a:rPr lang="ka-GE" sz="2400" dirty="0"/>
              <a:t> გვხვდება ხუთი სხვადასხვა ფორმით: </a:t>
            </a:r>
            <a:r>
              <a:rPr lang="ka-GE" sz="2400" b="1" dirty="0" err="1"/>
              <a:t>პეტარაჲ</a:t>
            </a:r>
            <a:r>
              <a:rPr lang="ka-GE" sz="2400" b="1" dirty="0"/>
              <a:t>, </a:t>
            </a:r>
            <a:r>
              <a:rPr lang="ka-GE" sz="2400" b="1" dirty="0" err="1"/>
              <a:t>პეტერაჲ</a:t>
            </a:r>
            <a:r>
              <a:rPr lang="ka-GE" sz="2400" b="1" dirty="0"/>
              <a:t>, </a:t>
            </a:r>
            <a:r>
              <a:rPr lang="ka-GE" sz="2400" b="1" dirty="0" err="1"/>
              <a:t>პეტრაჲ</a:t>
            </a:r>
            <a:r>
              <a:rPr lang="ka-GE" sz="2400" b="1" dirty="0"/>
              <a:t>, </a:t>
            </a:r>
            <a:r>
              <a:rPr lang="ka-GE" sz="2400" b="1" dirty="0" err="1"/>
              <a:t>პუტურაჲ</a:t>
            </a:r>
            <a:r>
              <a:rPr lang="ka-GE" sz="2400" b="1" dirty="0"/>
              <a:t>, პატარა. </a:t>
            </a:r>
            <a:r>
              <a:rPr lang="ka-GE" sz="2400" dirty="0"/>
              <a:t>ამოსავალი </a:t>
            </a:r>
            <a:r>
              <a:rPr lang="ka-GE" sz="2400" b="1" dirty="0"/>
              <a:t>პატარა’ </a:t>
            </a:r>
            <a:r>
              <a:rPr lang="ka-GE" sz="2400" dirty="0"/>
              <a:t>იშვიათია: </a:t>
            </a:r>
            <a:endParaRPr lang="ka-GE" sz="2400" dirty="0" smtClean="0"/>
          </a:p>
          <a:p>
            <a:pPr algn="just">
              <a:lnSpc>
                <a:spcPct val="150000"/>
              </a:lnSpc>
            </a:pPr>
            <a:r>
              <a:rPr lang="ka-GE" sz="2400" i="1" u="sng" dirty="0" err="1" smtClean="0"/>
              <a:t>პატარაჲ</a:t>
            </a:r>
            <a:r>
              <a:rPr lang="ka-GE" sz="2400" i="1" dirty="0" smtClean="0"/>
              <a:t> </a:t>
            </a:r>
            <a:r>
              <a:rPr lang="ka-GE" sz="2400" i="1" dirty="0" err="1"/>
              <a:t>ბერაბერ</a:t>
            </a:r>
            <a:r>
              <a:rPr lang="ka-GE" sz="2400" i="1" dirty="0"/>
              <a:t> </a:t>
            </a:r>
            <a:r>
              <a:rPr lang="ka-GE" sz="2400" i="1" dirty="0" err="1"/>
              <a:t>ერთფერაჲ</a:t>
            </a:r>
            <a:r>
              <a:rPr lang="ka-GE" sz="2400" i="1" dirty="0"/>
              <a:t> </a:t>
            </a:r>
            <a:r>
              <a:rPr lang="ka-GE" sz="2400" i="1" dirty="0" err="1"/>
              <a:t>გევზარდეთ</a:t>
            </a:r>
            <a:r>
              <a:rPr lang="ka-GE" sz="2400" i="1" dirty="0"/>
              <a:t> (</a:t>
            </a:r>
            <a:r>
              <a:rPr lang="ka-GE" sz="2400" i="1" dirty="0" err="1"/>
              <a:t>ხევაჲ</a:t>
            </a:r>
            <a:r>
              <a:rPr lang="ka-GE" sz="2400" i="1" dirty="0"/>
              <a:t>). </a:t>
            </a:r>
            <a:r>
              <a:rPr lang="ka-GE" sz="2400" b="1" dirty="0"/>
              <a:t>პატარას’ </a:t>
            </a:r>
            <a:r>
              <a:rPr lang="ka-GE" sz="2400" dirty="0"/>
              <a:t>დისიმილაციით მიიღება </a:t>
            </a:r>
            <a:r>
              <a:rPr lang="ka-GE" sz="2400" b="1" dirty="0" err="1"/>
              <a:t>პეტარა</a:t>
            </a:r>
            <a:r>
              <a:rPr lang="ka-GE" sz="2400" b="1" dirty="0"/>
              <a:t>, </a:t>
            </a:r>
            <a:r>
              <a:rPr lang="ka-GE" sz="2400" dirty="0"/>
              <a:t>რომელიც </a:t>
            </a:r>
            <a:r>
              <a:rPr lang="ka-GE" sz="2400" dirty="0" err="1"/>
              <a:t>ასიმილაციითა</a:t>
            </a:r>
            <a:r>
              <a:rPr lang="ka-GE" sz="2400" dirty="0"/>
              <a:t> და ბგერის დაკარგვით გვაძლევს </a:t>
            </a:r>
            <a:r>
              <a:rPr lang="ka-GE" sz="2400" b="1" dirty="0" err="1"/>
              <a:t>პეტერა</a:t>
            </a:r>
            <a:r>
              <a:rPr lang="ka-GE" sz="2400" b="1" dirty="0"/>
              <a:t>’</a:t>
            </a:r>
            <a:r>
              <a:rPr lang="ka-GE" sz="2400" dirty="0"/>
              <a:t> და </a:t>
            </a:r>
            <a:r>
              <a:rPr lang="ka-GE" sz="2400" b="1" dirty="0"/>
              <a:t>პეტრა’ </a:t>
            </a:r>
            <a:r>
              <a:rPr lang="ka-GE" sz="2400" dirty="0"/>
              <a:t>ფორმებს: </a:t>
            </a:r>
            <a:endParaRPr lang="ka-GE" sz="2400" dirty="0" smtClean="0"/>
          </a:p>
          <a:p>
            <a:pPr algn="just">
              <a:lnSpc>
                <a:spcPct val="150000"/>
              </a:lnSpc>
            </a:pPr>
            <a:r>
              <a:rPr lang="ka-GE" sz="2400" i="1" u="sng" dirty="0" err="1" smtClean="0"/>
              <a:t>პეტერაჲ</a:t>
            </a:r>
            <a:r>
              <a:rPr lang="ka-GE" sz="2400" i="1" dirty="0" smtClean="0"/>
              <a:t> </a:t>
            </a:r>
            <a:r>
              <a:rPr lang="ka-GE" sz="2400" i="1" dirty="0"/>
              <a:t>ბალხი არი (</a:t>
            </a:r>
            <a:r>
              <a:rPr lang="ka-GE" sz="2400" i="1" dirty="0" err="1"/>
              <a:t>წითლეკარი</a:t>
            </a:r>
            <a:r>
              <a:rPr lang="ka-GE" sz="2400" i="1" dirty="0"/>
              <a:t>); </a:t>
            </a:r>
            <a:r>
              <a:rPr lang="ka-GE" sz="2400" i="1" u="sng" dirty="0" err="1"/>
              <a:t>პეტერა</a:t>
            </a:r>
            <a:r>
              <a:rPr lang="ka-GE" sz="2400" i="1" dirty="0"/>
              <a:t> ვიყავ, </a:t>
            </a:r>
            <a:r>
              <a:rPr lang="ka-GE" sz="2400" i="1" dirty="0" err="1"/>
              <a:t>გეიქცა</a:t>
            </a:r>
            <a:r>
              <a:rPr lang="ka-GE" sz="2400" i="1" dirty="0"/>
              <a:t> (</a:t>
            </a:r>
            <a:r>
              <a:rPr lang="ka-GE" sz="2400" i="1" dirty="0" err="1"/>
              <a:t>ელიასხევი</a:t>
            </a:r>
            <a:r>
              <a:rPr lang="ka-GE" sz="2400" i="1" dirty="0"/>
              <a:t>); </a:t>
            </a:r>
            <a:r>
              <a:rPr lang="ka-GE" sz="2400" i="1" u="sng" dirty="0" err="1"/>
              <a:t>პეტერაჲ</a:t>
            </a:r>
            <a:r>
              <a:rPr lang="ka-GE" sz="2400" i="1" dirty="0"/>
              <a:t> ბიჭი </a:t>
            </a:r>
            <a:r>
              <a:rPr lang="ka-GE" sz="2400" i="1" dirty="0" err="1"/>
              <a:t>ალმანიაშია</a:t>
            </a:r>
            <a:r>
              <a:rPr lang="ka-GE" sz="2400" i="1" dirty="0"/>
              <a:t> (</a:t>
            </a:r>
            <a:r>
              <a:rPr lang="ka-GE" sz="2400" i="1" dirty="0" err="1"/>
              <a:t>წითლეკარი</a:t>
            </a:r>
            <a:r>
              <a:rPr lang="ka-GE" sz="2400" i="1" dirty="0"/>
              <a:t>); ეს </a:t>
            </a:r>
            <a:r>
              <a:rPr lang="ka-GE" sz="2400" i="1" u="sng" dirty="0" err="1"/>
              <a:t>პეტერა</a:t>
            </a:r>
            <a:r>
              <a:rPr lang="ka-GE" sz="2400" i="1" dirty="0"/>
              <a:t> </a:t>
            </a:r>
            <a:r>
              <a:rPr lang="ka-GE" sz="2400" i="1" dirty="0" err="1"/>
              <a:t>ინტკორია</a:t>
            </a:r>
            <a:r>
              <a:rPr lang="ka-GE" sz="2400" i="1" dirty="0"/>
              <a:t> (ჩვ.170); ღელე </a:t>
            </a:r>
            <a:r>
              <a:rPr lang="ka-GE" sz="2400" i="1" u="sng" dirty="0" err="1"/>
              <a:t>პეტარაა</a:t>
            </a:r>
            <a:r>
              <a:rPr lang="ka-GE" sz="2400" i="1" dirty="0"/>
              <a:t>, დიდი </a:t>
            </a:r>
            <a:r>
              <a:rPr lang="ka-GE" sz="2400" i="1" dirty="0" err="1"/>
              <a:t>ჭოროხია</a:t>
            </a:r>
            <a:r>
              <a:rPr lang="ka-GE" sz="2400" i="1" dirty="0"/>
              <a:t> (</a:t>
            </a:r>
            <a:r>
              <a:rPr lang="ka-GE" sz="2400" i="1" dirty="0" err="1"/>
              <a:t>ელიასხევი</a:t>
            </a:r>
            <a:r>
              <a:rPr lang="ka-GE" sz="2400" i="1" dirty="0"/>
              <a:t>); მე </a:t>
            </a:r>
            <a:r>
              <a:rPr lang="ka-GE" sz="2400" i="1" u="sng" dirty="0" err="1"/>
              <a:t>პეტრაჲ</a:t>
            </a:r>
            <a:r>
              <a:rPr lang="ka-GE" sz="2400" i="1" dirty="0"/>
              <a:t> ვიყავ (</a:t>
            </a:r>
            <a:r>
              <a:rPr lang="ka-GE" sz="2400" i="1" dirty="0" err="1"/>
              <a:t>ელიასხევი</a:t>
            </a:r>
            <a:r>
              <a:rPr lang="ka-GE" sz="2400" i="1" dirty="0"/>
              <a:t>); </a:t>
            </a:r>
            <a:r>
              <a:rPr lang="ka-GE" sz="2400" i="1" u="sng" dirty="0" err="1"/>
              <a:t>პეტრაჲ</a:t>
            </a:r>
            <a:r>
              <a:rPr lang="ka-GE" sz="2400" i="1" dirty="0"/>
              <a:t> </a:t>
            </a:r>
            <a:r>
              <a:rPr lang="ka-GE" sz="2400" i="1" dirty="0" err="1"/>
              <a:t>ღენჭი</a:t>
            </a:r>
            <a:r>
              <a:rPr lang="ka-GE" sz="2400" i="1" dirty="0"/>
              <a:t> ვიყავ (</a:t>
            </a:r>
            <a:r>
              <a:rPr lang="ka-GE" sz="2400" i="1" dirty="0" err="1"/>
              <a:t>ელიასხევი</a:t>
            </a:r>
            <a:r>
              <a:rPr lang="ka-GE" i="1" dirty="0"/>
              <a:t>).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93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მართკუთხედი 1"/>
          <p:cNvSpPr/>
          <p:nvPr/>
        </p:nvSpPr>
        <p:spPr>
          <a:xfrm>
            <a:off x="381837" y="230419"/>
            <a:ext cx="111838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a-GE" sz="2800" b="1" dirty="0">
                <a:ea typeface="Times New Roman" panose="02020603050405020304" pitchFamily="18" charset="0"/>
              </a:rPr>
              <a:t>ლებიო</a:t>
            </a:r>
            <a:r>
              <a:rPr lang="ka-GE" sz="2800" b="1" dirty="0" smtClean="0">
                <a:ea typeface="Times New Roman" panose="02020603050405020304" pitchFamily="18" charset="0"/>
              </a:rPr>
              <a:t>’: </a:t>
            </a:r>
            <a:r>
              <a:rPr lang="ka-GE" sz="2800" i="1" u="sng" dirty="0" smtClean="0">
                <a:ea typeface="Times New Roman" panose="02020603050405020304" pitchFamily="18" charset="0"/>
              </a:rPr>
              <a:t>ლ</a:t>
            </a:r>
            <a:r>
              <a:rPr lang="ka-GE" sz="2800" b="1" i="1" u="sng" dirty="0" smtClean="0">
                <a:ea typeface="Times New Roman" panose="02020603050405020304" pitchFamily="18" charset="0"/>
              </a:rPr>
              <a:t>ე</a:t>
            </a:r>
            <a:r>
              <a:rPr lang="ka-GE" sz="2800" i="1" u="sng" dirty="0" smtClean="0">
                <a:ea typeface="Times New Roman" panose="02020603050405020304" pitchFamily="18" charset="0"/>
              </a:rPr>
              <a:t>ბი</a:t>
            </a:r>
            <a:r>
              <a:rPr lang="ka-GE" sz="2800" b="1" i="1" u="sng" dirty="0" smtClean="0">
                <a:ea typeface="Times New Roman" panose="02020603050405020304" pitchFamily="18" charset="0"/>
              </a:rPr>
              <a:t>ო</a:t>
            </a:r>
            <a:r>
              <a:rPr lang="ka-GE" sz="2800" i="1" dirty="0" smtClean="0">
                <a:ea typeface="Times New Roman" panose="02020603050405020304" pitchFamily="18" charset="0"/>
              </a:rPr>
              <a:t> </a:t>
            </a:r>
            <a:r>
              <a:rPr lang="ka-GE" sz="2800" i="1" dirty="0">
                <a:ea typeface="Times New Roman" panose="02020603050405020304" pitchFamily="18" charset="0"/>
              </a:rPr>
              <a:t>(&lt;ლ</a:t>
            </a:r>
            <a:r>
              <a:rPr lang="ka-GE" sz="2800" b="1" i="1" dirty="0">
                <a:ea typeface="Times New Roman" panose="02020603050405020304" pitchFamily="18" charset="0"/>
              </a:rPr>
              <a:t>ო</a:t>
            </a:r>
            <a:r>
              <a:rPr lang="ka-GE" sz="2800" i="1" dirty="0">
                <a:ea typeface="Times New Roman" panose="02020603050405020304" pitchFamily="18" charset="0"/>
              </a:rPr>
              <a:t>ბი</a:t>
            </a:r>
            <a:r>
              <a:rPr lang="ka-GE" sz="2800" b="1" i="1" dirty="0">
                <a:ea typeface="Times New Roman" panose="02020603050405020304" pitchFamily="18" charset="0"/>
              </a:rPr>
              <a:t>ო</a:t>
            </a:r>
            <a:r>
              <a:rPr lang="ka-GE" sz="2800" i="1" dirty="0">
                <a:ea typeface="Times New Roman" panose="02020603050405020304" pitchFamily="18" charset="0"/>
              </a:rPr>
              <a:t>) </a:t>
            </a:r>
            <a:r>
              <a:rPr lang="ka-GE" sz="2800" i="1" dirty="0" err="1">
                <a:ea typeface="Times New Roman" panose="02020603050405020304" pitchFamily="18" charset="0"/>
              </a:rPr>
              <a:t>დალეწავ</a:t>
            </a:r>
            <a:r>
              <a:rPr lang="ka-GE" sz="2800" i="1" dirty="0">
                <a:ea typeface="Times New Roman" panose="02020603050405020304" pitchFamily="18" charset="0"/>
              </a:rPr>
              <a:t>, მოხარშავ (</a:t>
            </a:r>
            <a:r>
              <a:rPr lang="ka-GE" sz="2800" i="1" dirty="0" err="1">
                <a:ea typeface="Times New Roman" panose="02020603050405020304" pitchFamily="18" charset="0"/>
              </a:rPr>
              <a:t>წითლეკარი</a:t>
            </a:r>
            <a:r>
              <a:rPr lang="ka-GE" sz="2800" i="1" dirty="0">
                <a:ea typeface="Times New Roman" panose="02020603050405020304" pitchFamily="18" charset="0"/>
              </a:rPr>
              <a:t>); </a:t>
            </a:r>
            <a:r>
              <a:rPr lang="ka-GE" sz="2800" i="1" u="sng" dirty="0" err="1">
                <a:ea typeface="Times New Roman" panose="02020603050405020304" pitchFamily="18" charset="0"/>
              </a:rPr>
              <a:t>ლებიოში</a:t>
            </a:r>
            <a:r>
              <a:rPr lang="ka-GE" sz="2800" i="1" dirty="0">
                <a:ea typeface="Times New Roman" panose="02020603050405020304" pitchFamily="18" charset="0"/>
              </a:rPr>
              <a:t> </a:t>
            </a:r>
            <a:r>
              <a:rPr lang="ka-GE" sz="2800" i="1" dirty="0" err="1">
                <a:ea typeface="Times New Roman" panose="02020603050405020304" pitchFamily="18" charset="0"/>
              </a:rPr>
              <a:t>გუურევთ</a:t>
            </a:r>
            <a:r>
              <a:rPr lang="ka-GE" sz="2800" i="1" dirty="0">
                <a:ea typeface="Times New Roman" panose="02020603050405020304" pitchFamily="18" charset="0"/>
              </a:rPr>
              <a:t> </a:t>
            </a:r>
            <a:r>
              <a:rPr lang="ka-GE" sz="2800" i="1" dirty="0" err="1">
                <a:ea typeface="Times New Roman" panose="02020603050405020304" pitchFamily="18" charset="0"/>
              </a:rPr>
              <a:t>მაქვალსა</a:t>
            </a:r>
            <a:r>
              <a:rPr lang="ka-GE" sz="2800" i="1" dirty="0">
                <a:ea typeface="Times New Roman" panose="02020603050405020304" pitchFamily="18" charset="0"/>
              </a:rPr>
              <a:t> (</a:t>
            </a:r>
            <a:r>
              <a:rPr lang="ka-GE" sz="2800" i="1" dirty="0" err="1">
                <a:ea typeface="Times New Roman" panose="02020603050405020304" pitchFamily="18" charset="0"/>
              </a:rPr>
              <a:t>ქონობანი</a:t>
            </a:r>
            <a:r>
              <a:rPr lang="ka-GE" sz="2800" i="1" dirty="0">
                <a:ea typeface="Times New Roman" panose="02020603050405020304" pitchFamily="18" charset="0"/>
              </a:rPr>
              <a:t>); ცერცვი, </a:t>
            </a:r>
            <a:r>
              <a:rPr lang="ka-GE" sz="2800" i="1" u="sng" dirty="0">
                <a:ea typeface="Times New Roman" panose="02020603050405020304" pitchFamily="18" charset="0"/>
              </a:rPr>
              <a:t>ლებიო</a:t>
            </a:r>
            <a:r>
              <a:rPr lang="ka-GE" sz="2800" i="1" dirty="0">
                <a:ea typeface="Times New Roman" panose="02020603050405020304" pitchFamily="18" charset="0"/>
              </a:rPr>
              <a:t> არი (</a:t>
            </a:r>
            <a:r>
              <a:rPr lang="ka-GE" sz="2800" i="1" dirty="0" err="1">
                <a:ea typeface="Times New Roman" panose="02020603050405020304" pitchFamily="18" charset="0"/>
              </a:rPr>
              <a:t>ელიასხევი</a:t>
            </a:r>
            <a:r>
              <a:rPr lang="ka-GE" sz="2800" i="1" dirty="0">
                <a:ea typeface="Times New Roman" panose="02020603050405020304" pitchFamily="18" charset="0"/>
              </a:rPr>
              <a:t>). </a:t>
            </a:r>
            <a:r>
              <a:rPr lang="ka-GE" sz="2800" dirty="0">
                <a:ea typeface="Times New Roman" panose="02020603050405020304" pitchFamily="18" charset="0"/>
              </a:rPr>
              <a:t>თუმცა, შეიძლება ასიმილაციაც ვივარაუდოთ: </a:t>
            </a:r>
            <a:r>
              <a:rPr lang="ka-GE" sz="2800" b="1" dirty="0">
                <a:ea typeface="Times New Roman" panose="02020603050405020304" pitchFamily="18" charset="0"/>
              </a:rPr>
              <a:t>ოი&gt;ეი </a:t>
            </a:r>
            <a:r>
              <a:rPr lang="ka-GE" sz="2800" dirty="0">
                <a:ea typeface="Times New Roman" panose="02020603050405020304" pitchFamily="18" charset="0"/>
              </a:rPr>
              <a:t>(ლ</a:t>
            </a:r>
            <a:r>
              <a:rPr lang="ka-GE" sz="2800" b="1" dirty="0">
                <a:ea typeface="Times New Roman" panose="02020603050405020304" pitchFamily="18" charset="0"/>
              </a:rPr>
              <a:t>ო</a:t>
            </a:r>
            <a:r>
              <a:rPr lang="ka-GE" sz="2800" dirty="0">
                <a:ea typeface="Times New Roman" panose="02020603050405020304" pitchFamily="18" charset="0"/>
              </a:rPr>
              <a:t>ბ</a:t>
            </a:r>
            <a:r>
              <a:rPr lang="ka-GE" sz="2800" b="1" dirty="0">
                <a:ea typeface="Times New Roman" panose="02020603050405020304" pitchFamily="18" charset="0"/>
              </a:rPr>
              <a:t>ი</a:t>
            </a:r>
            <a:r>
              <a:rPr lang="ka-GE" sz="2800" dirty="0">
                <a:ea typeface="Times New Roman" panose="02020603050405020304" pitchFamily="18" charset="0"/>
              </a:rPr>
              <a:t>ო&gt;ლ</a:t>
            </a:r>
            <a:r>
              <a:rPr lang="ka-GE" sz="2800" b="1" dirty="0">
                <a:ea typeface="Times New Roman" panose="02020603050405020304" pitchFamily="18" charset="0"/>
              </a:rPr>
              <a:t>ე</a:t>
            </a:r>
            <a:r>
              <a:rPr lang="ka-GE" sz="2800" dirty="0">
                <a:ea typeface="Times New Roman" panose="02020603050405020304" pitchFamily="18" charset="0"/>
              </a:rPr>
              <a:t>ბ</a:t>
            </a:r>
            <a:r>
              <a:rPr lang="ka-GE" sz="2800" b="1" dirty="0">
                <a:ea typeface="Times New Roman" panose="02020603050405020304" pitchFamily="18" charset="0"/>
              </a:rPr>
              <a:t>ი</a:t>
            </a:r>
            <a:r>
              <a:rPr lang="ka-GE" sz="2800" dirty="0">
                <a:ea typeface="Times New Roman" panose="02020603050405020304" pitchFamily="18" charset="0"/>
              </a:rPr>
              <a:t>ო).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a-GE" sz="2800" dirty="0">
                <a:ea typeface="Times New Roman" panose="02020603050405020304" pitchFamily="18" charset="0"/>
              </a:rPr>
              <a:t>ეს სახელი სხვა ფორმითაც გვხვდება: </a:t>
            </a:r>
            <a:r>
              <a:rPr lang="ka-GE" sz="2800" i="1" u="sng" dirty="0" err="1">
                <a:ea typeface="Times New Roman" panose="02020603050405020304" pitchFamily="18" charset="0"/>
              </a:rPr>
              <a:t>ლებუო</a:t>
            </a:r>
            <a:r>
              <a:rPr lang="ka-GE" sz="2800" i="1" u="sng" dirty="0">
                <a:ea typeface="Times New Roman" panose="02020603050405020304" pitchFamily="18" charset="0"/>
              </a:rPr>
              <a:t>(ს)</a:t>
            </a:r>
            <a:r>
              <a:rPr lang="ka-GE" sz="2800" i="1" dirty="0">
                <a:ea typeface="Times New Roman" panose="02020603050405020304" pitchFamily="18" charset="0"/>
              </a:rPr>
              <a:t> </a:t>
            </a:r>
            <a:r>
              <a:rPr lang="ka-GE" sz="2800" i="1" dirty="0" err="1">
                <a:ea typeface="Times New Roman" panose="02020603050405020304" pitchFamily="18" charset="0"/>
              </a:rPr>
              <a:t>კაკაები</a:t>
            </a:r>
            <a:r>
              <a:rPr lang="ka-GE" sz="2800" i="1" dirty="0">
                <a:ea typeface="Times New Roman" panose="02020603050405020304" pitchFamily="18" charset="0"/>
              </a:rPr>
              <a:t>, </a:t>
            </a:r>
            <a:r>
              <a:rPr lang="ka-GE" sz="2800" i="1" dirty="0" err="1">
                <a:ea typeface="Times New Roman" panose="02020603050405020304" pitchFamily="18" charset="0"/>
              </a:rPr>
              <a:t>წვანე</a:t>
            </a:r>
            <a:r>
              <a:rPr lang="ka-GE" sz="2800" i="1" dirty="0">
                <a:ea typeface="Times New Roman" panose="02020603050405020304" pitchFamily="18" charset="0"/>
              </a:rPr>
              <a:t> </a:t>
            </a:r>
            <a:r>
              <a:rPr lang="ka-GE" sz="2800" i="1" u="sng" dirty="0" err="1">
                <a:ea typeface="Times New Roman" panose="02020603050405020304" pitchFamily="18" charset="0"/>
              </a:rPr>
              <a:t>ლებუო</a:t>
            </a:r>
            <a:r>
              <a:rPr lang="ka-GE" sz="2800" i="1" dirty="0">
                <a:ea typeface="Times New Roman" panose="02020603050405020304" pitchFamily="18" charset="0"/>
              </a:rPr>
              <a:t> გაახმობ, </a:t>
            </a:r>
            <a:r>
              <a:rPr lang="ka-GE" sz="2800" i="1" dirty="0" err="1">
                <a:ea typeface="Times New Roman" panose="02020603050405020304" pitchFamily="18" charset="0"/>
              </a:rPr>
              <a:t>დალეწავ</a:t>
            </a:r>
            <a:r>
              <a:rPr lang="ka-GE" sz="2800" i="1" dirty="0">
                <a:ea typeface="Times New Roman" panose="02020603050405020304" pitchFamily="18" charset="0"/>
              </a:rPr>
              <a:t> (</a:t>
            </a:r>
            <a:r>
              <a:rPr lang="ka-GE" sz="2800" i="1" dirty="0" err="1">
                <a:ea typeface="Times New Roman" panose="02020603050405020304" pitchFamily="18" charset="0"/>
              </a:rPr>
              <a:t>ქონობანი</a:t>
            </a:r>
            <a:r>
              <a:rPr lang="ka-GE" sz="2800" i="1" dirty="0">
                <a:ea typeface="Times New Roman" panose="02020603050405020304" pitchFamily="18" charset="0"/>
              </a:rPr>
              <a:t>); </a:t>
            </a:r>
            <a:r>
              <a:rPr lang="ka-GE" sz="2800" i="1" dirty="0" err="1">
                <a:ea typeface="Times New Roman" panose="02020603050405020304" pitchFamily="18" charset="0"/>
              </a:rPr>
              <a:t>მემრენ</a:t>
            </a:r>
            <a:r>
              <a:rPr lang="ka-GE" sz="2800" i="1" dirty="0">
                <a:ea typeface="Times New Roman" panose="02020603050405020304" pitchFamily="18" charset="0"/>
              </a:rPr>
              <a:t> </a:t>
            </a:r>
            <a:r>
              <a:rPr lang="ka-GE" sz="2800" i="1" u="sng" dirty="0" err="1">
                <a:ea typeface="Times New Roman" panose="02020603050405020304" pitchFamily="18" charset="0"/>
              </a:rPr>
              <a:t>ლებუო</a:t>
            </a:r>
            <a:r>
              <a:rPr lang="ka-GE" sz="2800" i="1" dirty="0">
                <a:ea typeface="Times New Roman" panose="02020603050405020304" pitchFamily="18" charset="0"/>
              </a:rPr>
              <a:t> ჩაყარე (</a:t>
            </a:r>
            <a:r>
              <a:rPr lang="ka-GE" sz="2800" i="1" dirty="0" err="1">
                <a:ea typeface="Times New Roman" panose="02020603050405020304" pitchFamily="18" charset="0"/>
              </a:rPr>
              <a:t>ბასლეკარი</a:t>
            </a:r>
            <a:r>
              <a:rPr lang="ka-GE" sz="2800" i="1" dirty="0">
                <a:ea typeface="Times New Roman" panose="02020603050405020304" pitchFamily="18" charset="0"/>
              </a:rPr>
              <a:t>).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31596"/>
            <a:ext cx="10515600" cy="904352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/>
              <a:t>მორფოლოგია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998973" y="1162433"/>
            <a:ext cx="10515600" cy="4876626"/>
          </a:xfrm>
        </p:spPr>
        <p:txBody>
          <a:bodyPr>
            <a:normAutofit fontScale="92500" lnSpcReduction="20000"/>
          </a:bodyPr>
          <a:lstStyle/>
          <a:p>
            <a:r>
              <a:rPr lang="ka-GE" dirty="0"/>
              <a:t>შეინიშნება </a:t>
            </a:r>
            <a:r>
              <a:rPr lang="ka-GE" dirty="0" err="1"/>
              <a:t>თანხმოვანფუძიან</a:t>
            </a:r>
            <a:r>
              <a:rPr lang="ka-GE" dirty="0"/>
              <a:t> სახელთა სახელობითი და წრფელობითი ბრუნვების მონაცვლეობის შემთხვევები</a:t>
            </a:r>
            <a:r>
              <a:rPr lang="ka-GE" dirty="0" smtClean="0"/>
              <a:t>.</a:t>
            </a:r>
          </a:p>
          <a:p>
            <a:pPr marL="0" indent="0">
              <a:buNone/>
            </a:pPr>
            <a:r>
              <a:rPr lang="ka-GE" i="1" u="sng" dirty="0" smtClean="0"/>
              <a:t>ქართველი</a:t>
            </a:r>
            <a:r>
              <a:rPr lang="ka-GE" i="1" dirty="0" smtClean="0"/>
              <a:t> </a:t>
            </a:r>
            <a:r>
              <a:rPr lang="ka-GE" i="1" dirty="0"/>
              <a:t>ვარ, </a:t>
            </a:r>
            <a:r>
              <a:rPr lang="ka-GE" i="1" u="sng" dirty="0"/>
              <a:t>ქართველ</a:t>
            </a:r>
            <a:r>
              <a:rPr lang="ka-GE" i="1" dirty="0"/>
              <a:t> </a:t>
            </a:r>
            <a:r>
              <a:rPr lang="ka-GE" i="1" dirty="0" smtClean="0"/>
              <a:t>ვიყო; </a:t>
            </a:r>
            <a:r>
              <a:rPr lang="ka-GE" i="1" dirty="0"/>
              <a:t>ართვინში ვერ მითქვია, </a:t>
            </a:r>
            <a:r>
              <a:rPr lang="ka-GE" i="1" u="sng" dirty="0" smtClean="0"/>
              <a:t>ქართველ</a:t>
            </a:r>
            <a:r>
              <a:rPr lang="ka-GE" i="1" dirty="0" smtClean="0"/>
              <a:t> ვარო; </a:t>
            </a:r>
            <a:r>
              <a:rPr lang="ka-GE" i="1" dirty="0"/>
              <a:t>ამით </a:t>
            </a:r>
            <a:r>
              <a:rPr lang="ka-GE" i="1" u="sng" dirty="0"/>
              <a:t>წყალ</a:t>
            </a:r>
            <a:r>
              <a:rPr lang="ka-GE" i="1" dirty="0"/>
              <a:t> არ </a:t>
            </a:r>
            <a:r>
              <a:rPr lang="ka-GE" i="1" dirty="0" err="1"/>
              <a:t>წამეიღო</a:t>
            </a:r>
            <a:r>
              <a:rPr lang="ka-GE" i="1" dirty="0"/>
              <a:t>, </a:t>
            </a:r>
            <a:r>
              <a:rPr lang="ka-GE" i="1" u="sng" dirty="0"/>
              <a:t>წყალი</a:t>
            </a:r>
            <a:r>
              <a:rPr lang="ka-GE" i="1" dirty="0"/>
              <a:t> </a:t>
            </a:r>
            <a:r>
              <a:rPr lang="ka-GE" i="1" dirty="0" smtClean="0"/>
              <a:t>არი...</a:t>
            </a:r>
          </a:p>
          <a:p>
            <a:r>
              <a:rPr lang="ka-GE" dirty="0"/>
              <a:t>პროდუქტიულია </a:t>
            </a:r>
            <a:r>
              <a:rPr lang="ka-GE" b="1" dirty="0"/>
              <a:t>ნარ-თანიანი </a:t>
            </a:r>
            <a:r>
              <a:rPr lang="ka-GE" dirty="0" smtClean="0"/>
              <a:t>მრავლობითი: </a:t>
            </a:r>
            <a:r>
              <a:rPr lang="ka-GE" i="1" u="sng" dirty="0" err="1"/>
              <a:t>ბევრთ</a:t>
            </a:r>
            <a:r>
              <a:rPr lang="ka-GE" i="1" dirty="0"/>
              <a:t> </a:t>
            </a:r>
            <a:r>
              <a:rPr lang="ka-GE" i="1" dirty="0" err="1"/>
              <a:t>იპოეს</a:t>
            </a:r>
            <a:r>
              <a:rPr lang="ka-GE" i="1" dirty="0"/>
              <a:t> </a:t>
            </a:r>
            <a:r>
              <a:rPr lang="ka-GE" i="1" dirty="0" err="1" smtClean="0"/>
              <a:t>ალთუნი</a:t>
            </a:r>
            <a:r>
              <a:rPr lang="ka-GE" i="1" dirty="0" smtClean="0"/>
              <a:t>.</a:t>
            </a:r>
          </a:p>
          <a:p>
            <a:endParaRPr lang="ka-GE" i="1" dirty="0" smtClean="0"/>
          </a:p>
          <a:p>
            <a:r>
              <a:rPr lang="ka-GE" dirty="0"/>
              <a:t>მოსალოდნელი პირველი </a:t>
            </a:r>
            <a:r>
              <a:rPr lang="ka-GE" dirty="0" err="1"/>
              <a:t>თურმეობითის</a:t>
            </a:r>
            <a:r>
              <a:rPr lang="ka-GE" dirty="0"/>
              <a:t> ნაცვლად ზმნა წყვეტილის ფორმითაა</a:t>
            </a:r>
            <a:r>
              <a:rPr lang="ka-GE" dirty="0" smtClean="0"/>
              <a:t>:</a:t>
            </a:r>
          </a:p>
          <a:p>
            <a:pPr marL="0" indent="0">
              <a:buNone/>
            </a:pPr>
            <a:r>
              <a:rPr lang="ka-GE" dirty="0" smtClean="0"/>
              <a:t> </a:t>
            </a:r>
            <a:r>
              <a:rPr lang="ka-GE" i="1" dirty="0" err="1"/>
              <a:t>ქილისე</a:t>
            </a:r>
            <a:r>
              <a:rPr lang="ka-GE" i="1" dirty="0"/>
              <a:t> არ </a:t>
            </a:r>
            <a:r>
              <a:rPr lang="ka-GE" i="1" u="sng" dirty="0" err="1"/>
              <a:t>დევნახე</a:t>
            </a:r>
            <a:r>
              <a:rPr lang="ka-GE" i="1" dirty="0"/>
              <a:t>, ისე, ფოტოში დანახულ </a:t>
            </a:r>
            <a:r>
              <a:rPr lang="ka-GE" i="1" dirty="0" smtClean="0"/>
              <a:t>ვარ; </a:t>
            </a:r>
            <a:r>
              <a:rPr lang="ka-GE" i="1" dirty="0"/>
              <a:t>მე სულ არ </a:t>
            </a:r>
            <a:r>
              <a:rPr lang="ka-GE" i="1" dirty="0" err="1"/>
              <a:t>დევნახე</a:t>
            </a:r>
            <a:r>
              <a:rPr lang="ka-GE" i="1" dirty="0"/>
              <a:t> ჩემი </a:t>
            </a:r>
            <a:r>
              <a:rPr lang="ka-GE" i="1" dirty="0" err="1" smtClean="0"/>
              <a:t>დედეჲ</a:t>
            </a:r>
            <a:r>
              <a:rPr lang="ka-GE" i="1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ka-GE" b="1" dirty="0"/>
              <a:t>ჭრა’</a:t>
            </a:r>
            <a:r>
              <a:rPr lang="ka-GE" dirty="0"/>
              <a:t> ფუძის ზმნა </a:t>
            </a:r>
            <a:r>
              <a:rPr lang="ka-GE" b="1" dirty="0"/>
              <a:t>-ავ’</a:t>
            </a:r>
            <a:r>
              <a:rPr lang="ka-GE" dirty="0"/>
              <a:t> </a:t>
            </a:r>
            <a:r>
              <a:rPr lang="ka-GE" dirty="0" err="1"/>
              <a:t>თემისნიშნიანია</a:t>
            </a:r>
            <a:r>
              <a:rPr lang="ka-GE" dirty="0"/>
              <a:t>: </a:t>
            </a:r>
            <a:r>
              <a:rPr lang="ka-GE" i="1" dirty="0"/>
              <a:t>ყაურმასაც </a:t>
            </a:r>
            <a:r>
              <a:rPr lang="ka-GE" i="1" u="sng" dirty="0" err="1" smtClean="0"/>
              <a:t>დასჭრავ</a:t>
            </a:r>
            <a:r>
              <a:rPr lang="ka-GE" i="1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91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710"/>
          </a:xfrm>
        </p:spPr>
        <p:txBody>
          <a:bodyPr>
            <a:noAutofit/>
          </a:bodyPr>
          <a:lstStyle/>
          <a:p>
            <a:pPr algn="ctr"/>
            <a:r>
              <a:rPr lang="ka-GE" sz="4000" b="1" dirty="0" smtClean="0"/>
              <a:t>ლექსიკა</a:t>
            </a:r>
            <a:endParaRPr lang="en-GB" sz="40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838200" y="1205802"/>
            <a:ext cx="10515600" cy="5164853"/>
          </a:xfrm>
        </p:spPr>
        <p:txBody>
          <a:bodyPr>
            <a:normAutofit/>
          </a:bodyPr>
          <a:lstStyle/>
          <a:p>
            <a:pPr algn="ctr"/>
            <a:r>
              <a:rPr lang="ka-GE" dirty="0" smtClean="0"/>
              <a:t>ტაოს </a:t>
            </a:r>
            <a:r>
              <a:rPr lang="ka-GE" dirty="0"/>
              <a:t>ქართულის ლექსიკაში გამოიყოფა სიტყვები, რომლებიც </a:t>
            </a:r>
            <a:r>
              <a:rPr lang="ka-GE" dirty="0" smtClean="0"/>
              <a:t>არ </a:t>
            </a:r>
            <a:r>
              <a:rPr lang="ka-GE" dirty="0"/>
              <a:t>დასტურდება </a:t>
            </a:r>
            <a:r>
              <a:rPr lang="ka-GE" dirty="0" err="1"/>
              <a:t>შავშურსა</a:t>
            </a:r>
            <a:r>
              <a:rPr lang="ka-GE" dirty="0"/>
              <a:t> და </a:t>
            </a:r>
            <a:r>
              <a:rPr lang="ka-GE" dirty="0" err="1"/>
              <a:t>კლარჯულში</a:t>
            </a:r>
            <a:r>
              <a:rPr lang="ka-GE" dirty="0"/>
              <a:t>.</a:t>
            </a:r>
            <a:endParaRPr lang="en-GB" dirty="0"/>
          </a:p>
          <a:p>
            <a:pPr marL="0" indent="0">
              <a:buNone/>
            </a:pPr>
            <a:r>
              <a:rPr lang="ka-GE" b="1" i="1" dirty="0" err="1"/>
              <a:t>აბლი</a:t>
            </a:r>
            <a:r>
              <a:rPr lang="ka-GE" i="1" dirty="0"/>
              <a:t> (ცოტა, მცირე), </a:t>
            </a:r>
            <a:r>
              <a:rPr lang="ka-GE" b="1" i="1" dirty="0" err="1"/>
              <a:t>ბგანო</a:t>
            </a:r>
            <a:r>
              <a:rPr lang="ka-GE" b="1" i="1" dirty="0"/>
              <a:t>//</a:t>
            </a:r>
            <a:r>
              <a:rPr lang="ka-GE" b="1" i="1" dirty="0" err="1"/>
              <a:t>ბღანო</a:t>
            </a:r>
            <a:r>
              <a:rPr lang="ka-GE" i="1" dirty="0"/>
              <a:t> (გოგო), </a:t>
            </a:r>
            <a:r>
              <a:rPr lang="ka-GE" b="1" i="1" dirty="0" err="1"/>
              <a:t>ხვარათობა</a:t>
            </a:r>
            <a:r>
              <a:rPr lang="ka-GE" i="1" dirty="0"/>
              <a:t>(ლაპარაკი, საუბარი), </a:t>
            </a:r>
            <a:r>
              <a:rPr lang="ka-GE" b="1" i="1" dirty="0" err="1"/>
              <a:t>ვიარინობ</a:t>
            </a:r>
            <a:r>
              <a:rPr lang="ka-GE" i="1" dirty="0"/>
              <a:t> (ვლაპარაკობ), </a:t>
            </a:r>
            <a:r>
              <a:rPr lang="ka-GE" b="1" i="1" dirty="0" err="1"/>
              <a:t>დაბადული</a:t>
            </a:r>
            <a:r>
              <a:rPr lang="ka-GE" b="1" i="1" dirty="0"/>
              <a:t> ენა</a:t>
            </a:r>
            <a:r>
              <a:rPr lang="ka-GE" i="1" dirty="0"/>
              <a:t> (მშობლიური ენა, დედაენა), </a:t>
            </a:r>
            <a:r>
              <a:rPr lang="ka-GE" b="1" i="1" dirty="0" err="1"/>
              <a:t>დამდგურებული</a:t>
            </a:r>
            <a:r>
              <a:rPr lang="ka-GE" b="1" i="1" dirty="0"/>
              <a:t>, </a:t>
            </a:r>
            <a:r>
              <a:rPr lang="ka-GE" b="1" i="1" dirty="0" err="1"/>
              <a:t>მდგური</a:t>
            </a:r>
            <a:r>
              <a:rPr lang="ka-GE" b="1" i="1" dirty="0"/>
              <a:t> წყალი</a:t>
            </a:r>
            <a:r>
              <a:rPr lang="ka-GE" i="1" dirty="0"/>
              <a:t> (წყარო), </a:t>
            </a:r>
            <a:r>
              <a:rPr lang="ka-GE" b="1" i="1" dirty="0"/>
              <a:t>ხურდა </a:t>
            </a:r>
            <a:r>
              <a:rPr lang="ka-GE" b="1" i="1" dirty="0" err="1"/>
              <a:t>სხალი</a:t>
            </a:r>
            <a:r>
              <a:rPr lang="ka-GE" i="1" dirty="0"/>
              <a:t> (პანტა მსხალი), </a:t>
            </a:r>
            <a:r>
              <a:rPr lang="ka-GE" b="1" i="1" dirty="0" err="1"/>
              <a:t>ველაჲ</a:t>
            </a:r>
            <a:r>
              <a:rPr lang="ka-GE" b="1" i="1" dirty="0"/>
              <a:t> ბალი</a:t>
            </a:r>
            <a:r>
              <a:rPr lang="ka-GE" i="1" dirty="0"/>
              <a:t> (ველური ბალი), </a:t>
            </a:r>
            <a:r>
              <a:rPr lang="ka-GE" b="1" i="1" dirty="0" err="1"/>
              <a:t>ძირაჲ</a:t>
            </a:r>
            <a:r>
              <a:rPr lang="ka-GE" i="1" dirty="0"/>
              <a:t> (შენობის პირველი სართული), </a:t>
            </a:r>
            <a:r>
              <a:rPr lang="ka-GE" b="1" i="1" dirty="0"/>
              <a:t>დედაკაცი/</a:t>
            </a:r>
            <a:r>
              <a:rPr lang="ka-GE" b="1" i="1" dirty="0" err="1"/>
              <a:t>დედეკაცი</a:t>
            </a:r>
            <a:r>
              <a:rPr lang="ka-GE" b="1" i="1" dirty="0"/>
              <a:t>/</a:t>
            </a:r>
            <a:r>
              <a:rPr lang="ka-GE" b="1" i="1" dirty="0" err="1"/>
              <a:t>დეკაცი</a:t>
            </a:r>
            <a:r>
              <a:rPr lang="ka-GE" b="1" i="1" dirty="0"/>
              <a:t>, </a:t>
            </a:r>
            <a:r>
              <a:rPr lang="ka-GE" b="1" i="1" dirty="0" err="1"/>
              <a:t>კარქა</a:t>
            </a:r>
            <a:r>
              <a:rPr lang="ka-GE" b="1" i="1" dirty="0"/>
              <a:t> გურჯი</a:t>
            </a:r>
            <a:r>
              <a:rPr lang="ka-GE" i="1" dirty="0"/>
              <a:t> (წმინდა, ნამდვილი ქართველი), </a:t>
            </a:r>
            <a:r>
              <a:rPr lang="ka-GE" b="1" i="1" dirty="0" err="1"/>
              <a:t>წიწილი</a:t>
            </a:r>
            <a:r>
              <a:rPr lang="ka-GE" i="1" dirty="0"/>
              <a:t>(ნაშიერი: ძაღლი(ს) </a:t>
            </a:r>
            <a:r>
              <a:rPr lang="ka-GE" i="1" dirty="0" err="1"/>
              <a:t>წიწილი</a:t>
            </a:r>
            <a:r>
              <a:rPr lang="ka-GE" i="1" dirty="0"/>
              <a:t>, კატი(ს) </a:t>
            </a:r>
            <a:r>
              <a:rPr lang="ka-GE" i="1" dirty="0" err="1"/>
              <a:t>წიწილი</a:t>
            </a:r>
            <a:r>
              <a:rPr lang="ka-GE" i="1" dirty="0"/>
              <a:t>, </a:t>
            </a:r>
            <a:r>
              <a:rPr lang="ka-GE" i="1" dirty="0" err="1"/>
              <a:t>ქათმი</a:t>
            </a:r>
            <a:r>
              <a:rPr lang="ka-GE" i="1" dirty="0"/>
              <a:t>(ს)</a:t>
            </a:r>
            <a:r>
              <a:rPr lang="ka-GE" i="1" dirty="0" err="1"/>
              <a:t>წიწილი</a:t>
            </a:r>
            <a:r>
              <a:rPr lang="ka-GE" i="1" dirty="0"/>
              <a:t>);</a:t>
            </a:r>
            <a:r>
              <a:rPr lang="ka-GE" b="1" i="1" dirty="0"/>
              <a:t>თუთუნი</a:t>
            </a:r>
            <a:r>
              <a:rPr lang="ka-GE" i="1" dirty="0"/>
              <a:t> (კომლი, ოჯახი), </a:t>
            </a:r>
            <a:r>
              <a:rPr lang="ka-GE" b="1" i="1" dirty="0" err="1"/>
              <a:t>თუთუნობა</a:t>
            </a:r>
            <a:r>
              <a:rPr lang="ka-GE" i="1" dirty="0"/>
              <a:t> (არსებობა, ცხოვრება, ოჯახობა), </a:t>
            </a:r>
            <a:r>
              <a:rPr lang="ka-GE" b="1" i="1" dirty="0" err="1"/>
              <a:t>სუსხვაჲ</a:t>
            </a:r>
            <a:r>
              <a:rPr lang="ka-GE" i="1" dirty="0"/>
              <a:t> (ჭინჭარი), </a:t>
            </a:r>
            <a:r>
              <a:rPr lang="ka-GE" b="1" i="1" dirty="0" err="1"/>
              <a:t>ზაბა</a:t>
            </a:r>
            <a:r>
              <a:rPr lang="ka-GE" b="1" i="1" dirty="0"/>
              <a:t>//</a:t>
            </a:r>
            <a:r>
              <a:rPr lang="ka-GE" b="1" i="1" dirty="0" err="1"/>
              <a:t>ზააბა</a:t>
            </a:r>
            <a:r>
              <a:rPr lang="ka-GE" b="1" i="1" dirty="0"/>
              <a:t> </a:t>
            </a:r>
            <a:r>
              <a:rPr lang="ka-GE" i="1" dirty="0"/>
              <a:t>(ძალიან)...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4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მართკუთხედი 3"/>
          <p:cNvSpPr/>
          <p:nvPr/>
        </p:nvSpPr>
        <p:spPr>
          <a:xfrm>
            <a:off x="904352" y="1436916"/>
            <a:ext cx="9887578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400" dirty="0" err="1" smtClean="0">
                <a:ea typeface="Times New Roman" panose="02020603050405020304" pitchFamily="18" charset="0"/>
              </a:rPr>
              <a:t>ტაოურ</a:t>
            </a:r>
            <a:r>
              <a:rPr lang="ka-GE" sz="2400" dirty="0" smtClean="0">
                <a:ea typeface="Times New Roman" panose="02020603050405020304" pitchFamily="18" charset="0"/>
              </a:rPr>
              <a:t> </a:t>
            </a:r>
            <a:r>
              <a:rPr lang="ka-GE" sz="2400" dirty="0">
                <a:ea typeface="Times New Roman" panose="02020603050405020304" pitchFamily="18" charset="0"/>
              </a:rPr>
              <a:t>ქართულში ერთმანეთის გვერდით, ხშირად ერთისა და იმავე მთქმელის მეტყველებაში გვხვდება სინონიმური მნიშვნელობის ქართული ან ქართულ-თურქული სიტყვები.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2400" dirty="0">
                <a:ea typeface="Times New Roman" panose="02020603050405020304" pitchFamily="18" charset="0"/>
              </a:rPr>
              <a:t>ქართული სიტყვები: </a:t>
            </a:r>
            <a:r>
              <a:rPr lang="ka-GE" sz="2400" b="1" i="1" dirty="0">
                <a:ea typeface="Times New Roman" panose="02020603050405020304" pitchFamily="18" charset="0"/>
              </a:rPr>
              <a:t>აღება - ყიდვა, მუშაობა - საქმობა, </a:t>
            </a:r>
            <a:r>
              <a:rPr lang="ka-GE" sz="2400" b="1" i="1" dirty="0" err="1">
                <a:ea typeface="Times New Roman" panose="02020603050405020304" pitchFamily="18" charset="0"/>
              </a:rPr>
              <a:t>ღარჭი</a:t>
            </a:r>
            <a:r>
              <a:rPr lang="ka-GE" sz="2400" b="1" i="1" dirty="0">
                <a:ea typeface="Times New Roman" panose="02020603050405020304" pitchFamily="18" charset="0"/>
              </a:rPr>
              <a:t> - </a:t>
            </a:r>
            <a:r>
              <a:rPr lang="ka-GE" sz="2400" b="1" i="1" dirty="0" err="1">
                <a:ea typeface="Times New Roman" panose="02020603050405020304" pitchFamily="18" charset="0"/>
              </a:rPr>
              <a:t>ბაღვი</a:t>
            </a:r>
            <a:r>
              <a:rPr lang="ka-GE" sz="2400" b="1" i="1" dirty="0">
                <a:ea typeface="Times New Roman" panose="02020603050405020304" pitchFamily="18" charset="0"/>
              </a:rPr>
              <a:t>, </a:t>
            </a:r>
            <a:r>
              <a:rPr lang="ka-GE" sz="2400" b="1" i="1" dirty="0" err="1">
                <a:ea typeface="Times New Roman" panose="02020603050405020304" pitchFamily="18" charset="0"/>
              </a:rPr>
              <a:t>ღარჭი</a:t>
            </a:r>
            <a:r>
              <a:rPr lang="ka-GE" sz="2400" b="1" i="1" dirty="0">
                <a:ea typeface="Times New Roman" panose="02020603050405020304" pitchFamily="18" charset="0"/>
              </a:rPr>
              <a:t> - ბიჭი, ქვა - ფიქალი, განაყოფი - </a:t>
            </a:r>
            <a:r>
              <a:rPr lang="ka-GE" sz="2400" b="1" i="1" dirty="0" err="1">
                <a:ea typeface="Times New Roman" panose="02020603050405020304" pitchFamily="18" charset="0"/>
              </a:rPr>
              <a:t>მოზობელი</a:t>
            </a:r>
            <a:r>
              <a:rPr lang="ka-GE" sz="2400" b="1" i="1" dirty="0">
                <a:ea typeface="Times New Roman" panose="02020603050405020304" pitchFamily="18" charset="0"/>
              </a:rPr>
              <a:t>, </a:t>
            </a:r>
            <a:r>
              <a:rPr lang="ka-GE" sz="2400" b="1" i="1" dirty="0" err="1">
                <a:ea typeface="Times New Roman" panose="02020603050405020304" pitchFamily="18" charset="0"/>
              </a:rPr>
              <a:t>მომსურდა</a:t>
            </a:r>
            <a:r>
              <a:rPr lang="ka-GE" sz="2400" b="1" i="1" dirty="0">
                <a:ea typeface="Times New Roman" panose="02020603050405020304" pitchFamily="18" charset="0"/>
              </a:rPr>
              <a:t> - მენატრება.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უფრო მეტია ქართულ-თურქული სინონიმები: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გაკუჭება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გაჰერსება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ტბა - გოლი, სოფელი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ქოჲ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ადგილი, ალაგი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ჲერი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ძველი - ესკი, გვარი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სოჲადი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წითელი - ყირმიზი, ქართველი, ქართული - გურჯი,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გურჯიჯა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საქართველო - გურჯისტანი, ნათესავი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ხისუმი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კუამლი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- დუმანი, ვმუშაობ - </a:t>
            </a:r>
            <a:r>
              <a:rPr lang="ka-GE" sz="2400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ჩალიშიორ</a:t>
            </a:r>
            <a:r>
              <a:rPr lang="ka-GE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170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93" y="1292394"/>
            <a:ext cx="5858189" cy="4351338"/>
          </a:xfrm>
        </p:spPr>
      </p:pic>
    </p:spTree>
    <p:extLst>
      <p:ext uri="{BB962C8B-B14F-4D97-AF65-F5344CB8AC3E}">
        <p14:creationId xmlns:p14="http://schemas.microsoft.com/office/powerpoint/2010/main" val="65947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4294967295"/>
          </p:nvPr>
        </p:nvSpPr>
        <p:spPr>
          <a:xfrm>
            <a:off x="834013" y="61982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a-GE" dirty="0" smtClean="0"/>
              <a:t>განსხვავებას</a:t>
            </a:r>
            <a:r>
              <a:rPr lang="ka-GE" dirty="0"/>
              <a:t>, სამხრულის სხვადასხვა თავისებურებას კარგად გრძნობენ </a:t>
            </a:r>
            <a:r>
              <a:rPr lang="ka-GE" dirty="0" err="1"/>
              <a:t>ტაოელი</a:t>
            </a:r>
            <a:r>
              <a:rPr lang="ka-GE" dirty="0"/>
              <a:t> ,,ჩვენებურები“, ხშირად აღნიშნავენ კიდეც ამის შესახებ: </a:t>
            </a:r>
            <a:endParaRPr lang="ka-GE" dirty="0" smtClean="0"/>
          </a:p>
          <a:p>
            <a:pPr marL="0" indent="0">
              <a:buNone/>
            </a:pPr>
            <a:endParaRPr lang="ka-GE" b="1" i="1" dirty="0" smtClean="0"/>
          </a:p>
          <a:p>
            <a:pPr marL="0" indent="0">
              <a:buNone/>
            </a:pPr>
            <a:r>
              <a:rPr lang="ka-GE" b="1" i="1" dirty="0" smtClean="0"/>
              <a:t>ჩვენ </a:t>
            </a:r>
            <a:r>
              <a:rPr lang="ka-GE" b="1" i="1" dirty="0"/>
              <a:t>,,ვიმუშაოთ“ ვიტყვით, ისინი ,,</a:t>
            </a:r>
            <a:r>
              <a:rPr lang="ka-GE" b="1" i="1" dirty="0" err="1"/>
              <a:t>ვისაქმოთ</a:t>
            </a:r>
            <a:r>
              <a:rPr lang="ka-GE" b="1" i="1" dirty="0"/>
              <a:t>“ იტყვიან; </a:t>
            </a:r>
            <a:r>
              <a:rPr lang="ka-GE" b="1" i="1" dirty="0" err="1"/>
              <a:t>მურღულში</a:t>
            </a:r>
            <a:r>
              <a:rPr lang="ka-GE" b="1" i="1" dirty="0"/>
              <a:t> ,,ცოტას“ იტყვიან, ჩუენ ,,</a:t>
            </a:r>
            <a:r>
              <a:rPr lang="ka-GE" b="1" i="1" dirty="0" err="1"/>
              <a:t>აბლსა</a:t>
            </a:r>
            <a:r>
              <a:rPr lang="ka-GE" b="1" i="1" dirty="0"/>
              <a:t>“ ვიტყვით; </a:t>
            </a:r>
            <a:endParaRPr lang="ka-GE" b="1" i="1" dirty="0" smtClean="0"/>
          </a:p>
          <a:p>
            <a:pPr marL="0" indent="0">
              <a:buNone/>
            </a:pPr>
            <a:r>
              <a:rPr lang="ka-GE" b="1" i="1" dirty="0" smtClean="0"/>
              <a:t>ჩვენ </a:t>
            </a:r>
            <a:r>
              <a:rPr lang="ka-GE" b="1" i="1" dirty="0"/>
              <a:t>,,</a:t>
            </a:r>
            <a:r>
              <a:rPr lang="ka-GE" b="1" i="1" dirty="0" err="1"/>
              <a:t>ჯიმჭარ</a:t>
            </a:r>
            <a:r>
              <a:rPr lang="ka-GE" b="1" i="1" dirty="0"/>
              <a:t>“ ვეტყვით, იგი ,,</a:t>
            </a:r>
            <a:r>
              <a:rPr lang="ka-GE" b="1" i="1" dirty="0" err="1"/>
              <a:t>სუსხვაჲ”ეტყვის</a:t>
            </a:r>
            <a:r>
              <a:rPr lang="ka-GE" b="1" i="1" dirty="0"/>
              <a:t>; </a:t>
            </a:r>
            <a:endParaRPr lang="ka-GE" b="1" i="1" dirty="0" smtClean="0"/>
          </a:p>
          <a:p>
            <a:pPr marL="0" indent="0">
              <a:buNone/>
            </a:pPr>
            <a:r>
              <a:rPr lang="ka-GE" b="1" i="1" dirty="0" err="1" smtClean="0"/>
              <a:t>მურღულელები</a:t>
            </a:r>
            <a:r>
              <a:rPr lang="ka-GE" b="1" i="1" dirty="0" smtClean="0"/>
              <a:t> </a:t>
            </a:r>
            <a:r>
              <a:rPr lang="ka-GE" b="1" i="1" dirty="0"/>
              <a:t>სხუა </a:t>
            </a:r>
            <a:r>
              <a:rPr lang="ka-GE" b="1" i="1" dirty="0" err="1"/>
              <a:t>სოჲ</a:t>
            </a:r>
            <a:r>
              <a:rPr lang="ka-GE" b="1" i="1" dirty="0"/>
              <a:t> ლაპარაკობენ, ართვინის იქეთაც სხვა </a:t>
            </a:r>
            <a:r>
              <a:rPr lang="ka-GE" b="1" i="1" dirty="0" err="1"/>
              <a:t>სოჲ</a:t>
            </a:r>
            <a:r>
              <a:rPr lang="ka-GE" b="1" i="1" dirty="0"/>
              <a:t> </a:t>
            </a:r>
            <a:r>
              <a:rPr lang="ka-GE" b="1" i="1" dirty="0" err="1"/>
              <a:t>ვიხვარათებთ</a:t>
            </a:r>
            <a:r>
              <a:rPr lang="ka-GE" b="1" i="1" dirty="0"/>
              <a:t>, ჩვენ ვიტყვით ,,</a:t>
            </a:r>
            <a:r>
              <a:rPr lang="ka-GE" b="1" i="1" dirty="0" err="1"/>
              <a:t>დედეკაცები</a:t>
            </a:r>
            <a:r>
              <a:rPr lang="ka-GE" b="1" i="1" dirty="0"/>
              <a:t>“, ისინი იტყვიან ,,ქალები“.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14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2632364"/>
            <a:ext cx="10515600" cy="1261197"/>
          </a:xfrm>
        </p:spPr>
        <p:txBody>
          <a:bodyPr/>
          <a:lstStyle/>
          <a:p>
            <a:pPr algn="ctr"/>
            <a:r>
              <a:rPr lang="ka-GE" dirty="0" smtClean="0"/>
              <a:t>გმადლობთ ყურადღებისთვის!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სურათი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ისტორიული წყაროები</a:t>
            </a:r>
            <a:endParaRPr lang="en-US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ka-GE" dirty="0" smtClean="0"/>
              <a:t>ურარტული                   -</a:t>
            </a:r>
          </a:p>
          <a:p>
            <a:endParaRPr lang="ka-GE" dirty="0"/>
          </a:p>
          <a:p>
            <a:r>
              <a:rPr lang="ka-GE" dirty="0" smtClean="0"/>
              <a:t>ხურიტული                   - 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სომხურ </a:t>
            </a:r>
            <a:r>
              <a:rPr lang="ka-GE" dirty="0" smtClean="0"/>
              <a:t>წყაროები     </a:t>
            </a:r>
            <a:r>
              <a:rPr lang="ka-GE" dirty="0" smtClean="0"/>
              <a:t>-</a:t>
            </a:r>
            <a:endParaRPr lang="ka-GE" dirty="0"/>
          </a:p>
          <a:p>
            <a:endParaRPr lang="en-GB" dirty="0"/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dirty="0" err="1" smtClean="0"/>
              <a:t>ტაო</a:t>
            </a:r>
            <a:r>
              <a:rPr lang="ka-GE" b="1" dirty="0" err="1" smtClean="0"/>
              <a:t>ხი</a:t>
            </a:r>
            <a:endParaRPr lang="ka-GE" b="1" dirty="0" smtClean="0"/>
          </a:p>
          <a:p>
            <a:endParaRPr lang="ka-GE" dirty="0"/>
          </a:p>
          <a:p>
            <a:pPr marL="0" indent="0">
              <a:buNone/>
            </a:pPr>
            <a:r>
              <a:rPr lang="ka-GE" dirty="0" smtClean="0"/>
              <a:t>დიაო</a:t>
            </a:r>
            <a:r>
              <a:rPr lang="ka-GE" b="1" dirty="0" smtClean="0"/>
              <a:t>ხი </a:t>
            </a:r>
          </a:p>
          <a:p>
            <a:pPr marL="0" indent="0">
              <a:buNone/>
            </a:pPr>
            <a:endParaRPr lang="ka-GE" b="1" dirty="0"/>
          </a:p>
          <a:p>
            <a:pPr marL="0" indent="0">
              <a:buNone/>
            </a:pPr>
            <a:r>
              <a:rPr lang="ka-GE" dirty="0" err="1" smtClean="0"/>
              <a:t>ტაი</a:t>
            </a:r>
            <a:r>
              <a:rPr lang="ka-GE" b="1" dirty="0" err="1" smtClean="0"/>
              <a:t>კ</a:t>
            </a:r>
            <a:endParaRPr lang="ka-GE" b="1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 smtClean="0"/>
              <a:t>ხი - ,,შვილს“</a:t>
            </a:r>
          </a:p>
          <a:p>
            <a:pPr marL="0" indent="0">
              <a:buNone/>
            </a:pPr>
            <a:r>
              <a:rPr lang="ka-GE" dirty="0" smtClean="0"/>
              <a:t>ხი - მრავლობითის სუფიქსი</a:t>
            </a:r>
          </a:p>
          <a:p>
            <a:pPr marL="0" indent="0">
              <a:buNone/>
            </a:pPr>
            <a:r>
              <a:rPr lang="ka-GE" dirty="0" smtClean="0"/>
              <a:t>კ’ -   </a:t>
            </a:r>
            <a:r>
              <a:rPr lang="ka-GE" dirty="0" err="1" smtClean="0"/>
              <a:t>მრავლობითობის</a:t>
            </a:r>
            <a:r>
              <a:rPr lang="ka-GE" dirty="0" smtClean="0"/>
              <a:t> სუფიქსი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335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032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dirty="0" err="1"/>
              <a:t>ხ’</a:t>
            </a:r>
            <a:r>
              <a:rPr lang="ka-GE" sz="4000" dirty="0" err="1"/>
              <a:t>ანით</a:t>
            </a:r>
            <a:r>
              <a:rPr lang="ka-GE" sz="4000" dirty="0"/>
              <a:t> ნაწარმოები ტოპონიმები ტაოს ტოპონიმიის უძველესი </a:t>
            </a:r>
            <a:r>
              <a:rPr lang="ka-GE" sz="4000" dirty="0" smtClean="0"/>
              <a:t>ფენაა.</a:t>
            </a:r>
            <a:br>
              <a:rPr lang="ka-GE" sz="4000" dirty="0" smtClean="0"/>
            </a:br>
            <a:r>
              <a:rPr lang="ka-GE" sz="4000" dirty="0" smtClean="0"/>
              <a:t/>
            </a:r>
            <a:br>
              <a:rPr lang="ka-GE" sz="4000" dirty="0" smtClean="0"/>
            </a:br>
            <a:r>
              <a:rPr lang="ka-GE" sz="3600" dirty="0"/>
              <a:t>აღნიშნული სუფიქსით ტაო უკავშირდება კავკასიურ და </a:t>
            </a:r>
            <a:r>
              <a:rPr lang="ka-GE" sz="3600" dirty="0" err="1"/>
              <a:t>წინააზიურ</a:t>
            </a:r>
            <a:r>
              <a:rPr lang="ka-GE" sz="3600" dirty="0"/>
              <a:t> სამყაროს და სცილდება - სომხურს.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ka-GE" i="1" dirty="0" smtClean="0"/>
          </a:p>
          <a:p>
            <a:pPr algn="just"/>
            <a:endParaRPr lang="ka-GE" i="1" dirty="0"/>
          </a:p>
          <a:p>
            <a:pPr algn="just"/>
            <a:endParaRPr lang="ka-GE" i="1" dirty="0" smtClean="0"/>
          </a:p>
          <a:p>
            <a:pPr algn="just"/>
            <a:endParaRPr lang="ka-GE" i="1" dirty="0"/>
          </a:p>
          <a:p>
            <a:pPr algn="just"/>
            <a:r>
              <a:rPr lang="ka-GE" i="1" dirty="0" smtClean="0"/>
              <a:t>ბალხი</a:t>
            </a:r>
            <a:r>
              <a:rPr lang="ka-GE" i="1" dirty="0"/>
              <a:t>, კალმახი, </a:t>
            </a:r>
            <a:r>
              <a:rPr lang="ka-GE" i="1" dirty="0" err="1"/>
              <a:t>ხუახი</a:t>
            </a:r>
            <a:r>
              <a:rPr lang="ka-GE" i="1" dirty="0"/>
              <a:t>, </a:t>
            </a:r>
            <a:r>
              <a:rPr lang="ka-GE" i="1" dirty="0" err="1" smtClean="0"/>
              <a:t>მოხიში</a:t>
            </a:r>
            <a:r>
              <a:rPr lang="ka-GE" i="1" dirty="0" smtClean="0"/>
              <a:t> </a:t>
            </a:r>
            <a:r>
              <a:rPr lang="ka-GE" i="1" dirty="0"/>
              <a:t>... </a:t>
            </a:r>
            <a:r>
              <a:rPr lang="ka-GE" dirty="0"/>
              <a:t>დაახლოებით </a:t>
            </a:r>
            <a:r>
              <a:rPr lang="ka-GE" dirty="0" smtClean="0"/>
              <a:t>ორი ათეული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2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90989"/>
          </a:xfrm>
        </p:spPr>
        <p:txBody>
          <a:bodyPr>
            <a:noAutofit/>
          </a:bodyPr>
          <a:lstStyle/>
          <a:p>
            <a:pPr algn="ctr"/>
            <a:r>
              <a:rPr lang="ka-GE" sz="3600" dirty="0"/>
              <a:t>ტაოში </a:t>
            </a:r>
            <a:r>
              <a:rPr lang="ka-GE" sz="3600" dirty="0" err="1"/>
              <a:t>ე.წ</a:t>
            </a:r>
            <a:r>
              <a:rPr lang="ka-GE" sz="3600" dirty="0"/>
              <a:t>. </a:t>
            </a:r>
            <a:r>
              <a:rPr lang="ka-GE" sz="3600" dirty="0" smtClean="0"/>
              <a:t>გვარები - ,,მეტსახელი გვარები’’ ნაწარმოებია -</a:t>
            </a:r>
            <a:r>
              <a:rPr lang="ka-GE" sz="3600" b="1" dirty="0" smtClean="0"/>
              <a:t>იან</a:t>
            </a:r>
            <a:r>
              <a:rPr lang="ka-GE" sz="3600" dirty="0" smtClean="0"/>
              <a:t> სუფიქსით.</a:t>
            </a:r>
            <a:br>
              <a:rPr lang="ka-GE" sz="36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/>
              <a:t>-</a:t>
            </a:r>
            <a:r>
              <a:rPr lang="ka-GE" sz="3600" b="1" dirty="0"/>
              <a:t>იან</a:t>
            </a:r>
            <a:r>
              <a:rPr lang="ka-GE" sz="3600" dirty="0"/>
              <a:t> </a:t>
            </a:r>
            <a:r>
              <a:rPr lang="ka-GE" sz="3600" dirty="0" err="1"/>
              <a:t>ძე’სა</a:t>
            </a:r>
            <a:r>
              <a:rPr lang="ka-GE" sz="3600" dirty="0"/>
              <a:t> და </a:t>
            </a:r>
            <a:r>
              <a:rPr lang="ka-GE" sz="3600" dirty="0" smtClean="0"/>
              <a:t>-</a:t>
            </a:r>
            <a:r>
              <a:rPr lang="ka-GE" sz="3600" dirty="0" err="1" smtClean="0"/>
              <a:t>შვილი’ს</a:t>
            </a:r>
            <a:r>
              <a:rPr lang="ka-GE" sz="3600" dirty="0" smtClean="0"/>
              <a:t> სინონიმია</a:t>
            </a:r>
            <a:r>
              <a:rPr lang="ka-GE" sz="3600" dirty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5749"/>
            <a:ext cx="10515600" cy="3181214"/>
          </a:xfrm>
        </p:spPr>
        <p:txBody>
          <a:bodyPr>
            <a:normAutofit/>
          </a:bodyPr>
          <a:lstStyle/>
          <a:p>
            <a:r>
              <a:rPr lang="ka-GE" b="1" i="1" dirty="0" err="1"/>
              <a:t>ქოიდ</a:t>
            </a:r>
            <a:r>
              <a:rPr lang="ka-GE" b="1" i="1" dirty="0"/>
              <a:t>–იან–ი, </a:t>
            </a:r>
            <a:r>
              <a:rPr lang="ka-GE" b="1" i="1" dirty="0" err="1"/>
              <a:t>კავლ</a:t>
            </a:r>
            <a:r>
              <a:rPr lang="ka-GE" b="1" i="1" dirty="0"/>
              <a:t>–იან–ი, მუს–იან–ი, </a:t>
            </a:r>
            <a:r>
              <a:rPr lang="ka-GE" b="1" i="1" dirty="0" err="1"/>
              <a:t>ისმაილოღლ</a:t>
            </a:r>
            <a:r>
              <a:rPr lang="ka-GE" b="1" i="1" dirty="0"/>
              <a:t>–იან–ი, </a:t>
            </a:r>
            <a:r>
              <a:rPr lang="ka-GE" b="1" i="1" dirty="0" err="1"/>
              <a:t>ეიბ</a:t>
            </a:r>
            <a:r>
              <a:rPr lang="ka-GE" b="1" i="1" dirty="0"/>
              <a:t>–იან–ი, </a:t>
            </a:r>
            <a:r>
              <a:rPr lang="ka-GE" b="1" i="1" dirty="0" err="1"/>
              <a:t>ქოჩელ</a:t>
            </a:r>
            <a:r>
              <a:rPr lang="ka-GE" b="1" i="1" dirty="0"/>
              <a:t>–იან–ი, </a:t>
            </a:r>
            <a:r>
              <a:rPr lang="ka-GE" b="1" i="1" dirty="0" err="1"/>
              <a:t>ყურდ</a:t>
            </a:r>
            <a:r>
              <a:rPr lang="ka-GE" b="1" i="1" dirty="0"/>
              <a:t>–იან–ი, აილ–იან–ი, </a:t>
            </a:r>
            <a:r>
              <a:rPr lang="ka-GE" b="1" i="1" dirty="0" err="1"/>
              <a:t>კოიდ</a:t>
            </a:r>
            <a:r>
              <a:rPr lang="ka-GE" b="1" i="1" dirty="0"/>
              <a:t>–იან–ი, </a:t>
            </a:r>
            <a:r>
              <a:rPr lang="ka-GE" b="1" i="1" dirty="0" err="1"/>
              <a:t>პაჩელ</a:t>
            </a:r>
            <a:r>
              <a:rPr lang="ka-GE" b="1" i="1" dirty="0"/>
              <a:t>–იან–ი, ბასლ–იან–ი, </a:t>
            </a:r>
            <a:r>
              <a:rPr lang="ka-GE" b="1" i="1" dirty="0" err="1"/>
              <a:t>იბრაიმ</a:t>
            </a:r>
            <a:r>
              <a:rPr lang="ka-GE" b="1" i="1" dirty="0"/>
              <a:t>–იან–ი, ნაბ–იან–ი, სალ–იან–ი, თათარ–იან–ი, მაჰმად–იან–ი</a:t>
            </a:r>
            <a:r>
              <a:rPr lang="ka-GE" b="1" dirty="0"/>
              <a:t>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3474" y="885099"/>
            <a:ext cx="1069412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ka-GE" sz="3200" dirty="0" err="1"/>
              <a:t>ტაოური</a:t>
            </a:r>
            <a:r>
              <a:rPr lang="ka-GE" sz="3200" dirty="0"/>
              <a:t> ,,გვარის’’ წარმოებაში </a:t>
            </a:r>
            <a:r>
              <a:rPr lang="ka-GE" sz="3200" dirty="0" err="1"/>
              <a:t>ტაოელი</a:t>
            </a:r>
            <a:r>
              <a:rPr lang="ka-GE" sz="3200" dirty="0"/>
              <a:t> კაცის ისტორია ჩანს. </a:t>
            </a:r>
            <a:endParaRPr lang="ka-GE" sz="3200" dirty="0" smtClean="0"/>
          </a:p>
          <a:p>
            <a:pPr marL="0" indent="0" algn="ctr">
              <a:lnSpc>
                <a:spcPct val="110000"/>
              </a:lnSpc>
              <a:buNone/>
            </a:pPr>
            <a:endParaRPr lang="ka-GE" sz="32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ka-GE" sz="3200" dirty="0" smtClean="0"/>
              <a:t>ოსმალობის </a:t>
            </a:r>
            <a:r>
              <a:rPr lang="ka-GE" sz="3200" dirty="0"/>
              <a:t>ხანაში </a:t>
            </a:r>
            <a:r>
              <a:rPr lang="ka-GE" sz="3200" b="1" dirty="0"/>
              <a:t>–იან</a:t>
            </a:r>
            <a:r>
              <a:rPr lang="ka-GE" sz="3200" dirty="0"/>
              <a:t> სუფიქსიანი გვარები –</a:t>
            </a:r>
            <a:r>
              <a:rPr lang="ka-GE" sz="3200" b="1" dirty="0" err="1"/>
              <a:t>ოღლ</a:t>
            </a:r>
            <a:r>
              <a:rPr lang="ka-GE" sz="3200" dirty="0" err="1"/>
              <a:t>’სუფიქსიანმა</a:t>
            </a:r>
            <a:r>
              <a:rPr lang="ka-GE" sz="3200" dirty="0"/>
              <a:t> შეცვალა: </a:t>
            </a:r>
            <a:endParaRPr lang="ka-GE" sz="3200" dirty="0" smtClean="0"/>
          </a:p>
          <a:p>
            <a:pPr marL="0" indent="0" algn="ctr">
              <a:lnSpc>
                <a:spcPct val="110000"/>
              </a:lnSpc>
              <a:buNone/>
            </a:pPr>
            <a:endParaRPr lang="ka-GE" sz="3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ka-GE" sz="3200" b="1" dirty="0" smtClean="0"/>
              <a:t>ქორ–</a:t>
            </a:r>
            <a:r>
              <a:rPr lang="ka-GE" sz="3200" b="1" dirty="0" err="1" smtClean="0"/>
              <a:t>ოღლ</a:t>
            </a:r>
            <a:r>
              <a:rPr lang="ka-GE" sz="3200" b="1" dirty="0" smtClean="0"/>
              <a:t>–ი</a:t>
            </a:r>
            <a:r>
              <a:rPr lang="ka-GE" sz="3200" b="1" dirty="0"/>
              <a:t>, </a:t>
            </a:r>
            <a:r>
              <a:rPr lang="ka-GE" sz="3200" b="1" dirty="0" err="1"/>
              <a:t>ჭილაბ</a:t>
            </a:r>
            <a:r>
              <a:rPr lang="ka-GE" sz="3200" b="1" dirty="0"/>
              <a:t>–</a:t>
            </a:r>
            <a:r>
              <a:rPr lang="ka-GE" sz="3200" b="1" dirty="0" err="1"/>
              <a:t>ოღლ</a:t>
            </a:r>
            <a:r>
              <a:rPr lang="ka-GE" sz="3200" b="1" dirty="0"/>
              <a:t>–ი, </a:t>
            </a:r>
            <a:r>
              <a:rPr lang="ka-GE" sz="3200" b="1" dirty="0" err="1"/>
              <a:t>ჩაუშ</a:t>
            </a:r>
            <a:r>
              <a:rPr lang="ka-GE" sz="3200" b="1" dirty="0"/>
              <a:t>–</a:t>
            </a:r>
            <a:r>
              <a:rPr lang="ka-GE" sz="3200" b="1" dirty="0" err="1"/>
              <a:t>ოღლ</a:t>
            </a:r>
            <a:r>
              <a:rPr lang="ka-GE" sz="3200" b="1" dirty="0"/>
              <a:t>–ი,</a:t>
            </a:r>
            <a:r>
              <a:rPr lang="ka-GE" sz="3200" dirty="0"/>
              <a:t> </a:t>
            </a:r>
            <a:r>
              <a:rPr lang="ka-GE" sz="3200" b="1" dirty="0" err="1"/>
              <a:t>ფესტილ</a:t>
            </a:r>
            <a:r>
              <a:rPr lang="ka-GE" sz="3200" b="1" dirty="0"/>
              <a:t>–</a:t>
            </a:r>
            <a:r>
              <a:rPr lang="ka-GE" sz="3200" b="1" dirty="0" err="1"/>
              <a:t>ოღლ</a:t>
            </a:r>
            <a:r>
              <a:rPr lang="ka-GE" sz="3200" b="1" dirty="0"/>
              <a:t>–ი</a:t>
            </a:r>
            <a:r>
              <a:rPr lang="ka-GE" sz="3200" dirty="0"/>
              <a:t> (შდრ. </a:t>
            </a:r>
            <a:r>
              <a:rPr lang="ka-GE" sz="3200" b="1" dirty="0" err="1"/>
              <a:t>ფესტილი</a:t>
            </a:r>
            <a:r>
              <a:rPr lang="ka-GE" sz="3200" b="1" dirty="0"/>
              <a:t>, </a:t>
            </a:r>
            <a:r>
              <a:rPr lang="ka-GE" sz="3200" b="1" dirty="0" err="1"/>
              <a:t>ფესტილიანი</a:t>
            </a:r>
            <a:r>
              <a:rPr lang="ka-GE" sz="3200" dirty="0"/>
              <a:t>), </a:t>
            </a:r>
            <a:r>
              <a:rPr lang="ka-GE" sz="3200" b="1" dirty="0" err="1"/>
              <a:t>ქუჩუკაღა</a:t>
            </a:r>
            <a:r>
              <a:rPr lang="ka-GE" sz="3200" b="1" dirty="0"/>
              <a:t>–</a:t>
            </a:r>
            <a:r>
              <a:rPr lang="ka-GE" sz="3200" b="1" dirty="0" err="1"/>
              <a:t>ოღლ</a:t>
            </a:r>
            <a:r>
              <a:rPr lang="ka-GE" sz="3200" b="1" dirty="0"/>
              <a:t>–ი, ბასილ–</a:t>
            </a:r>
            <a:r>
              <a:rPr lang="ka-GE" sz="3200" b="1" dirty="0" err="1"/>
              <a:t>ოღლ</a:t>
            </a:r>
            <a:r>
              <a:rPr lang="ka-GE" sz="3200" b="1" dirty="0"/>
              <a:t>–ი</a:t>
            </a:r>
            <a:r>
              <a:rPr lang="ka-GE" sz="3200" dirty="0"/>
              <a:t> (შდრ. </a:t>
            </a:r>
            <a:r>
              <a:rPr lang="ka-GE" sz="3200" b="1" dirty="0" err="1"/>
              <a:t>ბასილიანი</a:t>
            </a:r>
            <a:r>
              <a:rPr lang="ka-GE" sz="3200" dirty="0"/>
              <a:t>)...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4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19" y="1071154"/>
            <a:ext cx="10685418" cy="5105809"/>
          </a:xfrm>
        </p:spPr>
        <p:txBody>
          <a:bodyPr>
            <a:normAutofit/>
          </a:bodyPr>
          <a:lstStyle/>
          <a:p>
            <a:r>
              <a:rPr lang="ka-GE" sz="3200" dirty="0"/>
              <a:t>ტაოში ,,ქოხის სახელების“, ,,შტო–გვარების’’, ,,</a:t>
            </a:r>
            <a:r>
              <a:rPr lang="ka-GE" sz="3200" dirty="0" err="1"/>
              <a:t>ლაღაბი</a:t>
            </a:r>
            <a:r>
              <a:rPr lang="ka-GE" sz="3200" dirty="0"/>
              <a:t> გვარების’’ მაწარმოებლად დასტურდება –</a:t>
            </a:r>
            <a:r>
              <a:rPr lang="ka-GE" sz="3200" b="1" dirty="0"/>
              <a:t>იან </a:t>
            </a:r>
            <a:r>
              <a:rPr lang="ka-GE" sz="3200" dirty="0"/>
              <a:t>სუფიქსი, შავშეთსა და აჭარაში </a:t>
            </a:r>
            <a:r>
              <a:rPr lang="ka-GE" sz="3200" b="1" dirty="0"/>
              <a:t>–</a:t>
            </a:r>
            <a:r>
              <a:rPr lang="ka-GE" sz="3200" b="1" dirty="0" err="1"/>
              <a:t>იენთ</a:t>
            </a:r>
            <a:r>
              <a:rPr lang="ka-GE" sz="3200" b="1" dirty="0"/>
              <a:t>,</a:t>
            </a:r>
            <a:r>
              <a:rPr lang="ka-GE" sz="3200" dirty="0"/>
              <a:t> აჭარაში –</a:t>
            </a:r>
            <a:r>
              <a:rPr lang="ka-GE" sz="3200" b="1" dirty="0"/>
              <a:t>ისან</a:t>
            </a:r>
            <a:r>
              <a:rPr lang="ka-GE" sz="3200" dirty="0"/>
              <a:t>. </a:t>
            </a:r>
            <a:endParaRPr lang="ka-GE" sz="3200" dirty="0" smtClean="0"/>
          </a:p>
          <a:p>
            <a:pPr marL="0" indent="0">
              <a:buNone/>
            </a:pPr>
            <a:endParaRPr lang="en-GB" sz="3200" dirty="0"/>
          </a:p>
          <a:p>
            <a:r>
              <a:rPr lang="ka-GE" sz="3200" b="1" dirty="0"/>
              <a:t>–იან, –იენ–თ, ენ–თ, –ისან</a:t>
            </a:r>
            <a:r>
              <a:rPr lang="ka-GE" sz="3200" dirty="0"/>
              <a:t> ფუნქციურად ერთი და იგივე ოდენობაა.</a:t>
            </a:r>
            <a:endParaRPr lang="en-GB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30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1099</Words>
  <Application>Microsoft Office PowerPoint</Application>
  <PresentationFormat>ფართოეკრანიანი</PresentationFormat>
  <Paragraphs>95</Paragraphs>
  <Slides>21</Slides>
  <Notes>1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Times New Roman</vt:lpstr>
      <vt:lpstr>Office Theme</vt:lpstr>
      <vt:lpstr>    ტაო, ტაოელები,  ტაოური დიალექტი</vt:lpstr>
      <vt:lpstr>PowerPoint-ის პრეზენტაცია</vt:lpstr>
      <vt:lpstr>PowerPoint-ის პრეზენტაცია</vt:lpstr>
      <vt:lpstr>PowerPoint-ის პრეზენტაცია</vt:lpstr>
      <vt:lpstr>ისტორიული წყაროები</vt:lpstr>
      <vt:lpstr>ხ’ანით ნაწარმოები ტოპონიმები ტაოს ტოპონიმიის უძველესი ფენაა.  აღნიშნული სუფიქსით ტაო უკავშირდება კავკასიურ და წინააზიურ სამყაროს და სცილდება - სომხურს.</vt:lpstr>
      <vt:lpstr>ტაოში ე.წ. გვარები - ,,მეტსახელი გვარები’’ ნაწარმოებია -იან სუფიქსით.  -იან ძე’სა და -შვილი’ს სინონიმია.</vt:lpstr>
      <vt:lpstr>PowerPoint-ის პრეზენტაცია</vt:lpstr>
      <vt:lpstr>PowerPoint-ის პრეზენტაცია</vt:lpstr>
      <vt:lpstr>ტაოელთა შტო–გვარები სხვადასხვა შედგენილობისაა:</vt:lpstr>
      <vt:lpstr>ტაოურ სოფელში ,,სახლის გვარის“/,,ქოხის სახელის’’ საცხოვრისი: შტო–გვარები ჯგუფებად ცხოვრობენ და ქმნიან უბნებს:</vt:lpstr>
      <vt:lpstr>PowerPoint-ის პრეზენტაცია</vt:lpstr>
      <vt:lpstr>  შტო–გვარის საცხოვრებელი უბნის სახელწოდებები ასევე უწარმოებიათ: –ეთ სუფიქსით, –ებ სუფიქსით:  </vt:lpstr>
      <vt:lpstr>ფონეტიკა</vt:lpstr>
      <vt:lpstr>PowerPoint-ის პრეზენტაცია</vt:lpstr>
      <vt:lpstr>PowerPoint-ის პრეზენტაცია</vt:lpstr>
      <vt:lpstr>მორფოლოგია </vt:lpstr>
      <vt:lpstr>ლექსიკა</vt:lpstr>
      <vt:lpstr>PowerPoint-ის პრეზენტაცია</vt:lpstr>
      <vt:lpstr>PowerPoint-ის პრეზენტაცია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127</cp:revision>
  <dcterms:created xsi:type="dcterms:W3CDTF">2017-04-18T17:06:55Z</dcterms:created>
  <dcterms:modified xsi:type="dcterms:W3CDTF">2019-06-18T15:39:10Z</dcterms:modified>
</cp:coreProperties>
</file>