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56" r:id="rId2"/>
    <p:sldId id="257" r:id="rId3"/>
    <p:sldId id="280" r:id="rId4"/>
    <p:sldId id="259" r:id="rId5"/>
    <p:sldId id="260" r:id="rId6"/>
    <p:sldId id="261" r:id="rId7"/>
    <p:sldId id="269" r:id="rId8"/>
    <p:sldId id="264" r:id="rId9"/>
    <p:sldId id="279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6" r:id="rId20"/>
    <p:sldId id="278" r:id="rId21"/>
    <p:sldId id="281" r:id="rId22"/>
    <p:sldId id="26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სათაურის სლაიდ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a-GE" smtClean="0"/>
              <a:t>დააწკაპუნეთ მთავარი ქვესათაურის სტილის რედაქტირებისთვის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91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თაური და წარწერ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33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ციტატა წარწერი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7130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ხელის ბარათ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89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ხელის ბარათის ციტატ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2870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ჭეშმარიტება თუ სიცრუ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17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შვეულ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99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შვეულ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4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62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სექციის ზედა კოლონტიტუ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5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9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3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0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85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შიგთავს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05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a-GE" smtClean="0"/>
              <a:t>სურათის დასამატებლად დააწკაპუნეთ ხატულაზე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4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7F3D7-F12F-4698-AC1B-B05E64DFEDE3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FAA5E0-E427-47AC-B8E7-51B3BF47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20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6705600" cy="4038599"/>
          </a:xfrm>
        </p:spPr>
        <p:txBody>
          <a:bodyPr>
            <a:normAutofit fontScale="90000"/>
          </a:bodyPr>
          <a:lstStyle/>
          <a:p>
            <a:r>
              <a:rPr lang="ka-GE" dirty="0" smtClean="0">
                <a:solidFill>
                  <a:schemeClr val="accent4">
                    <a:lumMod val="75000"/>
                  </a:schemeClr>
                </a:solidFill>
              </a:rPr>
              <a:t>სტომატოლოგიის საგანმანათლებლო პროგრამის განვითარების </a:t>
            </a:r>
            <a:r>
              <a:rPr lang="ka-GE" dirty="0" smtClean="0">
                <a:solidFill>
                  <a:schemeClr val="accent4">
                    <a:lumMod val="75000"/>
                  </a:schemeClr>
                </a:solidFill>
              </a:rPr>
              <a:t>პერსპექტივები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609599" y="1219200"/>
            <a:ext cx="6347714" cy="4822163"/>
          </a:xfrm>
        </p:spPr>
        <p:txBody>
          <a:bodyPr>
            <a:normAutofit lnSpcReduction="10000"/>
          </a:bodyPr>
          <a:lstStyle/>
          <a:p>
            <a:pPr algn="just"/>
            <a:r>
              <a:rPr lang="ka-GE" dirty="0" smtClean="0"/>
              <a:t>დამოუკიდებელი მუშაობისათვის უნდა განისაზღვროს თემები უკვე შესწავლილი მასალიდან.</a:t>
            </a:r>
            <a:endParaRPr lang="en-US" dirty="0"/>
          </a:p>
          <a:p>
            <a:pPr algn="just">
              <a:buNone/>
            </a:pPr>
            <a:r>
              <a:rPr lang="ka-GE" dirty="0"/>
              <a:t>მაგ: </a:t>
            </a:r>
            <a:r>
              <a:rPr lang="ka-GE" dirty="0" err="1"/>
              <a:t>საფანტომო</a:t>
            </a:r>
            <a:r>
              <a:rPr lang="ka-GE" dirty="0"/>
              <a:t> კურსზე შეიძლება მიეთითოს თემები </a:t>
            </a:r>
          </a:p>
          <a:p>
            <a:pPr algn="just">
              <a:buNone/>
            </a:pPr>
            <a:r>
              <a:rPr lang="ka-GE" dirty="0"/>
              <a:t>1. თანამედროვე </a:t>
            </a:r>
            <a:r>
              <a:rPr lang="ka-GE" dirty="0" err="1"/>
              <a:t>საბჟენი</a:t>
            </a:r>
            <a:r>
              <a:rPr lang="ka-GE" dirty="0"/>
              <a:t> მასალები, მათი თვისებები, გამოყენების ჩვენებები. </a:t>
            </a:r>
          </a:p>
          <a:p>
            <a:pPr algn="just">
              <a:buNone/>
            </a:pPr>
            <a:r>
              <a:rPr lang="ka-GE" dirty="0"/>
              <a:t>2. თანამედროვე სამკურნალო სარჩულები. </a:t>
            </a:r>
          </a:p>
          <a:p>
            <a:pPr algn="just">
              <a:buNone/>
            </a:pPr>
            <a:r>
              <a:rPr lang="ka-GE" dirty="0"/>
              <a:t>3. </a:t>
            </a:r>
            <a:r>
              <a:rPr lang="ka-GE" dirty="0" err="1"/>
              <a:t>საბჟენი</a:t>
            </a:r>
            <a:r>
              <a:rPr lang="ka-GE" dirty="0"/>
              <a:t> მასალები არხების </a:t>
            </a:r>
            <a:r>
              <a:rPr lang="ka-GE" dirty="0" err="1" smtClean="0"/>
              <a:t>დასაბჟენად</a:t>
            </a:r>
            <a:r>
              <a:rPr lang="ka-GE" dirty="0" smtClean="0"/>
              <a:t>.</a:t>
            </a:r>
          </a:p>
          <a:p>
            <a:pPr algn="just">
              <a:buNone/>
            </a:pPr>
            <a:endParaRPr lang="ka-GE" dirty="0" smtClean="0"/>
          </a:p>
          <a:p>
            <a:pPr algn="just">
              <a:buNone/>
            </a:pPr>
            <a:r>
              <a:rPr lang="ka-GE" dirty="0" smtClean="0"/>
              <a:t>      ამ </a:t>
            </a:r>
            <a:r>
              <a:rPr lang="ka-GE" dirty="0"/>
              <a:t>დროს ძირითადი აქცენტები უნდა </a:t>
            </a:r>
            <a:r>
              <a:rPr lang="ka-GE" dirty="0" smtClean="0"/>
              <a:t>გაკეთდეს მედიკამენტებისა </a:t>
            </a:r>
            <a:r>
              <a:rPr lang="ka-GE" dirty="0"/>
              <a:t>და მასალების ჯგუფურ თვისებებზე,  რომლებიც განაპირობებენ მათი გამოყენების ჩვენებას, მოქმედების მექანიზმს, გამოყენების მეთოდებს. სახელწოდებები ბევრია და იცვლება, მაგრამ ჯგუფისთვის დამახასიათებელი </a:t>
            </a:r>
            <a:r>
              <a:rPr lang="ka-GE" dirty="0" smtClean="0"/>
              <a:t>შემადგენლობისა და თვისებების ცოდნა საშუალებას </a:t>
            </a:r>
            <a:r>
              <a:rPr lang="ka-GE" dirty="0"/>
              <a:t>მისცემს მოახდინოს ორიენტირება მასალათა მრავალფეროვნებაში.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57200" y="685800"/>
            <a:ext cx="6248400" cy="5440363"/>
          </a:xfrm>
        </p:spPr>
        <p:txBody>
          <a:bodyPr>
            <a:normAutofit/>
          </a:bodyPr>
          <a:lstStyle/>
          <a:p>
            <a:pPr algn="just"/>
            <a:r>
              <a:rPr lang="ka-GE" sz="2000" dirty="0"/>
              <a:t>მუდმივ </a:t>
            </a:r>
            <a:r>
              <a:rPr lang="ka-GE" sz="2000" dirty="0" err="1"/>
              <a:t>საბჟენ</a:t>
            </a:r>
            <a:r>
              <a:rPr lang="ka-GE" sz="2000" dirty="0"/>
              <a:t> </a:t>
            </a:r>
            <a:r>
              <a:rPr lang="ka-GE" sz="2000" dirty="0" smtClean="0"/>
              <a:t>მასალებშიც ვასწავლოთ </a:t>
            </a:r>
            <a:r>
              <a:rPr lang="ka-GE" sz="2000" dirty="0"/>
              <a:t>ჩვენება, დადებითი და უარყოფითი </a:t>
            </a:r>
            <a:r>
              <a:rPr lang="ka-GE" sz="2000" dirty="0" smtClean="0"/>
              <a:t>თვისებები (შეგვიძლია </a:t>
            </a:r>
            <a:r>
              <a:rPr lang="ka-GE" sz="2000" dirty="0" smtClean="0"/>
              <a:t>მივაწოდოთ  სარეკლამო </a:t>
            </a:r>
            <a:r>
              <a:rPr lang="ka-GE" sz="2000" dirty="0"/>
              <a:t>პროსპექტები</a:t>
            </a:r>
            <a:r>
              <a:rPr lang="ka-GE" sz="2000" dirty="0" smtClean="0"/>
              <a:t>). </a:t>
            </a:r>
            <a:r>
              <a:rPr lang="ka-GE" sz="2000" dirty="0"/>
              <a:t>აქაც სათითაოდ შეიძლება ვერ </a:t>
            </a:r>
            <a:r>
              <a:rPr lang="ka-GE" sz="2000" dirty="0" smtClean="0"/>
              <a:t>განვიხილოთ თითოეული მასალა, </a:t>
            </a:r>
            <a:r>
              <a:rPr lang="ka-GE" sz="2000" dirty="0"/>
              <a:t>მაგრამ ჯგუფების მეთოდით მაინც ისწავლონ, რომ შემდგომში </a:t>
            </a:r>
            <a:r>
              <a:rPr lang="ka-GE" sz="2000" dirty="0" smtClean="0"/>
              <a:t>რომელიც არ </a:t>
            </a:r>
            <a:r>
              <a:rPr lang="ka-GE" sz="2000" dirty="0"/>
              <a:t>უნდა </a:t>
            </a:r>
            <a:r>
              <a:rPr lang="ka-GE" sz="2000" dirty="0" smtClean="0"/>
              <a:t>შეხვდეს პრაქტიკაში, </a:t>
            </a:r>
            <a:r>
              <a:rPr lang="ka-GE" sz="2000" dirty="0" smtClean="0"/>
              <a:t>შეიძლება </a:t>
            </a:r>
            <a:r>
              <a:rPr lang="ka-GE" sz="2000" dirty="0"/>
              <a:t>სახელი არ იცოდეს, მაგრამ ჯგუფით მიხვდება, როგორ იმუშაოს</a:t>
            </a:r>
            <a:r>
              <a:rPr lang="ka-GE" sz="2000" dirty="0" smtClean="0"/>
              <a:t>. ასეთი მიდგომა  საშუალებას მისცემს </a:t>
            </a:r>
            <a:r>
              <a:rPr lang="ka-GE" sz="2000" dirty="0"/>
              <a:t>ადვილად შეძლონ </a:t>
            </a:r>
            <a:r>
              <a:rPr lang="ka-GE" sz="2000" dirty="0" smtClean="0"/>
              <a:t>დამოუკიდებელ მოღვაწეობასთან </a:t>
            </a:r>
            <a:r>
              <a:rPr lang="ka-GE" sz="2000" dirty="0"/>
              <a:t>ადაპტაცია. 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57200" y="609600"/>
            <a:ext cx="6858000" cy="5516563"/>
          </a:xfrm>
        </p:spPr>
        <p:txBody>
          <a:bodyPr>
            <a:normAutofit/>
          </a:bodyPr>
          <a:lstStyle/>
          <a:p>
            <a:pPr algn="just"/>
            <a:r>
              <a:rPr lang="ka-GE" sz="2000" dirty="0" smtClean="0"/>
              <a:t>სწავლების მეთოდებიდან სამედიცინო სპეციალობებში მეტად აქტუალურია როლური თამაშები. </a:t>
            </a:r>
            <a:r>
              <a:rPr lang="ka-GE" sz="2000" dirty="0"/>
              <a:t>თამაშის ეტაპი პედაგოგისათვის წარმოადგენს ყველაზე ძნელ და საპასუხისმგებლოს, რადგან აუცილებელია შეაფასოს თითოეული სტუდენტი ვინც მონაწილეობს თამაშში, აჩვენოს არა მხოლოდ ძლიერი მხარეები, ასევე სუსტი </a:t>
            </a:r>
            <a:r>
              <a:rPr lang="ka-GE" sz="2000" dirty="0" smtClean="0"/>
              <a:t>მხარეებიც </a:t>
            </a:r>
            <a:r>
              <a:rPr lang="ka-GE" sz="2000" dirty="0"/>
              <a:t>საკმაოდ კორექტული </a:t>
            </a:r>
            <a:r>
              <a:rPr lang="ka-GE" sz="2000" dirty="0" smtClean="0"/>
              <a:t>ფორმით. </a:t>
            </a:r>
            <a:r>
              <a:rPr lang="ka-GE" sz="2000" dirty="0"/>
              <a:t>თავისი ჩანაწერები პედაგოგმა </a:t>
            </a:r>
            <a:r>
              <a:rPr lang="ka-GE" sz="2000" dirty="0" smtClean="0"/>
              <a:t>უნდა </a:t>
            </a:r>
            <a:r>
              <a:rPr lang="ka-GE" sz="2000" dirty="0"/>
              <a:t>გააკეთოს შეუმჩნევლად, რათა </a:t>
            </a:r>
            <a:r>
              <a:rPr lang="ka-GE" sz="2000" dirty="0" smtClean="0"/>
              <a:t>მკვეთრმა </a:t>
            </a:r>
            <a:r>
              <a:rPr lang="ka-GE" sz="2000" dirty="0"/>
              <a:t>რეაქციამ ხელი არ შეუშალოს სტუდენტებს გამოავლინოს თავისი თავი თამაშში მაქსიმალურად თავისუფლად.</a:t>
            </a:r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57200" y="457200"/>
            <a:ext cx="6934200" cy="5668963"/>
          </a:xfrm>
        </p:spPr>
        <p:txBody>
          <a:bodyPr>
            <a:normAutofit/>
          </a:bodyPr>
          <a:lstStyle/>
          <a:p>
            <a:pPr algn="just"/>
            <a:r>
              <a:rPr lang="ka-GE" dirty="0"/>
              <a:t>უშუალოდ სათამაშო ეტაპის სცენარის </a:t>
            </a:r>
            <a:r>
              <a:rPr lang="ka-GE" dirty="0"/>
              <a:t>სტრუქტურა </a:t>
            </a:r>
            <a:r>
              <a:rPr lang="ka-GE" dirty="0" smtClean="0"/>
              <a:t>იქნება </a:t>
            </a:r>
            <a:r>
              <a:rPr lang="ka-GE" dirty="0"/>
              <a:t>შემდეგი:</a:t>
            </a:r>
            <a:endParaRPr lang="en-US" dirty="0"/>
          </a:p>
          <a:p>
            <a:pPr algn="just">
              <a:buNone/>
            </a:pPr>
            <a:r>
              <a:rPr lang="ka-GE" dirty="0" smtClean="0"/>
              <a:t> 1</a:t>
            </a:r>
            <a:r>
              <a:rPr lang="ka-GE" dirty="0" smtClean="0"/>
              <a:t>. მოკლე </a:t>
            </a:r>
            <a:r>
              <a:rPr lang="ka-GE" dirty="0"/>
              <a:t>შესავალი სიტყვა „თავმჯდომარის“ (მასწავლებლის), რომელშიც ის ინფორმაციას აწვდის მონაწილეებს სიტუაციის მიზნებისა და ამოცანების შესახებ, განაცხადებს რეგლამენტის შესახებ, წარმოადგენს წამყვან მოთამაშეებს - „მომხსენებელს“ „მკურნალ ექიმს“ და „ ოპონენტებს“. </a:t>
            </a:r>
            <a:endParaRPr lang="en-US" dirty="0"/>
          </a:p>
          <a:p>
            <a:pPr algn="just">
              <a:buNone/>
            </a:pPr>
            <a:r>
              <a:rPr lang="ka-GE" dirty="0"/>
              <a:t>2. </a:t>
            </a:r>
            <a:r>
              <a:rPr lang="ka-GE" dirty="0" err="1"/>
              <a:t>„მომხსენებლის“</a:t>
            </a:r>
            <a:r>
              <a:rPr lang="ka-GE" dirty="0"/>
              <a:t> გამოსვლა;</a:t>
            </a:r>
            <a:endParaRPr lang="en-US" dirty="0"/>
          </a:p>
          <a:p>
            <a:pPr algn="just">
              <a:buNone/>
            </a:pPr>
            <a:r>
              <a:rPr lang="ka-GE" dirty="0"/>
              <a:t>3. </a:t>
            </a:r>
            <a:r>
              <a:rPr lang="ka-GE" dirty="0" err="1"/>
              <a:t>„მომხსენებლის“</a:t>
            </a:r>
            <a:r>
              <a:rPr lang="ka-GE" dirty="0"/>
              <a:t> შემდეგ ყველა მონაწილეს შეუძლია მისცეს შეკითხვები, რომელზეც პასუხს იძლევა თვითონ </a:t>
            </a:r>
            <a:r>
              <a:rPr lang="ka-GE" dirty="0" err="1"/>
              <a:t>„მომხსენებელი“</a:t>
            </a:r>
            <a:r>
              <a:rPr lang="ka-GE" dirty="0"/>
              <a:t>  ან  თანამომხსენებელი ანუ </a:t>
            </a:r>
            <a:r>
              <a:rPr lang="ka-GE" dirty="0" err="1"/>
              <a:t>„მკურნალი</a:t>
            </a:r>
            <a:r>
              <a:rPr lang="ka-GE" dirty="0"/>
              <a:t> </a:t>
            </a:r>
            <a:r>
              <a:rPr lang="ka-GE" dirty="0" err="1"/>
              <a:t>ექიმი“</a:t>
            </a:r>
            <a:r>
              <a:rPr lang="ka-GE" dirty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57200" y="533400"/>
            <a:ext cx="6553200" cy="6019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ka-GE" sz="3400" dirty="0"/>
              <a:t>4. შემდეგ „მკურნალი ექიმი აკეთებს პაციენტის დემონსტრირებას - </a:t>
            </a:r>
            <a:r>
              <a:rPr lang="ka-GE" sz="3400" dirty="0"/>
              <a:t>აუდიტორიის ყურადღებას აქცენტს </a:t>
            </a:r>
            <a:r>
              <a:rPr lang="ka-GE" sz="3400" dirty="0" smtClean="0"/>
              <a:t>უკეთებს  </a:t>
            </a:r>
            <a:r>
              <a:rPr lang="ka-GE" sz="3400" dirty="0"/>
              <a:t>იმ </a:t>
            </a:r>
            <a:r>
              <a:rPr lang="ka-GE" sz="3400" dirty="0" err="1"/>
              <a:t>სომპტომებზე</a:t>
            </a:r>
            <a:r>
              <a:rPr lang="ka-GE" sz="3400" dirty="0"/>
              <a:t>, რომლებსაც ჰქვია საკვანძო, საფუძველი  - დიაგნოზის დასასმელად.</a:t>
            </a:r>
            <a:endParaRPr lang="en-US" sz="3400" dirty="0"/>
          </a:p>
          <a:p>
            <a:pPr>
              <a:buNone/>
            </a:pPr>
            <a:r>
              <a:rPr lang="ka-GE" sz="3400" dirty="0"/>
              <a:t>5. ამის შემდეგ </a:t>
            </a:r>
            <a:r>
              <a:rPr lang="ka-GE" sz="3400" dirty="0" err="1"/>
              <a:t>„მკურნალ</a:t>
            </a:r>
            <a:r>
              <a:rPr lang="ka-GE" sz="3400" dirty="0"/>
              <a:t> </a:t>
            </a:r>
            <a:r>
              <a:rPr lang="ka-GE" sz="3400" dirty="0" err="1"/>
              <a:t>ექიმს“</a:t>
            </a:r>
            <a:r>
              <a:rPr lang="ka-GE" sz="3400" dirty="0"/>
              <a:t> აძლევენ შეკითხვებს რომელზეც პასუხობს ან თვითონ ექიმი ან მომხსენებელთან ერთად.</a:t>
            </a:r>
            <a:endParaRPr lang="en-US" sz="3400" dirty="0"/>
          </a:p>
          <a:p>
            <a:pPr>
              <a:buNone/>
            </a:pPr>
            <a:r>
              <a:rPr lang="ka-GE" sz="3400" dirty="0"/>
              <a:t>6. ყველა მონაწილეს შეუძლია </a:t>
            </a:r>
            <a:r>
              <a:rPr lang="ka-GE" sz="3400" dirty="0" err="1"/>
              <a:t>„მკურნალი</a:t>
            </a:r>
            <a:r>
              <a:rPr lang="ka-GE" sz="3400" dirty="0"/>
              <a:t> </a:t>
            </a:r>
            <a:r>
              <a:rPr lang="ka-GE" sz="3400" dirty="0" err="1"/>
              <a:t>ექიმის“</a:t>
            </a:r>
            <a:r>
              <a:rPr lang="ka-GE" sz="3400" dirty="0"/>
              <a:t> გამოსვლის შემდეგ მისცენ შეკითხვები </a:t>
            </a:r>
            <a:r>
              <a:rPr lang="ka-GE" sz="3400" dirty="0" err="1"/>
              <a:t>„პაციენტს“</a:t>
            </a:r>
            <a:r>
              <a:rPr lang="ka-GE" sz="3400" dirty="0"/>
              <a:t>, რომელიც მტკიცედ უნდა  იცავდეს  თავის პასუხებს. </a:t>
            </a:r>
            <a:endParaRPr lang="en-US" sz="3400" dirty="0"/>
          </a:p>
          <a:p>
            <a:pPr>
              <a:buNone/>
            </a:pPr>
            <a:r>
              <a:rPr lang="ka-GE" sz="3400" dirty="0"/>
              <a:t>7. „თავმჯდომარე“  სთავაზობს ყველა მონაწილეს გამოვიდეს და შეაფასოს </a:t>
            </a:r>
            <a:r>
              <a:rPr lang="ka-GE" sz="3400" dirty="0"/>
              <a:t>თითოეული მოთამაშის სამუშაო </a:t>
            </a:r>
            <a:r>
              <a:rPr lang="ka-GE" sz="3400" dirty="0"/>
              <a:t>შემდეგი თანმიმდევრობით: </a:t>
            </a:r>
            <a:endParaRPr lang="ka-GE" sz="3400" dirty="0" smtClean="0"/>
          </a:p>
          <a:p>
            <a:pPr>
              <a:buNone/>
            </a:pPr>
            <a:r>
              <a:rPr lang="ka-GE" sz="3400" dirty="0"/>
              <a:t> </a:t>
            </a:r>
            <a:r>
              <a:rPr lang="ka-GE" sz="3400" dirty="0" smtClean="0"/>
              <a:t>     </a:t>
            </a:r>
            <a:r>
              <a:rPr lang="ka-GE" sz="3400" dirty="0" smtClean="0"/>
              <a:t>თავდაპირველად </a:t>
            </a:r>
            <a:r>
              <a:rPr lang="ka-GE" sz="3400" dirty="0"/>
              <a:t>განიხილავს „მომხსენებელს“, შემდეგ „მკურნალ ექიმს“ , „ავადმყოფს</a:t>
            </a:r>
            <a:r>
              <a:rPr lang="ka-GE" sz="3400" dirty="0" smtClean="0"/>
              <a:t>“, </a:t>
            </a:r>
            <a:r>
              <a:rPr lang="ka-GE" sz="3400" dirty="0"/>
              <a:t>ოპონენტებს.  გამოდიან რიგითი ექიმების წარმომადგენლები. </a:t>
            </a:r>
            <a:r>
              <a:rPr lang="ka-GE" sz="3400" dirty="0" err="1"/>
              <a:t>თავმჯდომარეს“</a:t>
            </a:r>
            <a:r>
              <a:rPr lang="ka-GE" sz="3400" dirty="0"/>
              <a:t> შეუძლია დაურიგოს მოთამაშეებს წინასწარ მომზადებული ბლანკები თამაშის მონაწილეთა შესაფასებლად. </a:t>
            </a:r>
            <a:endParaRPr lang="en-US" sz="3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57200" y="381000"/>
            <a:ext cx="6934200" cy="5745163"/>
          </a:xfrm>
        </p:spPr>
        <p:txBody>
          <a:bodyPr>
            <a:normAutofit/>
          </a:bodyPr>
          <a:lstStyle/>
          <a:p>
            <a:pPr algn="just"/>
            <a:r>
              <a:rPr lang="ka-GE" dirty="0"/>
              <a:t>თავმჯდომარე შეაგროვებს პასუხებს,  ითვალისწინებს თავის შენიშვნებს, რომელსაც აკეთებდა თამაშის დროს, კონკრეტული ფაქტების გამოყენებით. შეძლებისდაგვარად არ უნდა გააკეთოს მკვეთრი, კატეგორიული დასკვნები და დახასიათება რომელსაც შეუძლია სტუდენტის ფსიქოლოგიური </a:t>
            </a:r>
            <a:r>
              <a:rPr lang="ka-GE" dirty="0" err="1"/>
              <a:t>ტრავმირება</a:t>
            </a:r>
            <a:r>
              <a:rPr lang="ka-GE" dirty="0"/>
              <a:t>.  პედაგოგმა ჯერ უნდა გამოყოს ნეგატიური მომენტები, შემდეგ </a:t>
            </a:r>
            <a:r>
              <a:rPr lang="ka-GE" dirty="0" smtClean="0"/>
              <a:t>პოზიტიური  </a:t>
            </a:r>
            <a:r>
              <a:rPr lang="ka-GE" dirty="0"/>
              <a:t>და თან აღნიშნოს როგორ ასრულებდა მოთამაშე თავის როლს, მისი გამოსვლის უნარი - მოიყვანოს არგუმენტები. საბოლოო დასკვნაში პედაგოგი გაახმოვანებს 2-3 ლიდერის  მაღალ ქულებს.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57200" y="457200"/>
            <a:ext cx="6400800" cy="5668963"/>
          </a:xfrm>
        </p:spPr>
        <p:txBody>
          <a:bodyPr>
            <a:normAutofit/>
          </a:bodyPr>
          <a:lstStyle/>
          <a:p>
            <a:pPr algn="just"/>
            <a:r>
              <a:rPr lang="ka-GE" dirty="0" smtClean="0"/>
              <a:t>ჩვენი </a:t>
            </a:r>
            <a:r>
              <a:rPr lang="ka-GE" dirty="0"/>
              <a:t>სასწავლო-აღმზრდელობით </a:t>
            </a:r>
            <a:r>
              <a:rPr lang="ka-GE" dirty="0"/>
              <a:t>მუშაობის  </a:t>
            </a:r>
            <a:r>
              <a:rPr lang="ka-GE" dirty="0" smtClean="0"/>
              <a:t>მნიშვნელოვან </a:t>
            </a:r>
            <a:r>
              <a:rPr lang="ka-GE" dirty="0"/>
              <a:t>რგოლად განიხილება სტუდენტების სამეცნიერო-კვლევითი მუშაობისთვის (სკმ)  მომზადების სისტემის შექმნა. სრულიად აშკარაა, რომ ამისათვის უნდა შეიქმნას სკმ ორგანიზაციისთვის კომპლექსური </a:t>
            </a:r>
            <a:r>
              <a:rPr lang="ka-GE" dirty="0" smtClean="0"/>
              <a:t>გეგმა მთელი </a:t>
            </a:r>
            <a:r>
              <a:rPr lang="ka-GE" dirty="0"/>
              <a:t>სწავლების </a:t>
            </a:r>
            <a:r>
              <a:rPr lang="ka-GE" dirty="0" smtClean="0"/>
              <a:t>პერიოდისათვის. </a:t>
            </a:r>
            <a:r>
              <a:rPr lang="ka-GE" dirty="0"/>
              <a:t>ეს გეგმა ითვალისწინებს დიფერენციულ მიდგომას დაბალი და მაღალი კურსების სტუდენტებთან. ამ </a:t>
            </a:r>
            <a:r>
              <a:rPr lang="ka-GE" dirty="0" smtClean="0"/>
              <a:t>მიზნით </a:t>
            </a:r>
            <a:r>
              <a:rPr lang="ka-GE" dirty="0" err="1" smtClean="0"/>
              <a:t>შგვიძლია</a:t>
            </a:r>
            <a:r>
              <a:rPr lang="ka-GE" dirty="0" smtClean="0"/>
              <a:t> </a:t>
            </a:r>
            <a:r>
              <a:rPr lang="ka-GE" dirty="0"/>
              <a:t>შევადგინოთ </a:t>
            </a:r>
            <a:r>
              <a:rPr lang="ka-GE" dirty="0" smtClean="0"/>
              <a:t>ალგორითმი  </a:t>
            </a:r>
            <a:r>
              <a:rPr lang="ka-GE" dirty="0"/>
              <a:t>სტუდენტთა სამი ჯგუფის მიმართულებით.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57200" y="533400"/>
            <a:ext cx="6705600" cy="5592763"/>
          </a:xfrm>
        </p:spPr>
        <p:txBody>
          <a:bodyPr>
            <a:normAutofit/>
          </a:bodyPr>
          <a:lstStyle/>
          <a:p>
            <a:endParaRPr lang="ka-GE" dirty="0" smtClean="0"/>
          </a:p>
          <a:p>
            <a:pPr>
              <a:buNone/>
            </a:pPr>
            <a:r>
              <a:rPr lang="ka-GE" dirty="0" smtClean="0"/>
              <a:t>1</a:t>
            </a:r>
            <a:r>
              <a:rPr lang="ka-GE" dirty="0"/>
              <a:t>) </a:t>
            </a:r>
            <a:r>
              <a:rPr lang="ka-GE" dirty="0" smtClean="0"/>
              <a:t> </a:t>
            </a:r>
            <a:r>
              <a:rPr lang="ka-GE" dirty="0"/>
              <a:t>Ι-ΙΙΙ კურსის </a:t>
            </a:r>
            <a:r>
              <a:rPr lang="ka-GE" dirty="0" smtClean="0"/>
              <a:t>სტუდენტები  (აქვთ საბაზისო თეორიული ცოდნა, მათი ნაშრომები ძირითადად რეფერატის ფორმისაა); </a:t>
            </a:r>
            <a:endParaRPr lang="ka-GE" dirty="0" smtClean="0"/>
          </a:p>
          <a:p>
            <a:pPr>
              <a:buNone/>
            </a:pPr>
            <a:r>
              <a:rPr lang="ka-GE" dirty="0" smtClean="0"/>
              <a:t>2</a:t>
            </a:r>
            <a:r>
              <a:rPr lang="ka-GE" dirty="0"/>
              <a:t>) სასწავლო კვლევითი მუშაობა და საკურსო პროექტირება ΙV-V კურსის </a:t>
            </a:r>
            <a:r>
              <a:rPr lang="ka-GE" dirty="0" smtClean="0"/>
              <a:t>სტუდენტებთან ჩატარდება; </a:t>
            </a:r>
            <a:endParaRPr lang="ka-GE" dirty="0" smtClean="0"/>
          </a:p>
          <a:p>
            <a:pPr>
              <a:buNone/>
            </a:pPr>
            <a:r>
              <a:rPr lang="ka-GE" dirty="0" smtClean="0"/>
              <a:t>3</a:t>
            </a:r>
            <a:r>
              <a:rPr lang="ka-GE" dirty="0"/>
              <a:t>) </a:t>
            </a:r>
            <a:r>
              <a:rPr lang="ka-GE" dirty="0" smtClean="0"/>
              <a:t>დამამთავრებელი კურსის </a:t>
            </a:r>
            <a:r>
              <a:rPr lang="ka-GE" dirty="0" smtClean="0"/>
              <a:t>სტუდენტები (კვლევითი და კლინიკური მუშაობის ამსახველი სამეცნიერო ნაშრომები);</a:t>
            </a:r>
            <a:endParaRPr lang="en-US" dirty="0"/>
          </a:p>
          <a:p>
            <a:pPr>
              <a:buNone/>
            </a:pPr>
            <a:r>
              <a:rPr lang="ka-GE" dirty="0" smtClean="0"/>
              <a:t>    შესაძლებელია </a:t>
            </a:r>
            <a:r>
              <a:rPr lang="ka-GE" dirty="0"/>
              <a:t>აგრეთვე შეიქმნას ჯგუფი სტუდენტების ერთობლივად  შემოქმედებისთვის.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287963"/>
          </a:xfrm>
        </p:spPr>
        <p:txBody>
          <a:bodyPr/>
          <a:lstStyle/>
          <a:p>
            <a:pPr algn="just"/>
            <a:r>
              <a:rPr lang="ka-GE" sz="2000" dirty="0"/>
              <a:t>ამ სისტემის მოსამზადებელი ეტაპი ტრადიციულია და იწყება რეფერატების წერით </a:t>
            </a:r>
            <a:r>
              <a:rPr lang="ka-GE" sz="2000" dirty="0" err="1"/>
              <a:t>„შესავალი</a:t>
            </a:r>
            <a:r>
              <a:rPr lang="ka-GE" sz="2000" dirty="0"/>
              <a:t> </a:t>
            </a:r>
            <a:r>
              <a:rPr lang="ka-GE" sz="2000" dirty="0" err="1"/>
              <a:t>სპეციალობაში“</a:t>
            </a:r>
            <a:r>
              <a:rPr lang="ka-GE" sz="2000" dirty="0"/>
              <a:t>. შემდეგ ცოდნის და გარკვეული ჩვევების დაგროვებასთან ერთად პროგრამა რთულდება და მაღალი კურსების სტუდენტების მოზიდვა ხდება ექსპერიმენტული კვლევებისაკენ</a:t>
            </a:r>
            <a:r>
              <a:rPr lang="ka-GE" sz="2000" dirty="0" smtClean="0"/>
              <a:t>.</a:t>
            </a:r>
          </a:p>
          <a:p>
            <a:pPr algn="just"/>
            <a:endParaRPr lang="ka-GE" sz="2000" dirty="0" smtClean="0"/>
          </a:p>
          <a:p>
            <a:pPr algn="just"/>
            <a:r>
              <a:rPr lang="ka-GE" sz="2000" dirty="0"/>
              <a:t>მზადების ყველა ეტაპი მიმართულია იქითკენ, რომ მივიდეთ საბოლოო მიზანთან, თუ როგორია მომავალი ექიმის პრაქტიკული უნარები დამოუკიდებლად შეასრულოს კვლევითი მუშაობის  ცალკეული ფრაგმენტები სამკურნალო, დიაგნოსტიკური, პროფილაქტიკური მიმართულებებით.</a:t>
            </a:r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57200" y="609600"/>
            <a:ext cx="6781800" cy="5516563"/>
          </a:xfrm>
        </p:spPr>
        <p:txBody>
          <a:bodyPr>
            <a:normAutofit/>
          </a:bodyPr>
          <a:lstStyle/>
          <a:p>
            <a:pPr algn="just"/>
            <a:r>
              <a:rPr lang="ka-GE" dirty="0"/>
              <a:t>მაღალ კურსელთა ნაწილი, რომლებიც იჩენენ მეტ ინტერესს ამ მიმართულებით,  უნდა განხორციელდეს  პროგრამა-მაქსიმუმი. მოხდეს </a:t>
            </a:r>
            <a:r>
              <a:rPr lang="ka-GE" dirty="0" smtClean="0"/>
              <a:t>დაგეგმვა - </a:t>
            </a:r>
            <a:r>
              <a:rPr lang="ka-GE" dirty="0"/>
              <a:t>თემა კლინიკურ-ექსპერიმენტული, მისი შესრულება პირველადი მასალით, დოკუმენტაციით, მთელი მასალის სტატისტიკური დამუშავება და ანგარიშგება მოხსენების, თეზისების, სტატიის ფორმით. ასეთი სტუდენტი მომავალში შეიძლება ჩართული იყოს პედაგოგიური შემადგენლობის რეზერვში და რეკომენდაცია მიეცეს შემდგომი სამეცნიერო </a:t>
            </a:r>
            <a:r>
              <a:rPr lang="ka-GE" dirty="0" smtClean="0"/>
              <a:t>მუშაობისთვის (დოქტორანტურა, მაგისტრატურა).</a:t>
            </a:r>
          </a:p>
          <a:p>
            <a:pPr algn="just"/>
            <a:r>
              <a:rPr lang="ka-GE" dirty="0"/>
              <a:t>კომპლექსურ გეგმაში გათვალისწინებული დანერგილი უნდა იყოს ნაშრომების აუცილებელი პუბლიკაციები. ამასთან სტატია </a:t>
            </a:r>
            <a:r>
              <a:rPr lang="ka-GE" dirty="0" smtClean="0"/>
              <a:t>სასურველია </a:t>
            </a:r>
            <a:r>
              <a:rPr lang="ka-GE" dirty="0"/>
              <a:t>ამოდიოდეს ორი კათედრიდან, საბაზისო და გამოსაშვები, სადაც ასრულებს სამეცნიერო კვლევას. სტუდენტთა სკმ მომზადების  ასეთი კომპლექსური პროგრამა  მოგვცემს საშუალებას მაღალკვალიფიციური კადრებით უზრუნველვყოთ ჯანდაცვის სისტემა.</a:t>
            </a:r>
            <a:endParaRPr lang="en-US" dirty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609599" y="533400"/>
            <a:ext cx="6347714" cy="5507963"/>
          </a:xfrm>
        </p:spPr>
        <p:txBody>
          <a:bodyPr>
            <a:noAutofit/>
          </a:bodyPr>
          <a:lstStyle/>
          <a:p>
            <a:pPr algn="just"/>
            <a:r>
              <a:rPr lang="ka-GE" sz="2000" dirty="0" smtClean="0"/>
              <a:t>მოგეხსენებათ, რომ ჩვენი საგანმანათლებლო პროგრამა „სტომატოლოგია“ ფუნქციონირებს 2011 წლიდან. ამ პერიოდში სისტემატურად ვახდენდით მის გაუმჯობესებას და სრულყოფას. საუნივერსიტეტო გადაწყვეტილებებიდან გამომდინარე შევცვალეთ შეფასების სისტემა, და მოვარგეთ კონკრეტულ სასწავლო კურსებს</a:t>
            </a:r>
            <a:r>
              <a:rPr lang="ka-GE" sz="2000" dirty="0" smtClean="0"/>
              <a:t>.</a:t>
            </a:r>
            <a:endParaRPr lang="en-US" sz="2000" dirty="0" smtClean="0"/>
          </a:p>
          <a:p>
            <a:pPr algn="just"/>
            <a:r>
              <a:rPr lang="ka-GE" sz="2000" dirty="0"/>
              <a:t>ვცვლიდით და ვაუმჯობესებდით სასწავლო კურსების თემატიკას. ამ მიმართულებით განსაკუთრებით დაგვეხმარა ახალი ქართული სახელმძღვანელოების გამოცემები. თუმცა, მათი უმრავლესობა თერაპიული სტომატოლოგიის მიმართულების არის და პრობლემად რჩება ახალი სახელმძღვანელოების საკითხი სხვა მიმართულებებითაც.</a:t>
            </a:r>
          </a:p>
          <a:p>
            <a:pPr algn="just"/>
            <a:r>
              <a:rPr lang="ka-GE" sz="2000" dirty="0"/>
              <a:t>ვანახლებდით და ვავსებდით ლიტერატურის </a:t>
            </a:r>
            <a:r>
              <a:rPr lang="ka-GE" sz="2000" dirty="0" smtClean="0"/>
              <a:t>ჩამონათვალს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57200" y="685800"/>
            <a:ext cx="7239000" cy="5440363"/>
          </a:xfrm>
        </p:spPr>
        <p:txBody>
          <a:bodyPr>
            <a:normAutofit/>
          </a:bodyPr>
          <a:lstStyle/>
          <a:p>
            <a:r>
              <a:rPr lang="ka-GE" dirty="0"/>
              <a:t>გადაიხედოს კურსის </a:t>
            </a:r>
            <a:r>
              <a:rPr lang="ka-GE" dirty="0" err="1"/>
              <a:t>სილაბუსის</a:t>
            </a:r>
            <a:r>
              <a:rPr lang="ka-GE" dirty="0"/>
              <a:t> მიხედვით რა პრაქტიკულ უნარ-ჩვევებს უნდა ფლობდეს </a:t>
            </a:r>
            <a:r>
              <a:rPr lang="ka-GE" dirty="0" smtClean="0"/>
              <a:t>სტუდენტი და გააქტიურდეს ამ მიმართულებით მუშაობა. </a:t>
            </a:r>
            <a:r>
              <a:rPr lang="ka-GE" dirty="0"/>
              <a:t> </a:t>
            </a:r>
            <a:r>
              <a:rPr lang="ka-GE" dirty="0" smtClean="0"/>
              <a:t>აქტიურად დაგვჭირდება მულაჟები, ფანტომები. უახლოეს მომავალში იგეგმება სტომატოლოგიური სიმულაციის ცენტრის მოწყობა.  </a:t>
            </a:r>
            <a:r>
              <a:rPr lang="ka-GE" b="1" dirty="0" smtClean="0"/>
              <a:t>აუცილებლად</a:t>
            </a:r>
            <a:r>
              <a:rPr lang="ka-GE" dirty="0" smtClean="0"/>
              <a:t> გასათვალისწინებელია აღნიშნული სადემონსტრაციო მასალის მოვლა. საჭიროა ამ მიმართულებით ერთობლივად შევიმუშაოთ დამცავი ღონისძიებები.</a:t>
            </a:r>
            <a:endParaRPr lang="en-US" dirty="0"/>
          </a:p>
          <a:p>
            <a:pPr>
              <a:buNone/>
            </a:pPr>
            <a:r>
              <a:rPr lang="ka-GE" dirty="0"/>
              <a:t> </a:t>
            </a:r>
            <a:endParaRPr lang="en-US" dirty="0"/>
          </a:p>
          <a:p>
            <a:r>
              <a:rPr lang="ka-GE" dirty="0" smtClean="0"/>
              <a:t>პროფესიული </a:t>
            </a:r>
            <a:r>
              <a:rPr lang="ka-GE" dirty="0"/>
              <a:t>პრობლემები რომლებსაც კურსდამთავრებულები აწყდებიან </a:t>
            </a:r>
            <a:endParaRPr lang="ka-GE" dirty="0" smtClean="0"/>
          </a:p>
          <a:p>
            <a:pPr marL="514350" indent="-514350">
              <a:buAutoNum type="arabicPeriod"/>
            </a:pPr>
            <a:r>
              <a:rPr lang="ka-GE" dirty="0" smtClean="0"/>
              <a:t>სამკურნალო </a:t>
            </a:r>
            <a:r>
              <a:rPr lang="ka-GE" dirty="0"/>
              <a:t>პრეპარატები და მასალები; </a:t>
            </a:r>
            <a:endParaRPr lang="ka-GE" dirty="0" smtClean="0"/>
          </a:p>
          <a:p>
            <a:pPr marL="514350" indent="-514350">
              <a:buAutoNum type="arabicPeriod" startAt="2"/>
            </a:pPr>
            <a:r>
              <a:rPr lang="ka-GE" dirty="0" err="1" smtClean="0"/>
              <a:t>ნოზოლოგიური</a:t>
            </a:r>
            <a:r>
              <a:rPr lang="ka-GE" dirty="0" smtClean="0"/>
              <a:t> </a:t>
            </a:r>
            <a:r>
              <a:rPr lang="ka-GE" dirty="0"/>
              <a:t>ერთეულის </a:t>
            </a:r>
            <a:r>
              <a:rPr lang="ka-GE" dirty="0" err="1"/>
              <a:t>ტრაქტირება</a:t>
            </a:r>
            <a:r>
              <a:rPr lang="ka-GE" dirty="0"/>
              <a:t>; </a:t>
            </a:r>
            <a:endParaRPr lang="ka-GE" dirty="0" smtClean="0"/>
          </a:p>
          <a:p>
            <a:pPr marL="514350" indent="-514350">
              <a:buAutoNum type="arabicPeriod" startAt="2"/>
            </a:pPr>
            <a:r>
              <a:rPr lang="ka-GE" dirty="0" smtClean="0"/>
              <a:t>მეტყველების  სირთულეები</a:t>
            </a:r>
            <a:r>
              <a:rPr lang="ka-GE" dirty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5181600"/>
          </a:xfrm>
        </p:spPr>
        <p:txBody>
          <a:bodyPr>
            <a:normAutofit fontScale="90000"/>
          </a:bodyPr>
          <a:lstStyle/>
          <a:p>
            <a:r>
              <a:rPr lang="ka-GE" sz="2200" b="1" dirty="0" smtClean="0">
                <a:solidFill>
                  <a:schemeClr val="tx1"/>
                </a:solidFill>
              </a:rPr>
              <a:t>               გასაუმჯობესებელი </a:t>
            </a:r>
            <a:r>
              <a:rPr lang="ka-GE" sz="2200" b="1" dirty="0">
                <a:solidFill>
                  <a:schemeClr val="tx1"/>
                </a:solidFill>
              </a:rPr>
              <a:t>მხარეები</a:t>
            </a:r>
            <a:r>
              <a:rPr lang="ka-GE" sz="2200" dirty="0">
                <a:solidFill>
                  <a:schemeClr val="tx1"/>
                </a:solidFill>
              </a:rPr>
              <a:t/>
            </a:r>
            <a:br>
              <a:rPr lang="ka-GE" sz="2200" dirty="0">
                <a:solidFill>
                  <a:schemeClr val="tx1"/>
                </a:solidFill>
              </a:rPr>
            </a:br>
            <a:r>
              <a:rPr lang="ka-GE" sz="2200" b="1" dirty="0">
                <a:solidFill>
                  <a:schemeClr val="tx1"/>
                </a:solidFill>
              </a:rPr>
              <a:t> </a:t>
            </a:r>
            <a:r>
              <a:rPr lang="ka-GE" sz="2200" dirty="0">
                <a:solidFill>
                  <a:schemeClr val="tx1"/>
                </a:solidFill>
              </a:rPr>
              <a:t/>
            </a:r>
            <a:br>
              <a:rPr lang="ka-GE" sz="2200" dirty="0">
                <a:solidFill>
                  <a:schemeClr val="tx1"/>
                </a:solidFill>
              </a:rPr>
            </a:br>
            <a:r>
              <a:rPr lang="ka-GE" sz="2200" dirty="0">
                <a:solidFill>
                  <a:schemeClr val="tx1"/>
                </a:solidFill>
              </a:rPr>
              <a:t> -     პრაქტიკული უნარ-ჩვევების სწავლების </a:t>
            </a:r>
            <a:r>
              <a:rPr lang="ka-GE" sz="2200" dirty="0" smtClean="0">
                <a:solidFill>
                  <a:schemeClr val="tx1"/>
                </a:solidFill>
              </a:rPr>
              <a:t>სრულყოფა;</a:t>
            </a:r>
            <a:r>
              <a:rPr lang="ka-GE" sz="2200" dirty="0">
                <a:solidFill>
                  <a:schemeClr val="tx1"/>
                </a:solidFill>
              </a:rPr>
              <a:t/>
            </a:r>
            <a:br>
              <a:rPr lang="ka-GE" sz="2200" dirty="0">
                <a:solidFill>
                  <a:schemeClr val="tx1"/>
                </a:solidFill>
              </a:rPr>
            </a:br>
            <a:r>
              <a:rPr lang="ka-GE" sz="2200" dirty="0">
                <a:solidFill>
                  <a:schemeClr val="tx1"/>
                </a:solidFill>
              </a:rPr>
              <a:t> -     სილაბუსებში სწავლების მეთოდების გაუმჯობესება, დარგის სპეციფიკიდან</a:t>
            </a:r>
            <a:br>
              <a:rPr lang="ka-GE" sz="2200" dirty="0">
                <a:solidFill>
                  <a:schemeClr val="tx1"/>
                </a:solidFill>
              </a:rPr>
            </a:br>
            <a:r>
              <a:rPr lang="ka-GE" sz="2200" dirty="0" smtClean="0">
                <a:solidFill>
                  <a:schemeClr val="tx1"/>
                </a:solidFill>
              </a:rPr>
              <a:t>გამომდინარე </a:t>
            </a:r>
            <a:r>
              <a:rPr lang="ka-GE" sz="2200" dirty="0">
                <a:solidFill>
                  <a:schemeClr val="tx1"/>
                </a:solidFill>
              </a:rPr>
              <a:t>პრობლემაზე დაფუძნებული სწავლების </a:t>
            </a:r>
            <a:r>
              <a:rPr lang="ka-GE" sz="2200" dirty="0" smtClean="0">
                <a:solidFill>
                  <a:schemeClr val="tx1"/>
                </a:solidFill>
              </a:rPr>
              <a:t>გააქტიურება;</a:t>
            </a:r>
            <a:r>
              <a:rPr lang="ka-GE" sz="2200" dirty="0">
                <a:solidFill>
                  <a:schemeClr val="tx1"/>
                </a:solidFill>
              </a:rPr>
              <a:t/>
            </a:r>
            <a:br>
              <a:rPr lang="ka-GE" sz="2200" dirty="0">
                <a:solidFill>
                  <a:schemeClr val="tx1"/>
                </a:solidFill>
              </a:rPr>
            </a:br>
            <a:r>
              <a:rPr lang="ka-GE" sz="2200" dirty="0">
                <a:solidFill>
                  <a:schemeClr val="tx1"/>
                </a:solidFill>
              </a:rPr>
              <a:t> -     საბაზისო და </a:t>
            </a:r>
            <a:r>
              <a:rPr lang="ka-GE" sz="2200" dirty="0" err="1">
                <a:solidFill>
                  <a:schemeClr val="tx1"/>
                </a:solidFill>
              </a:rPr>
              <a:t>ზოგადსამედიცინო</a:t>
            </a:r>
            <a:r>
              <a:rPr lang="ka-GE" sz="2200" dirty="0">
                <a:solidFill>
                  <a:schemeClr val="tx1"/>
                </a:solidFill>
              </a:rPr>
              <a:t> დისციპლინებში  სტომატოლოგიური აქცენტების</a:t>
            </a:r>
            <a:br>
              <a:rPr lang="ka-GE" sz="2200" dirty="0">
                <a:solidFill>
                  <a:schemeClr val="tx1"/>
                </a:solidFill>
              </a:rPr>
            </a:br>
            <a:r>
              <a:rPr lang="ka-GE" sz="2200" dirty="0" smtClean="0">
                <a:solidFill>
                  <a:schemeClr val="tx1"/>
                </a:solidFill>
              </a:rPr>
              <a:t>გაძლიერება;</a:t>
            </a:r>
            <a:r>
              <a:rPr lang="ka-GE" sz="2200" dirty="0">
                <a:solidFill>
                  <a:schemeClr val="tx1"/>
                </a:solidFill>
              </a:rPr>
              <a:t/>
            </a:r>
            <a:br>
              <a:rPr lang="ka-GE" sz="2200" dirty="0">
                <a:solidFill>
                  <a:schemeClr val="tx1"/>
                </a:solidFill>
              </a:rPr>
            </a:br>
            <a:r>
              <a:rPr lang="ka-GE" sz="2200" dirty="0">
                <a:solidFill>
                  <a:schemeClr val="tx1"/>
                </a:solidFill>
              </a:rPr>
              <a:t> -     სახელმძღვანელოების რესურსის </a:t>
            </a:r>
            <a:r>
              <a:rPr lang="ka-GE" sz="2200" dirty="0" smtClean="0">
                <a:solidFill>
                  <a:schemeClr val="tx1"/>
                </a:solidFill>
              </a:rPr>
              <a:t>გაუმჯობესება.</a:t>
            </a:r>
            <a:r>
              <a:rPr lang="ka-GE" sz="2200" dirty="0">
                <a:solidFill>
                  <a:schemeClr val="tx1"/>
                </a:solidFill>
              </a:rPr>
              <a:t/>
            </a:r>
            <a:br>
              <a:rPr lang="ka-GE" sz="2200" dirty="0">
                <a:solidFill>
                  <a:schemeClr val="tx1"/>
                </a:solidFill>
              </a:rPr>
            </a:br>
            <a:r>
              <a:rPr lang="ka-GE" sz="2200" b="1" dirty="0">
                <a:solidFill>
                  <a:schemeClr val="tx1"/>
                </a:solidFill>
              </a:rPr>
              <a:t> </a:t>
            </a:r>
            <a:r>
              <a:rPr lang="ka-GE" dirty="0"/>
              <a:t/>
            </a:r>
            <a:br>
              <a:rPr lang="ka-GE" dirty="0"/>
            </a:b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660397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609599" y="1295400"/>
            <a:ext cx="6347714" cy="4745963"/>
          </a:xfrm>
        </p:spPr>
        <p:txBody>
          <a:bodyPr>
            <a:normAutofit fontScale="92500" lnSpcReduction="20000"/>
          </a:bodyPr>
          <a:lstStyle/>
          <a:p>
            <a:r>
              <a:rPr lang="ka-GE" dirty="0" smtClean="0"/>
              <a:t>სტომატოლოგიის </a:t>
            </a:r>
            <a:r>
              <a:rPr lang="ka-GE" dirty="0"/>
              <a:t>შემდგომი </a:t>
            </a:r>
            <a:r>
              <a:rPr lang="ka-GE" dirty="0"/>
              <a:t>განვითარებისთვის გადამწყვეტი მნიშვნელობა </a:t>
            </a:r>
            <a:r>
              <a:rPr lang="ka-GE" dirty="0"/>
              <a:t>აქვს </a:t>
            </a:r>
            <a:r>
              <a:rPr lang="ka-GE" dirty="0" smtClean="0"/>
              <a:t>კვალიფიციური საექიმო </a:t>
            </a:r>
            <a:r>
              <a:rPr lang="ka-GE" dirty="0"/>
              <a:t>კადრების მომზადებას რისთვისაც </a:t>
            </a:r>
            <a:r>
              <a:rPr lang="ka-GE" dirty="0" smtClean="0"/>
              <a:t>საჭიროა </a:t>
            </a:r>
            <a:endParaRPr lang="ka-GE" dirty="0" smtClean="0"/>
          </a:p>
          <a:p>
            <a:pPr marL="0" indent="0">
              <a:buNone/>
            </a:pPr>
            <a:endParaRPr lang="ka-GE" dirty="0" smtClean="0"/>
          </a:p>
          <a:p>
            <a:r>
              <a:rPr lang="ka-GE" dirty="0" smtClean="0"/>
              <a:t>1. პროფესორ-მასწავლებლების </a:t>
            </a:r>
            <a:r>
              <a:rPr lang="ka-GE" dirty="0"/>
              <a:t>შემადგენლობის არჩევა; </a:t>
            </a:r>
            <a:endParaRPr lang="ka-GE" dirty="0" smtClean="0"/>
          </a:p>
          <a:p>
            <a:pPr>
              <a:buNone/>
            </a:pPr>
            <a:r>
              <a:rPr lang="ka-GE" dirty="0" smtClean="0"/>
              <a:t>    </a:t>
            </a:r>
            <a:r>
              <a:rPr lang="ka-GE" dirty="0" smtClean="0"/>
              <a:t>  2</a:t>
            </a:r>
            <a:r>
              <a:rPr lang="ka-GE" dirty="0"/>
              <a:t>. </a:t>
            </a:r>
            <a:r>
              <a:rPr lang="ka-GE" dirty="0" smtClean="0"/>
              <a:t>უმაღლესი საგანმანათლებლო დაწესებულების  </a:t>
            </a:r>
            <a:r>
              <a:rPr lang="ka-GE" dirty="0"/>
              <a:t>მატერიალურ ტექნიკური ბაზის </a:t>
            </a:r>
            <a:r>
              <a:rPr lang="ka-GE" dirty="0" smtClean="0"/>
              <a:t>გაძლიერება; </a:t>
            </a:r>
            <a:endParaRPr lang="ka-GE" dirty="0" smtClean="0"/>
          </a:p>
          <a:p>
            <a:pPr>
              <a:buNone/>
            </a:pPr>
            <a:r>
              <a:rPr lang="ka-GE" dirty="0" smtClean="0"/>
              <a:t>    </a:t>
            </a:r>
            <a:r>
              <a:rPr lang="ka-GE" dirty="0" smtClean="0"/>
              <a:t>  3. პირობების </a:t>
            </a:r>
            <a:r>
              <a:rPr lang="ka-GE" dirty="0"/>
              <a:t>შექმნა სტუდენტთა დამოუკიდებელი მუშაობისათვის.</a:t>
            </a:r>
            <a:endParaRPr lang="en-US" dirty="0"/>
          </a:p>
          <a:p>
            <a:pPr>
              <a:buNone/>
            </a:pPr>
            <a:r>
              <a:rPr lang="ka-GE" dirty="0" smtClean="0"/>
              <a:t>    </a:t>
            </a:r>
            <a:r>
              <a:rPr lang="ka-GE" dirty="0" smtClean="0"/>
              <a:t>  4. საათების </a:t>
            </a:r>
            <a:r>
              <a:rPr lang="ka-GE" dirty="0"/>
              <a:t>მომატება სპეციალურ საგნებში</a:t>
            </a:r>
            <a:r>
              <a:rPr lang="ka-GE" dirty="0" smtClean="0"/>
              <a:t>.</a:t>
            </a:r>
          </a:p>
          <a:p>
            <a:pPr>
              <a:buNone/>
            </a:pPr>
            <a:endParaRPr lang="ka-GE" dirty="0" smtClean="0"/>
          </a:p>
          <a:p>
            <a:r>
              <a:rPr lang="ka-GE" dirty="0" smtClean="0"/>
              <a:t>ასევე საჭიროდ მიგვაჩნია ბავშვთა და მოზრდილთა </a:t>
            </a:r>
            <a:r>
              <a:rPr lang="ka-GE" dirty="0"/>
              <a:t>სტომატოლოგიების ზოგიერთი სასწავლო </a:t>
            </a:r>
            <a:r>
              <a:rPr lang="ka-GE" dirty="0" smtClean="0"/>
              <a:t>კურსების გაერთიანება.</a:t>
            </a:r>
            <a:endParaRPr lang="en-US" dirty="0"/>
          </a:p>
          <a:p>
            <a:endParaRPr lang="ka-GE" dirty="0" smtClean="0"/>
          </a:p>
          <a:p>
            <a:pPr>
              <a:buNone/>
            </a:pPr>
            <a:r>
              <a:rPr lang="ka-GE" dirty="0"/>
              <a:t> </a:t>
            </a:r>
            <a:r>
              <a:rPr lang="ka-GE" dirty="0" smtClean="0"/>
              <a:t>    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990600" y="1443841"/>
            <a:ext cx="64008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sz="2000" dirty="0">
                <a:ea typeface="Calibri" panose="020F0502020204030204" pitchFamily="34" charset="0"/>
                <a:cs typeface="Calibri" panose="020F0502020204030204" pitchFamily="34" charset="0"/>
              </a:rPr>
              <a:t>დიდი ყურადღება მიექცა და გაფართოვდა სტომატოლოგიის სასწავლო ინფრასტრუქტურა. განახლდა საუნივერსიტეტო სასწავლო კლინიკური ბაზა, აღიჭურვა უახლესი ტექნიკითა და აპარატურით, ინვენტარით, მასალებით, თვალსაჩინოებებით. ჩამოყალიბდა სასწავლო ოთახები  </a:t>
            </a:r>
            <a:r>
              <a:rPr lang="ka-G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საფანტომო</a:t>
            </a:r>
            <a:r>
              <a:rPr lang="ka-GE" sz="2000" dirty="0">
                <a:ea typeface="Calibri" panose="020F0502020204030204" pitchFamily="34" charset="0"/>
                <a:cs typeface="Times New Roman" panose="02020603050405020304" pitchFamily="18" charset="0"/>
              </a:rPr>
              <a:t> კურსებისთვის. ამ </a:t>
            </a:r>
            <a:r>
              <a:rPr lang="ka-GE" sz="2000" dirty="0">
                <a:ea typeface="Calibri" panose="020F0502020204030204" pitchFamily="34" charset="0"/>
                <a:cs typeface="Calibri" panose="020F0502020204030204" pitchFamily="34" charset="0"/>
              </a:rPr>
              <a:t> სასწავლო ბაზაზე სტუდენტებს აქვთ </a:t>
            </a:r>
            <a:r>
              <a:rPr lang="ka-G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საფანტომო</a:t>
            </a:r>
            <a:r>
              <a:rPr lang="ka-GE" sz="2000" dirty="0">
                <a:ea typeface="Calibri" panose="020F0502020204030204" pitchFamily="34" charset="0"/>
                <a:cs typeface="Times New Roman" panose="02020603050405020304" pitchFamily="18" charset="0"/>
              </a:rPr>
              <a:t> კურსების გავლის პირობები </a:t>
            </a:r>
            <a:r>
              <a:rPr lang="ka-GE" sz="2000" dirty="0">
                <a:ea typeface="Calibri" panose="020F0502020204030204" pitchFamily="34" charset="0"/>
                <a:cs typeface="Helvetica Neue"/>
              </a:rPr>
              <a:t>სტომატოლოგიის სხვადასხვა მიმართულებებში (თერაპიული, ორთოპედიული, ქირურგიული</a:t>
            </a:r>
            <a:r>
              <a:rPr lang="ka-GE" sz="2000" dirty="0" smtClean="0">
                <a:ea typeface="Calibri" panose="020F0502020204030204" pitchFamily="34" charset="0"/>
                <a:cs typeface="Helvetica Neue"/>
              </a:rPr>
              <a:t>). </a:t>
            </a:r>
            <a:endParaRPr lang="ka-GE" sz="2000" dirty="0"/>
          </a:p>
        </p:txBody>
      </p:sp>
    </p:spTree>
    <p:extLst>
      <p:ext uri="{BB962C8B-B14F-4D97-AF65-F5344CB8AC3E}">
        <p14:creationId xmlns:p14="http://schemas.microsoft.com/office/powerpoint/2010/main" val="247777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609599" y="1219200"/>
            <a:ext cx="6347714" cy="4822163"/>
          </a:xfrm>
        </p:spPr>
        <p:txBody>
          <a:bodyPr/>
          <a:lstStyle/>
          <a:p>
            <a:pPr algn="just"/>
            <a:r>
              <a:rPr lang="ka-GE" sz="2400" dirty="0" smtClean="0"/>
              <a:t>დღეისათვის დღის წესრიგში დგას პროგრამის მზადება ახალი აკრედიტაციისთვის. შესაბამისად უპრიანია გადავხედოთ არსებულის დადებით და უარყოფით მხარეებს და დავსახოთ ახალი, კიდევ უფრო თანამედროვე მოთხოვნების შესაბამისი ღონისძიებები</a:t>
            </a:r>
            <a:r>
              <a:rPr lang="ka-GE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57200" y="990600"/>
            <a:ext cx="6934200" cy="5135563"/>
          </a:xfrm>
        </p:spPr>
        <p:txBody>
          <a:bodyPr>
            <a:normAutofit/>
          </a:bodyPr>
          <a:lstStyle/>
          <a:p>
            <a:pPr algn="just"/>
            <a:r>
              <a:rPr lang="ka-GE" sz="2400" dirty="0" smtClean="0"/>
              <a:t>პრობლემები რომ უფრო კარგად გამოგვეკვეთა და შეგვესწავლა, განვიხილეთ სტუდენტთა გამოკითხვის შედეგები, როგორც საუნივერსიტეტო, ისე ჩვენი დეპარტამენტის ფარგლებში ჩატარებული. </a:t>
            </a:r>
            <a:endParaRPr lang="ka-GE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algn="just"/>
            <a:r>
              <a:rPr lang="ka-GE" sz="2400" dirty="0" smtClean="0"/>
              <a:t>არსებული </a:t>
            </a:r>
            <a:r>
              <a:rPr lang="ka-GE" sz="2400" dirty="0" smtClean="0"/>
              <a:t>პრობლემების გადასაწყვეტად უნდა დავსახოთ შესაბამისი ღონისძიებები. 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609599" y="1295400"/>
            <a:ext cx="6347714" cy="4745963"/>
          </a:xfrm>
        </p:spPr>
        <p:txBody>
          <a:bodyPr/>
          <a:lstStyle/>
          <a:p>
            <a:pPr algn="just"/>
            <a:r>
              <a:rPr lang="ka-GE" sz="2400" dirty="0"/>
              <a:t>ახალ პროგრამაში </a:t>
            </a:r>
            <a:r>
              <a:rPr lang="ka-GE" sz="2400" dirty="0" smtClean="0"/>
              <a:t>გადასახედია </a:t>
            </a:r>
            <a:r>
              <a:rPr lang="ka-GE" sz="2400" dirty="0"/>
              <a:t>სასწავლო მასალის შინაარსი  სტომატოლოგიის </a:t>
            </a:r>
            <a:r>
              <a:rPr lang="ka-GE" sz="2400" dirty="0" smtClean="0"/>
              <a:t>თეორიისა </a:t>
            </a:r>
            <a:r>
              <a:rPr lang="ka-GE" sz="2400" dirty="0"/>
              <a:t>და პრაქტიკის თანამედროვე მდგომარეობის შესაბამისად. საგნის </a:t>
            </a:r>
            <a:r>
              <a:rPr lang="ka-GE" sz="2400" dirty="0" smtClean="0"/>
              <a:t>შინაარსის შერჩევისას </a:t>
            </a:r>
            <a:r>
              <a:rPr lang="ka-GE" sz="2400" dirty="0"/>
              <a:t>გათვალისწინებული </a:t>
            </a:r>
            <a:r>
              <a:rPr lang="ka-GE" sz="2400" dirty="0" smtClean="0"/>
              <a:t>უნდა იყო  </a:t>
            </a:r>
            <a:r>
              <a:rPr lang="ka-GE" sz="2400" dirty="0"/>
              <a:t>ყველა ფუნდამენტური დისციპლინის ცოდნის ინტეგრაციის აუცილებლობა. 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609599" y="1066800"/>
            <a:ext cx="6347714" cy="4974563"/>
          </a:xfrm>
        </p:spPr>
        <p:txBody>
          <a:bodyPr/>
          <a:lstStyle/>
          <a:p>
            <a:pPr algn="just"/>
            <a:r>
              <a:rPr lang="ka-GE" sz="2000" dirty="0"/>
              <a:t>გარდა იმ ღრმა </a:t>
            </a:r>
            <a:r>
              <a:rPr lang="ka-GE" sz="2000" dirty="0" smtClean="0"/>
              <a:t>ცოდნისა, რომელიც უნდა მივაწოდოთ სტუდენტებს  </a:t>
            </a:r>
            <a:r>
              <a:rPr lang="ka-GE" sz="2000" dirty="0"/>
              <a:t>სტომატოლოგიურ დაავადებათა </a:t>
            </a:r>
            <a:r>
              <a:rPr lang="ka-GE" sz="2000" dirty="0" smtClean="0"/>
              <a:t>კლინიკის, დიაგნოსტიკისა </a:t>
            </a:r>
            <a:r>
              <a:rPr lang="ka-GE" sz="2000" dirty="0"/>
              <a:t>და </a:t>
            </a:r>
            <a:r>
              <a:rPr lang="ka-GE" sz="2000" dirty="0" smtClean="0"/>
              <a:t>მკურნალობის მიმართულებით, </a:t>
            </a:r>
            <a:r>
              <a:rPr lang="ka-GE" sz="2000" dirty="0"/>
              <a:t>უნდა </a:t>
            </a:r>
            <a:r>
              <a:rPr lang="ka-GE" sz="2000" dirty="0" smtClean="0"/>
              <a:t>იცოდნენ საჭირო მასალები </a:t>
            </a:r>
            <a:r>
              <a:rPr lang="ka-GE" sz="2000" dirty="0"/>
              <a:t>და მედიკამენტები, შეეძლოთ მათი გამოყენება</a:t>
            </a:r>
            <a:r>
              <a:rPr lang="ka-GE" sz="2000" dirty="0" smtClean="0"/>
              <a:t>.</a:t>
            </a:r>
          </a:p>
          <a:p>
            <a:pPr algn="just"/>
            <a:endParaRPr lang="en-US" sz="2000" dirty="0" smtClean="0"/>
          </a:p>
          <a:p>
            <a:pPr algn="just"/>
            <a:r>
              <a:rPr lang="ka-GE" sz="2000" dirty="0"/>
              <a:t>აღნიშნულმა გარემოებებმა განაპირობა სასწავლო გეგმის ჩარჩოებში  სტუდენტთა მზადების ოპტიმიზაცია, მათი შემდგომ პრაქტიკულ მოღვაწეობასთან (საქმიანობასთან) </a:t>
            </a:r>
            <a:r>
              <a:rPr lang="ka-GE" sz="2000" dirty="0" smtClean="0"/>
              <a:t>სწრაფი, </a:t>
            </a:r>
            <a:r>
              <a:rPr lang="ka-GE" sz="2000" dirty="0"/>
              <a:t>უკეთესი, ადაპტაციის მიზნით. აქცენტი უნდა გაკეთდეს სტუდენტის დამოუკიდებელ მუშაობაზე და აზროვნებაზე.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609599" y="685800"/>
            <a:ext cx="6781801" cy="5355563"/>
          </a:xfrm>
        </p:spPr>
        <p:txBody>
          <a:bodyPr>
            <a:normAutofit fontScale="25000" lnSpcReduction="20000"/>
          </a:bodyPr>
          <a:lstStyle/>
          <a:p>
            <a:r>
              <a:rPr lang="ka-GE" dirty="0"/>
              <a:t> </a:t>
            </a:r>
          </a:p>
          <a:p>
            <a:pPr lvl="0" algn="just">
              <a:lnSpc>
                <a:spcPct val="120000"/>
              </a:lnSpc>
            </a:pPr>
            <a:r>
              <a:rPr lang="ka-GE" sz="7200" dirty="0"/>
              <a:t>დამოუკიდებელ მუშაობისას  თემა წინასწარ უნდა ჰქონდეს დამუშავებული. შეძლოს შესრულებული სამუშაოს ანგარიშგება.</a:t>
            </a:r>
          </a:p>
          <a:p>
            <a:pPr lvl="0" algn="just">
              <a:lnSpc>
                <a:spcPct val="120000"/>
              </a:lnSpc>
            </a:pPr>
            <a:r>
              <a:rPr lang="ka-GE" sz="7200" dirty="0"/>
              <a:t>დიდი მნიშვნელობა აქვს დამოუკიდებელი მუშაობის საათებს, რომლებიც რაციონალურად უნდა იყოს დაგეგმილი. ამის გარეშე სწავლების ხარისხის გაუმჯობესება შეუძლებელია. </a:t>
            </a:r>
          </a:p>
          <a:p>
            <a:pPr lvl="0" algn="just">
              <a:lnSpc>
                <a:spcPct val="120000"/>
              </a:lnSpc>
            </a:pPr>
            <a:r>
              <a:rPr lang="ka-GE" sz="7200" b="1" dirty="0"/>
              <a:t>მიზანი</a:t>
            </a:r>
            <a:r>
              <a:rPr lang="ka-GE" sz="7200" dirty="0"/>
              <a:t> - განუვითარდეთ სტუდენტებს კლინიკური აზროვნება - როგორც შემეცნების პროცესი დაფუძნებული ადამიანის ორგანიზმში მიმდინარე პროცესის დიალექტიკურ გაგებაზე. პროცესის ასეთი მიდგომა </a:t>
            </a:r>
            <a:r>
              <a:rPr lang="ka-GE" sz="7200" dirty="0" smtClean="0"/>
              <a:t>ამა </a:t>
            </a:r>
            <a:r>
              <a:rPr lang="ka-GE" sz="7200" dirty="0"/>
              <a:t>თუ იმ საგნის შესწავლისას ხელს უწყობს გარკვეული ლოგიკური </a:t>
            </a:r>
            <a:r>
              <a:rPr lang="ka-GE" sz="7200" dirty="0" smtClean="0"/>
              <a:t>თანმიმდევრობით გაიაზროს </a:t>
            </a:r>
            <a:r>
              <a:rPr lang="ka-GE" sz="7200" dirty="0"/>
              <a:t>სასწავლო </a:t>
            </a:r>
            <a:r>
              <a:rPr lang="ka-GE" sz="7200" dirty="0" smtClean="0"/>
              <a:t>მასალა, </a:t>
            </a:r>
            <a:r>
              <a:rPr lang="ka-GE" sz="7200" dirty="0"/>
              <a:t>რომელიც წარმოდგენილი (განხილული) იყო ლექციაზე, პრაქტიკულ მეცადინეობაზე.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ka-GE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5181600"/>
          </a:xfrm>
        </p:spPr>
        <p:txBody>
          <a:bodyPr>
            <a:normAutofit fontScale="90000"/>
          </a:bodyPr>
          <a:lstStyle/>
          <a:p>
            <a:r>
              <a:rPr lang="ka-GE" sz="2200" dirty="0" err="1">
                <a:solidFill>
                  <a:schemeClr val="tx1"/>
                </a:solidFill>
              </a:rPr>
              <a:t>თვითმომზადების</a:t>
            </a:r>
            <a:r>
              <a:rPr lang="ka-GE" sz="2200" dirty="0">
                <a:solidFill>
                  <a:schemeClr val="tx1"/>
                </a:solidFill>
              </a:rPr>
              <a:t> შედეგი (ჯამი) წარმოადგენს სტუდენტის უნარს-ამოხსნას ამოცანა, რომელიც იქნება კლინიკური სიტუაციის მოდელი, რომელსაც ისინი ხვდებიან პრაქტიკაში </a:t>
            </a:r>
            <a:r>
              <a:rPr lang="ka-GE" sz="2200" dirty="0" smtClean="0">
                <a:solidFill>
                  <a:schemeClr val="tx1"/>
                </a:solidFill>
              </a:rPr>
              <a:t>ავადმყოფებთან ურთიერთობაში.</a:t>
            </a:r>
            <a:br>
              <a:rPr lang="ka-GE" sz="2200" dirty="0" smtClean="0">
                <a:solidFill>
                  <a:schemeClr val="tx1"/>
                </a:solidFill>
              </a:rPr>
            </a:br>
            <a:r>
              <a:rPr lang="ka-GE" sz="2200" dirty="0">
                <a:solidFill>
                  <a:schemeClr val="tx1"/>
                </a:solidFill>
              </a:rPr>
              <a:t> </a:t>
            </a:r>
            <a:r>
              <a:rPr lang="ka-GE" sz="2200" dirty="0">
                <a:solidFill>
                  <a:schemeClr val="tx1"/>
                </a:solidFill>
              </a:rPr>
              <a:t> </a:t>
            </a:r>
            <a:br>
              <a:rPr lang="ka-GE" sz="2200" dirty="0">
                <a:solidFill>
                  <a:schemeClr val="tx1"/>
                </a:solidFill>
              </a:rPr>
            </a:br>
            <a:r>
              <a:rPr lang="ka-GE" sz="2200" dirty="0" err="1">
                <a:solidFill>
                  <a:schemeClr val="tx1"/>
                </a:solidFill>
              </a:rPr>
              <a:t>არააუდიტორიული</a:t>
            </a:r>
            <a:r>
              <a:rPr lang="ka-GE" sz="2200" dirty="0">
                <a:solidFill>
                  <a:schemeClr val="tx1"/>
                </a:solidFill>
              </a:rPr>
              <a:t> მუშაობისათვის </a:t>
            </a:r>
            <a:r>
              <a:rPr lang="ka-GE" sz="2200" dirty="0" smtClean="0">
                <a:solidFill>
                  <a:schemeClr val="tx1"/>
                </a:solidFill>
              </a:rPr>
              <a:t>დეპარტამენტში უნდა </a:t>
            </a:r>
            <a:r>
              <a:rPr lang="ka-GE" sz="2200" dirty="0">
                <a:solidFill>
                  <a:schemeClr val="tx1"/>
                </a:solidFill>
              </a:rPr>
              <a:t>იყოს კაბინეტი </a:t>
            </a:r>
            <a:r>
              <a:rPr lang="ka-GE" sz="2200" dirty="0" err="1">
                <a:solidFill>
                  <a:schemeClr val="tx1"/>
                </a:solidFill>
              </a:rPr>
              <a:t>თვითმომზადებისათვის</a:t>
            </a:r>
            <a:r>
              <a:rPr lang="ka-GE" sz="2200" dirty="0">
                <a:solidFill>
                  <a:schemeClr val="tx1"/>
                </a:solidFill>
              </a:rPr>
              <a:t>, სადაც </a:t>
            </a:r>
            <a:r>
              <a:rPr lang="ka-GE" sz="2200" dirty="0" smtClean="0">
                <a:solidFill>
                  <a:schemeClr val="tx1"/>
                </a:solidFill>
              </a:rPr>
              <a:t>სტუდენტები </a:t>
            </a:r>
            <a:r>
              <a:rPr lang="ka-GE" sz="2200" dirty="0">
                <a:solidFill>
                  <a:schemeClr val="tx1"/>
                </a:solidFill>
              </a:rPr>
              <a:t>იპოვიან თვალსაჩინოებებს, სახელმძღვანელოებს, </a:t>
            </a:r>
            <a:r>
              <a:rPr lang="ka-GE" sz="2200" dirty="0" smtClean="0">
                <a:solidFill>
                  <a:schemeClr val="tx1"/>
                </a:solidFill>
              </a:rPr>
              <a:t>სასწავლო-მეთოდურ საშუალებებს, ლიტერატურას </a:t>
            </a:r>
            <a:r>
              <a:rPr lang="ka-GE" sz="2200" dirty="0">
                <a:solidFill>
                  <a:schemeClr val="tx1"/>
                </a:solidFill>
              </a:rPr>
              <a:t>და სწავლების ტექნიკურ საშუალებებს. </a:t>
            </a:r>
            <a:r>
              <a:rPr lang="ka-GE" sz="2200" dirty="0" smtClean="0">
                <a:solidFill>
                  <a:schemeClr val="tx1"/>
                </a:solidFill>
              </a:rPr>
              <a:t/>
            </a:r>
            <a:br>
              <a:rPr lang="ka-GE" sz="2200" dirty="0" smtClean="0">
                <a:solidFill>
                  <a:schemeClr val="tx1"/>
                </a:solidFill>
              </a:rPr>
            </a:br>
            <a:r>
              <a:rPr lang="ka-GE" sz="2200" dirty="0" smtClean="0">
                <a:solidFill>
                  <a:schemeClr val="tx1"/>
                </a:solidFill>
              </a:rPr>
              <a:t/>
            </a:r>
            <a:br>
              <a:rPr lang="ka-GE" sz="2200" dirty="0" smtClean="0">
                <a:solidFill>
                  <a:schemeClr val="tx1"/>
                </a:solidFill>
              </a:rPr>
            </a:br>
            <a:r>
              <a:rPr lang="ka-GE" sz="2200" dirty="0">
                <a:solidFill>
                  <a:schemeClr val="tx1"/>
                </a:solidFill>
              </a:rPr>
              <a:t>დამოუკიდებელი მუშაობით - ახალი  მოთხოვნების მიხედვით უნდა გაუმჯობესდეს სპეციალისტთა მომზადების ხარისხი.</a:t>
            </a:r>
            <a:br>
              <a:rPr lang="ka-GE" sz="2200" dirty="0">
                <a:solidFill>
                  <a:schemeClr val="tx1"/>
                </a:solidFill>
              </a:rPr>
            </a:br>
            <a:r>
              <a:rPr lang="ka-GE" sz="2200" dirty="0">
                <a:solidFill>
                  <a:schemeClr val="tx1"/>
                </a:solidFill>
              </a:rPr>
              <a:t> </a:t>
            </a:r>
            <a:br>
              <a:rPr lang="ka-GE" sz="2200" dirty="0">
                <a:solidFill>
                  <a:schemeClr val="tx1"/>
                </a:solidFill>
              </a:rPr>
            </a:br>
            <a:endParaRPr lang="ka-GE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694962"/>
      </p:ext>
    </p:extLst>
  </p:cSld>
  <p:clrMapOvr>
    <a:masterClrMapping/>
  </p:clrMapOvr>
</p:sld>
</file>

<file path=ppt/theme/theme1.xml><?xml version="1.0" encoding="utf-8"?>
<a:theme xmlns:a="http://schemas.openxmlformats.org/drawingml/2006/main" name="ასპექტი">
  <a:themeElements>
    <a:clrScheme name="ასპექტი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ასპექტი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ასპექტი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299</TotalTime>
  <Words>1150</Words>
  <Application>Microsoft Office PowerPoint</Application>
  <PresentationFormat>ეკრანი (4:3)</PresentationFormat>
  <Paragraphs>70</Paragraphs>
  <Slides>22</Slides>
  <Notes>0</Notes>
  <HiddenSlides>0</HiddenSlides>
  <MMClips>0</MMClips>
  <ScaleCrop>false</ScaleCrop>
  <HeadingPairs>
    <vt:vector size="6" baseType="variant">
      <vt:variant>
        <vt:lpstr>გამოყენებული შრიფტები</vt:lpstr>
      </vt:variant>
      <vt:variant>
        <vt:i4>7</vt:i4>
      </vt:variant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22</vt:i4>
      </vt:variant>
    </vt:vector>
  </HeadingPairs>
  <TitlesOfParts>
    <vt:vector size="30" baseType="lpstr">
      <vt:lpstr>Arial</vt:lpstr>
      <vt:lpstr>Calibri</vt:lpstr>
      <vt:lpstr>Helvetica Neue</vt:lpstr>
      <vt:lpstr>Sylfaen</vt:lpstr>
      <vt:lpstr>Times New Roman</vt:lpstr>
      <vt:lpstr>Trebuchet MS</vt:lpstr>
      <vt:lpstr>Wingdings 3</vt:lpstr>
      <vt:lpstr>ასპექტი</vt:lpstr>
      <vt:lpstr>სტომატოლოგიის საგანმანათლებლო პროგრამის განვითარების პერსპექტივები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თვითმომზადების შედეგი (ჯამი) წარმოადგენს სტუდენტის უნარს-ამოხსნას ამოცანა, რომელიც იქნება კლინიკური სიტუაციის მოდელი, რომელსაც ისინი ხვდებიან პრაქტიკაში ავადმყოფებთან ურთიერთობაში.    არააუდიტორიული მუშაობისათვის დეპარტამენტში უნდა იყოს კაბინეტი თვითმომზადებისათვის, სადაც სტუდენტები იპოვიან თვალსაჩინოებებს, სახელმძღვანელოებს, სასწავლო-მეთოდურ საშუალებებს, ლიტერატურას და სწავლების ტექნიკურ საშუალებებს.   დამოუკიდებელი მუშაობით - ახალი  მოთხოვნების მიხედვით უნდა გაუმჯობესდეს სპეციალისტთა მომზადების ხარისხი.   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               გასაუმჯობესებელი მხარეები    -     პრაქტიკული უნარ-ჩვევების სწავლების სრულყოფა;  -     სილაბუსებში სწავლების მეთოდების გაუმჯობესება, დარგის სპეციფიკიდან გამომდინარე პრობლემაზე დაფუძნებული სწავლების გააქტიურება;  -     საბაზისო და ზოგადსამედიცინო დისციპლინებში  სტომატოლოგიური აქცენტების გაძლიერება;  -     სახელმძღვანელოების რესურსის გაუმჯობესება.   </vt:lpstr>
      <vt:lpstr>PowerPoint-ის პრეზენტაცია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სტომატოლოგიის საგანმანათლებლო პროგრამის განვითარების პერსპექტივები</dc:title>
  <dc:creator>STOMATOLOGIA</dc:creator>
  <cp:lastModifiedBy>USER</cp:lastModifiedBy>
  <cp:revision>29</cp:revision>
  <dcterms:created xsi:type="dcterms:W3CDTF">2019-06-19T04:50:57Z</dcterms:created>
  <dcterms:modified xsi:type="dcterms:W3CDTF">2019-06-19T08:36:05Z</dcterms:modified>
</cp:coreProperties>
</file>