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28.jpg" ContentType="image/png"/>
  <Override PartName="/ppt/media/image29.jpg" ContentType="image/png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ppt/charts/chart17.xml" ContentType="application/vnd.openxmlformats-officedocument.drawingml.chart+xml"/>
  <Override PartName="/ppt/theme/themeOverride3.xml" ContentType="application/vnd.openxmlformats-officedocument.themeOverride+xml"/>
  <Override PartName="/ppt/charts/chart18.xml" ContentType="application/vnd.openxmlformats-officedocument.drawingml.chart+xml"/>
  <Override PartName="/ppt/theme/themeOverride4.xml" ContentType="application/vnd.openxmlformats-officedocument.themeOverride+xml"/>
  <Override PartName="/ppt/charts/chart19.xml" ContentType="application/vnd.openxmlformats-officedocument.drawingml.chart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theme/themeOverride7.xml" ContentType="application/vnd.openxmlformats-officedocument.themeOverride+xml"/>
  <Override PartName="/ppt/charts/chart22.xml" ContentType="application/vnd.openxmlformats-officedocument.drawingml.chart+xml"/>
  <Override PartName="/ppt/theme/themeOverride8.xml" ContentType="application/vnd.openxmlformats-officedocument.themeOverride+xml"/>
  <Override PartName="/ppt/charts/chart23.xml" ContentType="application/vnd.openxmlformats-officedocument.drawingml.chart+xml"/>
  <Override PartName="/ppt/theme/themeOverride9.xml" ContentType="application/vnd.openxmlformats-officedocument.themeOverride+xml"/>
  <Override PartName="/ppt/charts/chart24.xml" ContentType="application/vnd.openxmlformats-officedocument.drawingml.chart+xml"/>
  <Override PartName="/ppt/theme/themeOverride10.xml" ContentType="application/vnd.openxmlformats-officedocument.themeOverride+xml"/>
  <Override PartName="/ppt/charts/chart25.xml" ContentType="application/vnd.openxmlformats-officedocument.drawingml.chart+xml"/>
  <Override PartName="/ppt/theme/themeOverride11.xml" ContentType="application/vnd.openxmlformats-officedocument.themeOverride+xml"/>
  <Override PartName="/ppt/charts/chart26.xml" ContentType="application/vnd.openxmlformats-officedocument.drawingml.chart+xml"/>
  <Override PartName="/ppt/theme/themeOverride12.xml" ContentType="application/vnd.openxmlformats-officedocument.themeOverride+xml"/>
  <Override PartName="/ppt/charts/chart27.xml" ContentType="application/vnd.openxmlformats-officedocument.drawingml.chart+xml"/>
  <Override PartName="/ppt/theme/themeOverride13.xml" ContentType="application/vnd.openxmlformats-officedocument.themeOverride+xml"/>
  <Override PartName="/ppt/charts/chart28.xml" ContentType="application/vnd.openxmlformats-officedocument.drawingml.chart+xml"/>
  <Override PartName="/ppt/theme/themeOverride14.xml" ContentType="application/vnd.openxmlformats-officedocument.themeOverride+xml"/>
  <Override PartName="/ppt/charts/chart29.xml" ContentType="application/vnd.openxmlformats-officedocument.drawingml.chart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6" r:id="rId3"/>
    <p:sldMasterId id="2147483714" r:id="rId4"/>
    <p:sldMasterId id="2147483785" r:id="rId5"/>
  </p:sldMasterIdLst>
  <p:notesMasterIdLst>
    <p:notesMasterId r:id="rId45"/>
  </p:notesMasterIdLst>
  <p:sldIdLst>
    <p:sldId id="256" r:id="rId6"/>
    <p:sldId id="285" r:id="rId7"/>
    <p:sldId id="257" r:id="rId8"/>
    <p:sldId id="258" r:id="rId9"/>
    <p:sldId id="288" r:id="rId10"/>
    <p:sldId id="259" r:id="rId11"/>
    <p:sldId id="281" r:id="rId12"/>
    <p:sldId id="282" r:id="rId13"/>
    <p:sldId id="283" r:id="rId14"/>
    <p:sldId id="260" r:id="rId15"/>
    <p:sldId id="262" r:id="rId16"/>
    <p:sldId id="263" r:id="rId17"/>
    <p:sldId id="261" r:id="rId18"/>
    <p:sldId id="297" r:id="rId19"/>
    <p:sldId id="298" r:id="rId20"/>
    <p:sldId id="299" r:id="rId21"/>
    <p:sldId id="300" r:id="rId22"/>
    <p:sldId id="302" r:id="rId23"/>
    <p:sldId id="301" r:id="rId24"/>
    <p:sldId id="265" r:id="rId25"/>
    <p:sldId id="266" r:id="rId26"/>
    <p:sldId id="267" r:id="rId27"/>
    <p:sldId id="268" r:id="rId28"/>
    <p:sldId id="269" r:id="rId29"/>
    <p:sldId id="286" r:id="rId30"/>
    <p:sldId id="270" r:id="rId31"/>
    <p:sldId id="271" r:id="rId32"/>
    <p:sldId id="289" r:id="rId33"/>
    <p:sldId id="291" r:id="rId34"/>
    <p:sldId id="295" r:id="rId35"/>
    <p:sldId id="296" r:id="rId36"/>
    <p:sldId id="294" r:id="rId37"/>
    <p:sldId id="293" r:id="rId38"/>
    <p:sldId id="273" r:id="rId39"/>
    <p:sldId id="274" r:id="rId40"/>
    <p:sldId id="275" r:id="rId41"/>
    <p:sldId id="276" r:id="rId42"/>
    <p:sldId id="284" r:id="rId43"/>
    <p:sldId id="279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A07"/>
    <a:srgbClr val="CFD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6.bin"/><Relationship Id="rId1" Type="http://schemas.openxmlformats.org/officeDocument/2006/relationships/themeOverride" Target="../theme/themeOverride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7.bin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8.bin"/><Relationship Id="rId1" Type="http://schemas.openxmlformats.org/officeDocument/2006/relationships/themeOverride" Target="../theme/themeOverride6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9.bin"/><Relationship Id="rId1" Type="http://schemas.openxmlformats.org/officeDocument/2006/relationships/themeOverride" Target="../theme/themeOverride7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0.bin"/><Relationship Id="rId1" Type="http://schemas.openxmlformats.org/officeDocument/2006/relationships/themeOverride" Target="../theme/themeOverride8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1.bin"/><Relationship Id="rId1" Type="http://schemas.openxmlformats.org/officeDocument/2006/relationships/themeOverride" Target="../theme/themeOverride9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0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1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2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3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4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ნახ.</a:t>
            </a: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5 გელის "</a:t>
            </a:r>
            <a:r>
              <a:rPr lang="en-US" sz="1400" b="0" i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Senses </a:t>
            </a:r>
            <a:r>
              <a:rPr lang="ru-RU" sz="1400" b="0" i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дивная сказка" </a:t>
            </a: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კონცენტრაციაზე ( 20˚</a:t>
            </a:r>
            <a:r>
              <a:rPr lang="en-US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C)</a:t>
            </a:r>
            <a:endParaRPr lang="ru-RU" sz="1400" b="0" i="1" dirty="0"/>
          </a:p>
        </c:rich>
      </c:tx>
      <c:layout>
        <c:manualLayout>
          <c:xMode val="edge"/>
          <c:yMode val="edge"/>
          <c:x val="0.33378573735065453"/>
          <c:y val="0"/>
        </c:manualLayout>
      </c:layout>
      <c:overlay val="1"/>
      <c:spPr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607174103237096E-2"/>
          <c:y val="0.21806722076407115"/>
          <c:w val="0.84413952987737728"/>
          <c:h val="0.66595290172061827"/>
        </c:manualLayout>
      </c:layout>
      <c:lineChart>
        <c:grouping val="standard"/>
        <c:varyColors val="0"/>
        <c:ser>
          <c:idx val="0"/>
          <c:order val="0"/>
          <c:tx>
            <c:strRef>
              <c:f>'[v-max.-qafianoba (1).xlsx]Лист2'!$C$4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'[v-max.-qafianoba (1).xlsx]Лист2'!$B$5:$B$13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'[v-max.-qafianoba (1).xlsx]Лист2'!$C$5:$C$13</c:f>
              <c:numCache>
                <c:formatCode>General</c:formatCode>
                <c:ptCount val="9"/>
                <c:pt idx="0">
                  <c:v>102</c:v>
                </c:pt>
                <c:pt idx="1">
                  <c:v>100.3</c:v>
                </c:pt>
                <c:pt idx="2">
                  <c:v>99.3</c:v>
                </c:pt>
                <c:pt idx="3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16-494E-94E7-183976813DAA}"/>
            </c:ext>
          </c:extLst>
        </c:ser>
        <c:ser>
          <c:idx val="1"/>
          <c:order val="1"/>
          <c:tx>
            <c:strRef>
              <c:f>'[v-max.-qafianoba (1).xlsx]Лист2'!$D$4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'[v-max.-qafianoba (1).xlsx]Лист2'!$B$5:$B$13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'[v-max.-qafianoba (1).xlsx]Лист2'!$D$5:$D$13</c:f>
              <c:numCache>
                <c:formatCode>General</c:formatCode>
                <c:ptCount val="9"/>
                <c:pt idx="0">
                  <c:v>174.5</c:v>
                </c:pt>
                <c:pt idx="1">
                  <c:v>170.5</c:v>
                </c:pt>
                <c:pt idx="2">
                  <c:v>168</c:v>
                </c:pt>
                <c:pt idx="3">
                  <c:v>166</c:v>
                </c:pt>
                <c:pt idx="4">
                  <c:v>164</c:v>
                </c:pt>
                <c:pt idx="5">
                  <c:v>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16-494E-94E7-183976813DAA}"/>
            </c:ext>
          </c:extLst>
        </c:ser>
        <c:ser>
          <c:idx val="2"/>
          <c:order val="2"/>
          <c:tx>
            <c:strRef>
              <c:f>'[v-max.-qafianoba (1).xlsx]Лист2'!$E$4</c:f>
              <c:strCache>
                <c:ptCount val="1"/>
                <c:pt idx="0">
                  <c:v>2,50%</c:v>
                </c:pt>
              </c:strCache>
            </c:strRef>
          </c:tx>
          <c:cat>
            <c:numRef>
              <c:f>'[v-max.-qafianoba (1).xlsx]Лист2'!$B$5:$B$13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'[v-max.-qafianoba (1).xlsx]Лист2'!$E$5:$E$13</c:f>
              <c:numCache>
                <c:formatCode>General</c:formatCode>
                <c:ptCount val="9"/>
                <c:pt idx="0">
                  <c:v>265</c:v>
                </c:pt>
                <c:pt idx="1">
                  <c:v>258.5</c:v>
                </c:pt>
                <c:pt idx="2">
                  <c:v>255.5</c:v>
                </c:pt>
                <c:pt idx="3">
                  <c:v>252.5</c:v>
                </c:pt>
                <c:pt idx="4">
                  <c:v>250.5</c:v>
                </c:pt>
                <c:pt idx="5">
                  <c:v>248</c:v>
                </c:pt>
                <c:pt idx="6">
                  <c:v>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16-494E-94E7-183976813DAA}"/>
            </c:ext>
          </c:extLst>
        </c:ser>
        <c:ser>
          <c:idx val="3"/>
          <c:order val="3"/>
          <c:tx>
            <c:strRef>
              <c:f>'[v-max.-qafianoba (1).xlsx]Лист2'!$F$4</c:f>
              <c:strCache>
                <c:ptCount val="1"/>
                <c:pt idx="0">
                  <c:v>1,25%</c:v>
                </c:pt>
              </c:strCache>
            </c:strRef>
          </c:tx>
          <c:cat>
            <c:numRef>
              <c:f>'[v-max.-qafianoba (1).xlsx]Лист2'!$B$5:$B$13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'[v-max.-qafianoba (1).xlsx]Лист2'!$F$5:$F$13</c:f>
              <c:numCache>
                <c:formatCode>General</c:formatCode>
                <c:ptCount val="9"/>
                <c:pt idx="0">
                  <c:v>295.5</c:v>
                </c:pt>
                <c:pt idx="1">
                  <c:v>285</c:v>
                </c:pt>
                <c:pt idx="2">
                  <c:v>277</c:v>
                </c:pt>
                <c:pt idx="3">
                  <c:v>272</c:v>
                </c:pt>
                <c:pt idx="4">
                  <c:v>265</c:v>
                </c:pt>
                <c:pt idx="5">
                  <c:v>267</c:v>
                </c:pt>
                <c:pt idx="6">
                  <c:v>266</c:v>
                </c:pt>
                <c:pt idx="7">
                  <c:v>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16-494E-94E7-183976813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91872"/>
        <c:axId val="129295104"/>
      </c:lineChart>
      <c:catAx>
        <c:axId val="212191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Ʈ,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წთ.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8307172387765254"/>
              <c:y val="0.79997666958296876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crossAx val="129295104"/>
        <c:crosses val="autoZero"/>
        <c:auto val="1"/>
        <c:lblAlgn val="ctr"/>
        <c:lblOffset val="100"/>
        <c:noMultiLvlLbl val="0"/>
      </c:catAx>
      <c:valAx>
        <c:axId val="12929510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V(</a:t>
                </a:r>
                <a:r>
                  <a:rPr lang="ka-GE" sz="1400" b="0" i="1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ქაფის),</a:t>
                </a:r>
              </a:p>
              <a:p>
                <a:pPr>
                  <a:defRPr sz="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sz="1400" b="0" i="1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მლ</a:t>
                </a:r>
                <a:r>
                  <a:rPr lang="ka-GE" sz="800" b="0" i="1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ru-RU" sz="800" b="0" i="1" dirty="0"/>
              </a:p>
            </c:rich>
          </c:tx>
          <c:layout>
            <c:manualLayout>
              <c:xMode val="edge"/>
              <c:yMode val="edge"/>
              <c:x val="9.1813049684578901E-2"/>
              <c:y val="7.8355858502761777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12191872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8044500366295888"/>
          <c:y val="0.52146080620519453"/>
          <c:w val="0.19184596537521539"/>
          <c:h val="0.22801582637991147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aseline="0"/>
            </a:pPr>
            <a:r>
              <a:rPr lang="ka-GE" sz="1400" baseline="0"/>
              <a:t>ნახ.</a:t>
            </a:r>
            <a:r>
              <a:rPr lang="en-US" sz="1400" baseline="0"/>
              <a:t>16</a:t>
            </a:r>
            <a:r>
              <a:rPr lang="ka-GE" sz="1400" baseline="0"/>
              <a:t> გელის</a:t>
            </a:r>
            <a:r>
              <a:rPr lang="en-US" sz="1400" baseline="0"/>
              <a:t> </a:t>
            </a:r>
            <a:r>
              <a:rPr lang="ka-GE" sz="1400" baseline="0"/>
              <a:t>"</a:t>
            </a:r>
            <a:r>
              <a:rPr lang="en-US" sz="1400" baseline="0">
                <a:solidFill>
                  <a:srgbClr val="FF0000"/>
                </a:solidFill>
              </a:rPr>
              <a:t>Botanica</a:t>
            </a:r>
            <a:r>
              <a:rPr lang="ka-GE" sz="1400" baseline="0">
                <a:solidFill>
                  <a:srgbClr val="FF0000"/>
                </a:solidFill>
              </a:rPr>
              <a:t>" </a:t>
            </a:r>
            <a:r>
              <a:rPr lang="ka-GE" sz="1400" baseline="0"/>
              <a:t>ქაფიანობის</a:t>
            </a:r>
            <a:r>
              <a:rPr lang="en-US" sz="1400" baseline="0"/>
              <a:t> d</a:t>
            </a:r>
            <a:r>
              <a:rPr lang="ka-GE" sz="1400" baseline="0"/>
              <a:t>ამოკიდებულება ტემპერატურაზე (50° </a:t>
            </a:r>
            <a:r>
              <a:rPr lang="en-US" sz="1400" baseline="0"/>
              <a:t>C)</a:t>
            </a:r>
            <a:endParaRPr lang="ru-RU" sz="1400" baseline="0"/>
          </a:p>
        </c:rich>
      </c:tx>
      <c:layout>
        <c:manualLayout>
          <c:xMode val="edge"/>
          <c:yMode val="edge"/>
          <c:x val="0.22154525386313464"/>
          <c:y val="0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388138568771618"/>
          <c:y val="0.17431758530183725"/>
          <c:w val="0.9256934609792481"/>
          <c:h val="0.70800816564596092"/>
        </c:manualLayout>
      </c:layout>
      <c:lineChart>
        <c:grouping val="standard"/>
        <c:varyColors val="0"/>
        <c:ser>
          <c:idx val="0"/>
          <c:order val="0"/>
          <c:tx>
            <c:strRef>
              <c:f>'[stella-rezultati-30.03.-2019 (2).xlsx]qapianoba 500C'!$C$30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'[stella-rezultati-30.03.-2019 (2).xlsx]qapianoba 500C'!$B$31:$B$40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500C'!$C$31:$C$40</c:f>
              <c:numCache>
                <c:formatCode>General</c:formatCode>
                <c:ptCount val="10"/>
                <c:pt idx="0">
                  <c:v>126.25</c:v>
                </c:pt>
                <c:pt idx="1">
                  <c:v>124</c:v>
                </c:pt>
                <c:pt idx="2">
                  <c:v>122.5</c:v>
                </c:pt>
                <c:pt idx="3">
                  <c:v>121.5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63-4428-9317-B079F954EA06}"/>
            </c:ext>
          </c:extLst>
        </c:ser>
        <c:ser>
          <c:idx val="1"/>
          <c:order val="1"/>
          <c:tx>
            <c:strRef>
              <c:f>'[stella-rezultati-30.03.-2019 (2).xlsx]qapianoba 500C'!$D$30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'[stella-rezultati-30.03.-2019 (2).xlsx]qapianoba 500C'!$B$31:$B$40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500C'!$D$31:$D$40</c:f>
              <c:numCache>
                <c:formatCode>General</c:formatCode>
                <c:ptCount val="10"/>
                <c:pt idx="0">
                  <c:v>207</c:v>
                </c:pt>
                <c:pt idx="1">
                  <c:v>204</c:v>
                </c:pt>
                <c:pt idx="2">
                  <c:v>202</c:v>
                </c:pt>
                <c:pt idx="3">
                  <c:v>200</c:v>
                </c:pt>
                <c:pt idx="4">
                  <c:v>199</c:v>
                </c:pt>
                <c:pt idx="5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63-4428-9317-B079F954EA06}"/>
            </c:ext>
          </c:extLst>
        </c:ser>
        <c:ser>
          <c:idx val="2"/>
          <c:order val="2"/>
          <c:tx>
            <c:strRef>
              <c:f>'[stella-rezultati-30.03.-2019 (2).xlsx]qapianoba 500C'!$E$30</c:f>
              <c:strCache>
                <c:ptCount val="1"/>
                <c:pt idx="0">
                  <c:v>2.50%</c:v>
                </c:pt>
              </c:strCache>
            </c:strRef>
          </c:tx>
          <c:cat>
            <c:numRef>
              <c:f>'[stella-rezultati-30.03.-2019 (2).xlsx]qapianoba 500C'!$B$31:$B$40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500C'!$E$31:$E$40</c:f>
              <c:numCache>
                <c:formatCode>General</c:formatCode>
                <c:ptCount val="10"/>
                <c:pt idx="0">
                  <c:v>278.75</c:v>
                </c:pt>
                <c:pt idx="1">
                  <c:v>272.25</c:v>
                </c:pt>
                <c:pt idx="2">
                  <c:v>270.75</c:v>
                </c:pt>
                <c:pt idx="3">
                  <c:v>267.75</c:v>
                </c:pt>
                <c:pt idx="4">
                  <c:v>266.25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63-4428-9317-B079F954EA06}"/>
            </c:ext>
          </c:extLst>
        </c:ser>
        <c:ser>
          <c:idx val="3"/>
          <c:order val="3"/>
          <c:tx>
            <c:strRef>
              <c:f>'[stella-rezultati-30.03.-2019 (2).xlsx]qapianoba 500C'!$F$30</c:f>
              <c:strCache>
                <c:ptCount val="1"/>
                <c:pt idx="0">
                  <c:v>1.25%</c:v>
                </c:pt>
              </c:strCache>
            </c:strRef>
          </c:tx>
          <c:cat>
            <c:numRef>
              <c:f>'[stella-rezultati-30.03.-2019 (2).xlsx]qapianoba 500C'!$B$31:$B$40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500C'!$F$31:$F$40</c:f>
              <c:numCache>
                <c:formatCode>General</c:formatCode>
                <c:ptCount val="10"/>
                <c:pt idx="0">
                  <c:v>281.25</c:v>
                </c:pt>
                <c:pt idx="1">
                  <c:v>267.5</c:v>
                </c:pt>
                <c:pt idx="2">
                  <c:v>263.25</c:v>
                </c:pt>
                <c:pt idx="3">
                  <c:v>260.5</c:v>
                </c:pt>
                <c:pt idx="4">
                  <c:v>258.5</c:v>
                </c:pt>
                <c:pt idx="5">
                  <c:v>257.5</c:v>
                </c:pt>
                <c:pt idx="6">
                  <c:v>255.5</c:v>
                </c:pt>
                <c:pt idx="7">
                  <c:v>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63-4428-9317-B079F954E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19136"/>
        <c:axId val="213421056"/>
      </c:lineChart>
      <c:catAx>
        <c:axId val="213419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ru-RU" sz="1400" baseline="0"/>
                  <a:t>Ʈ</a:t>
                </a:r>
                <a:r>
                  <a:rPr lang="en-US" sz="1400" baseline="0"/>
                  <a:t>, </a:t>
                </a:r>
                <a:r>
                  <a:rPr lang="ka-GE" sz="1400" baseline="0"/>
                  <a:t>წმ</a:t>
                </a:r>
                <a:endParaRPr lang="ru-RU" sz="1400" baseline="0"/>
              </a:p>
            </c:rich>
          </c:tx>
          <c:layout>
            <c:manualLayout>
              <c:xMode val="edge"/>
              <c:yMode val="edge"/>
              <c:x val="0.82997236272618236"/>
              <c:y val="0.7845771361913094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i="0" baseline="0"/>
            </a:pPr>
            <a:endParaRPr lang="en-US"/>
          </a:p>
        </c:txPr>
        <c:crossAx val="213421056"/>
        <c:crosses val="autoZero"/>
        <c:auto val="1"/>
        <c:lblAlgn val="ctr"/>
        <c:lblOffset val="100"/>
        <c:noMultiLvlLbl val="0"/>
      </c:catAx>
      <c:valAx>
        <c:axId val="21342105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/>
                </a:pPr>
                <a:r>
                  <a:rPr lang="en-US" sz="1400" baseline="0"/>
                  <a:t>V</a:t>
                </a:r>
                <a:r>
                  <a:rPr lang="ka-GE" sz="1400" baseline="0"/>
                  <a:t>(ქაფის)</a:t>
                </a:r>
                <a:r>
                  <a:rPr lang="en-US" sz="1400" baseline="0"/>
                  <a:t>, </a:t>
                </a:r>
                <a:r>
                  <a:rPr lang="ka-GE" sz="1400" baseline="0"/>
                  <a:t>მლ.</a:t>
                </a:r>
                <a:endParaRPr lang="ru-RU" sz="1400" baseline="0"/>
              </a:p>
            </c:rich>
          </c:tx>
          <c:layout>
            <c:manualLayout>
              <c:xMode val="edge"/>
              <c:yMode val="edge"/>
              <c:x val="1.7444855816863954E-2"/>
              <c:y val="1.8431029454651502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i="0" baseline="0"/>
            </a:pPr>
            <a:endParaRPr lang="en-US"/>
          </a:p>
        </c:txPr>
        <c:crossAx val="2134191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878587196467994"/>
          <c:y val="0.4351474771947213"/>
          <c:w val="0.2467991169977925"/>
          <c:h val="0.26261843143732905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900" b="0" i="1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17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გელის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"Betres"</a:t>
            </a:r>
            <a:r>
              <a:rPr lang="ka-GE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ტემპერატურაზე 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(50°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ru-RU" sz="1400" b="0" i="1" baseline="0"/>
          </a:p>
        </c:rich>
      </c:tx>
      <c:layout>
        <c:manualLayout>
          <c:xMode val="edge"/>
          <c:yMode val="edge"/>
          <c:x val="0.25245775650592694"/>
          <c:y val="4.4678156489180113E-3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385375215194871E-2"/>
          <c:y val="0.1987498784874113"/>
          <c:w val="0.8482535836866546"/>
          <c:h val="0.68357587246038687"/>
        </c:manualLayout>
      </c:layout>
      <c:lineChart>
        <c:grouping val="standard"/>
        <c:varyColors val="0"/>
        <c:ser>
          <c:idx val="0"/>
          <c:order val="0"/>
          <c:tx>
            <c:strRef>
              <c:f>'[stella-rezultati-30.03.-2019 (2).xlsx]qapianoba 500C'!$C$43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'[stella-rezultati-30.03.-2019 (2).xlsx]qapianoba 500C'!$B$44:$B$54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500C'!$C$44:$C$54</c:f>
              <c:numCache>
                <c:formatCode>General</c:formatCode>
                <c:ptCount val="11"/>
                <c:pt idx="0">
                  <c:v>147.25</c:v>
                </c:pt>
                <c:pt idx="1">
                  <c:v>145</c:v>
                </c:pt>
                <c:pt idx="2">
                  <c:v>144</c:v>
                </c:pt>
                <c:pt idx="3">
                  <c:v>142.5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37-45D2-BBF3-D1E9B8EDE6AB}"/>
            </c:ext>
          </c:extLst>
        </c:ser>
        <c:ser>
          <c:idx val="1"/>
          <c:order val="1"/>
          <c:tx>
            <c:strRef>
              <c:f>'[stella-rezultati-30.03.-2019 (2).xlsx]qapianoba 500C'!$D$43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'[stella-rezultati-30.03.-2019 (2).xlsx]qapianoba 500C'!$B$44:$B$54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500C'!$D$44:$D$54</c:f>
              <c:numCache>
                <c:formatCode>General</c:formatCode>
                <c:ptCount val="11"/>
                <c:pt idx="0">
                  <c:v>180.5</c:v>
                </c:pt>
                <c:pt idx="1">
                  <c:v>176.5</c:v>
                </c:pt>
                <c:pt idx="2">
                  <c:v>174</c:v>
                </c:pt>
                <c:pt idx="3">
                  <c:v>172.5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37-45D2-BBF3-D1E9B8EDE6AB}"/>
            </c:ext>
          </c:extLst>
        </c:ser>
        <c:ser>
          <c:idx val="2"/>
          <c:order val="2"/>
          <c:tx>
            <c:strRef>
              <c:f>'[stella-rezultati-30.03.-2019 (2).xlsx]qapianoba 500C'!$E$43</c:f>
              <c:strCache>
                <c:ptCount val="1"/>
                <c:pt idx="0">
                  <c:v>2.50%</c:v>
                </c:pt>
              </c:strCache>
            </c:strRef>
          </c:tx>
          <c:cat>
            <c:numRef>
              <c:f>'[stella-rezultati-30.03.-2019 (2).xlsx]qapianoba 500C'!$B$44:$B$54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500C'!$E$44:$E$54</c:f>
              <c:numCache>
                <c:formatCode>General</c:formatCode>
                <c:ptCount val="11"/>
                <c:pt idx="0">
                  <c:v>243</c:v>
                </c:pt>
                <c:pt idx="1">
                  <c:v>238</c:v>
                </c:pt>
                <c:pt idx="2">
                  <c:v>233</c:v>
                </c:pt>
                <c:pt idx="3">
                  <c:v>231</c:v>
                </c:pt>
                <c:pt idx="4">
                  <c:v>230</c:v>
                </c:pt>
                <c:pt idx="5">
                  <c:v>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37-45D2-BBF3-D1E9B8EDE6AB}"/>
            </c:ext>
          </c:extLst>
        </c:ser>
        <c:ser>
          <c:idx val="3"/>
          <c:order val="3"/>
          <c:tx>
            <c:strRef>
              <c:f>'[stella-rezultati-30.03.-2019 (2).xlsx]qapianoba 500C'!$F$43</c:f>
              <c:strCache>
                <c:ptCount val="1"/>
                <c:pt idx="0">
                  <c:v>1.25%</c:v>
                </c:pt>
              </c:strCache>
            </c:strRef>
          </c:tx>
          <c:cat>
            <c:numRef>
              <c:f>'[stella-rezultati-30.03.-2019 (2).xlsx]qapianoba 500C'!$B$44:$B$54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500C'!$F$44:$F$54</c:f>
              <c:numCache>
                <c:formatCode>General</c:formatCode>
                <c:ptCount val="11"/>
                <c:pt idx="0">
                  <c:v>285</c:v>
                </c:pt>
                <c:pt idx="1">
                  <c:v>271.5</c:v>
                </c:pt>
                <c:pt idx="2">
                  <c:v>265.5</c:v>
                </c:pt>
                <c:pt idx="3">
                  <c:v>260.5</c:v>
                </c:pt>
                <c:pt idx="4">
                  <c:v>258.5</c:v>
                </c:pt>
                <c:pt idx="5">
                  <c:v>256.7</c:v>
                </c:pt>
                <c:pt idx="6">
                  <c:v>255.5</c:v>
                </c:pt>
                <c:pt idx="7">
                  <c:v>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37-45D2-BBF3-D1E9B8EDE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62400"/>
        <c:axId val="213472768"/>
      </c:lineChart>
      <c:catAx>
        <c:axId val="213462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 წმ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5606505069219285"/>
              <c:y val="0.78631426316465691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13472768"/>
        <c:crosses val="autoZero"/>
        <c:auto val="1"/>
        <c:lblAlgn val="ctr"/>
        <c:lblOffset val="100"/>
        <c:noMultiLvlLbl val="0"/>
      </c:catAx>
      <c:valAx>
        <c:axId val="21347276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 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(ქაფის), მლ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1.7098113571923909E-2"/>
              <c:y val="6.7818606007582338E-3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134624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206971677559908"/>
          <c:y val="0.4351474771947213"/>
          <c:w val="0.24357298474945535"/>
          <c:h val="0.26261843143732905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გელის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"Dr.Jacobs Natural" 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ტემპერატურაზე (50° 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C)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ru-RU" sz="1400" b="0" i="1" baseline="0"/>
          </a:p>
        </c:rich>
      </c:tx>
      <c:layout>
        <c:manualLayout>
          <c:xMode val="edge"/>
          <c:yMode val="edge"/>
          <c:x val="0.32729504903092327"/>
          <c:y val="1.3559322033898305E-2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667464643842594E-2"/>
          <c:y val="0.22514133190978247"/>
          <c:w val="0.92433253535615745"/>
          <c:h val="0.67432359090706873"/>
        </c:manualLayout>
      </c:layout>
      <c:lineChart>
        <c:grouping val="standard"/>
        <c:varyColors val="0"/>
        <c:ser>
          <c:idx val="0"/>
          <c:order val="0"/>
          <c:tx>
            <c:strRef>
              <c:f>'[stella-rezultati-30.03.-2019 (2).xlsx]qapianoba 500C'!$C$57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'[stella-rezultati-30.03.-2019 (2).xlsx]qapianoba 500C'!$B$58:$B$67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500C'!$C$58:$C$67</c:f>
              <c:numCache>
                <c:formatCode>General</c:formatCode>
                <c:ptCount val="10"/>
                <c:pt idx="0">
                  <c:v>131.75</c:v>
                </c:pt>
                <c:pt idx="1">
                  <c:v>130.25</c:v>
                </c:pt>
                <c:pt idx="2">
                  <c:v>129.25</c:v>
                </c:pt>
                <c:pt idx="3">
                  <c:v>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86-4682-B9FC-BD15FB9C1508}"/>
            </c:ext>
          </c:extLst>
        </c:ser>
        <c:ser>
          <c:idx val="1"/>
          <c:order val="1"/>
          <c:tx>
            <c:strRef>
              <c:f>'[stella-rezultati-30.03.-2019 (2).xlsx]qapianoba 500C'!$D$57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'[stella-rezultati-30.03.-2019 (2).xlsx]qapianoba 500C'!$B$58:$B$67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500C'!$D$58:$D$67</c:f>
              <c:numCache>
                <c:formatCode>General</c:formatCode>
                <c:ptCount val="10"/>
                <c:pt idx="0">
                  <c:v>194.75</c:v>
                </c:pt>
                <c:pt idx="1">
                  <c:v>190.75</c:v>
                </c:pt>
                <c:pt idx="2">
                  <c:v>189</c:v>
                </c:pt>
                <c:pt idx="3">
                  <c:v>188</c:v>
                </c:pt>
                <c:pt idx="4">
                  <c:v>186.25</c:v>
                </c:pt>
                <c:pt idx="5">
                  <c:v>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86-4682-B9FC-BD15FB9C1508}"/>
            </c:ext>
          </c:extLst>
        </c:ser>
        <c:ser>
          <c:idx val="2"/>
          <c:order val="2"/>
          <c:tx>
            <c:strRef>
              <c:f>'[stella-rezultati-30.03.-2019 (2).xlsx]qapianoba 500C'!$E$57</c:f>
              <c:strCache>
                <c:ptCount val="1"/>
                <c:pt idx="0">
                  <c:v>2.50%</c:v>
                </c:pt>
              </c:strCache>
            </c:strRef>
          </c:tx>
          <c:cat>
            <c:numRef>
              <c:f>'[stella-rezultati-30.03.-2019 (2).xlsx]qapianoba 500C'!$B$58:$B$67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500C'!$E$58:$E$67</c:f>
              <c:numCache>
                <c:formatCode>General</c:formatCode>
                <c:ptCount val="10"/>
                <c:pt idx="0">
                  <c:v>267.25</c:v>
                </c:pt>
                <c:pt idx="1">
                  <c:v>261.5</c:v>
                </c:pt>
                <c:pt idx="2">
                  <c:v>257.5</c:v>
                </c:pt>
                <c:pt idx="3">
                  <c:v>254.25</c:v>
                </c:pt>
                <c:pt idx="4">
                  <c:v>251.7</c:v>
                </c:pt>
                <c:pt idx="5">
                  <c:v>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86-4682-B9FC-BD15FB9C1508}"/>
            </c:ext>
          </c:extLst>
        </c:ser>
        <c:ser>
          <c:idx val="3"/>
          <c:order val="3"/>
          <c:tx>
            <c:strRef>
              <c:f>'[stella-rezultati-30.03.-2019 (2).xlsx]qapianoba 500C'!$F$57</c:f>
              <c:strCache>
                <c:ptCount val="1"/>
                <c:pt idx="0">
                  <c:v>1.25%</c:v>
                </c:pt>
              </c:strCache>
            </c:strRef>
          </c:tx>
          <c:cat>
            <c:numRef>
              <c:f>'[stella-rezultati-30.03.-2019 (2).xlsx]qapianoba 500C'!$B$58:$B$67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500C'!$F$58:$F$67</c:f>
              <c:numCache>
                <c:formatCode>General</c:formatCode>
                <c:ptCount val="10"/>
                <c:pt idx="0">
                  <c:v>291.25</c:v>
                </c:pt>
                <c:pt idx="1">
                  <c:v>277</c:v>
                </c:pt>
                <c:pt idx="2">
                  <c:v>270</c:v>
                </c:pt>
                <c:pt idx="3">
                  <c:v>266</c:v>
                </c:pt>
                <c:pt idx="4">
                  <c:v>264</c:v>
                </c:pt>
                <c:pt idx="5">
                  <c:v>262</c:v>
                </c:pt>
                <c:pt idx="6">
                  <c:v>259.5</c:v>
                </c:pt>
                <c:pt idx="7">
                  <c:v>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86-4682-B9FC-BD15FB9C1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14112"/>
        <c:axId val="129773568"/>
      </c:lineChart>
      <c:catAx>
        <c:axId val="21351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 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წმ.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6191045337573846"/>
              <c:y val="0.78156786333911654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9773568"/>
        <c:crosses val="autoZero"/>
        <c:auto val="1"/>
        <c:lblAlgn val="ctr"/>
        <c:lblOffset val="100"/>
        <c:noMultiLvlLbl val="0"/>
      </c:catAx>
      <c:valAx>
        <c:axId val="12977356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 (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ქაფის) მლ.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2.6752502842682123E-2"/>
              <c:y val="3.4389249730880415E-3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135141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365906623235612"/>
          <c:y val="0.46348182748342898"/>
          <c:w val="0.22028230184581976"/>
          <c:h val="0.23805329418568441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</a:t>
            </a:r>
            <a:r>
              <a:rPr lang="en-US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გელის </a:t>
            </a:r>
            <a:r>
              <a:rPr lang="ka-GE" sz="1400" b="0" i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</a:t>
            </a:r>
            <a:r>
              <a:rPr lang="en-US" sz="1400" b="0" i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0" i="1" baseline="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Ziaja</a:t>
            </a:r>
            <a:r>
              <a:rPr lang="en-US" sz="1400" b="0" i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 </a:t>
            </a: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ტემპერაურაზე </a:t>
            </a:r>
          </a:p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(50° </a:t>
            </a:r>
            <a:r>
              <a:rPr lang="en-US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C)</a:t>
            </a:r>
            <a:endParaRPr lang="ru-RU" sz="1400" b="0" i="1" baseline="0" dirty="0"/>
          </a:p>
        </c:rich>
      </c:tx>
      <c:layout>
        <c:manualLayout>
          <c:xMode val="edge"/>
          <c:yMode val="edge"/>
          <c:x val="0.24615303331321942"/>
          <c:y val="9.1801978174868494E-4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7513012561985103E-2"/>
          <c:y val="0.22245556438995617"/>
          <c:w val="0.91534492522393429"/>
          <c:h val="0.68471278223772514"/>
        </c:manualLayout>
      </c:layout>
      <c:lineChart>
        <c:grouping val="standard"/>
        <c:varyColors val="0"/>
        <c:ser>
          <c:idx val="0"/>
          <c:order val="0"/>
          <c:tx>
            <c:strRef>
              <c:f>'[stella-rezultati-30.03.-2019 (2).xlsx]qapianoba 500C'!$C$81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'[stella-rezultati-30.03.-2019 (2).xlsx]qapianoba 500C'!$B$82:$B$90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500C'!$C$82:$C$90</c:f>
              <c:numCache>
                <c:formatCode>General</c:formatCode>
                <c:ptCount val="9"/>
                <c:pt idx="0">
                  <c:v>135</c:v>
                </c:pt>
                <c:pt idx="1">
                  <c:v>133.25</c:v>
                </c:pt>
                <c:pt idx="2">
                  <c:v>131.75</c:v>
                </c:pt>
                <c:pt idx="3">
                  <c:v>130.5</c:v>
                </c:pt>
                <c:pt idx="4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2D-47C0-B1FD-2A1FA3C4C9F1}"/>
            </c:ext>
          </c:extLst>
        </c:ser>
        <c:ser>
          <c:idx val="1"/>
          <c:order val="1"/>
          <c:tx>
            <c:strRef>
              <c:f>'[stella-rezultati-30.03.-2019 (2).xlsx]qapianoba 500C'!$D$81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'[stella-rezultati-30.03.-2019 (2).xlsx]qapianoba 500C'!$B$82:$B$90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500C'!$D$82:$D$90</c:f>
              <c:numCache>
                <c:formatCode>General</c:formatCode>
                <c:ptCount val="9"/>
                <c:pt idx="0">
                  <c:v>215.75</c:v>
                </c:pt>
                <c:pt idx="1">
                  <c:v>210.75</c:v>
                </c:pt>
                <c:pt idx="2">
                  <c:v>208.75</c:v>
                </c:pt>
                <c:pt idx="3">
                  <c:v>207.5</c:v>
                </c:pt>
                <c:pt idx="4">
                  <c:v>206</c:v>
                </c:pt>
                <c:pt idx="5">
                  <c:v>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2D-47C0-B1FD-2A1FA3C4C9F1}"/>
            </c:ext>
          </c:extLst>
        </c:ser>
        <c:ser>
          <c:idx val="2"/>
          <c:order val="2"/>
          <c:tx>
            <c:strRef>
              <c:f>'[stella-rezultati-30.03.-2019 (2).xlsx]qapianoba 500C'!$E$81</c:f>
              <c:strCache>
                <c:ptCount val="1"/>
                <c:pt idx="0">
                  <c:v>2.50%</c:v>
                </c:pt>
              </c:strCache>
            </c:strRef>
          </c:tx>
          <c:cat>
            <c:numRef>
              <c:f>'[stella-rezultati-30.03.-2019 (2).xlsx]qapianoba 500C'!$B$82:$B$90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500C'!$E$82:$E$90</c:f>
              <c:numCache>
                <c:formatCode>General</c:formatCode>
                <c:ptCount val="9"/>
                <c:pt idx="0">
                  <c:v>223.5</c:v>
                </c:pt>
                <c:pt idx="1">
                  <c:v>217.25</c:v>
                </c:pt>
                <c:pt idx="2">
                  <c:v>213.75</c:v>
                </c:pt>
                <c:pt idx="3">
                  <c:v>211.75</c:v>
                </c:pt>
                <c:pt idx="4">
                  <c:v>209.5</c:v>
                </c:pt>
                <c:pt idx="5">
                  <c:v>208.75</c:v>
                </c:pt>
                <c:pt idx="6">
                  <c:v>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2D-47C0-B1FD-2A1FA3C4C9F1}"/>
            </c:ext>
          </c:extLst>
        </c:ser>
        <c:ser>
          <c:idx val="3"/>
          <c:order val="3"/>
          <c:tx>
            <c:strRef>
              <c:f>'[stella-rezultati-30.03.-2019 (2).xlsx]qapianoba 500C'!$F$81</c:f>
              <c:strCache>
                <c:ptCount val="1"/>
                <c:pt idx="0">
                  <c:v>1.25%</c:v>
                </c:pt>
              </c:strCache>
            </c:strRef>
          </c:tx>
          <c:cat>
            <c:numRef>
              <c:f>'[stella-rezultati-30.03.-2019 (2).xlsx]qapianoba 500C'!$B$82:$B$90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500C'!$F$82:$F$90</c:f>
              <c:numCache>
                <c:formatCode>General</c:formatCode>
                <c:ptCount val="9"/>
                <c:pt idx="0">
                  <c:v>280</c:v>
                </c:pt>
                <c:pt idx="1">
                  <c:v>270</c:v>
                </c:pt>
                <c:pt idx="2">
                  <c:v>265</c:v>
                </c:pt>
                <c:pt idx="3">
                  <c:v>262</c:v>
                </c:pt>
                <c:pt idx="4">
                  <c:v>260</c:v>
                </c:pt>
                <c:pt idx="5">
                  <c:v>258</c:v>
                </c:pt>
                <c:pt idx="6">
                  <c:v>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2D-47C0-B1FD-2A1FA3C4C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815296"/>
        <c:axId val="129817216"/>
      </c:lineChart>
      <c:catAx>
        <c:axId val="129815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 წმ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6009803410335295"/>
              <c:y val="0.8075166499952978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9817216"/>
        <c:crosses val="autoZero"/>
        <c:auto val="1"/>
        <c:lblAlgn val="ctr"/>
        <c:lblOffset val="100"/>
        <c:noMultiLvlLbl val="0"/>
      </c:catAx>
      <c:valAx>
        <c:axId val="12981721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 (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ქაფის), მლ</a:t>
                </a:r>
                <a:r>
                  <a:rPr lang="ka-GE"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ru-RU" sz="1400" baseline="0"/>
              </a:p>
            </c:rich>
          </c:tx>
          <c:layout>
            <c:manualLayout>
              <c:xMode val="edge"/>
              <c:yMode val="edge"/>
              <c:x val="6.8867567050807391E-2"/>
              <c:y val="2.9170927093828916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981529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958057395143485"/>
          <c:y val="0.49321535133841177"/>
          <c:w val="0.22392935982339957"/>
          <c:h val="0.2461207007104568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 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19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გელის </a:t>
            </a:r>
            <a:r>
              <a:rPr lang="en-US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"Farmasi" 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ტემპერატურაზე (50°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C)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ru-RU" sz="1400" b="0" i="1" baseline="0"/>
          </a:p>
        </c:rich>
      </c:tx>
      <c:layout>
        <c:manualLayout>
          <c:xMode val="edge"/>
          <c:yMode val="edge"/>
          <c:x val="0.24843554164849915"/>
          <c:y val="1.3513513513513514E-2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85918250446707"/>
          <c:y val="0.23821238561396041"/>
          <c:w val="0.91566139279319059"/>
          <c:h val="0.64580761864226444"/>
        </c:manualLayout>
      </c:layout>
      <c:lineChart>
        <c:grouping val="standard"/>
        <c:varyColors val="0"/>
        <c:ser>
          <c:idx val="0"/>
          <c:order val="0"/>
          <c:tx>
            <c:strRef>
              <c:f>'[stella-rezultati-30.03.-2019 (2).xlsx]qapianoba 500C'!$C$69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'[stella-rezultati-30.03.-2019 (2).xlsx]qapianoba 500C'!$B$70:$B$78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500C'!$C$70:$C$78</c:f>
              <c:numCache>
                <c:formatCode>General</c:formatCode>
                <c:ptCount val="9"/>
                <c:pt idx="0">
                  <c:v>112.25</c:v>
                </c:pt>
                <c:pt idx="1">
                  <c:v>110.5</c:v>
                </c:pt>
                <c:pt idx="2">
                  <c:v>109</c:v>
                </c:pt>
                <c:pt idx="3">
                  <c:v>107.75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75-43D0-8EC2-E8E6FF2CCE9E}"/>
            </c:ext>
          </c:extLst>
        </c:ser>
        <c:ser>
          <c:idx val="1"/>
          <c:order val="1"/>
          <c:tx>
            <c:strRef>
              <c:f>'[stella-rezultati-30.03.-2019 (2).xlsx]qapianoba 500C'!$D$69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'[stella-rezultati-30.03.-2019 (2).xlsx]qapianoba 500C'!$B$70:$B$78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500C'!$D$70:$D$78</c:f>
              <c:numCache>
                <c:formatCode>General</c:formatCode>
                <c:ptCount val="9"/>
                <c:pt idx="0">
                  <c:v>185.75</c:v>
                </c:pt>
                <c:pt idx="1">
                  <c:v>181.5</c:v>
                </c:pt>
                <c:pt idx="2">
                  <c:v>178.7</c:v>
                </c:pt>
                <c:pt idx="3">
                  <c:v>177.25</c:v>
                </c:pt>
                <c:pt idx="4">
                  <c:v>176.5</c:v>
                </c:pt>
                <c:pt idx="5">
                  <c:v>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75-43D0-8EC2-E8E6FF2CCE9E}"/>
            </c:ext>
          </c:extLst>
        </c:ser>
        <c:ser>
          <c:idx val="2"/>
          <c:order val="2"/>
          <c:tx>
            <c:strRef>
              <c:f>'[stella-rezultati-30.03.-2019 (2).xlsx]qapianoba 500C'!$E$69</c:f>
              <c:strCache>
                <c:ptCount val="1"/>
                <c:pt idx="0">
                  <c:v>2.50%</c:v>
                </c:pt>
              </c:strCache>
            </c:strRef>
          </c:tx>
          <c:cat>
            <c:numRef>
              <c:f>'[stella-rezultati-30.03.-2019 (2).xlsx]qapianoba 500C'!$B$70:$B$78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500C'!$E$70:$E$78</c:f>
              <c:numCache>
                <c:formatCode>General</c:formatCode>
                <c:ptCount val="9"/>
                <c:pt idx="0">
                  <c:v>246.25</c:v>
                </c:pt>
                <c:pt idx="1">
                  <c:v>241.25</c:v>
                </c:pt>
                <c:pt idx="2">
                  <c:v>237.5</c:v>
                </c:pt>
                <c:pt idx="3">
                  <c:v>235</c:v>
                </c:pt>
                <c:pt idx="4">
                  <c:v>233.5</c:v>
                </c:pt>
                <c:pt idx="5">
                  <c:v>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75-43D0-8EC2-E8E6FF2CCE9E}"/>
            </c:ext>
          </c:extLst>
        </c:ser>
        <c:ser>
          <c:idx val="3"/>
          <c:order val="3"/>
          <c:tx>
            <c:strRef>
              <c:f>'[stella-rezultati-30.03.-2019 (2).xlsx]qapianoba 500C'!$F$69</c:f>
              <c:strCache>
                <c:ptCount val="1"/>
                <c:pt idx="0">
                  <c:v>1.25%</c:v>
                </c:pt>
              </c:strCache>
            </c:strRef>
          </c:tx>
          <c:cat>
            <c:numRef>
              <c:f>'[stella-rezultati-30.03.-2019 (2).xlsx]qapianoba 500C'!$B$70:$B$78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500C'!$F$70:$F$78</c:f>
              <c:numCache>
                <c:formatCode>General</c:formatCode>
                <c:ptCount val="9"/>
                <c:pt idx="0">
                  <c:v>285.5</c:v>
                </c:pt>
                <c:pt idx="1">
                  <c:v>272</c:v>
                </c:pt>
                <c:pt idx="2">
                  <c:v>266.25</c:v>
                </c:pt>
                <c:pt idx="3">
                  <c:v>263</c:v>
                </c:pt>
                <c:pt idx="4">
                  <c:v>260.5</c:v>
                </c:pt>
                <c:pt idx="5">
                  <c:v>258.5</c:v>
                </c:pt>
                <c:pt idx="6">
                  <c:v>257</c:v>
                </c:pt>
                <c:pt idx="7">
                  <c:v>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75-43D0-8EC2-E8E6FF2CC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406848"/>
        <c:axId val="131421312"/>
      </c:lineChart>
      <c:catAx>
        <c:axId val="131406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 წმ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4268212401788534"/>
              <c:y val="0.79059232460807283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31421312"/>
        <c:crosses val="autoZero"/>
        <c:auto val="1"/>
        <c:lblAlgn val="ctr"/>
        <c:lblOffset val="100"/>
        <c:noMultiLvlLbl val="0"/>
      </c:catAx>
      <c:valAx>
        <c:axId val="13142131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 (ქაფის),</a:t>
                </a:r>
              </a:p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მლ.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2.3840043250407646E-3"/>
              <c:y val="1.8412387446784462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3140684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234527687296416"/>
          <c:y val="0.44558700432716181"/>
          <c:w val="0.22028230184581976"/>
          <c:h val="0.24625806909271475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გელის </a:t>
            </a:r>
            <a:r>
              <a:rPr lang="en-US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"Johnson`s &amp; Johnson`s"</a:t>
            </a:r>
            <a:r>
              <a:rPr lang="ka-GE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ტემპერატურაზე (50°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C)</a:t>
            </a:r>
            <a:endParaRPr lang="ru-RU" sz="1400" b="0" i="1" baseline="0"/>
          </a:p>
        </c:rich>
      </c:tx>
      <c:layout>
        <c:manualLayout>
          <c:xMode val="edge"/>
          <c:yMode val="edge"/>
          <c:x val="0.30311540089746852"/>
          <c:y val="1.6501346422606266E-3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7658713713417399E-2"/>
          <c:y val="0.22101339605276618"/>
          <c:w val="0.91518579914352816"/>
          <c:h val="0.68898080921702975"/>
        </c:manualLayout>
      </c:layout>
      <c:lineChart>
        <c:grouping val="standard"/>
        <c:varyColors val="0"/>
        <c:ser>
          <c:idx val="0"/>
          <c:order val="0"/>
          <c:tx>
            <c:strRef>
              <c:f>'[stella-rezultati-30.03.-2019 (2).xlsx]qapianoba 500C'!$C$93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'[stella-rezultati-30.03.-2019 (2).xlsx]qapianoba 500C'!$B$94:$B$102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500C'!$C$94:$C$102</c:f>
              <c:numCache>
                <c:formatCode>General</c:formatCode>
                <c:ptCount val="9"/>
                <c:pt idx="0">
                  <c:v>140.5</c:v>
                </c:pt>
                <c:pt idx="1">
                  <c:v>139.5</c:v>
                </c:pt>
                <c:pt idx="2">
                  <c:v>138.5</c:v>
                </c:pt>
                <c:pt idx="3">
                  <c:v>137.5</c:v>
                </c:pt>
                <c:pt idx="4">
                  <c:v>136.5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86-44A8-ADC7-186A9B89EB6F}"/>
            </c:ext>
          </c:extLst>
        </c:ser>
        <c:ser>
          <c:idx val="1"/>
          <c:order val="1"/>
          <c:tx>
            <c:strRef>
              <c:f>'[stella-rezultati-30.03.-2019 (2).xlsx]qapianoba 500C'!$D$93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'[stella-rezultati-30.03.-2019 (2).xlsx]qapianoba 500C'!$B$94:$B$102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500C'!$D$94:$D$102</c:f>
              <c:numCache>
                <c:formatCode>General</c:formatCode>
                <c:ptCount val="9"/>
                <c:pt idx="0">
                  <c:v>181</c:v>
                </c:pt>
                <c:pt idx="1">
                  <c:v>178</c:v>
                </c:pt>
                <c:pt idx="2">
                  <c:v>176</c:v>
                </c:pt>
                <c:pt idx="3">
                  <c:v>174.5</c:v>
                </c:pt>
                <c:pt idx="4">
                  <c:v>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86-44A8-ADC7-186A9B89EB6F}"/>
            </c:ext>
          </c:extLst>
        </c:ser>
        <c:ser>
          <c:idx val="2"/>
          <c:order val="2"/>
          <c:tx>
            <c:strRef>
              <c:f>'[stella-rezultati-30.03.-2019 (2).xlsx]qapianoba 500C'!$E$93</c:f>
              <c:strCache>
                <c:ptCount val="1"/>
                <c:pt idx="0">
                  <c:v>2.50%</c:v>
                </c:pt>
              </c:strCache>
            </c:strRef>
          </c:tx>
          <c:cat>
            <c:numRef>
              <c:f>'[stella-rezultati-30.03.-2019 (2).xlsx]qapianoba 500C'!$B$94:$B$102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500C'!$E$94:$E$102</c:f>
              <c:numCache>
                <c:formatCode>General</c:formatCode>
                <c:ptCount val="9"/>
                <c:pt idx="0">
                  <c:v>239.5</c:v>
                </c:pt>
                <c:pt idx="1">
                  <c:v>234</c:v>
                </c:pt>
                <c:pt idx="2">
                  <c:v>231</c:v>
                </c:pt>
                <c:pt idx="3">
                  <c:v>227</c:v>
                </c:pt>
                <c:pt idx="4">
                  <c:v>225</c:v>
                </c:pt>
                <c:pt idx="5">
                  <c:v>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86-44A8-ADC7-186A9B89EB6F}"/>
            </c:ext>
          </c:extLst>
        </c:ser>
        <c:ser>
          <c:idx val="3"/>
          <c:order val="3"/>
          <c:tx>
            <c:strRef>
              <c:f>'[stella-rezultati-30.03.-2019 (2).xlsx]qapianoba 500C'!$F$93</c:f>
              <c:strCache>
                <c:ptCount val="1"/>
                <c:pt idx="0">
                  <c:v>1.25%</c:v>
                </c:pt>
              </c:strCache>
            </c:strRef>
          </c:tx>
          <c:cat>
            <c:numRef>
              <c:f>'[stella-rezultati-30.03.-2019 (2).xlsx]qapianoba 500C'!$B$94:$B$102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500C'!$F$94:$F$102</c:f>
              <c:numCache>
                <c:formatCode>General</c:formatCode>
                <c:ptCount val="9"/>
                <c:pt idx="0">
                  <c:v>301</c:v>
                </c:pt>
                <c:pt idx="1">
                  <c:v>281</c:v>
                </c:pt>
                <c:pt idx="2">
                  <c:v>273.60000000000002</c:v>
                </c:pt>
                <c:pt idx="3">
                  <c:v>268.60000000000002</c:v>
                </c:pt>
                <c:pt idx="4">
                  <c:v>266</c:v>
                </c:pt>
                <c:pt idx="5">
                  <c:v>263</c:v>
                </c:pt>
                <c:pt idx="6">
                  <c:v>262</c:v>
                </c:pt>
                <c:pt idx="7">
                  <c:v>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86-44A8-ADC7-186A9B89E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450368"/>
        <c:axId val="131452288"/>
      </c:lineChart>
      <c:catAx>
        <c:axId val="131450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 წმ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5495859791719597"/>
              <c:y val="0.81639090568224426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31452288"/>
        <c:crosses val="autoZero"/>
        <c:auto val="1"/>
        <c:lblAlgn val="ctr"/>
        <c:lblOffset val="100"/>
        <c:noMultiLvlLbl val="0"/>
      </c:catAx>
      <c:valAx>
        <c:axId val="13145228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 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(ქაფის) , მლ</a:t>
                </a:r>
                <a:r>
                  <a:rPr lang="ka-GE"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ru-RU" sz="1400" baseline="0"/>
              </a:p>
            </c:rich>
          </c:tx>
          <c:layout>
            <c:manualLayout>
              <c:xMode val="edge"/>
              <c:yMode val="edge"/>
              <c:x val="8.1219202438404886E-2"/>
              <c:y val="9.9826158093874628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314503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645432224197783"/>
          <c:y val="0.48444149026826194"/>
          <c:w val="0.23210498687664041"/>
          <c:h val="0.2482888502573542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 </a:t>
            </a:r>
            <a:r>
              <a:rPr lang="en-US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23 </a:t>
            </a: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გელის </a:t>
            </a:r>
            <a:r>
              <a:rPr lang="en-US" sz="1400" b="0" i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"Senses</a:t>
            </a:r>
            <a:r>
              <a:rPr lang="ru-RU" sz="1400" b="0" i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дивная сказка</a:t>
            </a:r>
            <a:r>
              <a:rPr lang="en-US" sz="1400" b="0" i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</a:t>
            </a: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ტემპერატურაზე (80 °</a:t>
            </a:r>
            <a:r>
              <a:rPr lang="en-US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C) </a:t>
            </a: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</a:t>
            </a:r>
            <a:endParaRPr lang="ru-RU" sz="1400" b="0" i="1" baseline="0" dirty="0"/>
          </a:p>
        </c:rich>
      </c:tx>
      <c:layout>
        <c:manualLayout>
          <c:xMode val="edge"/>
          <c:yMode val="edge"/>
          <c:x val="0.21152781817374761"/>
          <c:y val="0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1913518228619039E-2"/>
          <c:y val="0.17074543039761431"/>
          <c:w val="0.88734452276512421"/>
          <c:h val="0.72531750497192871"/>
        </c:manualLayout>
      </c:layout>
      <c:lineChart>
        <c:grouping val="standard"/>
        <c:varyColors val="0"/>
        <c:ser>
          <c:idx val="0"/>
          <c:order val="0"/>
          <c:tx>
            <c:strRef>
              <c:f>'[stella-rezultati-30.03.-2019 (2).xlsx]qapianoba 800C'!$C$3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'[stella-rezultati-30.03.-2019 (2).xlsx]qapianoba 800C'!$B$4:$B$12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800C'!$C$4:$C$12</c:f>
              <c:numCache>
                <c:formatCode>General</c:formatCode>
                <c:ptCount val="9"/>
                <c:pt idx="0">
                  <c:v>118.5</c:v>
                </c:pt>
                <c:pt idx="1">
                  <c:v>117.25</c:v>
                </c:pt>
                <c:pt idx="2">
                  <c:v>115.75</c:v>
                </c:pt>
                <c:pt idx="3">
                  <c:v>114.75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BB-4882-AA75-2B8648F5ED55}"/>
            </c:ext>
          </c:extLst>
        </c:ser>
        <c:ser>
          <c:idx val="1"/>
          <c:order val="1"/>
          <c:tx>
            <c:strRef>
              <c:f>'[stella-rezultati-30.03.-2019 (2).xlsx]qapianoba 800C'!$D$3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'[stella-rezultati-30.03.-2019 (2).xlsx]qapianoba 800C'!$B$4:$B$12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800C'!$D$4:$D$12</c:f>
              <c:numCache>
                <c:formatCode>General</c:formatCode>
                <c:ptCount val="9"/>
                <c:pt idx="0">
                  <c:v>186.5</c:v>
                </c:pt>
                <c:pt idx="1">
                  <c:v>181.75</c:v>
                </c:pt>
                <c:pt idx="2">
                  <c:v>180</c:v>
                </c:pt>
                <c:pt idx="3">
                  <c:v>179.25</c:v>
                </c:pt>
                <c:pt idx="4">
                  <c:v>177.75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BB-4882-AA75-2B8648F5ED55}"/>
            </c:ext>
          </c:extLst>
        </c:ser>
        <c:ser>
          <c:idx val="2"/>
          <c:order val="2"/>
          <c:tx>
            <c:strRef>
              <c:f>'[stella-rezultati-30.03.-2019 (2).xlsx]qapianoba 800C'!$E$3</c:f>
              <c:strCache>
                <c:ptCount val="1"/>
                <c:pt idx="0">
                  <c:v>2.50%</c:v>
                </c:pt>
              </c:strCache>
            </c:strRef>
          </c:tx>
          <c:cat>
            <c:numRef>
              <c:f>'[stella-rezultati-30.03.-2019 (2).xlsx]qapianoba 800C'!$B$4:$B$12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800C'!$E$4:$E$12</c:f>
              <c:numCache>
                <c:formatCode>General</c:formatCode>
                <c:ptCount val="9"/>
                <c:pt idx="0">
                  <c:v>217.5</c:v>
                </c:pt>
                <c:pt idx="1">
                  <c:v>211.5</c:v>
                </c:pt>
                <c:pt idx="2">
                  <c:v>209</c:v>
                </c:pt>
                <c:pt idx="3">
                  <c:v>206.5</c:v>
                </c:pt>
                <c:pt idx="4">
                  <c:v>205.5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BB-4882-AA75-2B8648F5ED55}"/>
            </c:ext>
          </c:extLst>
        </c:ser>
        <c:ser>
          <c:idx val="3"/>
          <c:order val="3"/>
          <c:tx>
            <c:strRef>
              <c:f>'[stella-rezultati-30.03.-2019 (2).xlsx]qapianoba 800C'!$F$3</c:f>
              <c:strCache>
                <c:ptCount val="1"/>
                <c:pt idx="0">
                  <c:v>1.25%</c:v>
                </c:pt>
              </c:strCache>
            </c:strRef>
          </c:tx>
          <c:cat>
            <c:numRef>
              <c:f>'[stella-rezultati-30.03.-2019 (2).xlsx]qapianoba 800C'!$B$4:$B$12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800C'!$F$4:$F$12</c:f>
              <c:numCache>
                <c:formatCode>General</c:formatCode>
                <c:ptCount val="9"/>
                <c:pt idx="0">
                  <c:v>263.7</c:v>
                </c:pt>
                <c:pt idx="1">
                  <c:v>252.25</c:v>
                </c:pt>
                <c:pt idx="2">
                  <c:v>248.7</c:v>
                </c:pt>
                <c:pt idx="3">
                  <c:v>246.5</c:v>
                </c:pt>
                <c:pt idx="4">
                  <c:v>244</c:v>
                </c:pt>
                <c:pt idx="5">
                  <c:v>243.5</c:v>
                </c:pt>
                <c:pt idx="6">
                  <c:v>242.7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BB-4882-AA75-2B8648F5E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380800"/>
        <c:axId val="136382720"/>
      </c:lineChart>
      <c:catAx>
        <c:axId val="136380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 წმ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1837373946677738"/>
              <c:y val="0.80489767450397376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36382720"/>
        <c:crosses val="autoZero"/>
        <c:auto val="1"/>
        <c:lblAlgn val="ctr"/>
        <c:lblOffset val="100"/>
        <c:noMultiLvlLbl val="0"/>
      </c:catAx>
      <c:valAx>
        <c:axId val="1363827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 (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ქაფის), მლ</a:t>
                </a:r>
                <a:r>
                  <a:rPr lang="ka-GE"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ru-RU" sz="1400" baseline="0"/>
              </a:p>
            </c:rich>
          </c:tx>
          <c:layout>
            <c:manualLayout>
              <c:xMode val="edge"/>
              <c:yMode val="edge"/>
              <c:x val="1.5762499652207784E-2"/>
              <c:y val="5.9790765590920857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36380800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3053169274936058"/>
          <c:y val="0.46233247067892735"/>
          <c:w val="0.24753842291982789"/>
          <c:h val="0.34622830134879418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 </a:t>
            </a:r>
            <a:r>
              <a:rPr lang="en-US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24</a:t>
            </a: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გელის </a:t>
            </a:r>
            <a:r>
              <a:rPr lang="ka-GE" sz="1400" b="0" i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1400" b="0" i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Senses </a:t>
            </a:r>
            <a:r>
              <a:rPr lang="ru-RU" sz="1400" b="0" i="1" baseline="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кир</a:t>
            </a:r>
            <a:r>
              <a:rPr lang="ru-RU" sz="1400" b="0" i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рояль</a:t>
            </a:r>
            <a:r>
              <a:rPr lang="ka-GE" sz="1400" b="0" i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 </a:t>
            </a: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ტემპერატურაზე</a:t>
            </a:r>
            <a:r>
              <a:rPr lang="ru-RU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ka-GE" sz="1400" b="0" i="1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80 °C)</a:t>
            </a:r>
            <a:endParaRPr lang="ru-RU" sz="1400" b="0" i="1" baseline="0" dirty="0"/>
          </a:p>
        </c:rich>
      </c:tx>
      <c:layout>
        <c:manualLayout>
          <c:xMode val="edge"/>
          <c:yMode val="edge"/>
          <c:x val="0.31680973168997645"/>
          <c:y val="0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6495488617523301E-2"/>
          <c:y val="8.2690930317616262E-2"/>
          <c:w val="0.8541087508755939"/>
          <c:h val="0.81077353538354879"/>
        </c:manualLayout>
      </c:layout>
      <c:lineChart>
        <c:grouping val="standard"/>
        <c:varyColors val="0"/>
        <c:ser>
          <c:idx val="0"/>
          <c:order val="0"/>
          <c:tx>
            <c:strRef>
              <c:f>'[stella-rezultati-30.03.-2019 (2).xlsx]qapianoba 800C'!$C$16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'[stella-rezultati-30.03.-2019 (2).xlsx]qapianoba 800C'!$B$17:$B$25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800C'!$C$17:$C$25</c:f>
              <c:numCache>
                <c:formatCode>General</c:formatCode>
                <c:ptCount val="9"/>
                <c:pt idx="0">
                  <c:v>138</c:v>
                </c:pt>
                <c:pt idx="1">
                  <c:v>136</c:v>
                </c:pt>
                <c:pt idx="2">
                  <c:v>134.6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AF-4425-A9BB-82265F92D9E7}"/>
            </c:ext>
          </c:extLst>
        </c:ser>
        <c:ser>
          <c:idx val="1"/>
          <c:order val="1"/>
          <c:tx>
            <c:strRef>
              <c:f>'[stella-rezultati-30.03.-2019 (2).xlsx]qapianoba 800C'!$D$16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'[stella-rezultati-30.03.-2019 (2).xlsx]qapianoba 800C'!$B$17:$B$25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800C'!$D$17:$D$25</c:f>
              <c:numCache>
                <c:formatCode>General</c:formatCode>
                <c:ptCount val="9"/>
                <c:pt idx="0">
                  <c:v>170</c:v>
                </c:pt>
                <c:pt idx="1">
                  <c:v>168.5</c:v>
                </c:pt>
                <c:pt idx="2">
                  <c:v>165.7</c:v>
                </c:pt>
                <c:pt idx="3">
                  <c:v>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AF-4425-A9BB-82265F92D9E7}"/>
            </c:ext>
          </c:extLst>
        </c:ser>
        <c:ser>
          <c:idx val="2"/>
          <c:order val="2"/>
          <c:tx>
            <c:strRef>
              <c:f>'[stella-rezultati-30.03.-2019 (2).xlsx]qapianoba 800C'!$E$16</c:f>
              <c:strCache>
                <c:ptCount val="1"/>
                <c:pt idx="0">
                  <c:v>2.50%</c:v>
                </c:pt>
              </c:strCache>
            </c:strRef>
          </c:tx>
          <c:cat>
            <c:numRef>
              <c:f>'[stella-rezultati-30.03.-2019 (2).xlsx]qapianoba 800C'!$B$17:$B$25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800C'!$E$17:$E$25</c:f>
              <c:numCache>
                <c:formatCode>General</c:formatCode>
                <c:ptCount val="9"/>
                <c:pt idx="0">
                  <c:v>241.25</c:v>
                </c:pt>
                <c:pt idx="1">
                  <c:v>235.7</c:v>
                </c:pt>
                <c:pt idx="2">
                  <c:v>232</c:v>
                </c:pt>
                <c:pt idx="3">
                  <c:v>230</c:v>
                </c:pt>
                <c:pt idx="4">
                  <c:v>229</c:v>
                </c:pt>
                <c:pt idx="5">
                  <c:v>228</c:v>
                </c:pt>
                <c:pt idx="6">
                  <c:v>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AF-4425-A9BB-82265F92D9E7}"/>
            </c:ext>
          </c:extLst>
        </c:ser>
        <c:ser>
          <c:idx val="3"/>
          <c:order val="3"/>
          <c:tx>
            <c:strRef>
              <c:f>'[stella-rezultati-30.03.-2019 (2).xlsx]qapianoba 800C'!$F$16</c:f>
              <c:strCache>
                <c:ptCount val="1"/>
                <c:pt idx="0">
                  <c:v>1.25%</c:v>
                </c:pt>
              </c:strCache>
            </c:strRef>
          </c:tx>
          <c:cat>
            <c:numRef>
              <c:f>'[stella-rezultati-30.03.-2019 (2).xlsx]qapianoba 800C'!$B$17:$B$25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800C'!$F$17:$F$25</c:f>
              <c:numCache>
                <c:formatCode>General</c:formatCode>
                <c:ptCount val="9"/>
                <c:pt idx="0">
                  <c:v>201.25</c:v>
                </c:pt>
                <c:pt idx="1">
                  <c:v>195.25</c:v>
                </c:pt>
                <c:pt idx="2">
                  <c:v>192</c:v>
                </c:pt>
                <c:pt idx="3">
                  <c:v>191</c:v>
                </c:pt>
                <c:pt idx="4">
                  <c:v>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AF-4425-A9BB-82265F92D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432256"/>
        <c:axId val="153682688"/>
      </c:lineChart>
      <c:catAx>
        <c:axId val="136432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0" i="1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b="0" i="1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 წმ</a:t>
                </a:r>
                <a:endParaRPr lang="ru-RU" b="0" i="1" dirty="0"/>
              </a:p>
            </c:rich>
          </c:tx>
          <c:layout>
            <c:manualLayout>
              <c:xMode val="edge"/>
              <c:yMode val="edge"/>
              <c:x val="0.82637874662457367"/>
              <c:y val="0.76514718687318029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53682688"/>
        <c:crosses val="autoZero"/>
        <c:auto val="1"/>
        <c:lblAlgn val="ctr"/>
        <c:lblOffset val="100"/>
        <c:noMultiLvlLbl val="0"/>
      </c:catAx>
      <c:valAx>
        <c:axId val="15368268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 (ქაფის), მლ</a:t>
                </a:r>
                <a:r>
                  <a:rPr lang="ka-GE"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r>
                  <a:rPr lang="en-US"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endParaRPr lang="ru-RU" sz="1400" baseline="0"/>
              </a:p>
            </c:rich>
          </c:tx>
          <c:layout>
            <c:manualLayout>
              <c:xMode val="edge"/>
              <c:yMode val="edge"/>
              <c:x val="0.14179812677434012"/>
              <c:y val="1.6550337021159155E-3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36432256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5682743837084676"/>
          <c:y val="0.4814584365765468"/>
          <c:w val="0.21744908896034298"/>
          <c:h val="0.23622047244094488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 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25 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გელის </a:t>
            </a:r>
            <a:r>
              <a:rPr lang="ka-GE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Botanica</a:t>
            </a:r>
            <a:r>
              <a:rPr lang="ka-GE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" 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ტემპერატურაზე (80° 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C)</a:t>
            </a:r>
            <a:endParaRPr lang="ru-RU" sz="1400" b="0" i="1" baseline="0"/>
          </a:p>
        </c:rich>
      </c:tx>
      <c:layout>
        <c:manualLayout>
          <c:xMode val="edge"/>
          <c:yMode val="edge"/>
          <c:x val="0.24956409860532139"/>
          <c:y val="8.948545861297539E-3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256989615428504E-2"/>
          <c:y val="0.23905053814581903"/>
          <c:w val="0.88323537989123913"/>
          <c:h val="0.6681178107770086"/>
        </c:manualLayout>
      </c:layout>
      <c:lineChart>
        <c:grouping val="standard"/>
        <c:varyColors val="0"/>
        <c:ser>
          <c:idx val="0"/>
          <c:order val="0"/>
          <c:tx>
            <c:strRef>
              <c:f>'[stella-rezultati-30.03.-2019 (2).xlsx]qapianoba 800C'!$C$28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'[stella-rezultati-30.03.-2019 (2).xlsx]qapianoba 800C'!$B$29:$B$38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800C'!$C$29:$C$38</c:f>
              <c:numCache>
                <c:formatCode>General</c:formatCode>
                <c:ptCount val="10"/>
                <c:pt idx="0">
                  <c:v>120</c:v>
                </c:pt>
                <c:pt idx="1">
                  <c:v>117</c:v>
                </c:pt>
                <c:pt idx="2">
                  <c:v>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98-4768-8831-A150357F19D5}"/>
            </c:ext>
          </c:extLst>
        </c:ser>
        <c:ser>
          <c:idx val="1"/>
          <c:order val="1"/>
          <c:tx>
            <c:strRef>
              <c:f>'[stella-rezultati-30.03.-2019 (2).xlsx]qapianoba 800C'!$D$28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'[stella-rezultati-30.03.-2019 (2).xlsx]qapianoba 800C'!$B$29:$B$38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800C'!$D$29:$D$38</c:f>
              <c:numCache>
                <c:formatCode>General</c:formatCode>
                <c:ptCount val="10"/>
                <c:pt idx="0">
                  <c:v>173</c:v>
                </c:pt>
                <c:pt idx="1">
                  <c:v>169.5</c:v>
                </c:pt>
                <c:pt idx="2">
                  <c:v>167.5</c:v>
                </c:pt>
                <c:pt idx="3">
                  <c:v>165.7</c:v>
                </c:pt>
                <c:pt idx="4">
                  <c:v>165.2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98-4768-8831-A150357F19D5}"/>
            </c:ext>
          </c:extLst>
        </c:ser>
        <c:ser>
          <c:idx val="2"/>
          <c:order val="2"/>
          <c:tx>
            <c:strRef>
              <c:f>'[stella-rezultati-30.03.-2019 (2).xlsx]qapianoba 800C'!$E$28</c:f>
              <c:strCache>
                <c:ptCount val="1"/>
                <c:pt idx="0">
                  <c:v>2.50%</c:v>
                </c:pt>
              </c:strCache>
            </c:strRef>
          </c:tx>
          <c:cat>
            <c:numRef>
              <c:f>'[stella-rezultati-30.03.-2019 (2).xlsx]qapianoba 800C'!$B$29:$B$38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800C'!$E$29:$E$38</c:f>
              <c:numCache>
                <c:formatCode>General</c:formatCode>
                <c:ptCount val="10"/>
                <c:pt idx="0">
                  <c:v>204.5</c:v>
                </c:pt>
                <c:pt idx="1">
                  <c:v>200</c:v>
                </c:pt>
                <c:pt idx="2">
                  <c:v>197</c:v>
                </c:pt>
                <c:pt idx="3">
                  <c:v>194.5</c:v>
                </c:pt>
                <c:pt idx="4">
                  <c:v>193</c:v>
                </c:pt>
                <c:pt idx="5">
                  <c:v>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98-4768-8831-A150357F19D5}"/>
            </c:ext>
          </c:extLst>
        </c:ser>
        <c:ser>
          <c:idx val="3"/>
          <c:order val="3"/>
          <c:tx>
            <c:strRef>
              <c:f>'[stella-rezultati-30.03.-2019 (2).xlsx]qapianoba 800C'!$F$28</c:f>
              <c:strCache>
                <c:ptCount val="1"/>
                <c:pt idx="0">
                  <c:v>1.25%</c:v>
                </c:pt>
              </c:strCache>
            </c:strRef>
          </c:tx>
          <c:cat>
            <c:numRef>
              <c:f>'[stella-rezultati-30.03.-2019 (2).xlsx]qapianoba 800C'!$B$29:$B$38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800C'!$F$29:$F$38</c:f>
              <c:numCache>
                <c:formatCode>General</c:formatCode>
                <c:ptCount val="10"/>
                <c:pt idx="0">
                  <c:v>248.25</c:v>
                </c:pt>
                <c:pt idx="1">
                  <c:v>239</c:v>
                </c:pt>
                <c:pt idx="2">
                  <c:v>235</c:v>
                </c:pt>
                <c:pt idx="3">
                  <c:v>232.5</c:v>
                </c:pt>
                <c:pt idx="4">
                  <c:v>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98-4768-8831-A150357F1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724032"/>
        <c:axId val="153725952"/>
      </c:lineChart>
      <c:catAx>
        <c:axId val="153724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 წმ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4585936561851338"/>
              <c:y val="0.79982138138772918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53725952"/>
        <c:crosses val="autoZero"/>
        <c:auto val="1"/>
        <c:lblAlgn val="ctr"/>
        <c:lblOffset val="100"/>
        <c:noMultiLvlLbl val="0"/>
      </c:catAx>
      <c:valAx>
        <c:axId val="15372595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 (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ქაფის), მლ</a:t>
                </a:r>
                <a:r>
                  <a:rPr lang="ka-GE"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ru-RU" sz="1400" baseline="0"/>
              </a:p>
            </c:rich>
          </c:tx>
          <c:layout>
            <c:manualLayout>
              <c:xMode val="edge"/>
              <c:yMode val="edge"/>
              <c:x val="3.7025714922889537E-2"/>
              <c:y val="1.973156199077012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53724032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5285403050108934"/>
          <c:y val="0.47727210273212495"/>
          <c:w val="0.22100217864923746"/>
          <c:h val="0.23118251158202535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28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გელის </a:t>
            </a:r>
            <a:r>
              <a:rPr lang="ka-GE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Farmasi</a:t>
            </a:r>
            <a:r>
              <a:rPr lang="ka-GE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 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ტემპერატურაზე </a:t>
            </a:r>
            <a:endParaRPr lang="en-US" sz="1400" b="0" i="1" baseline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(80° 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C")</a:t>
            </a:r>
            <a:endParaRPr lang="ru-RU" sz="1400" b="0" i="1" baseline="0"/>
          </a:p>
        </c:rich>
      </c:tx>
      <c:layout>
        <c:manualLayout>
          <c:xMode val="edge"/>
          <c:yMode val="edge"/>
          <c:x val="0.30326278982569038"/>
          <c:y val="5.7303181929844939E-4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1852568085921E-2"/>
          <c:y val="0.25247335693776535"/>
          <c:w val="0.88894945824079685"/>
          <c:h val="0.6534925751730698"/>
        </c:manualLayout>
      </c:layout>
      <c:lineChart>
        <c:grouping val="standard"/>
        <c:varyColors val="0"/>
        <c:ser>
          <c:idx val="0"/>
          <c:order val="0"/>
          <c:tx>
            <c:strRef>
              <c:f>'[stella-rezultati-30.03.-2019 (2).xlsx]qapianoba 800C'!$C$67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'[stella-rezultati-30.03.-2019 (2).xlsx]qapianoba 800C'!$B$68:$B$76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800C'!$C$68:$C$76</c:f>
              <c:numCache>
                <c:formatCode>General</c:formatCode>
                <c:ptCount val="9"/>
                <c:pt idx="0">
                  <c:v>171.5</c:v>
                </c:pt>
                <c:pt idx="1">
                  <c:v>194</c:v>
                </c:pt>
                <c:pt idx="2">
                  <c:v>193</c:v>
                </c:pt>
                <c:pt idx="3">
                  <c:v>192.5</c:v>
                </c:pt>
                <c:pt idx="4">
                  <c:v>191.75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C4-4C86-A79C-0D808ADD52B5}"/>
            </c:ext>
          </c:extLst>
        </c:ser>
        <c:ser>
          <c:idx val="1"/>
          <c:order val="1"/>
          <c:tx>
            <c:strRef>
              <c:f>'[stella-rezultati-30.03.-2019 (2).xlsx]qapianoba 800C'!$D$67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'[stella-rezultati-30.03.-2019 (2).xlsx]qapianoba 800C'!$B$68:$B$76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800C'!$D$68:$D$76</c:f>
              <c:numCache>
                <c:formatCode>General</c:formatCode>
                <c:ptCount val="9"/>
                <c:pt idx="0">
                  <c:v>277.39999999999998</c:v>
                </c:pt>
                <c:pt idx="1">
                  <c:v>271</c:v>
                </c:pt>
                <c:pt idx="2">
                  <c:v>268</c:v>
                </c:pt>
                <c:pt idx="3">
                  <c:v>266</c:v>
                </c:pt>
                <c:pt idx="4">
                  <c:v>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C4-4C86-A79C-0D808ADD52B5}"/>
            </c:ext>
          </c:extLst>
        </c:ser>
        <c:ser>
          <c:idx val="2"/>
          <c:order val="2"/>
          <c:tx>
            <c:strRef>
              <c:f>'[stella-rezultati-30.03.-2019 (2).xlsx]qapianoba 800C'!$E$67</c:f>
              <c:strCache>
                <c:ptCount val="1"/>
                <c:pt idx="0">
                  <c:v>2.50%</c:v>
                </c:pt>
              </c:strCache>
            </c:strRef>
          </c:tx>
          <c:cat>
            <c:numRef>
              <c:f>'[stella-rezultati-30.03.-2019 (2).xlsx]qapianoba 800C'!$B$68:$B$76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800C'!$E$68:$E$76</c:f>
              <c:numCache>
                <c:formatCode>General</c:formatCode>
                <c:ptCount val="9"/>
                <c:pt idx="0">
                  <c:v>313.7</c:v>
                </c:pt>
                <c:pt idx="1">
                  <c:v>308.5</c:v>
                </c:pt>
                <c:pt idx="2">
                  <c:v>305.5</c:v>
                </c:pt>
                <c:pt idx="3">
                  <c:v>301.75</c:v>
                </c:pt>
                <c:pt idx="4">
                  <c:v>301</c:v>
                </c:pt>
                <c:pt idx="5">
                  <c:v>299.7</c:v>
                </c:pt>
                <c:pt idx="6">
                  <c:v>298.7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C4-4C86-A79C-0D808ADD52B5}"/>
            </c:ext>
          </c:extLst>
        </c:ser>
        <c:ser>
          <c:idx val="3"/>
          <c:order val="3"/>
          <c:tx>
            <c:strRef>
              <c:f>'[stella-rezultati-30.03.-2019 (2).xlsx]qapianoba 800C'!$F$67</c:f>
              <c:strCache>
                <c:ptCount val="1"/>
                <c:pt idx="0">
                  <c:v>1.25%</c:v>
                </c:pt>
              </c:strCache>
            </c:strRef>
          </c:tx>
          <c:cat>
            <c:numRef>
              <c:f>'[stella-rezultati-30.03.-2019 (2).xlsx]qapianoba 800C'!$B$68:$B$76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800C'!$F$68:$F$76</c:f>
              <c:numCache>
                <c:formatCode>General</c:formatCode>
                <c:ptCount val="9"/>
                <c:pt idx="0">
                  <c:v>283</c:v>
                </c:pt>
                <c:pt idx="1">
                  <c:v>271</c:v>
                </c:pt>
                <c:pt idx="2">
                  <c:v>265</c:v>
                </c:pt>
                <c:pt idx="3">
                  <c:v>262</c:v>
                </c:pt>
                <c:pt idx="4">
                  <c:v>260</c:v>
                </c:pt>
                <c:pt idx="5">
                  <c:v>259</c:v>
                </c:pt>
                <c:pt idx="6">
                  <c:v>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C4-4C86-A79C-0D808ADD5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331200"/>
        <c:axId val="199337472"/>
      </c:lineChart>
      <c:catAx>
        <c:axId val="199331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 წმ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4963961235614782"/>
              <c:y val="0.81262273423875708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99337472"/>
        <c:crosses val="autoZero"/>
        <c:auto val="1"/>
        <c:lblAlgn val="ctr"/>
        <c:lblOffset val="100"/>
        <c:noMultiLvlLbl val="0"/>
      </c:catAx>
      <c:valAx>
        <c:axId val="19933747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 (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ქაფის), მლ</a:t>
                </a:r>
                <a:r>
                  <a:rPr lang="ka-GE"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ru-RU" sz="1400" baseline="0"/>
              </a:p>
            </c:rich>
          </c:tx>
          <c:layout>
            <c:manualLayout>
              <c:xMode val="edge"/>
              <c:yMode val="edge"/>
              <c:x val="9.7264237319172317E-2"/>
              <c:y val="4.5162458141008228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99331200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5760683760683756"/>
          <c:y val="0.50411774031601753"/>
          <c:w val="0.21675213675213675"/>
          <c:h val="0.2446053303739717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ნახ.6 გელის </a:t>
            </a:r>
            <a:r>
              <a:rPr lang="ka-GE" sz="1400" b="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</a:t>
            </a:r>
            <a:r>
              <a:rPr lang="en-US" sz="1400" b="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Senses"</a:t>
            </a:r>
            <a:r>
              <a:rPr lang="ru-RU" sz="1400" b="0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кир</a:t>
            </a:r>
            <a:r>
              <a:rPr lang="ru-RU" sz="1400" b="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рояль</a:t>
            </a:r>
            <a:r>
              <a:rPr lang="en-US" sz="1400" b="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</a:t>
            </a:r>
            <a:r>
              <a:rPr lang="en-US" sz="1400" b="0" i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</a:t>
            </a:r>
            <a:r>
              <a:rPr lang="en-US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კონცენტრაციაზე </a:t>
            </a:r>
          </a:p>
          <a:p>
            <a:pPr>
              <a:defRPr sz="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( 20˚</a:t>
            </a:r>
            <a:r>
              <a:rPr lang="en-US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C)</a:t>
            </a:r>
            <a:endParaRPr lang="ru-RU" sz="1400" b="0" i="1" dirty="0"/>
          </a:p>
        </c:rich>
      </c:tx>
      <c:layout>
        <c:manualLayout>
          <c:xMode val="edge"/>
          <c:yMode val="edge"/>
          <c:x val="0.28580721527456127"/>
          <c:y val="0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332667371802405"/>
          <c:y val="0.15788203557888597"/>
          <c:w val="0.86953108473381124"/>
          <c:h val="0.72613808690580339"/>
        </c:manualLayout>
      </c:layout>
      <c:lineChart>
        <c:grouping val="standard"/>
        <c:varyColors val="0"/>
        <c:ser>
          <c:idx val="0"/>
          <c:order val="0"/>
          <c:tx>
            <c:strRef>
              <c:f>'[v-max.-qafianoba (1).xlsx]Лист2'!$C$20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'[v-max.-qafianoba (1).xlsx]Лист2'!$B$21:$B$28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'[v-max.-qafianoba (1).xlsx]Лист2'!$C$21:$C$28</c:f>
              <c:numCache>
                <c:formatCode>General</c:formatCode>
                <c:ptCount val="8"/>
                <c:pt idx="0">
                  <c:v>95.5</c:v>
                </c:pt>
                <c:pt idx="1">
                  <c:v>93</c:v>
                </c:pt>
                <c:pt idx="2">
                  <c:v>92</c:v>
                </c:pt>
                <c:pt idx="3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95-4B1D-959B-BAD98D3C3916}"/>
            </c:ext>
          </c:extLst>
        </c:ser>
        <c:ser>
          <c:idx val="1"/>
          <c:order val="1"/>
          <c:tx>
            <c:strRef>
              <c:f>'[v-max.-qafianoba (1).xlsx]Лист2'!$D$20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'[v-max.-qafianoba (1).xlsx]Лист2'!$B$21:$B$28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'[v-max.-qafianoba (1).xlsx]Лист2'!$D$21:$D$28</c:f>
              <c:numCache>
                <c:formatCode>General</c:formatCode>
                <c:ptCount val="8"/>
                <c:pt idx="0">
                  <c:v>152</c:v>
                </c:pt>
                <c:pt idx="1">
                  <c:v>149</c:v>
                </c:pt>
                <c:pt idx="2">
                  <c:v>146.5</c:v>
                </c:pt>
                <c:pt idx="3">
                  <c:v>144.5</c:v>
                </c:pt>
                <c:pt idx="4">
                  <c:v>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95-4B1D-959B-BAD98D3C3916}"/>
            </c:ext>
          </c:extLst>
        </c:ser>
        <c:ser>
          <c:idx val="2"/>
          <c:order val="2"/>
          <c:tx>
            <c:strRef>
              <c:f>'[v-max.-qafianoba (1).xlsx]Лист2'!$E$20</c:f>
              <c:strCache>
                <c:ptCount val="1"/>
                <c:pt idx="0">
                  <c:v>2,50%</c:v>
                </c:pt>
              </c:strCache>
            </c:strRef>
          </c:tx>
          <c:cat>
            <c:numRef>
              <c:f>'[v-max.-qafianoba (1).xlsx]Лист2'!$B$21:$B$28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'[v-max.-qafianoba (1).xlsx]Лист2'!$E$21:$E$28</c:f>
              <c:numCache>
                <c:formatCode>General</c:formatCode>
                <c:ptCount val="8"/>
                <c:pt idx="0">
                  <c:v>240</c:v>
                </c:pt>
                <c:pt idx="1">
                  <c:v>234</c:v>
                </c:pt>
                <c:pt idx="2">
                  <c:v>231</c:v>
                </c:pt>
                <c:pt idx="3">
                  <c:v>229</c:v>
                </c:pt>
                <c:pt idx="4">
                  <c:v>226</c:v>
                </c:pt>
                <c:pt idx="5">
                  <c:v>219.5</c:v>
                </c:pt>
                <c:pt idx="6">
                  <c:v>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95-4B1D-959B-BAD98D3C3916}"/>
            </c:ext>
          </c:extLst>
        </c:ser>
        <c:ser>
          <c:idx val="3"/>
          <c:order val="3"/>
          <c:tx>
            <c:strRef>
              <c:f>'[v-max.-qafianoba (1).xlsx]Лист2'!$F$20</c:f>
              <c:strCache>
                <c:ptCount val="1"/>
                <c:pt idx="0">
                  <c:v>1,25%</c:v>
                </c:pt>
              </c:strCache>
            </c:strRef>
          </c:tx>
          <c:cat>
            <c:numRef>
              <c:f>'[v-max.-qafianoba (1).xlsx]Лист2'!$B$21:$B$28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'[v-max.-qafianoba (1).xlsx]Лист2'!$F$21:$F$28</c:f>
              <c:numCache>
                <c:formatCode>General</c:formatCode>
                <c:ptCount val="8"/>
                <c:pt idx="0">
                  <c:v>296.60000000000002</c:v>
                </c:pt>
                <c:pt idx="1">
                  <c:v>285.3</c:v>
                </c:pt>
                <c:pt idx="2">
                  <c:v>279.60000000000002</c:v>
                </c:pt>
                <c:pt idx="3">
                  <c:v>272.60000000000002</c:v>
                </c:pt>
                <c:pt idx="4">
                  <c:v>268.60000000000002</c:v>
                </c:pt>
                <c:pt idx="5">
                  <c:v>267</c:v>
                </c:pt>
                <c:pt idx="6">
                  <c:v>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95-4B1D-959B-BAD98D3C3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451136"/>
        <c:axId val="129453056"/>
      </c:lineChart>
      <c:catAx>
        <c:axId val="129451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sz="13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,წთ</a:t>
                </a:r>
                <a:endParaRPr lang="ru-RU" sz="1300" b="0" i="1" baseline="0"/>
              </a:p>
            </c:rich>
          </c:tx>
          <c:layout>
            <c:manualLayout>
              <c:xMode val="edge"/>
              <c:yMode val="edge"/>
              <c:x val="0.82775770675724358"/>
              <c:y val="0.80013888888888884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9453056"/>
        <c:crosses val="autoZero"/>
        <c:auto val="1"/>
        <c:lblAlgn val="ctr"/>
        <c:lblOffset val="100"/>
        <c:noMultiLvlLbl val="0"/>
      </c:catAx>
      <c:valAx>
        <c:axId val="12945305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V(</a:t>
                </a:r>
                <a:r>
                  <a:rPr lang="ka-GE" sz="1400" b="0" i="1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ქაფის),</a:t>
                </a:r>
              </a:p>
              <a:p>
                <a:pPr>
                  <a:defRPr sz="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sz="1400" b="0" i="1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მლ</a:t>
                </a:r>
                <a:r>
                  <a:rPr lang="ka-GE" sz="800" b="0" i="1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ru-RU" sz="800" b="0" i="1" dirty="0"/>
              </a:p>
            </c:rich>
          </c:tx>
          <c:layout>
            <c:manualLayout>
              <c:xMode val="edge"/>
              <c:yMode val="edge"/>
              <c:x val="0.12964734738007855"/>
              <c:y val="2.6016797057916267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9451136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7582124653745355"/>
          <c:y val="0.51100372518108117"/>
          <c:w val="0.21583321293200169"/>
          <c:h val="0.24613081780619003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</a:t>
            </a:r>
            <a:r>
              <a:rPr lang="en-US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30</a:t>
            </a: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400" b="0" i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გელის" </a:t>
            </a:r>
            <a:r>
              <a:rPr lang="en-US" sz="1400" b="0" i="1" baseline="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Ziaja</a:t>
            </a:r>
            <a:r>
              <a:rPr lang="ka-GE" sz="1400" b="0" i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" </a:t>
            </a: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ტემპერატურაზე </a:t>
            </a:r>
            <a:endParaRPr lang="en-US" sz="1400" b="0" i="1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(80 °</a:t>
            </a:r>
            <a:r>
              <a:rPr lang="en-US" sz="1400" b="0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C)</a:t>
            </a:r>
            <a:endParaRPr lang="ru-RU" sz="1400" b="0" i="1" baseline="0" dirty="0"/>
          </a:p>
        </c:rich>
      </c:tx>
      <c:layout>
        <c:manualLayout>
          <c:xMode val="edge"/>
          <c:yMode val="edge"/>
          <c:x val="0.25319500602965173"/>
          <c:y val="1.1240836274775997E-3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1612477643834359E-2"/>
          <c:y val="0.21292497743775718"/>
          <c:w val="0.88070481635655418"/>
          <c:h val="0.67940518476199951"/>
        </c:manualLayout>
      </c:layout>
      <c:lineChart>
        <c:grouping val="standard"/>
        <c:varyColors val="0"/>
        <c:ser>
          <c:idx val="0"/>
          <c:order val="0"/>
          <c:tx>
            <c:strRef>
              <c:f>'[stella-rezultati-30.03.-2019 (2).xlsx]qapianoba 800C'!$C$80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'[stella-rezultati-30.03.-2019 (2).xlsx]qapianoba 800C'!$B$81:$B$90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800C'!$C$81:$C$90</c:f>
              <c:numCache>
                <c:formatCode>General</c:formatCode>
                <c:ptCount val="10"/>
                <c:pt idx="0">
                  <c:v>139.69999999999999</c:v>
                </c:pt>
                <c:pt idx="1">
                  <c:v>138</c:v>
                </c:pt>
                <c:pt idx="2">
                  <c:v>136.5</c:v>
                </c:pt>
                <c:pt idx="3">
                  <c:v>135</c:v>
                </c:pt>
                <c:pt idx="4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97-4C86-A90F-68451356B9B0}"/>
            </c:ext>
          </c:extLst>
        </c:ser>
        <c:ser>
          <c:idx val="1"/>
          <c:order val="1"/>
          <c:tx>
            <c:strRef>
              <c:f>'[stella-rezultati-30.03.-2019 (2).xlsx]qapianoba 800C'!$D$80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'[stella-rezultati-30.03.-2019 (2).xlsx]qapianoba 800C'!$B$81:$B$90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800C'!$D$81:$D$90</c:f>
              <c:numCache>
                <c:formatCode>General</c:formatCode>
                <c:ptCount val="10"/>
                <c:pt idx="0">
                  <c:v>200.7</c:v>
                </c:pt>
                <c:pt idx="1">
                  <c:v>197.5</c:v>
                </c:pt>
                <c:pt idx="2">
                  <c:v>195</c:v>
                </c:pt>
                <c:pt idx="3">
                  <c:v>194</c:v>
                </c:pt>
                <c:pt idx="4">
                  <c:v>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97-4C86-A90F-68451356B9B0}"/>
            </c:ext>
          </c:extLst>
        </c:ser>
        <c:ser>
          <c:idx val="2"/>
          <c:order val="2"/>
          <c:tx>
            <c:strRef>
              <c:f>'[stella-rezultati-30.03.-2019 (2).xlsx]qapianoba 800C'!$E$80</c:f>
              <c:strCache>
                <c:ptCount val="1"/>
                <c:pt idx="0">
                  <c:v>2.50%</c:v>
                </c:pt>
              </c:strCache>
            </c:strRef>
          </c:tx>
          <c:cat>
            <c:numRef>
              <c:f>'[stella-rezultati-30.03.-2019 (2).xlsx]qapianoba 800C'!$B$81:$B$90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800C'!$E$81:$E$90</c:f>
              <c:numCache>
                <c:formatCode>General</c:formatCode>
                <c:ptCount val="10"/>
                <c:pt idx="0">
                  <c:v>253.7</c:v>
                </c:pt>
                <c:pt idx="1">
                  <c:v>245</c:v>
                </c:pt>
                <c:pt idx="2">
                  <c:v>241.5</c:v>
                </c:pt>
                <c:pt idx="3">
                  <c:v>239.7</c:v>
                </c:pt>
                <c:pt idx="4">
                  <c:v>238.7</c:v>
                </c:pt>
                <c:pt idx="5">
                  <c:v>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97-4C86-A90F-68451356B9B0}"/>
            </c:ext>
          </c:extLst>
        </c:ser>
        <c:ser>
          <c:idx val="3"/>
          <c:order val="3"/>
          <c:tx>
            <c:strRef>
              <c:f>'[stella-rezultati-30.03.-2019 (2).xlsx]qapianoba 800C'!$F$80</c:f>
              <c:strCache>
                <c:ptCount val="1"/>
                <c:pt idx="0">
                  <c:v>1.25%</c:v>
                </c:pt>
              </c:strCache>
            </c:strRef>
          </c:tx>
          <c:cat>
            <c:numRef>
              <c:f>'[stella-rezultati-30.03.-2019 (2).xlsx]qapianoba 800C'!$B$81:$B$90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800C'!$F$81:$F$90</c:f>
              <c:numCache>
                <c:formatCode>General</c:formatCode>
                <c:ptCount val="10"/>
                <c:pt idx="0">
                  <c:v>252.3</c:v>
                </c:pt>
                <c:pt idx="1">
                  <c:v>244</c:v>
                </c:pt>
                <c:pt idx="2">
                  <c:v>241</c:v>
                </c:pt>
                <c:pt idx="3">
                  <c:v>239</c:v>
                </c:pt>
                <c:pt idx="4">
                  <c:v>238</c:v>
                </c:pt>
                <c:pt idx="5">
                  <c:v>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97-4C86-A90F-68451356B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387392"/>
        <c:axId val="199401856"/>
      </c:lineChart>
      <c:catAx>
        <c:axId val="199387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 წმ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4556129528394941"/>
              <c:y val="0.8066946521274746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99401856"/>
        <c:crosses val="autoZero"/>
        <c:auto val="1"/>
        <c:lblAlgn val="ctr"/>
        <c:lblOffset val="100"/>
        <c:noMultiLvlLbl val="0"/>
      </c:catAx>
      <c:valAx>
        <c:axId val="19940185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 (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ქაფის), მლ.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8.0379868057033413E-2"/>
              <c:y val="7.1286541768485839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99387392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5915074309978769"/>
          <c:y val="0.4848479917870045"/>
          <c:w val="0.21537154989384288"/>
          <c:h val="0.28865579994382617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cap="all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30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გელის" </a:t>
            </a:r>
            <a:r>
              <a:rPr lang="en-US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Ziaja</a:t>
            </a:r>
            <a:r>
              <a:rPr lang="ka-GE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" 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ტემპერატურაზე </a:t>
            </a:r>
            <a:endParaRPr lang="en-US" sz="1400" b="0" i="1" baseline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(80 °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C)</a:t>
            </a:r>
            <a:endParaRPr lang="ru-RU" sz="1400" b="0" i="1" baseline="0"/>
          </a:p>
        </c:rich>
      </c:tx>
      <c:layout>
        <c:manualLayout>
          <c:xMode val="edge"/>
          <c:yMode val="edge"/>
          <c:x val="0.2802220104652523"/>
          <c:y val="1.2618296529968454E-2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1612477643834359E-2"/>
          <c:y val="0.21292497743775718"/>
          <c:w val="0.88070481635655418"/>
          <c:h val="0.67940518476199951"/>
        </c:manualLayout>
      </c:layout>
      <c:lineChart>
        <c:grouping val="standard"/>
        <c:varyColors val="0"/>
        <c:ser>
          <c:idx val="0"/>
          <c:order val="0"/>
          <c:tx>
            <c:strRef>
              <c:f>'[stella-rezultati-30.03.-2019 (2).xlsx]qapianoba 800C'!$C$80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'[stella-rezultati-30.03.-2019 (2).xlsx]qapianoba 800C'!$B$81:$B$90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800C'!$C$81:$C$90</c:f>
              <c:numCache>
                <c:formatCode>General</c:formatCode>
                <c:ptCount val="10"/>
                <c:pt idx="0">
                  <c:v>139.69999999999999</c:v>
                </c:pt>
                <c:pt idx="1">
                  <c:v>138</c:v>
                </c:pt>
                <c:pt idx="2">
                  <c:v>136.5</c:v>
                </c:pt>
                <c:pt idx="3">
                  <c:v>135</c:v>
                </c:pt>
                <c:pt idx="4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13-4FED-B9A0-A173D89265EB}"/>
            </c:ext>
          </c:extLst>
        </c:ser>
        <c:ser>
          <c:idx val="1"/>
          <c:order val="1"/>
          <c:tx>
            <c:strRef>
              <c:f>'[stella-rezultati-30.03.-2019 (2).xlsx]qapianoba 800C'!$D$80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'[stella-rezultati-30.03.-2019 (2).xlsx]qapianoba 800C'!$B$81:$B$90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800C'!$D$81:$D$90</c:f>
              <c:numCache>
                <c:formatCode>General</c:formatCode>
                <c:ptCount val="10"/>
                <c:pt idx="0">
                  <c:v>200.7</c:v>
                </c:pt>
                <c:pt idx="1">
                  <c:v>197.5</c:v>
                </c:pt>
                <c:pt idx="2">
                  <c:v>195</c:v>
                </c:pt>
                <c:pt idx="3">
                  <c:v>194</c:v>
                </c:pt>
                <c:pt idx="4">
                  <c:v>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13-4FED-B9A0-A173D89265EB}"/>
            </c:ext>
          </c:extLst>
        </c:ser>
        <c:ser>
          <c:idx val="2"/>
          <c:order val="2"/>
          <c:tx>
            <c:strRef>
              <c:f>'[stella-rezultati-30.03.-2019 (2).xlsx]qapianoba 800C'!$E$80</c:f>
              <c:strCache>
                <c:ptCount val="1"/>
                <c:pt idx="0">
                  <c:v>2.50%</c:v>
                </c:pt>
              </c:strCache>
            </c:strRef>
          </c:tx>
          <c:cat>
            <c:numRef>
              <c:f>'[stella-rezultati-30.03.-2019 (2).xlsx]qapianoba 800C'!$B$81:$B$90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800C'!$E$81:$E$90</c:f>
              <c:numCache>
                <c:formatCode>General</c:formatCode>
                <c:ptCount val="10"/>
                <c:pt idx="0">
                  <c:v>253.7</c:v>
                </c:pt>
                <c:pt idx="1">
                  <c:v>245</c:v>
                </c:pt>
                <c:pt idx="2">
                  <c:v>241.5</c:v>
                </c:pt>
                <c:pt idx="3">
                  <c:v>239.7</c:v>
                </c:pt>
                <c:pt idx="4">
                  <c:v>238.7</c:v>
                </c:pt>
                <c:pt idx="5">
                  <c:v>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13-4FED-B9A0-A173D89265EB}"/>
            </c:ext>
          </c:extLst>
        </c:ser>
        <c:ser>
          <c:idx val="3"/>
          <c:order val="3"/>
          <c:tx>
            <c:strRef>
              <c:f>'[stella-rezultati-30.03.-2019 (2).xlsx]qapianoba 800C'!$F$80</c:f>
              <c:strCache>
                <c:ptCount val="1"/>
                <c:pt idx="0">
                  <c:v>1.25%</c:v>
                </c:pt>
              </c:strCache>
            </c:strRef>
          </c:tx>
          <c:cat>
            <c:numRef>
              <c:f>'[stella-rezultati-30.03.-2019 (2).xlsx]qapianoba 800C'!$B$81:$B$90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800C'!$F$81:$F$90</c:f>
              <c:numCache>
                <c:formatCode>General</c:formatCode>
                <c:ptCount val="10"/>
                <c:pt idx="0">
                  <c:v>252.3</c:v>
                </c:pt>
                <c:pt idx="1">
                  <c:v>244</c:v>
                </c:pt>
                <c:pt idx="2">
                  <c:v>241</c:v>
                </c:pt>
                <c:pt idx="3">
                  <c:v>239</c:v>
                </c:pt>
                <c:pt idx="4">
                  <c:v>238</c:v>
                </c:pt>
                <c:pt idx="5">
                  <c:v>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13-4FED-B9A0-A173D8926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512832"/>
        <c:axId val="199514752"/>
      </c:lineChart>
      <c:catAx>
        <c:axId val="199512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 წმ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4556129528394941"/>
              <c:y val="0.8066946521274746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99514752"/>
        <c:crosses val="autoZero"/>
        <c:auto val="1"/>
        <c:lblAlgn val="ctr"/>
        <c:lblOffset val="100"/>
        <c:noMultiLvlLbl val="0"/>
      </c:catAx>
      <c:valAx>
        <c:axId val="19951475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 (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ქაფის), მლ.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8.0379868057033413E-2"/>
              <c:y val="7.1286541768485839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99512832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5915074309978769"/>
          <c:y val="0.4848479917870045"/>
          <c:w val="0.21537154989384288"/>
          <c:h val="0.28865579994382617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27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გელის </a:t>
            </a:r>
            <a:r>
              <a:rPr lang="ka-GE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Dr.Jacobs Natural</a:t>
            </a:r>
            <a:r>
              <a:rPr lang="ka-GE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 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ტემპერატურაზე (80 °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C)</a:t>
            </a:r>
            <a:endParaRPr lang="ru-RU" sz="1400" b="0" i="1" baseline="0"/>
          </a:p>
        </c:rich>
      </c:tx>
      <c:layout>
        <c:manualLayout>
          <c:xMode val="edge"/>
          <c:yMode val="edge"/>
          <c:x val="0.26223615024710539"/>
          <c:y val="0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251991567837854E-2"/>
          <c:y val="0.21240082363441942"/>
          <c:w val="0.8482535836866546"/>
          <c:h val="0.697185326581652"/>
        </c:manualLayout>
      </c:layout>
      <c:lineChart>
        <c:grouping val="standard"/>
        <c:varyColors val="0"/>
        <c:ser>
          <c:idx val="0"/>
          <c:order val="0"/>
          <c:tx>
            <c:strRef>
              <c:f>'[stella-rezultati-30.03.-2019 (2).xlsx]qapianoba 800C'!$C$54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'[stella-rezultati-30.03.-2019 (2).xlsx]qapianoba 800C'!$B$55:$B$64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800C'!$C$55:$C$64</c:f>
              <c:numCache>
                <c:formatCode>General</c:formatCode>
                <c:ptCount val="10"/>
                <c:pt idx="0">
                  <c:v>146.69999999999999</c:v>
                </c:pt>
                <c:pt idx="1">
                  <c:v>145</c:v>
                </c:pt>
                <c:pt idx="2">
                  <c:v>143.25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63-45C5-A683-ACDB6FB707D6}"/>
            </c:ext>
          </c:extLst>
        </c:ser>
        <c:ser>
          <c:idx val="1"/>
          <c:order val="1"/>
          <c:tx>
            <c:strRef>
              <c:f>'[stella-rezultati-30.03.-2019 (2).xlsx]qapianoba 800C'!$D$54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'[stella-rezultati-30.03.-2019 (2).xlsx]qapianoba 800C'!$B$55:$B$64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800C'!$D$55:$D$64</c:f>
              <c:numCache>
                <c:formatCode>General</c:formatCode>
                <c:ptCount val="10"/>
                <c:pt idx="0">
                  <c:v>232.6</c:v>
                </c:pt>
                <c:pt idx="1">
                  <c:v>229</c:v>
                </c:pt>
                <c:pt idx="2">
                  <c:v>227</c:v>
                </c:pt>
                <c:pt idx="3">
                  <c:v>225</c:v>
                </c:pt>
                <c:pt idx="4">
                  <c:v>224</c:v>
                </c:pt>
                <c:pt idx="5">
                  <c:v>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63-45C5-A683-ACDB6FB707D6}"/>
            </c:ext>
          </c:extLst>
        </c:ser>
        <c:ser>
          <c:idx val="2"/>
          <c:order val="2"/>
          <c:tx>
            <c:strRef>
              <c:f>'[stella-rezultati-30.03.-2019 (2).xlsx]qapianoba 800C'!$E$54</c:f>
              <c:strCache>
                <c:ptCount val="1"/>
                <c:pt idx="0">
                  <c:v>2.50%</c:v>
                </c:pt>
              </c:strCache>
            </c:strRef>
          </c:tx>
          <c:cat>
            <c:numRef>
              <c:f>'[stella-rezultati-30.03.-2019 (2).xlsx]qapianoba 800C'!$B$55:$B$64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800C'!$E$55:$E$64</c:f>
              <c:numCache>
                <c:formatCode>General</c:formatCode>
                <c:ptCount val="10"/>
                <c:pt idx="0">
                  <c:v>282.5</c:v>
                </c:pt>
                <c:pt idx="1">
                  <c:v>276.7</c:v>
                </c:pt>
                <c:pt idx="2">
                  <c:v>273.7</c:v>
                </c:pt>
                <c:pt idx="3">
                  <c:v>271</c:v>
                </c:pt>
                <c:pt idx="4">
                  <c:v>270</c:v>
                </c:pt>
                <c:pt idx="5">
                  <c:v>269</c:v>
                </c:pt>
                <c:pt idx="6">
                  <c:v>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63-45C5-A683-ACDB6FB707D6}"/>
            </c:ext>
          </c:extLst>
        </c:ser>
        <c:ser>
          <c:idx val="3"/>
          <c:order val="3"/>
          <c:tx>
            <c:strRef>
              <c:f>'[stella-rezultati-30.03.-2019 (2).xlsx]qapianoba 800C'!$F$54</c:f>
              <c:strCache>
                <c:ptCount val="1"/>
                <c:pt idx="0">
                  <c:v>1.25%</c:v>
                </c:pt>
              </c:strCache>
            </c:strRef>
          </c:tx>
          <c:cat>
            <c:numRef>
              <c:f>'[stella-rezultati-30.03.-2019 (2).xlsx]qapianoba 800C'!$B$55:$B$64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800C'!$F$55:$F$64</c:f>
              <c:numCache>
                <c:formatCode>General</c:formatCode>
                <c:ptCount val="10"/>
                <c:pt idx="0">
                  <c:v>274</c:v>
                </c:pt>
                <c:pt idx="1">
                  <c:v>260</c:v>
                </c:pt>
                <c:pt idx="2">
                  <c:v>253</c:v>
                </c:pt>
                <c:pt idx="3">
                  <c:v>248</c:v>
                </c:pt>
                <c:pt idx="4">
                  <c:v>245.5</c:v>
                </c:pt>
                <c:pt idx="5">
                  <c:v>243.5</c:v>
                </c:pt>
                <c:pt idx="6">
                  <c:v>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63-45C5-A683-ACDB6FB70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670784"/>
        <c:axId val="199672960"/>
      </c:lineChart>
      <c:catAx>
        <c:axId val="199670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 წმ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3764183323238461"/>
              <c:y val="0.81274335657537755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99672960"/>
        <c:crosses val="autoZero"/>
        <c:auto val="1"/>
        <c:lblAlgn val="ctr"/>
        <c:lblOffset val="100"/>
        <c:noMultiLvlLbl val="0"/>
      </c:catAx>
      <c:valAx>
        <c:axId val="19967296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 (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ქაფის), მლ</a:t>
                </a:r>
                <a:r>
                  <a:rPr lang="ka-GE"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ru-RU" sz="1400" baseline="0"/>
              </a:p>
            </c:rich>
          </c:tx>
          <c:layout>
            <c:manualLayout>
              <c:xMode val="edge"/>
              <c:yMode val="edge"/>
              <c:x val="3.1528717773154614E-2"/>
              <c:y val="6.5218413354896296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99670784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4706800445930877"/>
          <c:y val="0.50413178150710958"/>
          <c:w val="0.22617614269788183"/>
          <c:h val="0.24542891734492783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26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გელის </a:t>
            </a:r>
            <a:r>
              <a:rPr lang="ka-GE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</a:t>
            </a:r>
            <a:r>
              <a:rPr lang="en-US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Betres</a:t>
            </a:r>
            <a:r>
              <a:rPr lang="ka-GE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 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ტემპერატურაზე</a:t>
            </a:r>
          </a:p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80 °C)</a:t>
            </a:r>
            <a:endParaRPr lang="ru-RU" sz="1400" b="0" i="1" baseline="0"/>
          </a:p>
        </c:rich>
      </c:tx>
      <c:layout>
        <c:manualLayout>
          <c:xMode val="edge"/>
          <c:yMode val="edge"/>
          <c:x val="0.22288172043010754"/>
          <c:y val="1.3559322033898305E-2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4344738762940611E-2"/>
          <c:y val="0.23087575070065394"/>
          <c:w val="0.88012835492337649"/>
          <c:h val="0.67071382178922545"/>
        </c:manualLayout>
      </c:layout>
      <c:lineChart>
        <c:grouping val="standard"/>
        <c:varyColors val="0"/>
        <c:ser>
          <c:idx val="0"/>
          <c:order val="0"/>
          <c:tx>
            <c:strRef>
              <c:f>'[stella-rezultati-30.03.-2019 (2).xlsx]qapianoba 800C'!$C$41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'[stella-rezultati-30.03.-2019 (2).xlsx]qapianoba 800C'!$B$42:$B$52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800C'!$C$42:$C$52</c:f>
              <c:numCache>
                <c:formatCode>General</c:formatCode>
                <c:ptCount val="11"/>
                <c:pt idx="0">
                  <c:v>155</c:v>
                </c:pt>
                <c:pt idx="1">
                  <c:v>152.6</c:v>
                </c:pt>
                <c:pt idx="2">
                  <c:v>151</c:v>
                </c:pt>
                <c:pt idx="3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BD-4CA4-BC81-E67B6710B997}"/>
            </c:ext>
          </c:extLst>
        </c:ser>
        <c:ser>
          <c:idx val="1"/>
          <c:order val="1"/>
          <c:tx>
            <c:strRef>
              <c:f>'[stella-rezultati-30.03.-2019 (2).xlsx]qapianoba 800C'!$D$41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'[stella-rezultati-30.03.-2019 (2).xlsx]qapianoba 800C'!$B$42:$B$52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800C'!$D$42:$D$52</c:f>
              <c:numCache>
                <c:formatCode>General</c:formatCode>
                <c:ptCount val="11"/>
                <c:pt idx="0">
                  <c:v>251.5</c:v>
                </c:pt>
                <c:pt idx="1">
                  <c:v>247.5</c:v>
                </c:pt>
                <c:pt idx="2">
                  <c:v>245.5</c:v>
                </c:pt>
                <c:pt idx="3">
                  <c:v>244.5</c:v>
                </c:pt>
                <c:pt idx="4">
                  <c:v>243.5</c:v>
                </c:pt>
                <c:pt idx="5">
                  <c:v>242.5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BD-4CA4-BC81-E67B6710B997}"/>
            </c:ext>
          </c:extLst>
        </c:ser>
        <c:ser>
          <c:idx val="2"/>
          <c:order val="2"/>
          <c:tx>
            <c:strRef>
              <c:f>'[stella-rezultati-30.03.-2019 (2).xlsx]qapianoba 800C'!$E$41</c:f>
              <c:strCache>
                <c:ptCount val="1"/>
                <c:pt idx="0">
                  <c:v>2.50%</c:v>
                </c:pt>
              </c:strCache>
            </c:strRef>
          </c:tx>
          <c:cat>
            <c:numRef>
              <c:f>'[stella-rezultati-30.03.-2019 (2).xlsx]qapianoba 800C'!$B$42:$B$52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800C'!$E$42:$E$52</c:f>
              <c:numCache>
                <c:formatCode>General</c:formatCode>
                <c:ptCount val="11"/>
                <c:pt idx="0">
                  <c:v>256</c:v>
                </c:pt>
                <c:pt idx="1">
                  <c:v>252.5</c:v>
                </c:pt>
                <c:pt idx="2">
                  <c:v>248.7</c:v>
                </c:pt>
                <c:pt idx="3">
                  <c:v>247.5</c:v>
                </c:pt>
                <c:pt idx="4">
                  <c:v>246.5</c:v>
                </c:pt>
                <c:pt idx="5">
                  <c:v>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BD-4CA4-BC81-E67B6710B997}"/>
            </c:ext>
          </c:extLst>
        </c:ser>
        <c:ser>
          <c:idx val="3"/>
          <c:order val="3"/>
          <c:tx>
            <c:strRef>
              <c:f>'[stella-rezultati-30.03.-2019 (2).xlsx]qapianoba 800C'!$F$41</c:f>
              <c:strCache>
                <c:ptCount val="1"/>
                <c:pt idx="0">
                  <c:v>1.25%</c:v>
                </c:pt>
              </c:strCache>
            </c:strRef>
          </c:tx>
          <c:cat>
            <c:numRef>
              <c:f>'[stella-rezultati-30.03.-2019 (2).xlsx]qapianoba 800C'!$B$42:$B$52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'[stella-rezultati-30.03.-2019 (2).xlsx]qapianoba 800C'!$F$42:$F$52</c:f>
              <c:numCache>
                <c:formatCode>General</c:formatCode>
                <c:ptCount val="11"/>
                <c:pt idx="0">
                  <c:v>291</c:v>
                </c:pt>
                <c:pt idx="1">
                  <c:v>275.5</c:v>
                </c:pt>
                <c:pt idx="2">
                  <c:v>267</c:v>
                </c:pt>
                <c:pt idx="3">
                  <c:v>264.5</c:v>
                </c:pt>
                <c:pt idx="4">
                  <c:v>262</c:v>
                </c:pt>
                <c:pt idx="5">
                  <c:v>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BD-4CA4-BC81-E67B6710B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595520"/>
        <c:axId val="199597440"/>
      </c:lineChart>
      <c:catAx>
        <c:axId val="199595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 წმ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6391499449665565"/>
              <c:y val="0.7993174073579785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99597440"/>
        <c:crosses val="autoZero"/>
        <c:auto val="1"/>
        <c:lblAlgn val="ctr"/>
        <c:lblOffset val="100"/>
        <c:noMultiLvlLbl val="0"/>
      </c:catAx>
      <c:valAx>
        <c:axId val="19959744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 (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ქაფის), მლ.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2.8214237725403778E-2"/>
              <c:y val="3.8402483343428225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99595520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3883870967741938"/>
          <c:y val="0.4906004715512256"/>
          <c:w val="0.21815053763440861"/>
          <c:h val="0.22449397215178607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ka-GE" sz="2000" dirty="0"/>
              <a:t>ნახ.</a:t>
            </a:r>
            <a:r>
              <a:rPr lang="ka-GE" sz="2000" baseline="0" dirty="0"/>
              <a:t> </a:t>
            </a:r>
            <a:r>
              <a:rPr lang="en-US" sz="2000" baseline="0" dirty="0"/>
              <a:t>13</a:t>
            </a:r>
            <a:r>
              <a:rPr lang="ka-GE" sz="2000" baseline="0" dirty="0"/>
              <a:t>ტუტემიწათა ლითონების(</a:t>
            </a:r>
            <a:r>
              <a:rPr lang="en-US" sz="2000" baseline="0" dirty="0"/>
              <a:t> Ca, Mg</a:t>
            </a:r>
            <a:r>
              <a:rPr lang="ka-GE" sz="2000" baseline="0" dirty="0"/>
              <a:t> ) შემცველობა</a:t>
            </a:r>
            <a:r>
              <a:rPr lang="en-US" sz="2000" baseline="0" dirty="0"/>
              <a:t> </a:t>
            </a:r>
            <a:endParaRPr lang="ru-RU" sz="2000" dirty="0"/>
          </a:p>
        </c:rich>
      </c:tx>
      <c:layout>
        <c:manualLayout>
          <c:xMode val="edge"/>
          <c:yMode val="edge"/>
          <c:x val="0.13085358680447429"/>
          <c:y val="3.6697247706422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992148114044176"/>
          <c:y val="0.15376480023330416"/>
          <c:w val="0.75673265618544217"/>
          <c:h val="0.67792344706911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'ტუტემიწათა ლითონები'!$D$16</c:f>
              <c:strCache>
                <c:ptCount val="1"/>
                <c:pt idx="0">
                  <c:v>Ca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'ტუტემიწათა ლითონები'!$C$17:$C$26</c:f>
              <c:strCache>
                <c:ptCount val="9"/>
                <c:pt idx="0">
                  <c:v>Johnson`s &amp; Johnson`s</c:v>
                </c:pt>
                <c:pt idx="1">
                  <c:v>Senses "кир рояль"</c:v>
                </c:pt>
                <c:pt idx="2">
                  <c:v>Senses "дивная сказка "</c:v>
                </c:pt>
                <c:pt idx="3">
                  <c:v>Farmasi</c:v>
                </c:pt>
                <c:pt idx="4">
                  <c:v>Betres</c:v>
                </c:pt>
                <c:pt idx="5">
                  <c:v>Black Suede Night</c:v>
                </c:pt>
                <c:pt idx="6">
                  <c:v>Botanica</c:v>
                </c:pt>
                <c:pt idx="7">
                  <c:v>Dr.Jacobs</c:v>
                </c:pt>
                <c:pt idx="8">
                  <c:v>Ziaja</c:v>
                </c:pt>
              </c:strCache>
            </c:strRef>
          </c:cat>
          <c:val>
            <c:numRef>
              <c:f>'ტუტემიწათა ლითონები'!$D$17:$D$26</c:f>
              <c:numCache>
                <c:formatCode>General</c:formatCode>
                <c:ptCount val="10"/>
                <c:pt idx="0">
                  <c:v>1.8</c:v>
                </c:pt>
                <c:pt idx="1">
                  <c:v>3.07</c:v>
                </c:pt>
                <c:pt idx="2">
                  <c:v>1.27</c:v>
                </c:pt>
                <c:pt idx="3">
                  <c:v>3.63</c:v>
                </c:pt>
                <c:pt idx="4">
                  <c:v>1.1000000000000001</c:v>
                </c:pt>
                <c:pt idx="5">
                  <c:v>2.0099999999999998</c:v>
                </c:pt>
                <c:pt idx="6">
                  <c:v>1.68</c:v>
                </c:pt>
                <c:pt idx="7">
                  <c:v>5.15</c:v>
                </c:pt>
                <c:pt idx="8">
                  <c:v>0.872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C2-4927-915B-6A4768719A8E}"/>
            </c:ext>
          </c:extLst>
        </c:ser>
        <c:ser>
          <c:idx val="1"/>
          <c:order val="1"/>
          <c:tx>
            <c:strRef>
              <c:f>'ტუტემიწათა ლითონები'!$E$16</c:f>
              <c:strCache>
                <c:ptCount val="1"/>
                <c:pt idx="0">
                  <c:v>Mg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'ტუტემიწათა ლითონები'!$C$17:$C$26</c:f>
              <c:strCache>
                <c:ptCount val="9"/>
                <c:pt idx="0">
                  <c:v>Johnson`s &amp; Johnson`s</c:v>
                </c:pt>
                <c:pt idx="1">
                  <c:v>Senses "кир рояль"</c:v>
                </c:pt>
                <c:pt idx="2">
                  <c:v>Senses "дивная сказка "</c:v>
                </c:pt>
                <c:pt idx="3">
                  <c:v>Farmasi</c:v>
                </c:pt>
                <c:pt idx="4">
                  <c:v>Betres</c:v>
                </c:pt>
                <c:pt idx="5">
                  <c:v>Black Suede Night</c:v>
                </c:pt>
                <c:pt idx="6">
                  <c:v>Botanica</c:v>
                </c:pt>
                <c:pt idx="7">
                  <c:v>Dr.Jacobs</c:v>
                </c:pt>
                <c:pt idx="8">
                  <c:v>Ziaja</c:v>
                </c:pt>
              </c:strCache>
            </c:strRef>
          </c:cat>
          <c:val>
            <c:numRef>
              <c:f>'ტუტემიწათა ლითონები'!$E$17:$E$26</c:f>
              <c:numCache>
                <c:formatCode>General</c:formatCode>
                <c:ptCount val="10"/>
                <c:pt idx="0">
                  <c:v>0.15</c:v>
                </c:pt>
                <c:pt idx="1">
                  <c:v>0.63</c:v>
                </c:pt>
                <c:pt idx="2">
                  <c:v>0.21</c:v>
                </c:pt>
                <c:pt idx="3">
                  <c:v>0.75</c:v>
                </c:pt>
                <c:pt idx="4">
                  <c:v>0.18</c:v>
                </c:pt>
                <c:pt idx="5">
                  <c:v>0.22</c:v>
                </c:pt>
                <c:pt idx="6">
                  <c:v>0.24</c:v>
                </c:pt>
                <c:pt idx="7">
                  <c:v>2.25</c:v>
                </c:pt>
                <c:pt idx="8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C2-4927-915B-6A4768719A8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99856512"/>
        <c:axId val="199858048"/>
      </c:barChart>
      <c:catAx>
        <c:axId val="19985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858048"/>
        <c:crosses val="autoZero"/>
        <c:auto val="1"/>
        <c:lblAlgn val="ctr"/>
        <c:lblOffset val="100"/>
        <c:noMultiLvlLbl val="0"/>
      </c:catAx>
      <c:valAx>
        <c:axId val="19985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>
                    <a:solidFill>
                      <a:schemeClr val="bg1"/>
                    </a:solidFill>
                  </a:rPr>
                  <a:t>m(</a:t>
                </a:r>
                <a:r>
                  <a:rPr lang="ka-GE" sz="2000" dirty="0">
                    <a:solidFill>
                      <a:schemeClr val="bg1"/>
                    </a:solidFill>
                  </a:rPr>
                  <a:t>გ/ლ)</a:t>
                </a:r>
                <a:endParaRPr lang="ru-RU" sz="20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58422982437929727"/>
              <c:y val="0.8977363609365343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85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ka-GE" sz="2000" dirty="0"/>
              <a:t>ნახ.</a:t>
            </a:r>
            <a:r>
              <a:rPr lang="ka-GE" sz="2000" baseline="0" dirty="0"/>
              <a:t> </a:t>
            </a:r>
            <a:r>
              <a:rPr lang="en-US" sz="2000" baseline="0" dirty="0"/>
              <a:t>14</a:t>
            </a:r>
            <a:r>
              <a:rPr lang="ka-GE" sz="2000" baseline="0" dirty="0"/>
              <a:t> ტუტემიწათა ლითონის </a:t>
            </a:r>
            <a:r>
              <a:rPr lang="en-US" sz="2000" baseline="0" dirty="0"/>
              <a:t> Ba</a:t>
            </a:r>
            <a:r>
              <a:rPr lang="ka-GE" sz="2000" baseline="0" dirty="0"/>
              <a:t> შემცველობა</a:t>
            </a:r>
            <a:endParaRPr lang="en-US" sz="2000" dirty="0"/>
          </a:p>
        </c:rich>
      </c:tx>
      <c:layout>
        <c:manualLayout>
          <c:xMode val="edge"/>
          <c:yMode val="edge"/>
          <c:x val="0.25142366579177605"/>
          <c:y val="4.62962962962962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934951881014875"/>
          <c:y val="0.15767570720326626"/>
          <c:w val="0.68842825896762905"/>
          <c:h val="0.740472440944881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'ტუტემიწათა ლითონები'!$D$2</c:f>
              <c:strCache>
                <c:ptCount val="1"/>
                <c:pt idx="0">
                  <c:v>Ba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'ტუტემიწათა ლითონები'!$C$3:$C$12</c:f>
              <c:strCache>
                <c:ptCount val="9"/>
                <c:pt idx="0">
                  <c:v>Johnson`s &amp; Johnson`s</c:v>
                </c:pt>
                <c:pt idx="1">
                  <c:v>Senses "кир рояль"</c:v>
                </c:pt>
                <c:pt idx="2">
                  <c:v>Senses "дивная сказка "</c:v>
                </c:pt>
                <c:pt idx="3">
                  <c:v>Farmasi</c:v>
                </c:pt>
                <c:pt idx="4">
                  <c:v>Betres</c:v>
                </c:pt>
                <c:pt idx="5">
                  <c:v>Black Suede Night</c:v>
                </c:pt>
                <c:pt idx="6">
                  <c:v>Botanica</c:v>
                </c:pt>
                <c:pt idx="7">
                  <c:v>Dr.Jacobs</c:v>
                </c:pt>
                <c:pt idx="8">
                  <c:v>Ziaja</c:v>
                </c:pt>
              </c:strCache>
            </c:strRef>
          </c:cat>
          <c:val>
            <c:numRef>
              <c:f>'ტუტემიწათა ლითონები'!$D$3:$D$12</c:f>
              <c:numCache>
                <c:formatCode>General</c:formatCode>
                <c:ptCount val="10"/>
                <c:pt idx="0">
                  <c:v>13</c:v>
                </c:pt>
                <c:pt idx="1">
                  <c:v>35.299999999999997</c:v>
                </c:pt>
                <c:pt idx="2">
                  <c:v>32</c:v>
                </c:pt>
                <c:pt idx="3">
                  <c:v>18.100000000000001</c:v>
                </c:pt>
                <c:pt idx="4">
                  <c:v>13.5</c:v>
                </c:pt>
                <c:pt idx="5">
                  <c:v>17.600000000000001</c:v>
                </c:pt>
                <c:pt idx="6">
                  <c:v>14.5</c:v>
                </c:pt>
                <c:pt idx="7">
                  <c:v>71</c:v>
                </c:pt>
                <c:pt idx="8">
                  <c:v>9.56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7-4BF1-ABC4-2B424D7EC9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8867712"/>
        <c:axId val="205060352"/>
      </c:barChart>
      <c:catAx>
        <c:axId val="1288677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5060352"/>
        <c:crosses val="autoZero"/>
        <c:auto val="1"/>
        <c:lblAlgn val="ctr"/>
        <c:lblOffset val="100"/>
        <c:noMultiLvlLbl val="0"/>
      </c:catAx>
      <c:valAx>
        <c:axId val="20506035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m(</a:t>
                </a:r>
                <a:r>
                  <a:rPr lang="ka-GE" sz="2000" dirty="0"/>
                  <a:t>მგ/ლ)</a:t>
                </a:r>
                <a:endParaRPr lang="ru-RU" sz="2000" dirty="0"/>
              </a:p>
            </c:rich>
          </c:tx>
          <c:layout>
            <c:manualLayout>
              <c:xMode val="edge"/>
              <c:yMode val="edge"/>
              <c:x val="0.71838234204349782"/>
              <c:y val="0.8444444444444444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28867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9242038495188101"/>
          <c:y val="0.89340296004666087"/>
          <c:w val="7.0714785651793524E-2"/>
          <c:h val="8.3717191601049873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ka-GE" sz="2000" b="0" dirty="0"/>
              <a:t>ნახ.</a:t>
            </a:r>
            <a:r>
              <a:rPr lang="en-US" sz="2000" b="0" dirty="0"/>
              <a:t>15</a:t>
            </a:r>
            <a:r>
              <a:rPr lang="ka-GE" sz="2000" b="0" dirty="0"/>
              <a:t> </a:t>
            </a:r>
            <a:r>
              <a:rPr lang="ka-GE" sz="2000" b="0" baseline="0" dirty="0"/>
              <a:t> სილიციუმის და ფოსფორის შემცველობა </a:t>
            </a:r>
            <a:endParaRPr lang="ru-RU" sz="2000" b="0" dirty="0"/>
          </a:p>
        </c:rich>
      </c:tx>
      <c:layout>
        <c:manualLayout>
          <c:xMode val="edge"/>
          <c:yMode val="edge"/>
          <c:x val="0.24987883995401772"/>
          <c:y val="5.77941843107558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496172353455818"/>
          <c:y val="0.12989792942548847"/>
          <c:w val="0.69953937007874012"/>
          <c:h val="0.7543613298337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Лист1!$C$42</c:f>
              <c:strCache>
                <c:ptCount val="1"/>
                <c:pt idx="0">
                  <c:v>P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Лист1!$A$43:$B$52</c:f>
              <c:strCache>
                <c:ptCount val="9"/>
                <c:pt idx="0">
                  <c:v>Johnson`s &amp; Johnson`s</c:v>
                </c:pt>
                <c:pt idx="1">
                  <c:v>Senses "кир рояль"</c:v>
                </c:pt>
                <c:pt idx="2">
                  <c:v>Senses "дивная сказка "</c:v>
                </c:pt>
                <c:pt idx="3">
                  <c:v>Farmasi</c:v>
                </c:pt>
                <c:pt idx="4">
                  <c:v>Betres</c:v>
                </c:pt>
                <c:pt idx="5">
                  <c:v>Black Suede Night</c:v>
                </c:pt>
                <c:pt idx="6">
                  <c:v>Botanica</c:v>
                </c:pt>
                <c:pt idx="7">
                  <c:v>Dr.Jacobs</c:v>
                </c:pt>
                <c:pt idx="8">
                  <c:v>Ziaja</c:v>
                </c:pt>
              </c:strCache>
            </c:strRef>
          </c:cat>
          <c:val>
            <c:numRef>
              <c:f>Лист1!$C$43:$C$52</c:f>
              <c:numCache>
                <c:formatCode>General</c:formatCode>
                <c:ptCount val="10"/>
                <c:pt idx="0">
                  <c:v>0.14000000000000001</c:v>
                </c:pt>
                <c:pt idx="1">
                  <c:v>0.61</c:v>
                </c:pt>
                <c:pt idx="2">
                  <c:v>0.41</c:v>
                </c:pt>
                <c:pt idx="3">
                  <c:v>0.82</c:v>
                </c:pt>
                <c:pt idx="4">
                  <c:v>0.27</c:v>
                </c:pt>
                <c:pt idx="5">
                  <c:v>0.56000000000000005</c:v>
                </c:pt>
                <c:pt idx="6">
                  <c:v>0.33</c:v>
                </c:pt>
                <c:pt idx="7">
                  <c:v>0.21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2-4CD4-AE22-10209E890B6E}"/>
            </c:ext>
          </c:extLst>
        </c:ser>
        <c:ser>
          <c:idx val="1"/>
          <c:order val="1"/>
          <c:tx>
            <c:strRef>
              <c:f>Лист1!$D$42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-5.0925337632079971E-17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A2-4CD4-AE22-10209E890B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Лист1!$A$43:$B$52</c:f>
              <c:strCache>
                <c:ptCount val="9"/>
                <c:pt idx="0">
                  <c:v>Johnson`s &amp; Johnson`s</c:v>
                </c:pt>
                <c:pt idx="1">
                  <c:v>Senses "кир рояль"</c:v>
                </c:pt>
                <c:pt idx="2">
                  <c:v>Senses "дивная сказка "</c:v>
                </c:pt>
                <c:pt idx="3">
                  <c:v>Farmasi</c:v>
                </c:pt>
                <c:pt idx="4">
                  <c:v>Betres</c:v>
                </c:pt>
                <c:pt idx="5">
                  <c:v>Black Suede Night</c:v>
                </c:pt>
                <c:pt idx="6">
                  <c:v>Botanica</c:v>
                </c:pt>
                <c:pt idx="7">
                  <c:v>Dr.Jacobs</c:v>
                </c:pt>
                <c:pt idx="8">
                  <c:v>Ziaja</c:v>
                </c:pt>
              </c:strCache>
            </c:strRef>
          </c:cat>
          <c:val>
            <c:numRef>
              <c:f>Лист1!$D$43:$D$52</c:f>
              <c:numCache>
                <c:formatCode>General</c:formatCode>
                <c:ptCount val="10"/>
                <c:pt idx="0">
                  <c:v>0.18</c:v>
                </c:pt>
                <c:pt idx="1">
                  <c:v>0.21</c:v>
                </c:pt>
                <c:pt idx="2">
                  <c:v>0.69</c:v>
                </c:pt>
                <c:pt idx="3">
                  <c:v>1.04</c:v>
                </c:pt>
                <c:pt idx="4">
                  <c:v>0.11</c:v>
                </c:pt>
                <c:pt idx="5">
                  <c:v>0.4</c:v>
                </c:pt>
                <c:pt idx="6">
                  <c:v>9.2999999999999999E-2</c:v>
                </c:pt>
                <c:pt idx="7">
                  <c:v>9.9000000000000005E-2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A2-4CD4-AE22-10209E890B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5569408"/>
        <c:axId val="205583488"/>
      </c:barChart>
      <c:catAx>
        <c:axId val="2055694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5583488"/>
        <c:crosses val="autoZero"/>
        <c:auto val="1"/>
        <c:lblAlgn val="ctr"/>
        <c:lblOffset val="100"/>
        <c:noMultiLvlLbl val="0"/>
      </c:catAx>
      <c:valAx>
        <c:axId val="205583488"/>
        <c:scaling>
          <c:orientation val="minMax"/>
        </c:scaling>
        <c:delete val="1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m</a:t>
                </a:r>
                <a:r>
                  <a:rPr lang="ka-GE" sz="2000" dirty="0"/>
                  <a:t>(გ/ლ)</a:t>
                </a:r>
                <a:endParaRPr lang="ru-RU" sz="2000" dirty="0"/>
              </a:p>
            </c:rich>
          </c:tx>
          <c:layout>
            <c:manualLayout>
              <c:xMode val="edge"/>
              <c:yMode val="edge"/>
              <c:x val="0.76615592704242053"/>
              <c:y val="0.810449998638764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5569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7563757655293099"/>
          <c:y val="0.89893518518518523"/>
          <c:w val="0.12094685039370079"/>
          <c:h val="8.3717191601049873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ka-GE" sz="2000" b="0" dirty="0"/>
              <a:t>ნახ.</a:t>
            </a:r>
            <a:r>
              <a:rPr lang="en-US" sz="2000" b="0" dirty="0"/>
              <a:t>16</a:t>
            </a:r>
            <a:r>
              <a:rPr lang="ka-GE" sz="2000" b="0" dirty="0"/>
              <a:t> </a:t>
            </a:r>
            <a:r>
              <a:rPr lang="ka-GE" sz="2000" b="0" baseline="0" dirty="0"/>
              <a:t> მანგანუმის და სპილენძის შემცველობა </a:t>
            </a:r>
            <a:endParaRPr lang="ru-RU" sz="2000" b="0" dirty="0"/>
          </a:p>
        </c:rich>
      </c:tx>
      <c:layout>
        <c:manualLayout>
          <c:xMode val="edge"/>
          <c:yMode val="edge"/>
          <c:x val="0.23979077613084043"/>
          <c:y val="4.16272568380536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496172353455818"/>
          <c:y val="0.10302274715660542"/>
          <c:w val="0.70509492563429577"/>
          <c:h val="0.795125400991542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Лист1!$C$58</c:f>
              <c:strCache>
                <c:ptCount val="1"/>
                <c:pt idx="0">
                  <c:v>Mn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Лист1!$B$59:$B$68</c:f>
              <c:strCache>
                <c:ptCount val="9"/>
                <c:pt idx="0">
                  <c:v>Johnson`s &amp; Johnson`s</c:v>
                </c:pt>
                <c:pt idx="1">
                  <c:v>Senses "кир рояль"</c:v>
                </c:pt>
                <c:pt idx="2">
                  <c:v>Senses "дивная сказка "</c:v>
                </c:pt>
                <c:pt idx="3">
                  <c:v>Farmasi</c:v>
                </c:pt>
                <c:pt idx="4">
                  <c:v>Betres</c:v>
                </c:pt>
                <c:pt idx="5">
                  <c:v>Black Suede Night</c:v>
                </c:pt>
                <c:pt idx="6">
                  <c:v>Botanica</c:v>
                </c:pt>
                <c:pt idx="7">
                  <c:v>Dr.Jacobs</c:v>
                </c:pt>
                <c:pt idx="8">
                  <c:v>Ziaja</c:v>
                </c:pt>
              </c:strCache>
            </c:strRef>
          </c:cat>
          <c:val>
            <c:numRef>
              <c:f>Лист1!$C$59:$C$68</c:f>
              <c:numCache>
                <c:formatCode>General</c:formatCode>
                <c:ptCount val="10"/>
                <c:pt idx="0">
                  <c:v>4.55</c:v>
                </c:pt>
                <c:pt idx="1">
                  <c:v>15.1</c:v>
                </c:pt>
                <c:pt idx="2">
                  <c:v>2.17</c:v>
                </c:pt>
                <c:pt idx="3">
                  <c:v>5.97</c:v>
                </c:pt>
                <c:pt idx="4">
                  <c:v>1.82</c:v>
                </c:pt>
                <c:pt idx="5">
                  <c:v>11.7</c:v>
                </c:pt>
                <c:pt idx="6">
                  <c:v>8.02</c:v>
                </c:pt>
                <c:pt idx="7">
                  <c:v>9.5500000000000007</c:v>
                </c:pt>
                <c:pt idx="8">
                  <c:v>1.88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B-476E-80EF-0B728CE5C279}"/>
            </c:ext>
          </c:extLst>
        </c:ser>
        <c:ser>
          <c:idx val="1"/>
          <c:order val="1"/>
          <c:tx>
            <c:strRef>
              <c:f>Лист1!$D$58</c:f>
              <c:strCache>
                <c:ptCount val="1"/>
                <c:pt idx="0">
                  <c:v>Cu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Лист1!$B$59:$B$68</c:f>
              <c:strCache>
                <c:ptCount val="9"/>
                <c:pt idx="0">
                  <c:v>Johnson`s &amp; Johnson`s</c:v>
                </c:pt>
                <c:pt idx="1">
                  <c:v>Senses "кир рояль"</c:v>
                </c:pt>
                <c:pt idx="2">
                  <c:v>Senses "дивная сказка "</c:v>
                </c:pt>
                <c:pt idx="3">
                  <c:v>Farmasi</c:v>
                </c:pt>
                <c:pt idx="4">
                  <c:v>Betres</c:v>
                </c:pt>
                <c:pt idx="5">
                  <c:v>Black Suede Night</c:v>
                </c:pt>
                <c:pt idx="6">
                  <c:v>Botanica</c:v>
                </c:pt>
                <c:pt idx="7">
                  <c:v>Dr.Jacobs</c:v>
                </c:pt>
                <c:pt idx="8">
                  <c:v>Ziaja</c:v>
                </c:pt>
              </c:strCache>
            </c:strRef>
          </c:cat>
          <c:val>
            <c:numRef>
              <c:f>Лист1!$D$59:$D$68</c:f>
              <c:numCache>
                <c:formatCode>General</c:formatCode>
                <c:ptCount val="10"/>
                <c:pt idx="0">
                  <c:v>14.1</c:v>
                </c:pt>
                <c:pt idx="1">
                  <c:v>21.9</c:v>
                </c:pt>
                <c:pt idx="2">
                  <c:v>18.899999999999999</c:v>
                </c:pt>
                <c:pt idx="3">
                  <c:v>17.899999999999999</c:v>
                </c:pt>
                <c:pt idx="4">
                  <c:v>31.7</c:v>
                </c:pt>
                <c:pt idx="5">
                  <c:v>0</c:v>
                </c:pt>
                <c:pt idx="6">
                  <c:v>33.4</c:v>
                </c:pt>
                <c:pt idx="7">
                  <c:v>65.099999999999994</c:v>
                </c:pt>
                <c:pt idx="8">
                  <c:v>5.12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8B-476E-80EF-0B728CE5C2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7521664"/>
        <c:axId val="207523200"/>
      </c:barChart>
      <c:catAx>
        <c:axId val="2075216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7523200"/>
        <c:crosses val="autoZero"/>
        <c:auto val="1"/>
        <c:lblAlgn val="ctr"/>
        <c:lblOffset val="100"/>
        <c:noMultiLvlLbl val="0"/>
      </c:catAx>
      <c:valAx>
        <c:axId val="207523200"/>
        <c:scaling>
          <c:orientation val="minMax"/>
        </c:scaling>
        <c:delete val="1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m(</a:t>
                </a:r>
                <a:r>
                  <a:rPr lang="ka-GE" sz="2000" dirty="0"/>
                  <a:t>მგ/ლ)</a:t>
                </a:r>
                <a:endParaRPr lang="ru-RU" sz="2000" dirty="0"/>
              </a:p>
            </c:rich>
          </c:tx>
          <c:layout>
            <c:manualLayout>
              <c:xMode val="edge"/>
              <c:yMode val="edge"/>
              <c:x val="0.79855218485152302"/>
              <c:y val="0.815430038161929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075216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2273490813648293"/>
          <c:y val="0.88967592592592593"/>
          <c:w val="0.15453018372703411"/>
          <c:h val="8.3717191601049873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ka-GE" sz="2000" dirty="0"/>
              <a:t>ნახ.</a:t>
            </a:r>
            <a:r>
              <a:rPr lang="en-US" sz="2000" dirty="0"/>
              <a:t>17</a:t>
            </a:r>
            <a:r>
              <a:rPr lang="ka-GE" sz="2000" baseline="0" dirty="0"/>
              <a:t> </a:t>
            </a:r>
            <a:r>
              <a:rPr lang="en-US" sz="2000" baseline="0" dirty="0"/>
              <a:t>Al</a:t>
            </a:r>
            <a:r>
              <a:rPr lang="en-US" sz="2000" dirty="0"/>
              <a:t> </a:t>
            </a:r>
            <a:r>
              <a:rPr lang="ka-GE" sz="2000" dirty="0"/>
              <a:t>და</a:t>
            </a:r>
            <a:r>
              <a:rPr lang="en-US" sz="2000" dirty="0"/>
              <a:t> Fe</a:t>
            </a:r>
            <a:r>
              <a:rPr lang="ka-GE" sz="2000" baseline="0" dirty="0"/>
              <a:t> შემცველობა </a:t>
            </a:r>
            <a:endParaRPr lang="ru-RU" sz="20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612643891954453"/>
          <c:y val="0.13608205128205128"/>
          <c:w val="0.67368983404633465"/>
          <c:h val="0.66189380173632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Лист1!$C$24</c:f>
              <c:strCache>
                <c:ptCount val="1"/>
                <c:pt idx="0">
                  <c:v>Fe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Лист1!$B$25:$B$34</c:f>
              <c:strCache>
                <c:ptCount val="9"/>
                <c:pt idx="0">
                  <c:v>Johnson`s &amp; Johnson`s</c:v>
                </c:pt>
                <c:pt idx="1">
                  <c:v>Senses "кир рояль"</c:v>
                </c:pt>
                <c:pt idx="2">
                  <c:v>Senses "дивная сказка "</c:v>
                </c:pt>
                <c:pt idx="3">
                  <c:v>Farmasi</c:v>
                </c:pt>
                <c:pt idx="4">
                  <c:v>Betres</c:v>
                </c:pt>
                <c:pt idx="5">
                  <c:v>Black Suede Night</c:v>
                </c:pt>
                <c:pt idx="6">
                  <c:v>Botanica</c:v>
                </c:pt>
                <c:pt idx="7">
                  <c:v>Dr.Jacobs</c:v>
                </c:pt>
                <c:pt idx="8">
                  <c:v>Ziaja</c:v>
                </c:pt>
              </c:strCache>
            </c:strRef>
          </c:cat>
          <c:val>
            <c:numRef>
              <c:f>Лист1!$C$25:$C$34</c:f>
              <c:numCache>
                <c:formatCode>General</c:formatCode>
                <c:ptCount val="10"/>
                <c:pt idx="0">
                  <c:v>68.7</c:v>
                </c:pt>
                <c:pt idx="1">
                  <c:v>167</c:v>
                </c:pt>
                <c:pt idx="2">
                  <c:v>37.6</c:v>
                </c:pt>
                <c:pt idx="3">
                  <c:v>156</c:v>
                </c:pt>
                <c:pt idx="4">
                  <c:v>69.400000000000006</c:v>
                </c:pt>
                <c:pt idx="5">
                  <c:v>32.1</c:v>
                </c:pt>
                <c:pt idx="6">
                  <c:v>28.7</c:v>
                </c:pt>
                <c:pt idx="7">
                  <c:v>1670</c:v>
                </c:pt>
                <c:pt idx="8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8-44A0-96C8-C8AFCDBDF2AF}"/>
            </c:ext>
          </c:extLst>
        </c:ser>
        <c:ser>
          <c:idx val="1"/>
          <c:order val="1"/>
          <c:tx>
            <c:strRef>
              <c:f>Лист1!$D$24</c:f>
              <c:strCache>
                <c:ptCount val="1"/>
                <c:pt idx="0">
                  <c:v>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Лист1!$B$25:$B$34</c:f>
              <c:strCache>
                <c:ptCount val="9"/>
                <c:pt idx="0">
                  <c:v>Johnson`s &amp; Johnson`s</c:v>
                </c:pt>
                <c:pt idx="1">
                  <c:v>Senses "кир рояль"</c:v>
                </c:pt>
                <c:pt idx="2">
                  <c:v>Senses "дивная сказка "</c:v>
                </c:pt>
                <c:pt idx="3">
                  <c:v>Farmasi</c:v>
                </c:pt>
                <c:pt idx="4">
                  <c:v>Betres</c:v>
                </c:pt>
                <c:pt idx="5">
                  <c:v>Black Suede Night</c:v>
                </c:pt>
                <c:pt idx="6">
                  <c:v>Botanica</c:v>
                </c:pt>
                <c:pt idx="7">
                  <c:v>Dr.Jacobs</c:v>
                </c:pt>
                <c:pt idx="8">
                  <c:v>Ziaja</c:v>
                </c:pt>
              </c:strCache>
            </c:strRef>
          </c:cat>
          <c:val>
            <c:numRef>
              <c:f>Лист1!$D$25:$D$34</c:f>
              <c:numCache>
                <c:formatCode>General</c:formatCode>
                <c:ptCount val="10"/>
                <c:pt idx="0">
                  <c:v>271</c:v>
                </c:pt>
                <c:pt idx="1">
                  <c:v>420</c:v>
                </c:pt>
                <c:pt idx="2">
                  <c:v>423</c:v>
                </c:pt>
                <c:pt idx="3">
                  <c:v>402</c:v>
                </c:pt>
                <c:pt idx="4">
                  <c:v>306</c:v>
                </c:pt>
                <c:pt idx="5">
                  <c:v>415</c:v>
                </c:pt>
                <c:pt idx="6">
                  <c:v>177</c:v>
                </c:pt>
                <c:pt idx="7">
                  <c:v>405</c:v>
                </c:pt>
                <c:pt idx="8">
                  <c:v>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E8-44A0-96C8-C8AFCDBDF2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07719808"/>
        <c:axId val="207725696"/>
      </c:barChart>
      <c:catAx>
        <c:axId val="20771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25696"/>
        <c:crosses val="autoZero"/>
        <c:auto val="1"/>
        <c:lblAlgn val="ctr"/>
        <c:lblOffset val="100"/>
        <c:noMultiLvlLbl val="0"/>
      </c:catAx>
      <c:valAx>
        <c:axId val="207725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>
                    <a:solidFill>
                      <a:schemeClr val="bg1"/>
                    </a:solidFill>
                  </a:rPr>
                  <a:t>m</a:t>
                </a:r>
                <a:r>
                  <a:rPr lang="en-US" sz="2000" baseline="0" dirty="0">
                    <a:solidFill>
                      <a:schemeClr val="bg1"/>
                    </a:solidFill>
                  </a:rPr>
                  <a:t> (</a:t>
                </a:r>
                <a:r>
                  <a:rPr lang="ka-GE" sz="2000" baseline="0" dirty="0">
                    <a:solidFill>
                      <a:schemeClr val="bg1"/>
                    </a:solidFill>
                  </a:rPr>
                  <a:t>მგ/ლ)</a:t>
                </a:r>
                <a:endParaRPr lang="ru-RU" sz="20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72921529039639277"/>
              <c:y val="0.7355007081871317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1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ka-GE" sz="2000" dirty="0"/>
              <a:t>ნახ.</a:t>
            </a:r>
            <a:r>
              <a:rPr lang="en-US" sz="2000" dirty="0"/>
              <a:t>18</a:t>
            </a:r>
            <a:r>
              <a:rPr lang="ka-GE" sz="2000" dirty="0"/>
              <a:t>  </a:t>
            </a:r>
            <a:r>
              <a:rPr lang="en-US" sz="2000" dirty="0"/>
              <a:t>Zn </a:t>
            </a:r>
            <a:r>
              <a:rPr lang="ka-GE" sz="2000" dirty="0"/>
              <a:t>და </a:t>
            </a:r>
            <a:r>
              <a:rPr lang="en-US" sz="2000" dirty="0" err="1"/>
              <a:t>Ti</a:t>
            </a:r>
            <a:r>
              <a:rPr lang="en-US" sz="2000" baseline="0" dirty="0"/>
              <a:t> </a:t>
            </a:r>
            <a:r>
              <a:rPr lang="ka-GE" sz="2000" dirty="0"/>
              <a:t>შემცველობა</a:t>
            </a:r>
            <a:r>
              <a:rPr lang="ka-GE" sz="2000" baseline="0" dirty="0"/>
              <a:t> </a:t>
            </a:r>
            <a:endParaRPr lang="ru-RU" sz="20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667080263796556"/>
          <c:y val="0.13402020202020201"/>
          <c:w val="0.68693209773261521"/>
          <c:h val="0.67495585779050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Ti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6"/>
              <c:layout>
                <c:manualLayout>
                  <c:x val="-8.7553300198985554E-3"/>
                  <c:y val="3.85943511848921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0D-41C5-8AEB-AF5D119641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Лист1!$B$3:$B$12</c:f>
              <c:strCache>
                <c:ptCount val="9"/>
                <c:pt idx="0">
                  <c:v>Johnson`s &amp; Johnson`s</c:v>
                </c:pt>
                <c:pt idx="1">
                  <c:v>Senses "кир рояль"</c:v>
                </c:pt>
                <c:pt idx="2">
                  <c:v>Senses "дивная сказка "</c:v>
                </c:pt>
                <c:pt idx="3">
                  <c:v>Farmasi</c:v>
                </c:pt>
                <c:pt idx="4">
                  <c:v>Betres</c:v>
                </c:pt>
                <c:pt idx="5">
                  <c:v>Black Suede Night</c:v>
                </c:pt>
                <c:pt idx="6">
                  <c:v>Botanica</c:v>
                </c:pt>
                <c:pt idx="7">
                  <c:v>Dr.Jacobs</c:v>
                </c:pt>
                <c:pt idx="8">
                  <c:v>Ziaja</c:v>
                </c:pt>
              </c:strCache>
            </c:strRef>
          </c:cat>
          <c:val>
            <c:numRef>
              <c:f>Лист1!$C$3:$C$12</c:f>
              <c:numCache>
                <c:formatCode>General</c:formatCode>
                <c:ptCount val="10"/>
                <c:pt idx="0">
                  <c:v>3.23</c:v>
                </c:pt>
                <c:pt idx="1">
                  <c:v>7.02</c:v>
                </c:pt>
                <c:pt idx="2">
                  <c:v>1.52</c:v>
                </c:pt>
                <c:pt idx="3">
                  <c:v>14.2</c:v>
                </c:pt>
                <c:pt idx="4">
                  <c:v>4.49</c:v>
                </c:pt>
                <c:pt idx="5">
                  <c:v>1.32</c:v>
                </c:pt>
                <c:pt idx="6">
                  <c:v>2.68</c:v>
                </c:pt>
                <c:pt idx="7">
                  <c:v>91.6</c:v>
                </c:pt>
                <c:pt idx="8">
                  <c:v>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4-4722-84ED-B610917BEF00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Zn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6"/>
              <c:layout>
                <c:manualLayout>
                  <c:x val="-2.2613255056941109E-3"/>
                  <c:y val="-7.075549313214117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0D-41C5-8AEB-AF5D119641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Лист1!$B$3:$B$12</c:f>
              <c:strCache>
                <c:ptCount val="9"/>
                <c:pt idx="0">
                  <c:v>Johnson`s &amp; Johnson`s</c:v>
                </c:pt>
                <c:pt idx="1">
                  <c:v>Senses "кир рояль"</c:v>
                </c:pt>
                <c:pt idx="2">
                  <c:v>Senses "дивная сказка "</c:v>
                </c:pt>
                <c:pt idx="3">
                  <c:v>Farmasi</c:v>
                </c:pt>
                <c:pt idx="4">
                  <c:v>Betres</c:v>
                </c:pt>
                <c:pt idx="5">
                  <c:v>Black Suede Night</c:v>
                </c:pt>
                <c:pt idx="6">
                  <c:v>Botanica</c:v>
                </c:pt>
                <c:pt idx="7">
                  <c:v>Dr.Jacobs</c:v>
                </c:pt>
                <c:pt idx="8">
                  <c:v>Ziaja</c:v>
                </c:pt>
              </c:strCache>
            </c:strRef>
          </c:cat>
          <c:val>
            <c:numRef>
              <c:f>Лист1!$D$3:$D$12</c:f>
              <c:numCache>
                <c:formatCode>General</c:formatCode>
                <c:ptCount val="10"/>
                <c:pt idx="0">
                  <c:v>2.08</c:v>
                </c:pt>
                <c:pt idx="1">
                  <c:v>2.87</c:v>
                </c:pt>
                <c:pt idx="2">
                  <c:v>2.23</c:v>
                </c:pt>
                <c:pt idx="3">
                  <c:v>2.62</c:v>
                </c:pt>
                <c:pt idx="4">
                  <c:v>1.27</c:v>
                </c:pt>
                <c:pt idx="5">
                  <c:v>4.33</c:v>
                </c:pt>
                <c:pt idx="6">
                  <c:v>1.1100000000000001</c:v>
                </c:pt>
                <c:pt idx="7">
                  <c:v>3.85</c:v>
                </c:pt>
                <c:pt idx="8">
                  <c:v>3.64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F4-4722-84ED-B610917BEF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07857536"/>
        <c:axId val="207859072"/>
      </c:barChart>
      <c:catAx>
        <c:axId val="207857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59072"/>
        <c:crosses val="autoZero"/>
        <c:auto val="1"/>
        <c:lblAlgn val="ctr"/>
        <c:lblOffset val="100"/>
        <c:noMultiLvlLbl val="0"/>
      </c:catAx>
      <c:valAx>
        <c:axId val="207859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>
                    <a:solidFill>
                      <a:schemeClr val="bg1"/>
                    </a:solidFill>
                  </a:rPr>
                  <a:t>m</a:t>
                </a:r>
                <a:r>
                  <a:rPr lang="ka-GE" sz="2000" dirty="0">
                    <a:solidFill>
                      <a:schemeClr val="bg1"/>
                    </a:solidFill>
                  </a:rPr>
                  <a:t>(მგ/ლ)</a:t>
                </a:r>
                <a:endParaRPr lang="ru-RU" sz="20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74728057278804072"/>
              <c:y val="0.72077002112356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5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ნახ.7 გელის "</a:t>
            </a:r>
            <a:r>
              <a:rPr lang="en-US" sz="1400" b="0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Botanica</a:t>
            </a:r>
            <a:r>
              <a:rPr lang="en-US" sz="1400" b="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</a:t>
            </a:r>
            <a:r>
              <a:rPr lang="ka-GE" sz="1400" b="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დამოკიდებულება კონცენტრაციაზე (20˚</a:t>
            </a:r>
            <a:r>
              <a:rPr lang="en-US" sz="1400" b="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C)</a:t>
            </a:r>
            <a:endParaRPr lang="ru-RU" sz="1400" b="0" i="1" dirty="0"/>
          </a:p>
        </c:rich>
      </c:tx>
      <c:layout>
        <c:manualLayout>
          <c:xMode val="edge"/>
          <c:yMode val="edge"/>
          <c:x val="0.32520523476232133"/>
          <c:y val="0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340314523796057E-2"/>
          <c:y val="0.16068039598569991"/>
          <c:w val="0.8660118549011161"/>
          <c:h val="0.72613808690580339"/>
        </c:manualLayout>
      </c:layout>
      <c:lineChart>
        <c:grouping val="standard"/>
        <c:varyColors val="0"/>
        <c:ser>
          <c:idx val="0"/>
          <c:order val="0"/>
          <c:tx>
            <c:strRef>
              <c:f>'[v-max.-qafianoba (1).xlsx]Лист2'!$C$34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'[v-max.-qafianoba (1).xlsx]Лист2'!$B$35:$B$42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'[v-max.-qafianoba (1).xlsx]Лист2'!$C$35:$C$42</c:f>
              <c:numCache>
                <c:formatCode>General</c:formatCode>
                <c:ptCount val="8"/>
                <c:pt idx="0">
                  <c:v>135.30000000000001</c:v>
                </c:pt>
                <c:pt idx="1">
                  <c:v>133.6</c:v>
                </c:pt>
                <c:pt idx="2">
                  <c:v>132.6</c:v>
                </c:pt>
                <c:pt idx="3">
                  <c:v>131.6</c:v>
                </c:pt>
                <c:pt idx="4">
                  <c:v>131</c:v>
                </c:pt>
                <c:pt idx="5">
                  <c:v>130.30000000000001</c:v>
                </c:pt>
                <c:pt idx="6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6C-43C6-99C8-7309091D411A}"/>
            </c:ext>
          </c:extLst>
        </c:ser>
        <c:ser>
          <c:idx val="1"/>
          <c:order val="1"/>
          <c:tx>
            <c:strRef>
              <c:f>'[v-max.-qafianoba (1).xlsx]Лист2'!$D$34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'[v-max.-qafianoba (1).xlsx]Лист2'!$B$35:$B$42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'[v-max.-qafianoba (1).xlsx]Лист2'!$D$35:$D$42</c:f>
              <c:numCache>
                <c:formatCode>General</c:formatCode>
                <c:ptCount val="8"/>
                <c:pt idx="0">
                  <c:v>165.3</c:v>
                </c:pt>
                <c:pt idx="1">
                  <c:v>161.6</c:v>
                </c:pt>
                <c:pt idx="2">
                  <c:v>160.6</c:v>
                </c:pt>
                <c:pt idx="3">
                  <c:v>159.30000000000001</c:v>
                </c:pt>
                <c:pt idx="4">
                  <c:v>157.6</c:v>
                </c:pt>
                <c:pt idx="5">
                  <c:v>156.6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C-43C6-99C8-7309091D411A}"/>
            </c:ext>
          </c:extLst>
        </c:ser>
        <c:ser>
          <c:idx val="2"/>
          <c:order val="2"/>
          <c:tx>
            <c:strRef>
              <c:f>'[v-max.-qafianoba (1).xlsx]Лист2'!$E$34</c:f>
              <c:strCache>
                <c:ptCount val="1"/>
                <c:pt idx="0">
                  <c:v>2,50%</c:v>
                </c:pt>
              </c:strCache>
            </c:strRef>
          </c:tx>
          <c:cat>
            <c:numRef>
              <c:f>'[v-max.-qafianoba (1).xlsx]Лист2'!$B$35:$B$42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'[v-max.-qafianoba (1).xlsx]Лист2'!$E$35:$E$42</c:f>
              <c:numCache>
                <c:formatCode>General</c:formatCode>
                <c:ptCount val="8"/>
                <c:pt idx="0">
                  <c:v>255</c:v>
                </c:pt>
                <c:pt idx="1">
                  <c:v>250</c:v>
                </c:pt>
                <c:pt idx="2">
                  <c:v>246.3</c:v>
                </c:pt>
                <c:pt idx="3">
                  <c:v>244</c:v>
                </c:pt>
                <c:pt idx="4">
                  <c:v>234.6</c:v>
                </c:pt>
                <c:pt idx="5">
                  <c:v>238.3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6C-43C6-99C8-7309091D411A}"/>
            </c:ext>
          </c:extLst>
        </c:ser>
        <c:ser>
          <c:idx val="3"/>
          <c:order val="3"/>
          <c:tx>
            <c:strRef>
              <c:f>'[v-max.-qafianoba (1).xlsx]Лист2'!$F$34</c:f>
              <c:strCache>
                <c:ptCount val="1"/>
                <c:pt idx="0">
                  <c:v>1,25%</c:v>
                </c:pt>
              </c:strCache>
            </c:strRef>
          </c:tx>
          <c:cat>
            <c:numRef>
              <c:f>'[v-max.-qafianoba (1).xlsx]Лист2'!$B$35:$B$42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'[v-max.-qafianoba (1).xlsx]Лист2'!$F$35:$F$42</c:f>
              <c:numCache>
                <c:formatCode>General</c:formatCode>
                <c:ptCount val="8"/>
                <c:pt idx="0">
                  <c:v>285</c:v>
                </c:pt>
                <c:pt idx="1">
                  <c:v>271.60000000000002</c:v>
                </c:pt>
                <c:pt idx="2">
                  <c:v>266</c:v>
                </c:pt>
                <c:pt idx="3">
                  <c:v>263</c:v>
                </c:pt>
                <c:pt idx="4">
                  <c:v>260.3</c:v>
                </c:pt>
                <c:pt idx="5">
                  <c:v>258.60000000000002</c:v>
                </c:pt>
                <c:pt idx="6">
                  <c:v>256.3</c:v>
                </c:pt>
                <c:pt idx="7">
                  <c:v>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6C-43C6-99C8-7309091D4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486208"/>
        <c:axId val="129566208"/>
      </c:lineChart>
      <c:catAx>
        <c:axId val="129486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,წთ.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2315933912516259"/>
              <c:y val="0.7955092592592593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9566208"/>
        <c:crosses val="autoZero"/>
        <c:auto val="1"/>
        <c:lblAlgn val="ctr"/>
        <c:lblOffset val="100"/>
        <c:noMultiLvlLbl val="0"/>
      </c:catAx>
      <c:valAx>
        <c:axId val="12956620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V(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ქაფის), მლ</a:t>
                </a:r>
                <a:r>
                  <a:rPr lang="ka-GE"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ru-RU" sz="1400" baseline="0"/>
              </a:p>
            </c:rich>
          </c:tx>
          <c:layout>
            <c:manualLayout>
              <c:xMode val="edge"/>
              <c:yMode val="edge"/>
              <c:x val="4.0575436139983496E-2"/>
              <c:y val="1.0221342714115948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9486208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55968190180803767"/>
          <c:y val="0.60300467925143619"/>
          <c:w val="0.39168589980483265"/>
          <c:h val="0.17091118740008907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ნახ.8 გელის </a:t>
            </a:r>
            <a:r>
              <a:rPr lang="ka-GE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</a:t>
            </a:r>
            <a:r>
              <a:rPr lang="en-US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Betres" 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კონცენტრაციაზე</a:t>
            </a:r>
            <a:endParaRPr lang="en-US" sz="1400" b="0" i="1" baseline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( 20˚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C)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ru-RU" sz="1400" b="0" i="1" baseline="0"/>
          </a:p>
        </c:rich>
      </c:tx>
      <c:layout>
        <c:manualLayout>
          <c:xMode val="edge"/>
          <c:yMode val="edge"/>
          <c:x val="0.22692810457516341"/>
          <c:y val="1.8518518518518517E-2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388138568771618"/>
          <c:y val="0.24121527261922449"/>
          <c:w val="0.84461582713119765"/>
          <c:h val="0.66132327209098862"/>
        </c:manualLayout>
      </c:layout>
      <c:lineChart>
        <c:grouping val="standard"/>
        <c:varyColors val="0"/>
        <c:ser>
          <c:idx val="0"/>
          <c:order val="0"/>
          <c:tx>
            <c:strRef>
              <c:f>'[v-max.-qafianoba (1).xlsx]Лист2'!$C$48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'[v-max.-qafianoba (1).xlsx]Лист2'!$B$49:$B$56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'[v-max.-qafianoba (1).xlsx]Лист2'!$C$49:$C$56</c:f>
              <c:numCache>
                <c:formatCode>General</c:formatCode>
                <c:ptCount val="8"/>
                <c:pt idx="0">
                  <c:v>108.3</c:v>
                </c:pt>
                <c:pt idx="1">
                  <c:v>107.3</c:v>
                </c:pt>
                <c:pt idx="2">
                  <c:v>106.3</c:v>
                </c:pt>
                <c:pt idx="3">
                  <c:v>105.3</c:v>
                </c:pt>
                <c:pt idx="4">
                  <c:v>103.3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AF-4046-963E-8559C1915DFD}"/>
            </c:ext>
          </c:extLst>
        </c:ser>
        <c:ser>
          <c:idx val="1"/>
          <c:order val="1"/>
          <c:tx>
            <c:strRef>
              <c:f>'[v-max.-qafianoba (1).xlsx]Лист2'!$D$48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'[v-max.-qafianoba (1).xlsx]Лист2'!$B$49:$B$56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'[v-max.-qafianoba (1).xlsx]Лист2'!$D$49:$D$56</c:f>
              <c:numCache>
                <c:formatCode>General</c:formatCode>
                <c:ptCount val="8"/>
                <c:pt idx="0">
                  <c:v>182</c:v>
                </c:pt>
                <c:pt idx="1">
                  <c:v>177.7</c:v>
                </c:pt>
                <c:pt idx="2">
                  <c:v>176.5</c:v>
                </c:pt>
                <c:pt idx="3">
                  <c:v>175</c:v>
                </c:pt>
                <c:pt idx="4">
                  <c:v>173.2</c:v>
                </c:pt>
                <c:pt idx="5">
                  <c:v>172.5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AF-4046-963E-8559C1915DFD}"/>
            </c:ext>
          </c:extLst>
        </c:ser>
        <c:ser>
          <c:idx val="2"/>
          <c:order val="2"/>
          <c:tx>
            <c:strRef>
              <c:f>'[v-max.-qafianoba (1).xlsx]Лист2'!$E$48</c:f>
              <c:strCache>
                <c:ptCount val="1"/>
                <c:pt idx="0">
                  <c:v>2,50%</c:v>
                </c:pt>
              </c:strCache>
            </c:strRef>
          </c:tx>
          <c:cat>
            <c:numRef>
              <c:f>'[v-max.-qafianoba (1).xlsx]Лист2'!$B$49:$B$56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'[v-max.-qafianoba (1).xlsx]Лист2'!$E$49:$E$56</c:f>
              <c:numCache>
                <c:formatCode>General</c:formatCode>
                <c:ptCount val="8"/>
                <c:pt idx="0">
                  <c:v>211.25</c:v>
                </c:pt>
                <c:pt idx="1">
                  <c:v>206.25</c:v>
                </c:pt>
                <c:pt idx="2">
                  <c:v>200</c:v>
                </c:pt>
                <c:pt idx="3">
                  <c:v>199.25</c:v>
                </c:pt>
                <c:pt idx="4">
                  <c:v>198</c:v>
                </c:pt>
                <c:pt idx="5">
                  <c:v>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AF-4046-963E-8559C1915DFD}"/>
            </c:ext>
          </c:extLst>
        </c:ser>
        <c:ser>
          <c:idx val="3"/>
          <c:order val="3"/>
          <c:tx>
            <c:strRef>
              <c:f>'[v-max.-qafianoba (1).xlsx]Лист2'!$F$48</c:f>
              <c:strCache>
                <c:ptCount val="1"/>
                <c:pt idx="0">
                  <c:v>1,25%</c:v>
                </c:pt>
              </c:strCache>
            </c:strRef>
          </c:tx>
          <c:cat>
            <c:numRef>
              <c:f>'[v-max.-qafianoba (1).xlsx]Лист2'!$B$49:$B$56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'[v-max.-qafianoba (1).xlsx]Лист2'!$F$49:$F$56</c:f>
              <c:numCache>
                <c:formatCode>General</c:formatCode>
                <c:ptCount val="8"/>
                <c:pt idx="0">
                  <c:v>266.25</c:v>
                </c:pt>
                <c:pt idx="1">
                  <c:v>255.75</c:v>
                </c:pt>
                <c:pt idx="2">
                  <c:v>252.25</c:v>
                </c:pt>
                <c:pt idx="3">
                  <c:v>248.5</c:v>
                </c:pt>
                <c:pt idx="4">
                  <c:v>244.75</c:v>
                </c:pt>
                <c:pt idx="5">
                  <c:v>243.75</c:v>
                </c:pt>
                <c:pt idx="6">
                  <c:v>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AF-4046-963E-8559C1915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595264"/>
        <c:axId val="129605632"/>
      </c:lineChart>
      <c:catAx>
        <c:axId val="129595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Ʈ, 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წთ.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4467909596406821"/>
              <c:y val="0.79699074074074094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9605632"/>
        <c:crosses val="autoZero"/>
        <c:auto val="1"/>
        <c:lblAlgn val="ctr"/>
        <c:lblOffset val="100"/>
        <c:noMultiLvlLbl val="0"/>
      </c:catAx>
      <c:valAx>
        <c:axId val="1296056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V(</a:t>
                </a:r>
                <a:r>
                  <a:rPr lang="ka-GE" sz="1400" b="0" i="1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ქაფის), </a:t>
                </a:r>
                <a:r>
                  <a:rPr lang="ka-GE" sz="1400" b="0" i="1" baseline="0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მლ</a:t>
                </a:r>
                <a:r>
                  <a:rPr lang="ka-GE" sz="800" b="0" i="1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ru-RU" sz="800" b="0" i="1" dirty="0"/>
              </a:p>
            </c:rich>
          </c:tx>
          <c:layout>
            <c:manualLayout>
              <c:xMode val="edge"/>
              <c:yMode val="edge"/>
              <c:x val="8.8648958876384916E-3"/>
              <c:y val="9.5182220155593786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9595264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550460778337541"/>
          <c:y val="0.45249240916264272"/>
          <c:w val="0.24324452594110668"/>
          <c:h val="0.27126776605754471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ნახ.9 გელის </a:t>
            </a:r>
            <a:r>
              <a:rPr lang="en-US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"Farmasi"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კონცენტრაციაზე (20˚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C)</a:t>
            </a:r>
            <a:endParaRPr lang="ru-RU" sz="1400" b="0" i="1" baseline="0"/>
          </a:p>
        </c:rich>
      </c:tx>
      <c:layout>
        <c:manualLayout>
          <c:xMode val="edge"/>
          <c:yMode val="edge"/>
          <c:x val="0.21259982502187227"/>
          <c:y val="1.4035087719298246E-2"/>
        </c:manualLayout>
      </c:layout>
      <c:overlay val="1"/>
      <c:spPr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36075008696202"/>
          <c:y val="0.23439775291246484"/>
          <c:w val="0.895639249913038"/>
          <c:h val="0.64840152875627388"/>
        </c:manualLayout>
      </c:layout>
      <c:lineChart>
        <c:grouping val="standard"/>
        <c:varyColors val="0"/>
        <c:ser>
          <c:idx val="0"/>
          <c:order val="0"/>
          <c:tx>
            <c:strRef>
              <c:f>Лист2!$C$76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Лист2!$B$77:$B$85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Лист2!$C$77:$C$85</c:f>
              <c:numCache>
                <c:formatCode>General</c:formatCode>
                <c:ptCount val="9"/>
                <c:pt idx="0">
                  <c:v>113.3</c:v>
                </c:pt>
                <c:pt idx="1">
                  <c:v>111.3</c:v>
                </c:pt>
                <c:pt idx="2">
                  <c:v>109.3</c:v>
                </c:pt>
                <c:pt idx="3">
                  <c:v>108.3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12-4804-8637-8869E10A1912}"/>
            </c:ext>
          </c:extLst>
        </c:ser>
        <c:ser>
          <c:idx val="1"/>
          <c:order val="1"/>
          <c:tx>
            <c:strRef>
              <c:f>Лист2!$D$76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Лист2!$B$77:$B$85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Лист2!$D$77:$D$85</c:f>
              <c:numCache>
                <c:formatCode>General</c:formatCode>
                <c:ptCount val="9"/>
                <c:pt idx="0">
                  <c:v>158</c:v>
                </c:pt>
                <c:pt idx="1">
                  <c:v>155</c:v>
                </c:pt>
                <c:pt idx="2">
                  <c:v>153.5</c:v>
                </c:pt>
                <c:pt idx="3">
                  <c:v>151.5</c:v>
                </c:pt>
                <c:pt idx="4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12-4804-8637-8869E10A1912}"/>
            </c:ext>
          </c:extLst>
        </c:ser>
        <c:ser>
          <c:idx val="2"/>
          <c:order val="2"/>
          <c:tx>
            <c:strRef>
              <c:f>Лист2!$E$76</c:f>
              <c:strCache>
                <c:ptCount val="1"/>
                <c:pt idx="0">
                  <c:v>2,50%</c:v>
                </c:pt>
              </c:strCache>
            </c:strRef>
          </c:tx>
          <c:cat>
            <c:numRef>
              <c:f>Лист2!$B$77:$B$85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Лист2!$E$77:$E$85</c:f>
              <c:numCache>
                <c:formatCode>General</c:formatCode>
                <c:ptCount val="9"/>
                <c:pt idx="0">
                  <c:v>213.75</c:v>
                </c:pt>
                <c:pt idx="1">
                  <c:v>208.75</c:v>
                </c:pt>
                <c:pt idx="2">
                  <c:v>204.5</c:v>
                </c:pt>
                <c:pt idx="3">
                  <c:v>202.75</c:v>
                </c:pt>
                <c:pt idx="4">
                  <c:v>201.25</c:v>
                </c:pt>
                <c:pt idx="5">
                  <c:v>199.75</c:v>
                </c:pt>
                <c:pt idx="6">
                  <c:v>198.75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12-4804-8637-8869E10A1912}"/>
            </c:ext>
          </c:extLst>
        </c:ser>
        <c:ser>
          <c:idx val="3"/>
          <c:order val="3"/>
          <c:tx>
            <c:strRef>
              <c:f>Лист2!$F$76</c:f>
              <c:strCache>
                <c:ptCount val="1"/>
                <c:pt idx="0">
                  <c:v>1,25%</c:v>
                </c:pt>
              </c:strCache>
            </c:strRef>
          </c:tx>
          <c:cat>
            <c:numRef>
              <c:f>Лист2!$B$77:$B$85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Лист2!$F$77:$F$85</c:f>
              <c:numCache>
                <c:formatCode>General</c:formatCode>
                <c:ptCount val="9"/>
                <c:pt idx="0">
                  <c:v>271.5</c:v>
                </c:pt>
                <c:pt idx="1">
                  <c:v>270</c:v>
                </c:pt>
                <c:pt idx="2">
                  <c:v>265.25</c:v>
                </c:pt>
                <c:pt idx="3">
                  <c:v>262.5</c:v>
                </c:pt>
                <c:pt idx="4">
                  <c:v>260</c:v>
                </c:pt>
                <c:pt idx="5">
                  <c:v>258</c:v>
                </c:pt>
                <c:pt idx="6">
                  <c:v>257</c:v>
                </c:pt>
                <c:pt idx="7">
                  <c:v>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12-4804-8637-8869E10A1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667840"/>
        <c:axId val="129669760"/>
      </c:lineChart>
      <c:catAx>
        <c:axId val="129667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 წთ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6017234291496691"/>
              <c:y val="0.80421052631578949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9669760"/>
        <c:crosses val="autoZero"/>
        <c:auto val="1"/>
        <c:lblAlgn val="ctr"/>
        <c:lblOffset val="100"/>
        <c:noMultiLvlLbl val="0"/>
      </c:catAx>
      <c:valAx>
        <c:axId val="12966976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 (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ქაფის),</a:t>
                </a:r>
              </a:p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მლ.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6.1238660956854079E-3"/>
              <c:y val="1.4615278353363719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9667840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7568258967629045"/>
          <c:y val="0.49454565547727586"/>
          <c:w val="0.22030136293204314"/>
          <c:h val="0.28225334991020862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ნახ.10 გელის</a:t>
            </a:r>
            <a:r>
              <a:rPr lang="en-US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"Dr.Jacobs Natural"</a:t>
            </a:r>
            <a:r>
              <a:rPr lang="ka-GE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კონცენტრაციაზე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(20˚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C)</a:t>
            </a:r>
            <a:endParaRPr lang="ru-RU" sz="1400" b="0" i="1" baseline="0"/>
          </a:p>
        </c:rich>
      </c:tx>
      <c:layout>
        <c:manualLayout>
          <c:xMode val="edge"/>
          <c:yMode val="edge"/>
          <c:x val="0.3632803919987817"/>
          <c:y val="0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595864541322579"/>
          <c:y val="0.2221777418009665"/>
          <c:w val="0.8654129057038602"/>
          <c:h val="0.65904824980989518"/>
        </c:manualLayout>
      </c:layout>
      <c:lineChart>
        <c:grouping val="standard"/>
        <c:varyColors val="0"/>
        <c:ser>
          <c:idx val="0"/>
          <c:order val="0"/>
          <c:tx>
            <c:strRef>
              <c:f>Лист2!$C$62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Лист2!$B$63:$B$70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Лист2!$C$63:$C$70</c:f>
              <c:numCache>
                <c:formatCode>General</c:formatCode>
                <c:ptCount val="8"/>
                <c:pt idx="0">
                  <c:v>119.6</c:v>
                </c:pt>
                <c:pt idx="1">
                  <c:v>117</c:v>
                </c:pt>
                <c:pt idx="2">
                  <c:v>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BD-4C8F-8268-04E2F08BA63B}"/>
            </c:ext>
          </c:extLst>
        </c:ser>
        <c:ser>
          <c:idx val="1"/>
          <c:order val="1"/>
          <c:tx>
            <c:strRef>
              <c:f>Лист2!$D$62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Лист2!$B$63:$B$70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Лист2!$D$63:$D$70</c:f>
              <c:numCache>
                <c:formatCode>General</c:formatCode>
                <c:ptCount val="8"/>
                <c:pt idx="0">
                  <c:v>150.6</c:v>
                </c:pt>
                <c:pt idx="1">
                  <c:v>148.6</c:v>
                </c:pt>
                <c:pt idx="2">
                  <c:v>146.30000000000001</c:v>
                </c:pt>
                <c:pt idx="3">
                  <c:v>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BD-4C8F-8268-04E2F08BA63B}"/>
            </c:ext>
          </c:extLst>
        </c:ser>
        <c:ser>
          <c:idx val="2"/>
          <c:order val="2"/>
          <c:tx>
            <c:strRef>
              <c:f>Лист2!$E$62</c:f>
              <c:strCache>
                <c:ptCount val="1"/>
                <c:pt idx="0">
                  <c:v>2,50%</c:v>
                </c:pt>
              </c:strCache>
            </c:strRef>
          </c:tx>
          <c:cat>
            <c:numRef>
              <c:f>Лист2!$B$63:$B$70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Лист2!$E$63:$E$70</c:f>
              <c:numCache>
                <c:formatCode>General</c:formatCode>
                <c:ptCount val="8"/>
                <c:pt idx="0">
                  <c:v>195</c:v>
                </c:pt>
                <c:pt idx="1">
                  <c:v>188.6</c:v>
                </c:pt>
                <c:pt idx="2">
                  <c:v>185</c:v>
                </c:pt>
                <c:pt idx="3">
                  <c:v>184</c:v>
                </c:pt>
                <c:pt idx="4">
                  <c:v>182</c:v>
                </c:pt>
                <c:pt idx="5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BD-4C8F-8268-04E2F08BA63B}"/>
            </c:ext>
          </c:extLst>
        </c:ser>
        <c:ser>
          <c:idx val="3"/>
          <c:order val="3"/>
          <c:tx>
            <c:strRef>
              <c:f>Лист2!$F$62</c:f>
              <c:strCache>
                <c:ptCount val="1"/>
                <c:pt idx="0">
                  <c:v>1,25%</c:v>
                </c:pt>
              </c:strCache>
            </c:strRef>
          </c:tx>
          <c:cat>
            <c:numRef>
              <c:f>Лист2!$B$63:$B$70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Лист2!$F$63:$F$70</c:f>
              <c:numCache>
                <c:formatCode>General</c:formatCode>
                <c:ptCount val="8"/>
                <c:pt idx="0">
                  <c:v>280</c:v>
                </c:pt>
                <c:pt idx="1">
                  <c:v>268</c:v>
                </c:pt>
                <c:pt idx="2">
                  <c:v>263.5</c:v>
                </c:pt>
                <c:pt idx="3">
                  <c:v>259.25</c:v>
                </c:pt>
                <c:pt idx="4">
                  <c:v>256</c:v>
                </c:pt>
                <c:pt idx="5">
                  <c:v>254.2</c:v>
                </c:pt>
                <c:pt idx="6">
                  <c:v>252.5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BD-4C8F-8268-04E2F08BA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971008"/>
        <c:axId val="204985472"/>
      </c:lineChart>
      <c:catAx>
        <c:axId val="204971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 წთ.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6184591255361387"/>
              <c:y val="0.80923592884222806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04985472"/>
        <c:crosses val="autoZero"/>
        <c:auto val="1"/>
        <c:lblAlgn val="ctr"/>
        <c:lblOffset val="100"/>
        <c:noMultiLvlLbl val="0"/>
      </c:catAx>
      <c:valAx>
        <c:axId val="20498547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 (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ქაფის), მლ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11279460374620406"/>
              <c:y val="3.4674123678465417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04971008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3733788395904432"/>
          <c:y val="0.49068756592341845"/>
          <c:w val="0.23080773606370877"/>
          <c:h val="0.28454387126842789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ნახ.11 გელის </a:t>
            </a:r>
            <a:r>
              <a:rPr lang="en-US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 Ziaja"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ქაფიანობის დამოკიდებულება კონცენტრაციაზე (20˚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c)</a:t>
            </a:r>
            <a:endParaRPr lang="ru-RU" sz="1400" b="0" i="1" baseline="0"/>
          </a:p>
        </c:rich>
      </c:tx>
      <c:layout>
        <c:manualLayout>
          <c:xMode val="edge"/>
          <c:yMode val="edge"/>
          <c:x val="0.30992348571269579"/>
          <c:y val="0"/>
        </c:manualLayout>
      </c:layout>
      <c:overlay val="1"/>
      <c:spPr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645296556865301"/>
          <c:y val="0.20094414771580127"/>
          <c:w val="0.8824575626271568"/>
          <c:h val="0.68226492667437544"/>
        </c:manualLayout>
      </c:layout>
      <c:lineChart>
        <c:grouping val="standard"/>
        <c:varyColors val="0"/>
        <c:ser>
          <c:idx val="0"/>
          <c:order val="0"/>
          <c:tx>
            <c:strRef>
              <c:f>'[სტელლა ქაპიანობა, 200C, 12.xlsx]Лист2'!$C$90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'[სტელლა ქაპიანობა, 200C, 12.xlsx]Лист2'!$B$91:$B$99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'[სტელლა ქაპიანობა, 200C, 12.xlsx]Лист2'!$C$91:$C$99</c:f>
              <c:numCache>
                <c:formatCode>General</c:formatCode>
                <c:ptCount val="9"/>
                <c:pt idx="0">
                  <c:v>95</c:v>
                </c:pt>
                <c:pt idx="1">
                  <c:v>94</c:v>
                </c:pt>
                <c:pt idx="2">
                  <c:v>92</c:v>
                </c:pt>
                <c:pt idx="3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06-40D7-9314-CEC02C062339}"/>
            </c:ext>
          </c:extLst>
        </c:ser>
        <c:ser>
          <c:idx val="1"/>
          <c:order val="1"/>
          <c:tx>
            <c:strRef>
              <c:f>'[სტელლა ქაპიანობა, 200C, 12.xlsx]Лист2'!$D$90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'[სტელლა ქაპიანობა, 200C, 12.xlsx]Лист2'!$B$91:$B$99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'[სტელლა ქაპიანობა, 200C, 12.xlsx]Лист2'!$D$91:$D$99</c:f>
              <c:numCache>
                <c:formatCode>General</c:formatCode>
                <c:ptCount val="9"/>
                <c:pt idx="0">
                  <c:v>213</c:v>
                </c:pt>
                <c:pt idx="1">
                  <c:v>183.25</c:v>
                </c:pt>
                <c:pt idx="2">
                  <c:v>181.5</c:v>
                </c:pt>
                <c:pt idx="3">
                  <c:v>180</c:v>
                </c:pt>
                <c:pt idx="4">
                  <c:v>178.5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06-40D7-9314-CEC02C062339}"/>
            </c:ext>
          </c:extLst>
        </c:ser>
        <c:ser>
          <c:idx val="2"/>
          <c:order val="2"/>
          <c:tx>
            <c:strRef>
              <c:f>'[სტელლა ქაპიანობა, 200C, 12.xlsx]Лист2'!$E$90</c:f>
              <c:strCache>
                <c:ptCount val="1"/>
                <c:pt idx="0">
                  <c:v>2.50%</c:v>
                </c:pt>
              </c:strCache>
            </c:strRef>
          </c:tx>
          <c:cat>
            <c:numRef>
              <c:f>'[სტელლა ქაპიანობა, 200C, 12.xlsx]Лист2'!$B$91:$B$99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'[სტელლა ქაპიანობა, 200C, 12.xlsx]Лист2'!$E$91:$E$99</c:f>
              <c:numCache>
                <c:formatCode>General</c:formatCode>
                <c:ptCount val="9"/>
                <c:pt idx="0">
                  <c:v>275.60000000000002</c:v>
                </c:pt>
                <c:pt idx="1">
                  <c:v>269</c:v>
                </c:pt>
                <c:pt idx="2">
                  <c:v>266.3</c:v>
                </c:pt>
                <c:pt idx="3">
                  <c:v>262.60000000000002</c:v>
                </c:pt>
                <c:pt idx="4">
                  <c:v>260.60000000000002</c:v>
                </c:pt>
                <c:pt idx="5">
                  <c:v>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06-40D7-9314-CEC02C062339}"/>
            </c:ext>
          </c:extLst>
        </c:ser>
        <c:ser>
          <c:idx val="3"/>
          <c:order val="3"/>
          <c:tx>
            <c:strRef>
              <c:f>'[სტელლა ქაპიანობა, 200C, 12.xlsx]Лист2'!$F$90</c:f>
              <c:strCache>
                <c:ptCount val="1"/>
                <c:pt idx="0">
                  <c:v>1.25%</c:v>
                </c:pt>
              </c:strCache>
            </c:strRef>
          </c:tx>
          <c:cat>
            <c:numRef>
              <c:f>'[სტელლა ქაპიანობა, 200C, 12.xlsx]Лист2'!$B$91:$B$99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'[სტელლა ქაპიანობა, 200C, 12.xlsx]Лист2'!$F$91:$F$99</c:f>
              <c:numCache>
                <c:formatCode>General</c:formatCode>
                <c:ptCount val="9"/>
                <c:pt idx="0">
                  <c:v>393.3</c:v>
                </c:pt>
                <c:pt idx="1">
                  <c:v>378.6</c:v>
                </c:pt>
                <c:pt idx="2">
                  <c:v>375</c:v>
                </c:pt>
                <c:pt idx="3">
                  <c:v>368</c:v>
                </c:pt>
                <c:pt idx="4">
                  <c:v>366</c:v>
                </c:pt>
                <c:pt idx="5">
                  <c:v>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06-40D7-9314-CEC02C062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624832"/>
        <c:axId val="205626752"/>
      </c:lineChart>
      <c:catAx>
        <c:axId val="205624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,წთ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2918004507387111"/>
              <c:y val="0.77701594992933576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05626752"/>
        <c:crosses val="autoZero"/>
        <c:auto val="1"/>
        <c:lblAlgn val="ctr"/>
        <c:lblOffset val="100"/>
        <c:noMultiLvlLbl val="0"/>
      </c:catAx>
      <c:valAx>
        <c:axId val="20562675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 (</a:t>
                </a:r>
                <a:r>
                  <a:rPr lang="ka-GE" sz="1400" b="0" i="1" baseline="0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ქაფის), მლ</a:t>
                </a:r>
                <a:endParaRPr lang="ru-RU" sz="1400" b="0" i="1" baseline="0" dirty="0"/>
              </a:p>
            </c:rich>
          </c:tx>
          <c:layout>
            <c:manualLayout>
              <c:xMode val="edge"/>
              <c:yMode val="edge"/>
              <c:x val="5.91763572408937E-2"/>
              <c:y val="2.6592329019634506E-3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05624832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3276796230859831"/>
          <c:y val="0.40811124570967089"/>
          <c:w val="0.23896348645465254"/>
          <c:h val="0.29275186755501714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ნახ.12 გელის </a:t>
            </a:r>
            <a:r>
              <a:rPr lang="en-US" sz="1400" b="0" i="1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"Johnsons &amp; Johnsons"</a:t>
            </a:r>
            <a:r>
              <a:rPr lang="ka-GE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დამოკიდებულება კონცენტრაციაზე (20˚</a:t>
            </a:r>
            <a:r>
              <a:rPr lang="en-US" sz="1400" b="0" i="1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C)</a:t>
            </a:r>
            <a:endParaRPr lang="ru-RU" sz="1400" b="0" i="1" baseline="0"/>
          </a:p>
        </c:rich>
      </c:tx>
      <c:layout>
        <c:manualLayout>
          <c:xMode val="edge"/>
          <c:yMode val="edge"/>
          <c:x val="0.31497100653116034"/>
          <c:y val="0"/>
        </c:manualLayout>
      </c:layout>
      <c:overlay val="1"/>
      <c:spPr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1088672055528"/>
          <c:y val="0.22703538869235548"/>
          <c:w val="0.87040346700848437"/>
          <c:h val="0.66124801301245795"/>
        </c:manualLayout>
      </c:layout>
      <c:lineChart>
        <c:grouping val="standard"/>
        <c:varyColors val="0"/>
        <c:ser>
          <c:idx val="0"/>
          <c:order val="0"/>
          <c:tx>
            <c:strRef>
              <c:f>'[სტელლა ქაპიანობა, 200C, 12.xlsx]Лист2'!$C$104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'[სტელლა ქაპიანობა, 200C, 12.xlsx]Лист2'!$B$105:$B$113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'[სტელლა ქაპიანობა, 200C, 12.xlsx]Лист2'!$C$105:$C$113</c:f>
              <c:numCache>
                <c:formatCode>General</c:formatCode>
                <c:ptCount val="9"/>
                <c:pt idx="0">
                  <c:v>88.3</c:v>
                </c:pt>
                <c:pt idx="1">
                  <c:v>87.3</c:v>
                </c:pt>
                <c:pt idx="2">
                  <c:v>86</c:v>
                </c:pt>
                <c:pt idx="3">
                  <c:v>84</c:v>
                </c:pt>
                <c:pt idx="4">
                  <c:v>83.3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61-40F8-9786-C724357A246E}"/>
            </c:ext>
          </c:extLst>
        </c:ser>
        <c:ser>
          <c:idx val="1"/>
          <c:order val="1"/>
          <c:tx>
            <c:strRef>
              <c:f>'[სტელლა ქაპიანობა, 200C, 12.xlsx]Лист2'!$D$104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'[სტელლა ქაპიანობა, 200C, 12.xlsx]Лист2'!$B$105:$B$113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'[სტელლა ქაპიანობა, 200C, 12.xlsx]Лист2'!$D$105:$D$113</c:f>
              <c:numCache>
                <c:formatCode>General</c:formatCode>
                <c:ptCount val="9"/>
                <c:pt idx="0">
                  <c:v>178</c:v>
                </c:pt>
                <c:pt idx="1">
                  <c:v>173</c:v>
                </c:pt>
                <c:pt idx="2">
                  <c:v>171.3</c:v>
                </c:pt>
                <c:pt idx="3">
                  <c:v>169</c:v>
                </c:pt>
                <c:pt idx="4">
                  <c:v>167.6</c:v>
                </c:pt>
                <c:pt idx="5">
                  <c:v>166</c:v>
                </c:pt>
                <c:pt idx="6">
                  <c:v>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61-40F8-9786-C724357A246E}"/>
            </c:ext>
          </c:extLst>
        </c:ser>
        <c:ser>
          <c:idx val="2"/>
          <c:order val="2"/>
          <c:tx>
            <c:strRef>
              <c:f>'[სტელლა ქაპიანობა, 200C, 12.xlsx]Лист2'!$E$104</c:f>
              <c:strCache>
                <c:ptCount val="1"/>
                <c:pt idx="0">
                  <c:v>2.50%</c:v>
                </c:pt>
              </c:strCache>
            </c:strRef>
          </c:tx>
          <c:cat>
            <c:numRef>
              <c:f>'[სტელლა ქაპიანობა, 200C, 12.xlsx]Лист2'!$B$105:$B$113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'[სტელლა ქაპიანობა, 200C, 12.xlsx]Лист2'!$E$105:$E$113</c:f>
              <c:numCache>
                <c:formatCode>General</c:formatCode>
                <c:ptCount val="9"/>
                <c:pt idx="0">
                  <c:v>284</c:v>
                </c:pt>
                <c:pt idx="1">
                  <c:v>276</c:v>
                </c:pt>
                <c:pt idx="2">
                  <c:v>274</c:v>
                </c:pt>
                <c:pt idx="3">
                  <c:v>272</c:v>
                </c:pt>
                <c:pt idx="4">
                  <c:v>270</c:v>
                </c:pt>
                <c:pt idx="5">
                  <c:v>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61-40F8-9786-C724357A246E}"/>
            </c:ext>
          </c:extLst>
        </c:ser>
        <c:ser>
          <c:idx val="3"/>
          <c:order val="3"/>
          <c:tx>
            <c:strRef>
              <c:f>'[სტელლა ქაპიანობა, 200C, 12.xlsx]Лист2'!$F$104</c:f>
              <c:strCache>
                <c:ptCount val="1"/>
                <c:pt idx="0">
                  <c:v>1.25%</c:v>
                </c:pt>
              </c:strCache>
            </c:strRef>
          </c:tx>
          <c:cat>
            <c:numRef>
              <c:f>'[სტელლა ქაპიანობა, 200C, 12.xlsx]Лист2'!$B$105:$B$113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cat>
          <c:val>
            <c:numRef>
              <c:f>'[სტელლა ქაპიანობა, 200C, 12.xlsx]Лист2'!$F$105:$F$113</c:f>
              <c:numCache>
                <c:formatCode>General</c:formatCode>
                <c:ptCount val="9"/>
                <c:pt idx="0">
                  <c:v>285</c:v>
                </c:pt>
                <c:pt idx="1">
                  <c:v>274</c:v>
                </c:pt>
                <c:pt idx="2">
                  <c:v>268</c:v>
                </c:pt>
                <c:pt idx="3">
                  <c:v>265</c:v>
                </c:pt>
                <c:pt idx="4">
                  <c:v>262</c:v>
                </c:pt>
                <c:pt idx="5">
                  <c:v>260</c:v>
                </c:pt>
                <c:pt idx="6">
                  <c:v>258</c:v>
                </c:pt>
                <c:pt idx="7">
                  <c:v>256</c:v>
                </c:pt>
                <c:pt idx="8">
                  <c:v>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61-40F8-9786-C724357A2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19680"/>
        <c:axId val="213321600"/>
      </c:lineChart>
      <c:catAx>
        <c:axId val="213319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,წთ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4438119653647925"/>
              <c:y val="0.76735719629249255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13321600"/>
        <c:crosses val="autoZero"/>
        <c:auto val="1"/>
        <c:lblAlgn val="ctr"/>
        <c:lblOffset val="100"/>
        <c:noMultiLvlLbl val="0"/>
      </c:catAx>
      <c:valAx>
        <c:axId val="2133216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 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(ქაფის), მლ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6.0826998672921039E-2"/>
              <c:y val="4.5275264661375735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13319680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7575566135628393"/>
          <c:y val="0.41711843990515673"/>
          <c:w val="0.21261643166697186"/>
          <c:h val="0.28161436342196355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a-G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ka-GE" sz="1400" b="0" i="1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ნახ.</a:t>
            </a:r>
            <a:r>
              <a:rPr lang="en-US" sz="1400" b="0" i="1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ka-GE" sz="1400" b="1" i="1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a-GE" sz="1400" b="0" i="1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გელის </a:t>
            </a:r>
            <a:r>
              <a:rPr lang="en-US" sz="1400" b="0" i="1" kern="1200" baseline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Senses "</a:t>
            </a:r>
            <a:r>
              <a:rPr lang="ru-RU" sz="1400" b="0" i="1" kern="1200" baseline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кир рояль</a:t>
            </a:r>
            <a:r>
              <a:rPr lang="en-US" sz="1400" b="0" i="1" kern="1200" baseline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a-GE" sz="1400" b="0" i="1" kern="1200" baseline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a-GE" sz="1400" b="0" i="1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ქაფიანობის დამოკიდებულება ტემპერატურაზე ( 50 °</a:t>
            </a:r>
            <a:r>
              <a:rPr lang="en-US" sz="1400" b="0" i="1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C)</a:t>
            </a:r>
            <a:endParaRPr lang="ru-RU" sz="1400" baseline="0">
              <a:effectLst/>
            </a:endParaRPr>
          </a:p>
        </c:rich>
      </c:tx>
      <c:layout>
        <c:manualLayout>
          <c:xMode val="edge"/>
          <c:yMode val="edge"/>
          <c:x val="0.30235095613048368"/>
          <c:y val="1.3651877133105802E-2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3513270734206354E-2"/>
          <c:y val="0.23069199967751472"/>
          <c:w val="0.92445820606943685"/>
          <c:h val="0.6672170415558123"/>
        </c:manualLayout>
      </c:layout>
      <c:lineChart>
        <c:grouping val="standard"/>
        <c:varyColors val="0"/>
        <c:ser>
          <c:idx val="0"/>
          <c:order val="0"/>
          <c:tx>
            <c:strRef>
              <c:f>'[stella-rezultati-30.03.-2019 (2).xlsx]qapianoba 500C'!$C$17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'[stella-rezultati-30.03.-2019 (2).xlsx]qapianoba 500C'!$B$18:$B$25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</c:numCache>
            </c:numRef>
          </c:cat>
          <c:val>
            <c:numRef>
              <c:f>'[stella-rezultati-30.03.-2019 (2).xlsx]qapianoba 500C'!$C$18:$C$25</c:f>
              <c:numCache>
                <c:formatCode>General</c:formatCode>
                <c:ptCount val="8"/>
                <c:pt idx="0">
                  <c:v>121.75</c:v>
                </c:pt>
                <c:pt idx="1">
                  <c:v>119.5</c:v>
                </c:pt>
                <c:pt idx="2">
                  <c:v>118.25</c:v>
                </c:pt>
                <c:pt idx="3">
                  <c:v>117.75</c:v>
                </c:pt>
                <c:pt idx="4">
                  <c:v>117.5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33-48C7-94E4-BE45D1803FF1}"/>
            </c:ext>
          </c:extLst>
        </c:ser>
        <c:ser>
          <c:idx val="1"/>
          <c:order val="1"/>
          <c:tx>
            <c:strRef>
              <c:f>'[stella-rezultati-30.03.-2019 (2).xlsx]qapianoba 500C'!$D$17</c:f>
              <c:strCache>
                <c:ptCount val="1"/>
                <c:pt idx="0">
                  <c:v>5%</c:v>
                </c:pt>
              </c:strCache>
            </c:strRef>
          </c:tx>
          <c:cat>
            <c:numRef>
              <c:f>'[stella-rezultati-30.03.-2019 (2).xlsx]qapianoba 500C'!$B$18:$B$25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</c:numCache>
            </c:numRef>
          </c:cat>
          <c:val>
            <c:numRef>
              <c:f>'[stella-rezultati-30.03.-2019 (2).xlsx]qapianoba 500C'!$D$18:$D$25</c:f>
              <c:numCache>
                <c:formatCode>General</c:formatCode>
                <c:ptCount val="8"/>
                <c:pt idx="0">
                  <c:v>158.30000000000001</c:v>
                </c:pt>
                <c:pt idx="1">
                  <c:v>154.6</c:v>
                </c:pt>
                <c:pt idx="2">
                  <c:v>153</c:v>
                </c:pt>
                <c:pt idx="3">
                  <c:v>152</c:v>
                </c:pt>
                <c:pt idx="4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33-48C7-94E4-BE45D1803FF1}"/>
            </c:ext>
          </c:extLst>
        </c:ser>
        <c:ser>
          <c:idx val="2"/>
          <c:order val="2"/>
          <c:tx>
            <c:strRef>
              <c:f>'[stella-rezultati-30.03.-2019 (2).xlsx]qapianoba 500C'!$E$17</c:f>
              <c:strCache>
                <c:ptCount val="1"/>
                <c:pt idx="0">
                  <c:v>2.50%</c:v>
                </c:pt>
              </c:strCache>
            </c:strRef>
          </c:tx>
          <c:cat>
            <c:numRef>
              <c:f>'[stella-rezultati-30.03.-2019 (2).xlsx]qapianoba 500C'!$B$18:$B$25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</c:numCache>
            </c:numRef>
          </c:cat>
          <c:val>
            <c:numRef>
              <c:f>'[stella-rezultati-30.03.-2019 (2).xlsx]qapianoba 500C'!$E$18:$E$25</c:f>
              <c:numCache>
                <c:formatCode>General</c:formatCode>
                <c:ptCount val="8"/>
                <c:pt idx="0">
                  <c:v>235.6</c:v>
                </c:pt>
                <c:pt idx="1">
                  <c:v>230.6</c:v>
                </c:pt>
                <c:pt idx="2">
                  <c:v>225.6</c:v>
                </c:pt>
                <c:pt idx="3">
                  <c:v>224.6</c:v>
                </c:pt>
                <c:pt idx="4">
                  <c:v>223.3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33-48C7-94E4-BE45D1803FF1}"/>
            </c:ext>
          </c:extLst>
        </c:ser>
        <c:ser>
          <c:idx val="3"/>
          <c:order val="3"/>
          <c:tx>
            <c:strRef>
              <c:f>'[stella-rezultati-30.03.-2019 (2).xlsx]qapianoba 500C'!$F$17</c:f>
              <c:strCache>
                <c:ptCount val="1"/>
                <c:pt idx="0">
                  <c:v>1.25%</c:v>
                </c:pt>
              </c:strCache>
            </c:strRef>
          </c:tx>
          <c:cat>
            <c:numRef>
              <c:f>'[stella-rezultati-30.03.-2019 (2).xlsx]qapianoba 500C'!$B$18:$B$25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</c:numCache>
            </c:numRef>
          </c:cat>
          <c:val>
            <c:numRef>
              <c:f>'[stella-rezultati-30.03.-2019 (2).xlsx]qapianoba 500C'!$F$18:$F$25</c:f>
              <c:numCache>
                <c:formatCode>General</c:formatCode>
                <c:ptCount val="8"/>
                <c:pt idx="0">
                  <c:v>276.25</c:v>
                </c:pt>
                <c:pt idx="1">
                  <c:v>260.75</c:v>
                </c:pt>
                <c:pt idx="2">
                  <c:v>254.75</c:v>
                </c:pt>
                <c:pt idx="3">
                  <c:v>251.75</c:v>
                </c:pt>
                <c:pt idx="4">
                  <c:v>248.5</c:v>
                </c:pt>
                <c:pt idx="5">
                  <c:v>247.5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33-48C7-94E4-BE45D1803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63328"/>
        <c:axId val="213377792"/>
      </c:lineChart>
      <c:catAx>
        <c:axId val="213363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Ʈ,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წმ.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0.85477154820530377"/>
              <c:y val="0.7823578504299866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13377792"/>
        <c:crosses val="autoZero"/>
        <c:auto val="1"/>
        <c:lblAlgn val="ctr"/>
        <c:lblOffset val="100"/>
        <c:noMultiLvlLbl val="0"/>
      </c:catAx>
      <c:valAx>
        <c:axId val="21337779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V (</a:t>
                </a:r>
                <a:r>
                  <a:rPr lang="ka-GE" sz="1400" b="0" i="1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ქაფის) , მლ.</a:t>
                </a:r>
                <a:endParaRPr lang="ru-RU" sz="1400" b="0" i="1" baseline="0"/>
              </a:p>
            </c:rich>
          </c:tx>
          <c:layout>
            <c:manualLayout>
              <c:xMode val="edge"/>
              <c:yMode val="edge"/>
              <c:x val="2.5985832038553713E-2"/>
              <c:y val="2.4441138406086339E-2"/>
            </c:manualLayout>
          </c:layout>
          <c:overlay val="0"/>
          <c:spPr>
            <a:solidFill>
              <a:schemeClr val="lt1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133633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800865800865802"/>
          <c:y val="0.44124765974219082"/>
          <c:w val="0.24199134199134198"/>
          <c:h val="0.25179364524826886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  <c:txPr>
        <a:bodyPr/>
        <a:lstStyle/>
        <a:p>
          <a:pPr>
            <a:defRPr sz="1400" i="1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AA8BE-D3E3-466A-B3DF-23E725107763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FFFC7-5397-4E5C-9C8F-72AC401EC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6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3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5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9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99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7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74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7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28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94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54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975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47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1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08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34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8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78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25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7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52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23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99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45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62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36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85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10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21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75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29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249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56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02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0845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1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70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508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25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384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2828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3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93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89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21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40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191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09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211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286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8717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57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4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195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802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126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614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598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05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691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5187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080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320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6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462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6250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314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995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16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588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141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7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0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6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7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95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61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07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5DF68A4-0490-43EC-82BC-89D0D4E74646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9A686D1-7C4E-4D44-BA9E-C01517C6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2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81" y="0"/>
            <a:ext cx="5599897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34623" y="722118"/>
            <a:ext cx="6146101" cy="3205305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602" y="1034323"/>
            <a:ext cx="62460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კოსმეტიკური საშუალებების დისპერსიული სისტემების შესწავლა და ფიზიკურ- ქიმიური თვისებების დადგენა</a:t>
            </a:r>
            <a:endParaRPr lang="ru-RU" sz="32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28842" y="5441428"/>
            <a:ext cx="4751882" cy="113925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i="1" dirty="0">
                <a:solidFill>
                  <a:srgbClr val="00B050"/>
                </a:solidFill>
              </a:rPr>
              <a:t>ქიმიის დეპარტამენტის პროფესორი ირინა ბეჟანიძე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3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95" y="719544"/>
            <a:ext cx="4299045" cy="6356820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2470244" y="2388359"/>
            <a:ext cx="2975212" cy="1405720"/>
          </a:xfrm>
          <a:prstGeom prst="wedgeEllipseCallout">
            <a:avLst>
              <a:gd name="adj1" fmla="val -50166"/>
              <a:gd name="adj2" fmla="val 5325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72" y="1770362"/>
            <a:ext cx="4575712" cy="31419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3760">
            <a:off x="9501415" y="223484"/>
            <a:ext cx="2023811" cy="2894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489">
            <a:off x="6838722" y="311607"/>
            <a:ext cx="1719896" cy="16200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9200">
            <a:off x="7857630" y="4998534"/>
            <a:ext cx="1423912" cy="14038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93" y="3248058"/>
            <a:ext cx="2426464" cy="2552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1973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01" y="0"/>
            <a:ext cx="8289127" cy="690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0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280" y="0"/>
            <a:ext cx="123862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625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653" y="-38892"/>
            <a:ext cx="7979736" cy="68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69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87194240"/>
              </p:ext>
            </p:extLst>
          </p:nvPr>
        </p:nvGraphicFramePr>
        <p:xfrm>
          <a:off x="6325848" y="3492708"/>
          <a:ext cx="5726245" cy="3216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60665462"/>
              </p:ext>
            </p:extLst>
          </p:nvPr>
        </p:nvGraphicFramePr>
        <p:xfrm>
          <a:off x="6115987" y="0"/>
          <a:ext cx="5936106" cy="3342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54777382"/>
              </p:ext>
            </p:extLst>
          </p:nvPr>
        </p:nvGraphicFramePr>
        <p:xfrm>
          <a:off x="119918" y="0"/>
          <a:ext cx="5726244" cy="3342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23533113"/>
              </p:ext>
            </p:extLst>
          </p:nvPr>
        </p:nvGraphicFramePr>
        <p:xfrm>
          <a:off x="179880" y="3492707"/>
          <a:ext cx="5666282" cy="302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9973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00174541"/>
              </p:ext>
            </p:extLst>
          </p:nvPr>
        </p:nvGraphicFramePr>
        <p:xfrm>
          <a:off x="0" y="0"/>
          <a:ext cx="5876144" cy="332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2810030"/>
              </p:ext>
            </p:extLst>
          </p:nvPr>
        </p:nvGraphicFramePr>
        <p:xfrm>
          <a:off x="6100996" y="0"/>
          <a:ext cx="6091003" cy="332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2"/>
          <p:cNvGraphicFramePr/>
          <p:nvPr>
            <p:extLst>
              <p:ext uri="{D42A27DB-BD31-4B8C-83A1-F6EECF244321}">
                <p14:modId xmlns:p14="http://schemas.microsoft.com/office/powerpoint/2010/main" val="2413384707"/>
              </p:ext>
            </p:extLst>
          </p:nvPr>
        </p:nvGraphicFramePr>
        <p:xfrm>
          <a:off x="0" y="3462728"/>
          <a:ext cx="5876144" cy="326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63"/>
          <p:cNvGraphicFramePr/>
          <p:nvPr>
            <p:extLst>
              <p:ext uri="{D42A27DB-BD31-4B8C-83A1-F6EECF244321}">
                <p14:modId xmlns:p14="http://schemas.microsoft.com/office/powerpoint/2010/main" val="635089078"/>
              </p:ext>
            </p:extLst>
          </p:nvPr>
        </p:nvGraphicFramePr>
        <p:xfrm>
          <a:off x="6100997" y="3462728"/>
          <a:ext cx="5891134" cy="326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53517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დიაგრამა 33"/>
          <p:cNvGraphicFramePr/>
          <p:nvPr>
            <p:extLst>
              <p:ext uri="{D42A27DB-BD31-4B8C-83A1-F6EECF244321}">
                <p14:modId xmlns:p14="http://schemas.microsoft.com/office/powerpoint/2010/main" val="319477474"/>
              </p:ext>
            </p:extLst>
          </p:nvPr>
        </p:nvGraphicFramePr>
        <p:xfrm>
          <a:off x="0" y="0"/>
          <a:ext cx="5831174" cy="326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დიაგრამა 34"/>
          <p:cNvGraphicFramePr/>
          <p:nvPr>
            <p:extLst>
              <p:ext uri="{D42A27DB-BD31-4B8C-83A1-F6EECF244321}">
                <p14:modId xmlns:p14="http://schemas.microsoft.com/office/powerpoint/2010/main" val="1666906515"/>
              </p:ext>
            </p:extLst>
          </p:nvPr>
        </p:nvGraphicFramePr>
        <p:xfrm>
          <a:off x="6115986" y="-1"/>
          <a:ext cx="5936105" cy="326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დიაგრამა 35"/>
          <p:cNvGraphicFramePr/>
          <p:nvPr>
            <p:extLst>
              <p:ext uri="{D42A27DB-BD31-4B8C-83A1-F6EECF244321}">
                <p14:modId xmlns:p14="http://schemas.microsoft.com/office/powerpoint/2010/main" val="2763011917"/>
              </p:ext>
            </p:extLst>
          </p:nvPr>
        </p:nvGraphicFramePr>
        <p:xfrm>
          <a:off x="0" y="3387778"/>
          <a:ext cx="5831174" cy="335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დიაგრამა 36"/>
          <p:cNvGraphicFramePr/>
          <p:nvPr>
            <p:extLst>
              <p:ext uri="{D42A27DB-BD31-4B8C-83A1-F6EECF244321}">
                <p14:modId xmlns:p14="http://schemas.microsoft.com/office/powerpoint/2010/main" val="2658656488"/>
              </p:ext>
            </p:extLst>
          </p:nvPr>
        </p:nvGraphicFramePr>
        <p:xfrm>
          <a:off x="6115986" y="3387778"/>
          <a:ext cx="5936105" cy="335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52508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დიაგრამა 38"/>
          <p:cNvGraphicFramePr/>
          <p:nvPr>
            <p:extLst>
              <p:ext uri="{D42A27DB-BD31-4B8C-83A1-F6EECF244321}">
                <p14:modId xmlns:p14="http://schemas.microsoft.com/office/powerpoint/2010/main" val="747408569"/>
              </p:ext>
            </p:extLst>
          </p:nvPr>
        </p:nvGraphicFramePr>
        <p:xfrm>
          <a:off x="0" y="0"/>
          <a:ext cx="5621312" cy="3327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დიაგრამა 37"/>
          <p:cNvGraphicFramePr/>
          <p:nvPr>
            <p:extLst>
              <p:ext uri="{D42A27DB-BD31-4B8C-83A1-F6EECF244321}">
                <p14:modId xmlns:p14="http://schemas.microsoft.com/office/powerpoint/2010/main" val="135120022"/>
              </p:ext>
            </p:extLst>
          </p:nvPr>
        </p:nvGraphicFramePr>
        <p:xfrm>
          <a:off x="5831173" y="0"/>
          <a:ext cx="6360827" cy="320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დიაგრამა 39"/>
          <p:cNvGraphicFramePr/>
          <p:nvPr>
            <p:extLst>
              <p:ext uri="{D42A27DB-BD31-4B8C-83A1-F6EECF244321}">
                <p14:modId xmlns:p14="http://schemas.microsoft.com/office/powerpoint/2010/main" val="1518051501"/>
              </p:ext>
            </p:extLst>
          </p:nvPr>
        </p:nvGraphicFramePr>
        <p:xfrm>
          <a:off x="0" y="3447738"/>
          <a:ext cx="5621312" cy="328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72" y="3447738"/>
            <a:ext cx="6360827" cy="3282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612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დიაგრამა 44"/>
          <p:cNvGraphicFramePr/>
          <p:nvPr>
            <p:extLst>
              <p:ext uri="{D42A27DB-BD31-4B8C-83A1-F6EECF244321}">
                <p14:modId xmlns:p14="http://schemas.microsoft.com/office/powerpoint/2010/main" val="508339421"/>
              </p:ext>
            </p:extLst>
          </p:nvPr>
        </p:nvGraphicFramePr>
        <p:xfrm>
          <a:off x="163774" y="95535"/>
          <a:ext cx="6072754" cy="3357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დიაგრამა 45"/>
          <p:cNvGraphicFramePr/>
          <p:nvPr>
            <p:extLst>
              <p:ext uri="{D42A27DB-BD31-4B8C-83A1-F6EECF244321}">
                <p14:modId xmlns:p14="http://schemas.microsoft.com/office/powerpoint/2010/main" val="3246043131"/>
              </p:ext>
            </p:extLst>
          </p:nvPr>
        </p:nvGraphicFramePr>
        <p:xfrm>
          <a:off x="6373504" y="95534"/>
          <a:ext cx="5663821" cy="3357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დიაგრამა 46"/>
          <p:cNvGraphicFramePr/>
          <p:nvPr>
            <p:extLst>
              <p:ext uri="{D42A27DB-BD31-4B8C-83A1-F6EECF244321}">
                <p14:modId xmlns:p14="http://schemas.microsoft.com/office/powerpoint/2010/main" val="4105840130"/>
              </p:ext>
            </p:extLst>
          </p:nvPr>
        </p:nvGraphicFramePr>
        <p:xfrm>
          <a:off x="163774" y="3684895"/>
          <a:ext cx="5841241" cy="3016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დიაგრამა 49"/>
          <p:cNvGraphicFramePr/>
          <p:nvPr>
            <p:extLst>
              <p:ext uri="{D42A27DB-BD31-4B8C-83A1-F6EECF244321}">
                <p14:modId xmlns:p14="http://schemas.microsoft.com/office/powerpoint/2010/main" val="2103430983"/>
              </p:ext>
            </p:extLst>
          </p:nvPr>
        </p:nvGraphicFramePr>
        <p:xfrm>
          <a:off x="6537277" y="3684895"/>
          <a:ext cx="5500047" cy="3016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17356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დიაგრამა 50"/>
          <p:cNvGraphicFramePr/>
          <p:nvPr>
            <p:extLst>
              <p:ext uri="{D42A27DB-BD31-4B8C-83A1-F6EECF244321}">
                <p14:modId xmlns:p14="http://schemas.microsoft.com/office/powerpoint/2010/main" val="3933426827"/>
              </p:ext>
            </p:extLst>
          </p:nvPr>
        </p:nvGraphicFramePr>
        <p:xfrm>
          <a:off x="-1" y="-1"/>
          <a:ext cx="6141495" cy="352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დიაგრამა 50"/>
          <p:cNvGraphicFramePr/>
          <p:nvPr>
            <p:extLst>
              <p:ext uri="{D42A27DB-BD31-4B8C-83A1-F6EECF244321}">
                <p14:modId xmlns:p14="http://schemas.microsoft.com/office/powerpoint/2010/main" val="3163557966"/>
              </p:ext>
            </p:extLst>
          </p:nvPr>
        </p:nvGraphicFramePr>
        <p:xfrm>
          <a:off x="6141494" y="1"/>
          <a:ext cx="5827593" cy="3521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დიაგრამა 48"/>
          <p:cNvGraphicFramePr/>
          <p:nvPr>
            <p:extLst>
              <p:ext uri="{D42A27DB-BD31-4B8C-83A1-F6EECF244321}">
                <p14:modId xmlns:p14="http://schemas.microsoft.com/office/powerpoint/2010/main" val="3984949554"/>
              </p:ext>
            </p:extLst>
          </p:nvPr>
        </p:nvGraphicFramePr>
        <p:xfrm>
          <a:off x="163774" y="3521124"/>
          <a:ext cx="5977720" cy="320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დიაგრამა 47"/>
          <p:cNvGraphicFramePr/>
          <p:nvPr>
            <p:extLst>
              <p:ext uri="{D42A27DB-BD31-4B8C-83A1-F6EECF244321}">
                <p14:modId xmlns:p14="http://schemas.microsoft.com/office/powerpoint/2010/main" val="1338368613"/>
              </p:ext>
            </p:extLst>
          </p:nvPr>
        </p:nvGraphicFramePr>
        <p:xfrm>
          <a:off x="6305269" y="3521122"/>
          <a:ext cx="5663818" cy="320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568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923"/>
            <a:ext cx="12191999" cy="7409277"/>
          </a:xfrm>
        </p:spPr>
      </p:pic>
    </p:spTree>
    <p:extLst>
      <p:ext uri="{BB962C8B-B14F-4D97-AF65-F5344CB8AC3E}">
        <p14:creationId xmlns:p14="http://schemas.microsoft.com/office/powerpoint/2010/main" val="2323873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8706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648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6629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5315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517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4952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397" y="0"/>
            <a:ext cx="12302794" cy="6942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2877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921"/>
            <a:ext cx="12137036" cy="673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53653" y="445168"/>
            <a:ext cx="276726" cy="336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33336" y="445168"/>
            <a:ext cx="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358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" y="0"/>
            <a:ext cx="118992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382251" y="193591"/>
            <a:ext cx="56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491316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075"/>
            <a:ext cx="12220712" cy="6841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5467" y="204537"/>
            <a:ext cx="42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3190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47770420"/>
              </p:ext>
            </p:extLst>
          </p:nvPr>
        </p:nvGraphicFramePr>
        <p:xfrm>
          <a:off x="0" y="0"/>
          <a:ext cx="1206767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2040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62374501"/>
              </p:ext>
            </p:extLst>
          </p:nvPr>
        </p:nvGraphicFramePr>
        <p:xfrm>
          <a:off x="156411" y="0"/>
          <a:ext cx="1187516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994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29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054412" y="291973"/>
            <a:ext cx="6205930" cy="6220918"/>
          </a:xfrm>
          <a:prstGeom prst="verticalScroll">
            <a:avLst/>
          </a:prstGeom>
          <a:gradFill>
            <a:gsLst>
              <a:gs pos="55500">
                <a:srgbClr val="C6DCF1"/>
              </a:gs>
              <a:gs pos="37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335514" y="1034457"/>
            <a:ext cx="4302178" cy="538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b="1" dirty="0">
                <a:solidFill>
                  <a:srgbClr val="7030A0"/>
                </a:solidFill>
              </a:rPr>
              <a:t>საშხაპე გელების უპირატესობები:</a:t>
            </a:r>
          </a:p>
          <a:p>
            <a:endParaRPr lang="ka-GE" sz="28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7030A0"/>
                </a:solidFill>
              </a:rPr>
              <a:t>pH- </a:t>
            </a:r>
            <a:r>
              <a:rPr lang="ka-GE" sz="2800" b="1" dirty="0">
                <a:solidFill>
                  <a:srgbClr val="7030A0"/>
                </a:solidFill>
              </a:rPr>
              <a:t>ის ოპტიმალური დონე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800" b="1" dirty="0">
                <a:solidFill>
                  <a:srgbClr val="7030A0"/>
                </a:solidFill>
              </a:rPr>
              <a:t>არ არღვევს კანის </a:t>
            </a:r>
            <a:r>
              <a:rPr lang="en-US" sz="2800" b="1" dirty="0">
                <a:solidFill>
                  <a:srgbClr val="7030A0"/>
                </a:solidFill>
              </a:rPr>
              <a:t>pH- </a:t>
            </a:r>
            <a:r>
              <a:rPr lang="ka-GE" sz="2800" b="1" dirty="0">
                <a:solidFill>
                  <a:srgbClr val="7030A0"/>
                </a:solidFill>
              </a:rPr>
              <a:t>ის ბალანს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800" b="1" dirty="0">
                <a:solidFill>
                  <a:srgbClr val="7030A0"/>
                </a:solidFill>
              </a:rPr>
              <a:t>მზადდება წყლის საფუძველზე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800" b="1" dirty="0">
                <a:solidFill>
                  <a:srgbClr val="7030A0"/>
                </a:solidFill>
              </a:rPr>
              <a:t>კარგად ქაფთდება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800" b="1" dirty="0">
                <a:solidFill>
                  <a:srgbClr val="7030A0"/>
                </a:solidFill>
              </a:rPr>
              <a:t>გამოყენება უფრო მოხერხებულია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26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81152524"/>
              </p:ext>
            </p:extLst>
          </p:nvPr>
        </p:nvGraphicFramePr>
        <p:xfrm>
          <a:off x="120317" y="-84221"/>
          <a:ext cx="11959388" cy="6942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9251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48220570"/>
              </p:ext>
            </p:extLst>
          </p:nvPr>
        </p:nvGraphicFramePr>
        <p:xfrm>
          <a:off x="-1" y="-120315"/>
          <a:ext cx="12091737" cy="7062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8255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2354344"/>
              </p:ext>
            </p:extLst>
          </p:nvPr>
        </p:nvGraphicFramePr>
        <p:xfrm>
          <a:off x="144379" y="144379"/>
          <a:ext cx="11887200" cy="6713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404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65088952"/>
              </p:ext>
            </p:extLst>
          </p:nvPr>
        </p:nvGraphicFramePr>
        <p:xfrm>
          <a:off x="204538" y="1"/>
          <a:ext cx="11839074" cy="658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5827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88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92315" y="132347"/>
            <a:ext cx="42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19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52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7361" y="247586"/>
            <a:ext cx="92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59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65" y="0"/>
            <a:ext cx="1177787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2430" y="103547"/>
            <a:ext cx="95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21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10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1576137" y="0"/>
            <a:ext cx="7074567" cy="1201003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56811" y="308113"/>
            <a:ext cx="292798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a-GE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დასკვნები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92888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ka-G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ყველა საშხაპე გელის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 </a:t>
            </a:r>
            <a:r>
              <a:rPr lang="ka-G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შეესაბამება დადგენილ ნორმებს, გამონაკლისს წარმოადგენს ფრანგული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Dr. Jacobs Naturals ,</a:t>
            </a:r>
            <a:r>
              <a:rPr lang="ka-G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რომლის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pH=10,36. </a:t>
            </a:r>
            <a:endParaRPr lang="ka-GE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ka-G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ქლორიდების ყველაზე მაღალი შემცველობით გამოირჩევა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Dr. Jacobs Naturals </a:t>
            </a:r>
            <a:r>
              <a:rPr lang="ka-G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პრაქტიკულად ერთნაირ რაოდენობას შეიცავს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Botanica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Farmasi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და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Betres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ka-G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ქლორიდების შემცველობის(%) ზრდის მიხედბით საშხაპე გელები განლაგდება შემდეგ რიგში: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Ziaja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(0.995 )-&gt; “Senses”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кир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рояль (1.016)-&gt; “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Senses”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дивная сказка ( 1.14) -&gt; “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Black Suede Night” (1.4 ) -&gt; „Jonson`s &amp; Jonson`s“ (1.55) -&gt;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Betres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(2.29) -&gt;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Farmasi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(2, 21)-&gt;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Botanica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(2.365) -&gt; Dr.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Jacobs.Natural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(3.86)</a:t>
            </a:r>
            <a:r>
              <a:rPr lang="ka-G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ka-GE" sz="2400" b="1" dirty="0"/>
              <a:t>მხოლოდ სამ საშხაპე გელში </a:t>
            </a:r>
            <a:r>
              <a:rPr lang="en-US" sz="2400" b="1" dirty="0"/>
              <a:t>Na </a:t>
            </a:r>
            <a:r>
              <a:rPr lang="ka-GE" sz="2400" b="1" dirty="0"/>
              <a:t>ლაურილსულფატის შემცველობა შეესაბამება დადგენილ ნორმებს (2-5%), დანარჩენ გელებში ის ბევრად აღემატება ნორმას.  ლაურილსულფატის შემცველობის (%) ზრდის მიხედვით გელები განლაგდება რიგში: </a:t>
            </a:r>
            <a:r>
              <a:rPr lang="en-US" sz="2400" b="1" dirty="0" err="1"/>
              <a:t>Botanica</a:t>
            </a:r>
            <a:r>
              <a:rPr lang="en-US" sz="2400" b="1" dirty="0"/>
              <a:t> (2.403)-&gt;</a:t>
            </a:r>
            <a:r>
              <a:rPr lang="en-US" sz="2400" b="1" dirty="0" err="1"/>
              <a:t>Farmasi</a:t>
            </a:r>
            <a:r>
              <a:rPr lang="en-US" sz="2400" b="1" dirty="0"/>
              <a:t> (3.46)-&gt; </a:t>
            </a:r>
            <a:r>
              <a:rPr lang="en-US" sz="2400" b="1" dirty="0" err="1"/>
              <a:t>Betres</a:t>
            </a:r>
            <a:r>
              <a:rPr lang="en-US" sz="2400" b="1" dirty="0"/>
              <a:t> (3.68)-&gt; </a:t>
            </a:r>
            <a:r>
              <a:rPr lang="en-US" sz="2400" b="1" dirty="0" err="1"/>
              <a:t>Ziaja</a:t>
            </a:r>
            <a:r>
              <a:rPr lang="en-US" sz="2400" b="1" dirty="0"/>
              <a:t> (9.012)-&gt; „Jonson`s &amp; Jonson`s“ (13.97)  -&gt; Senses” </a:t>
            </a:r>
            <a:r>
              <a:rPr lang="ru-RU" sz="2400" b="1" dirty="0" err="1"/>
              <a:t>кир</a:t>
            </a:r>
            <a:r>
              <a:rPr lang="ru-RU" sz="2400" b="1" dirty="0"/>
              <a:t> рояль (14.42) -&gt; </a:t>
            </a:r>
            <a:r>
              <a:rPr lang="en-US" sz="2400" b="1" dirty="0"/>
              <a:t>Black Suede Night (14.65) -&gt;“Senses” </a:t>
            </a:r>
            <a:r>
              <a:rPr lang="ru-RU" sz="2400" b="1" dirty="0"/>
              <a:t>дивная сказка (16.37)-&gt; </a:t>
            </a:r>
            <a:r>
              <a:rPr lang="en-US" sz="2400" b="1" dirty="0"/>
              <a:t>Dr. </a:t>
            </a:r>
            <a:r>
              <a:rPr lang="en-US" sz="2400" b="1" dirty="0" err="1"/>
              <a:t>Jacobs.Natural</a:t>
            </a:r>
            <a:r>
              <a:rPr lang="en-US" sz="2400" b="1" dirty="0"/>
              <a:t> (19.83).</a:t>
            </a:r>
          </a:p>
          <a:p>
            <a:pPr marL="342900" indent="-342900">
              <a:buFont typeface="Wingdings" pitchFamily="2" charset="2"/>
              <a:buChar char="q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776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1294"/>
            <a:ext cx="12191999" cy="662670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ka-GE" sz="2400" b="1" dirty="0"/>
              <a:t>ქაფიანობა დამოკიდებულია საშხაპე გელის კონცენტრაციაზე: კონცენტრაციის გაზრდით ქაფიანობა იზრდება : ყველაზე მაღალი ქაფიანობა ანუ მრეცხავი უნარი ახასიათებს პოლონეთის წარმოების “</a:t>
            </a:r>
            <a:r>
              <a:rPr lang="en-US" sz="2400" b="1" dirty="0" err="1"/>
              <a:t>Ziaja</a:t>
            </a:r>
            <a:r>
              <a:rPr lang="en-US" sz="2400" b="1" dirty="0"/>
              <a:t>” -</a:t>
            </a:r>
            <a:r>
              <a:rPr lang="ka-GE" sz="2400" b="1" dirty="0"/>
              <a:t>ს (10%, 5%, 1,25 და 0,5% ხსნარები) და მხოლოდ  2,5% ხსნარში - რუსეთის წარმოების „</a:t>
            </a:r>
            <a:r>
              <a:rPr lang="en-US" sz="2400" b="1" dirty="0"/>
              <a:t>Senses </a:t>
            </a:r>
            <a:r>
              <a:rPr lang="ru-RU" sz="2400" b="1" dirty="0"/>
              <a:t>дивная сказка“ .</a:t>
            </a:r>
            <a:endParaRPr lang="ka-GE" sz="2400" b="1" dirty="0"/>
          </a:p>
          <a:p>
            <a:pPr>
              <a:buFont typeface="Wingdings" pitchFamily="2" charset="2"/>
              <a:buChar char="q"/>
            </a:pPr>
            <a:r>
              <a:rPr lang="ka-GE" sz="2400" b="1" dirty="0"/>
              <a:t>ტემპერატურის გაზრდით საშხაპე გელების  მაქსიმალური ქაფიანობა  მცირდება. ყველაზე მაღალი ქაფიანობა აქვთ 1,25%  საშხაპე გელების ხსნარებს 20˚</a:t>
            </a:r>
            <a:r>
              <a:rPr lang="en-US" sz="2400" b="1" dirty="0"/>
              <a:t>C-</a:t>
            </a:r>
            <a:r>
              <a:rPr lang="ka-GE" sz="2400" b="1" dirty="0"/>
              <a:t>ზე. </a:t>
            </a:r>
          </a:p>
          <a:p>
            <a:pPr>
              <a:buFont typeface="Wingdings" pitchFamily="2" charset="2"/>
              <a:buChar char="q"/>
            </a:pPr>
            <a:endParaRPr lang="ka-GE" sz="2400" b="1" dirty="0"/>
          </a:p>
          <a:p>
            <a:pPr>
              <a:buFont typeface="Wingdings" pitchFamily="2" charset="2"/>
              <a:buChar char="q"/>
            </a:pPr>
            <a:r>
              <a:rPr lang="ka-GE" sz="2400" b="1" dirty="0"/>
              <a:t>20 ˚</a:t>
            </a:r>
            <a:r>
              <a:rPr lang="en-US" sz="2400" b="1" dirty="0"/>
              <a:t>C - </a:t>
            </a:r>
            <a:r>
              <a:rPr lang="ka-GE" sz="2400" b="1" dirty="0"/>
              <a:t>ყველაზე მაღალი მრეცხავი უნარის ხარისხი ექნება“</a:t>
            </a:r>
            <a:r>
              <a:rPr lang="en-US" sz="2400" b="1" dirty="0" err="1"/>
              <a:t>Ziaja</a:t>
            </a:r>
            <a:r>
              <a:rPr lang="en-US" sz="2400" b="1" dirty="0"/>
              <a:t>” - </a:t>
            </a:r>
            <a:r>
              <a:rPr lang="ka-GE" sz="2400" b="1" dirty="0"/>
              <a:t>ს, 50</a:t>
            </a:r>
            <a:r>
              <a:rPr lang="en-US" sz="2400" b="1" dirty="0"/>
              <a:t>-80</a:t>
            </a:r>
            <a:r>
              <a:rPr lang="ka-GE" sz="2400" b="1" dirty="0"/>
              <a:t> ˚</a:t>
            </a:r>
            <a:r>
              <a:rPr lang="en-US" sz="2400" b="1" dirty="0"/>
              <a:t>C – „Dr. </a:t>
            </a:r>
            <a:r>
              <a:rPr lang="en-US" sz="2400" b="1" dirty="0" err="1"/>
              <a:t>Jacobs.Natural</a:t>
            </a:r>
            <a:r>
              <a:rPr lang="en-US" sz="2400" b="1" dirty="0"/>
              <a:t>“.</a:t>
            </a:r>
          </a:p>
          <a:p>
            <a:pPr>
              <a:buFont typeface="Wingdings" pitchFamily="2" charset="2"/>
              <a:buChar char="q"/>
            </a:pPr>
            <a:endParaRPr lang="en-US" sz="2400" b="1" dirty="0"/>
          </a:p>
          <a:p>
            <a:pPr>
              <a:buFont typeface="Wingdings" pitchFamily="2" charset="2"/>
              <a:buChar char="q"/>
            </a:pPr>
            <a:r>
              <a:rPr lang="ka-GE" sz="2400" b="1" dirty="0"/>
              <a:t>მძიმე ლითონების </a:t>
            </a:r>
            <a:r>
              <a:rPr lang="en-US" sz="2400" b="1" dirty="0"/>
              <a:t>As, Cr, Ni ,Co , Zn, </a:t>
            </a:r>
            <a:r>
              <a:rPr lang="en-US" sz="2400" b="1" dirty="0" err="1"/>
              <a:t>Ti</a:t>
            </a:r>
            <a:r>
              <a:rPr lang="en-US" sz="2400" b="1" dirty="0"/>
              <a:t> </a:t>
            </a:r>
            <a:r>
              <a:rPr lang="ka-GE" sz="2400" b="1" dirty="0"/>
              <a:t>ყველაზე მეტ რაოდენობას შეიცავს „</a:t>
            </a:r>
            <a:r>
              <a:rPr lang="en-US" sz="2400" b="1" dirty="0"/>
              <a:t>Dr. </a:t>
            </a:r>
            <a:r>
              <a:rPr lang="en-US" sz="2400" b="1" dirty="0" err="1"/>
              <a:t>Jacobs.Natural</a:t>
            </a:r>
            <a:r>
              <a:rPr lang="en-US" sz="2400" b="1" dirty="0"/>
              <a:t>“, </a:t>
            </a:r>
            <a:r>
              <a:rPr lang="en-US" sz="2400" b="1" dirty="0" err="1"/>
              <a:t>Pb</a:t>
            </a:r>
            <a:r>
              <a:rPr lang="en-US" sz="2400" b="1" dirty="0"/>
              <a:t> - „Jonson`s &amp; Jonson“.</a:t>
            </a:r>
            <a:endParaRPr lang="ka-GE" sz="2400" b="1" dirty="0"/>
          </a:p>
          <a:p>
            <a:pPr>
              <a:buFont typeface="Wingdings" pitchFamily="2" charset="2"/>
              <a:buChar char="q"/>
            </a:pPr>
            <a:r>
              <a:rPr lang="ka-GE" sz="2400" b="1" dirty="0"/>
              <a:t>ტუტე და ტუტემიწათა ლითობი ყველაზე მეტად არმოჩენილია </a:t>
            </a:r>
            <a:r>
              <a:rPr lang="en-US" sz="2400" b="1" dirty="0"/>
              <a:t>„Dr. </a:t>
            </a:r>
            <a:r>
              <a:rPr lang="en-US" sz="2400" b="1" dirty="0" err="1"/>
              <a:t>Jacobs.Natural</a:t>
            </a:r>
            <a:r>
              <a:rPr lang="en-US" sz="2400" b="1" dirty="0"/>
              <a:t>“</a:t>
            </a:r>
            <a:r>
              <a:rPr lang="ka-GE" sz="2400" b="1" dirty="0"/>
              <a:t>.</a:t>
            </a:r>
            <a:endParaRPr lang="en-US" sz="2400" b="1" dirty="0"/>
          </a:p>
          <a:p>
            <a:pPr>
              <a:buFont typeface="Wingdings" pitchFamily="2" charset="2"/>
              <a:buChar char="q"/>
            </a:pPr>
            <a:endParaRPr lang="ka-GE" sz="2400" b="1" dirty="0"/>
          </a:p>
          <a:p>
            <a:pPr>
              <a:buFont typeface="Wingdings" pitchFamily="2" charset="2"/>
              <a:buChar char="q"/>
            </a:pPr>
            <a:r>
              <a:rPr lang="ka-GE" sz="2400" b="1" dirty="0"/>
              <a:t>ფოსფორი და სილიციუმი კი- </a:t>
            </a:r>
            <a:r>
              <a:rPr lang="en-US" sz="2400" b="1" dirty="0"/>
              <a:t>“</a:t>
            </a:r>
            <a:r>
              <a:rPr lang="en-US" sz="2400" b="1" dirty="0" err="1"/>
              <a:t>Farmasi</a:t>
            </a:r>
            <a:r>
              <a:rPr lang="en-US" sz="2400" b="1" dirty="0"/>
              <a:t>”</a:t>
            </a:r>
          </a:p>
          <a:p>
            <a:pPr>
              <a:buFont typeface="Wingdings" pitchFamily="2" charset="2"/>
              <a:buChar char="q"/>
            </a:pPr>
            <a:endParaRPr lang="en-US" sz="2400" b="1" dirty="0"/>
          </a:p>
          <a:p>
            <a:pPr>
              <a:buFont typeface="Wingdings" pitchFamily="2" charset="2"/>
              <a:buChar char="q"/>
            </a:pPr>
            <a:endParaRPr lang="en-US" sz="2400" b="1" dirty="0"/>
          </a:p>
          <a:p>
            <a:pPr>
              <a:buFont typeface="Wingdings" pitchFamily="2" charset="2"/>
              <a:buChar char="q"/>
            </a:pPr>
            <a:endParaRPr lang="ka-GE" sz="2400" b="1" dirty="0"/>
          </a:p>
          <a:p>
            <a:pPr>
              <a:buFont typeface="Wingdings" pitchFamily="2" charset="2"/>
              <a:buChar char="q"/>
            </a:pPr>
            <a:endParaRPr lang="ka-GE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921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1661" y="1344183"/>
            <a:ext cx="7868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dirty="0">
                <a:solidFill>
                  <a:srgbClr val="FFFF00"/>
                </a:solidFill>
              </a:rPr>
              <a:t>                              </a:t>
            </a:r>
            <a:r>
              <a:rPr lang="ka-GE" sz="3600" b="1" dirty="0">
                <a:solidFill>
                  <a:srgbClr val="FFFF00"/>
                </a:solidFill>
              </a:rPr>
              <a:t>გმადლობთ</a:t>
            </a:r>
          </a:p>
          <a:p>
            <a:r>
              <a:rPr lang="ka-GE" sz="3600" b="1" dirty="0">
                <a:solidFill>
                  <a:srgbClr val="FFFF00"/>
                </a:solidFill>
              </a:rPr>
              <a:t>          ყურადღებისათვის!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8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11" y="-230166"/>
            <a:ext cx="3417331" cy="4567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" y="0"/>
            <a:ext cx="3589837" cy="43809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87" y="0"/>
            <a:ext cx="4804045" cy="48016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87" y="4079811"/>
            <a:ext cx="5943722" cy="2992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532" y="4059755"/>
            <a:ext cx="2798245" cy="27982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831" y="4337696"/>
            <a:ext cx="3182248" cy="2959491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7232" y="36078"/>
            <a:ext cx="3472078" cy="3877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69624" y="106400"/>
            <a:ext cx="3445044" cy="2893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761636" y="84538"/>
            <a:ext cx="335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გელები ზღვის მინერალებით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6634" y="34454"/>
            <a:ext cx="300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არომათერაპიული გელები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-68937" y="4051755"/>
            <a:ext cx="2535650" cy="3556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5328" y="4066109"/>
            <a:ext cx="246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მატონიზირებელი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802934" y="4307141"/>
            <a:ext cx="2065671" cy="3412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0011588" y="4321658"/>
            <a:ext cx="176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/>
              <a:t>ინტიმური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6849246" y="5308979"/>
            <a:ext cx="1591567" cy="9416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234087" y="5420627"/>
            <a:ext cx="120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სპა-გელები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89612" y="84538"/>
            <a:ext cx="1050878" cy="8025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911435" y="84538"/>
            <a:ext cx="1252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კრემ-გელები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37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36869" y="168602"/>
            <a:ext cx="9743425" cy="525683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46157" y="529560"/>
            <a:ext cx="7895123" cy="3354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a-GE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სამუშაოს მიზანია</a:t>
            </a:r>
          </a:p>
          <a:p>
            <a:pPr algn="ctr"/>
            <a:endParaRPr lang="ka-GE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ka-GE" sz="2800" b="1" i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საშხაპე  გელების</a:t>
            </a:r>
          </a:p>
          <a:p>
            <a:r>
              <a:rPr lang="ka-GE" sz="2800" b="1" i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sz="2800" b="1" i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ka-GE" sz="2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შედგენილობის</a:t>
            </a:r>
            <a:endParaRPr lang="en-US" sz="28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ka-GE" sz="2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ფიზიკო-ქიმიური თვისებების შესწავლა. </a:t>
            </a:r>
            <a:endParaRPr lang="en-US" sz="28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ka-GE" sz="2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ეკოლოგიური სისუფთავის დადგენა</a:t>
            </a:r>
            <a:endParaRPr lang="ru-RU" sz="28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11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9" y="405361"/>
            <a:ext cx="3588011" cy="47840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91" y="405361"/>
            <a:ext cx="3588009" cy="478401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09" y="374841"/>
            <a:ext cx="3610902" cy="481453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2599" y="5561351"/>
            <a:ext cx="3588011" cy="92939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9891" y="5561352"/>
            <a:ext cx="3582649" cy="9293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81909" y="5561351"/>
            <a:ext cx="3610902" cy="9293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2599" y="5795213"/>
            <a:ext cx="367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/>
              <a:t>ვიტამინის კომპლექსით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48583" y="5610546"/>
            <a:ext cx="344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solidFill>
                  <a:srgbClr val="FF0000"/>
                </a:solidFill>
              </a:rPr>
              <a:t>დამარბილებელი კრემ-გელი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1909" y="5610546"/>
            <a:ext cx="3872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solidFill>
                  <a:srgbClr val="0070C0"/>
                </a:solidFill>
              </a:rPr>
              <a:t>სიმკრივე და ელასტიურობა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2538484" y="33384"/>
            <a:ext cx="6250674" cy="512526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53862" y="-57755"/>
            <a:ext cx="5650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dirty="0">
                <a:solidFill>
                  <a:srgbClr val="FF0000"/>
                </a:solidFill>
              </a:rPr>
              <a:t>კვლევის ობიექტები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9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7" y="464276"/>
            <a:ext cx="3749727" cy="4999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65" y="464276"/>
            <a:ext cx="3749728" cy="4999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33" y="464276"/>
            <a:ext cx="3749728" cy="49996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37657" y="5636302"/>
            <a:ext cx="3749727" cy="85443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95932" y="5621310"/>
            <a:ext cx="3749728" cy="88442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54208" y="5636302"/>
            <a:ext cx="3689453" cy="85443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79289" y="5832688"/>
            <a:ext cx="2803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/>
              <a:t>კრემ-გელი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75809" y="5832687"/>
            <a:ext cx="3569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/>
              <a:t>ტანისა და თმებისათვის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857157" y="5832687"/>
            <a:ext cx="262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/>
              <a:t>ზღვის თერაპია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816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3" y="344773"/>
            <a:ext cx="2884642" cy="5081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95" y="344773"/>
            <a:ext cx="3811250" cy="5081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812" y="344773"/>
            <a:ext cx="2802982" cy="5081666"/>
          </a:xfrm>
          <a:prstGeom prst="rect">
            <a:avLst/>
          </a:prstGeom>
        </p:spPr>
      </p:pic>
      <p:sp>
        <p:nvSpPr>
          <p:cNvPr id="8" name="Пятно 1 7"/>
          <p:cNvSpPr/>
          <p:nvPr/>
        </p:nvSpPr>
        <p:spPr>
          <a:xfrm>
            <a:off x="308284" y="5321983"/>
            <a:ext cx="3317780" cy="143156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4272262" y="5186597"/>
            <a:ext cx="3945783" cy="1671403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8518358" y="5426439"/>
            <a:ext cx="3365436" cy="143156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32546" y="5772887"/>
            <a:ext cx="211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>
                <a:solidFill>
                  <a:srgbClr val="7030A0"/>
                </a:solidFill>
              </a:rPr>
              <a:t>აღმდგენი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842" y="5622264"/>
            <a:ext cx="20986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a-GE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სახისა და ტანის გელი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80095" y="5788276"/>
            <a:ext cx="2425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/>
              <a:t>გაწმენდა კვება</a:t>
            </a:r>
          </a:p>
          <a:p>
            <a:r>
              <a:rPr lang="ka-GE" sz="2000" dirty="0"/>
              <a:t>დატენიანება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5231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09433" y="565482"/>
            <a:ext cx="10948378" cy="5589658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9705" y="1096848"/>
            <a:ext cx="1070810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dirty="0"/>
              <a:t>                             </a:t>
            </a:r>
            <a:r>
              <a:rPr lang="ka-GE" sz="3600" dirty="0">
                <a:solidFill>
                  <a:schemeClr val="bg2"/>
                </a:solidFill>
              </a:rPr>
              <a:t>ისაზღვრებოდა</a:t>
            </a:r>
            <a:r>
              <a:rPr lang="en-US" sz="3600" dirty="0">
                <a:solidFill>
                  <a:schemeClr val="bg2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ka-GE" sz="3200" dirty="0">
                <a:solidFill>
                  <a:schemeClr val="bg2"/>
                </a:solidFill>
              </a:rPr>
              <a:t>ქაფიანობა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ka-GE" sz="3200" dirty="0">
                <a:solidFill>
                  <a:schemeClr val="bg2"/>
                </a:solidFill>
              </a:rPr>
              <a:t>ქაფმდგრადობა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ka-GE" sz="3200" dirty="0">
                <a:solidFill>
                  <a:schemeClr val="bg2"/>
                </a:solidFill>
              </a:rPr>
              <a:t>ქლორიდები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200" dirty="0">
                <a:solidFill>
                  <a:schemeClr val="bg2"/>
                </a:solidFill>
              </a:rPr>
              <a:t>pH- </a:t>
            </a:r>
            <a:r>
              <a:rPr lang="ka-GE" sz="3200" dirty="0">
                <a:solidFill>
                  <a:schemeClr val="bg2"/>
                </a:solidFill>
              </a:rPr>
              <a:t>ის მნიშვნელობა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ka-GE" sz="3200" dirty="0">
                <a:solidFill>
                  <a:schemeClr val="bg2"/>
                </a:solidFill>
              </a:rPr>
              <a:t>ტიტრული მჟავიანობა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ka-GE" sz="3200" dirty="0">
                <a:solidFill>
                  <a:schemeClr val="bg2"/>
                </a:solidFill>
              </a:rPr>
              <a:t>ზედაპირულად-აქტიური ნივთიერება( ნატრიუმის ლაურილ  სულფატი)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ka-GE" sz="3200" dirty="0">
                <a:solidFill>
                  <a:schemeClr val="bg2"/>
                </a:solidFill>
              </a:rPr>
              <a:t>მძიმე და სხვა ლითონების რაოდენობა</a:t>
            </a:r>
            <a:br>
              <a:rPr lang="ka-GE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52641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3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5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1287</TotalTime>
  <Words>1148</Words>
  <Application>Microsoft Office PowerPoint</Application>
  <PresentationFormat>ფართოეკრანიანი</PresentationFormat>
  <Paragraphs>161</Paragraphs>
  <Slides>39</Slides>
  <Notes>0</Notes>
  <HiddenSlides>0</HiddenSlides>
  <MMClips>0</MMClips>
  <ScaleCrop>false</ScaleCrop>
  <HeadingPairs>
    <vt:vector size="6" baseType="variant">
      <vt:variant>
        <vt:lpstr>გამოყენებული შრიფტები</vt:lpstr>
      </vt:variant>
      <vt:variant>
        <vt:i4>9</vt:i4>
      </vt:variant>
      <vt:variant>
        <vt:lpstr>თემა</vt:lpstr>
      </vt:variant>
      <vt:variant>
        <vt:i4>5</vt:i4>
      </vt:variant>
      <vt:variant>
        <vt:lpstr>სლაიდების სათაურები</vt:lpstr>
      </vt:variant>
      <vt:variant>
        <vt:i4>39</vt:i4>
      </vt:variant>
    </vt:vector>
  </HeadingPairs>
  <TitlesOfParts>
    <vt:vector size="53" baseType="lpstr">
      <vt:lpstr>Arial</vt:lpstr>
      <vt:lpstr>Calibri</vt:lpstr>
      <vt:lpstr>Calibri Light</vt:lpstr>
      <vt:lpstr>Century Gothic</vt:lpstr>
      <vt:lpstr>Sylfaen</vt:lpstr>
      <vt:lpstr>Trebuchet MS</vt:lpstr>
      <vt:lpstr>Wingdings</vt:lpstr>
      <vt:lpstr>Wingdings 2</vt:lpstr>
      <vt:lpstr>Wingdings 3</vt:lpstr>
      <vt:lpstr>Тема Office</vt:lpstr>
      <vt:lpstr>Небеса</vt:lpstr>
      <vt:lpstr>Сектор</vt:lpstr>
      <vt:lpstr>Берлин</vt:lpstr>
      <vt:lpstr>Цитаты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ZVIO</cp:lastModifiedBy>
  <cp:revision>85</cp:revision>
  <dcterms:created xsi:type="dcterms:W3CDTF">2019-05-06T10:34:45Z</dcterms:created>
  <dcterms:modified xsi:type="dcterms:W3CDTF">2019-06-25T05:54:51Z</dcterms:modified>
</cp:coreProperties>
</file>