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105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/>
              <a:t/>
            </a:r>
            <a:br>
              <a:rPr lang="ka-GE" sz="3200" dirty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/>
              <a:t/>
            </a:r>
            <a:br>
              <a:rPr lang="ka-GE" sz="3200" dirty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/>
              <a:t/>
            </a:r>
            <a:br>
              <a:rPr lang="ka-GE" sz="3200" dirty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/>
              <a:t/>
            </a:r>
            <a:br>
              <a:rPr lang="ka-GE" sz="3200" dirty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/>
              <a:t/>
            </a:r>
            <a:br>
              <a:rPr lang="ka-GE" sz="3200" dirty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/>
              <a:t/>
            </a:r>
            <a:br>
              <a:rPr lang="ka-GE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0415" y="526942"/>
            <a:ext cx="10461354" cy="5486401"/>
          </a:xfrm>
        </p:spPr>
        <p:txBody>
          <a:bodyPr/>
          <a:lstStyle/>
          <a:p>
            <a:r>
              <a:rPr lang="ka-GE" dirty="0" smtClean="0"/>
              <a:t>ბათუმის შოთა რუსთაველის სახელობის</a:t>
            </a:r>
          </a:p>
          <a:p>
            <a:r>
              <a:rPr lang="ka-GE" dirty="0" smtClean="0"/>
              <a:t>სახელმწიფო უნივერსიტეტი</a:t>
            </a:r>
          </a:p>
          <a:p>
            <a:r>
              <a:rPr lang="ka-GE" dirty="0" smtClean="0"/>
              <a:t>ჰუმანიტარულ მეცნიერებათა ფაკულტეტი</a:t>
            </a:r>
          </a:p>
          <a:p>
            <a:r>
              <a:rPr lang="ka-GE" dirty="0" smtClean="0"/>
              <a:t>ქართული ფილოლოგიის დეპარტამენტი</a:t>
            </a:r>
          </a:p>
          <a:p>
            <a:endParaRPr lang="ka-GE" dirty="0" smtClean="0"/>
          </a:p>
          <a:p>
            <a:r>
              <a:rPr lang="ka-GE" dirty="0" smtClean="0"/>
              <a:t>ასოცირებული პროფესორ</a:t>
            </a:r>
          </a:p>
          <a:p>
            <a:r>
              <a:rPr lang="ka-GE" dirty="0" smtClean="0"/>
              <a:t>ნანა ტრაპაიძის </a:t>
            </a:r>
          </a:p>
          <a:p>
            <a:r>
              <a:rPr lang="ka-GE" dirty="0" smtClean="0"/>
              <a:t>სამეცნიერო სემინარი თემაზე:</a:t>
            </a:r>
          </a:p>
          <a:p>
            <a:r>
              <a:rPr lang="ka-GE" dirty="0" smtClean="0"/>
              <a:t>ლიტერატურა და დისკურსი</a:t>
            </a:r>
          </a:p>
          <a:p>
            <a:endParaRPr lang="ka-G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69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თემა და მიზანი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სემინარის თემაა ლიტერატურისა და ცოდნის სისტემების მიმართების პრობლემატიზება ლიტერატურის განვითარების სხვადასხვა დროს. </a:t>
            </a:r>
          </a:p>
          <a:p>
            <a:r>
              <a:rPr lang="ka-GE" dirty="0" smtClean="0"/>
              <a:t>სემინარი არის ჩემი ამავე სახელწოდების წიგნის ,,ლიტერატურა ან/და დისკურსის“განხილვა სემინარის დამსწრე საზოგადოების წინაშე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93194"/>
          </a:xfrm>
        </p:spPr>
        <p:txBody>
          <a:bodyPr>
            <a:noAutofit/>
          </a:bodyPr>
          <a:lstStyle/>
          <a:p>
            <a:pPr marL="228600" indent="57150" algn="ctr">
              <a:tabLst>
                <a:tab pos="171450" algn="l"/>
                <a:tab pos="5543550" algn="l"/>
                <a:tab pos="5715000" algn="l"/>
                <a:tab pos="5772150" algn="l"/>
              </a:tabLst>
            </a:pPr>
            <a:r>
              <a:rPr lang="ka-GE" sz="3200" b="1" dirty="0" smtClean="0"/>
              <a:t>პირველი თავი</a:t>
            </a:r>
            <a:br>
              <a:rPr lang="ka-GE" sz="3200" b="1" dirty="0" smtClean="0"/>
            </a:br>
            <a:r>
              <a:rPr lang="ka-GE" sz="3200" b="1" dirty="0" smtClean="0"/>
              <a:t>ლიტერატურა- წარმოსახვა და/თუ სინამდვილე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206139" cy="4351338"/>
          </a:xfrm>
        </p:spPr>
        <p:txBody>
          <a:bodyPr>
            <a:normAutofit/>
          </a:bodyPr>
          <a:lstStyle/>
          <a:p>
            <a:r>
              <a:rPr lang="ka-GE" i="1" dirty="0"/>
              <a:t>ლიტერატურა როგორც არსებობა</a:t>
            </a:r>
            <a:endParaRPr lang="en-US" dirty="0"/>
          </a:p>
          <a:p>
            <a:r>
              <a:rPr lang="ka-GE" i="1" dirty="0"/>
              <a:t>ლიტერატურის ონტოლოგიური ბუნება</a:t>
            </a:r>
            <a:endParaRPr lang="en-US" dirty="0"/>
          </a:p>
          <a:p>
            <a:r>
              <a:rPr lang="ka-GE" i="1" dirty="0"/>
              <a:t>ლიტერატურის სოციალიზაციის თავისებურება. </a:t>
            </a:r>
            <a:endParaRPr lang="en-US" dirty="0"/>
          </a:p>
          <a:p>
            <a:r>
              <a:rPr lang="ka-GE" i="1" dirty="0"/>
              <a:t>ხელოვნების  დარგების სოციალიზაციის თავისებურებები.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ლიტერატურა </a:t>
            </a:r>
            <a:r>
              <a:rPr lang="ka-GE" dirty="0"/>
              <a:t>როგორც წარმოსახვა</a:t>
            </a:r>
            <a:endParaRPr lang="en-US" dirty="0"/>
          </a:p>
          <a:p>
            <a:r>
              <a:rPr lang="ka-GE" dirty="0"/>
              <a:t>ლიტერატურა და გამონაგონი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601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93194"/>
          </a:xfrm>
        </p:spPr>
        <p:txBody>
          <a:bodyPr>
            <a:noAutofit/>
          </a:bodyPr>
          <a:lstStyle/>
          <a:p>
            <a:pPr marL="228600" indent="57150" algn="ctr">
              <a:tabLst>
                <a:tab pos="171450" algn="l"/>
                <a:tab pos="5543550" algn="l"/>
                <a:tab pos="5715000" algn="l"/>
                <a:tab pos="5772150" algn="l"/>
              </a:tabLst>
            </a:pPr>
            <a:r>
              <a:rPr lang="ka-GE" sz="3200" b="1" dirty="0" smtClean="0"/>
              <a:t>მეორე თავი</a:t>
            </a:r>
            <a:br>
              <a:rPr lang="ka-GE" sz="3200" b="1" dirty="0" smtClean="0"/>
            </a:br>
            <a:r>
              <a:rPr lang="ka-GE" sz="3200" b="1" dirty="0" smtClean="0"/>
              <a:t>ლიტერატურა როგორც შემოქმედება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206139" cy="4351338"/>
          </a:xfrm>
        </p:spPr>
        <p:txBody>
          <a:bodyPr>
            <a:normAutofit lnSpcReduction="10000"/>
          </a:bodyPr>
          <a:lstStyle/>
          <a:p>
            <a:r>
              <a:rPr lang="ka-GE" i="1" dirty="0"/>
              <a:t>რას  ვუწოდებთ   მხატვრულ   ლიტერატურას?</a:t>
            </a:r>
            <a:endParaRPr lang="en-US" dirty="0"/>
          </a:p>
          <a:p>
            <a:r>
              <a:rPr lang="ka-GE" i="1" dirty="0"/>
              <a:t>პრეისტორიული გზა</a:t>
            </a:r>
            <a:endParaRPr lang="en-US" dirty="0"/>
          </a:p>
          <a:p>
            <a:r>
              <a:rPr lang="ka-GE" i="1" dirty="0"/>
              <a:t>მხატვრული სიტყვის ისტორიული გზა</a:t>
            </a:r>
            <a:endParaRPr lang="en-US" dirty="0"/>
          </a:p>
          <a:p>
            <a:r>
              <a:rPr lang="ka-GE" i="1" dirty="0"/>
              <a:t>ლიტერატურა  და  ისტორიული დისკურსები</a:t>
            </a:r>
            <a:endParaRPr lang="en-US" dirty="0"/>
          </a:p>
          <a:p>
            <a:r>
              <a:rPr lang="ka-GE" i="1" dirty="0"/>
              <a:t>მიმეტური დისკურსი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ka-GE" i="1" dirty="0" smtClean="0"/>
              <a:t>საკრალურობის </a:t>
            </a:r>
            <a:r>
              <a:rPr lang="ka-GE" i="1" dirty="0"/>
              <a:t>დისკურსი</a:t>
            </a:r>
            <a:endParaRPr lang="en-US" dirty="0"/>
          </a:p>
          <a:p>
            <a:r>
              <a:rPr lang="ka-GE" i="1" dirty="0"/>
              <a:t>სეკულარული დისკურსი</a:t>
            </a:r>
            <a:endParaRPr lang="en-US" dirty="0"/>
          </a:p>
          <a:p>
            <a:r>
              <a:rPr lang="ka-GE" i="1" dirty="0"/>
              <a:t>კრეაციონისტული დისკურსი</a:t>
            </a:r>
            <a:endParaRPr lang="en-US" dirty="0"/>
          </a:p>
          <a:p>
            <a:r>
              <a:rPr lang="ka-GE" i="1" dirty="0"/>
              <a:t>ფსიქოლოგისტური დისკურსი</a:t>
            </a:r>
            <a:endParaRPr lang="en-US" dirty="0"/>
          </a:p>
          <a:p>
            <a:r>
              <a:rPr lang="ka-GE" i="1" dirty="0"/>
              <a:t>ძალაუფლების </a:t>
            </a:r>
            <a:r>
              <a:rPr lang="ka-GE" i="1" dirty="0" smtClean="0"/>
              <a:t>დისკურსი</a:t>
            </a:r>
          </a:p>
          <a:p>
            <a:r>
              <a:rPr lang="ka-GE" i="1" dirty="0"/>
              <a:t>ეკონომიკური დისკურსი</a:t>
            </a:r>
            <a:endParaRPr lang="en-US" dirty="0"/>
          </a:p>
          <a:p>
            <a:r>
              <a:rPr lang="ka-GE" i="1" dirty="0"/>
              <a:t>წერის თეორია. ნიშნის (დე)კონსტრუქცია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96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93194"/>
          </a:xfrm>
        </p:spPr>
        <p:txBody>
          <a:bodyPr>
            <a:noAutofit/>
          </a:bodyPr>
          <a:lstStyle/>
          <a:p>
            <a:pPr marL="228600" indent="57150" algn="ctr">
              <a:tabLst>
                <a:tab pos="171450" algn="l"/>
                <a:tab pos="5543550" algn="l"/>
                <a:tab pos="5715000" algn="l"/>
                <a:tab pos="5772150" algn="l"/>
              </a:tabLst>
            </a:pPr>
            <a:r>
              <a:rPr lang="ka-GE" sz="3200" b="1" dirty="0" smtClean="0"/>
              <a:t>მესამე თავი</a:t>
            </a:r>
            <a:br>
              <a:rPr lang="ka-GE" sz="3200" b="1" dirty="0" smtClean="0"/>
            </a:br>
            <a:r>
              <a:rPr lang="ka-GE" sz="3200" b="1" dirty="0" smtClean="0"/>
              <a:t>,,ლიტერატურის განვითარება“ - ცნება  და პროცესები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206139" cy="4351338"/>
          </a:xfrm>
        </p:spPr>
        <p:txBody>
          <a:bodyPr>
            <a:normAutofit/>
          </a:bodyPr>
          <a:lstStyle/>
          <a:p>
            <a:r>
              <a:rPr lang="ka-GE" i="1" dirty="0"/>
              <a:t>პროგრესის ,,ადგილი“ და ,,უადგილობა</a:t>
            </a:r>
            <a:r>
              <a:rPr lang="ka-GE" i="1" dirty="0" smtClean="0"/>
              <a:t>“;</a:t>
            </a:r>
            <a:endParaRPr lang="en-US" dirty="0"/>
          </a:p>
          <a:p>
            <a:r>
              <a:rPr lang="ka-GE" i="1" dirty="0"/>
              <a:t>,,თანამედროვე ლიტერატურის“ ცნება </a:t>
            </a:r>
            <a:r>
              <a:rPr lang="ka-GE" i="1" dirty="0" smtClean="0"/>
              <a:t>;</a:t>
            </a:r>
            <a:endParaRPr lang="en-US" dirty="0"/>
          </a:p>
          <a:p>
            <a:r>
              <a:rPr lang="ka-GE" i="1" dirty="0"/>
              <a:t>მოდერნიზაციის ტენდენციები მე-20  საუკუნის </a:t>
            </a:r>
            <a:r>
              <a:rPr lang="ka-GE" i="1" dirty="0" smtClean="0"/>
              <a:t>ხელოვნებაში.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84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/>
              <a:t/>
            </a:r>
            <a:br>
              <a:rPr lang="ka-GE" sz="3200" dirty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/>
              <a:t/>
            </a:r>
            <a:br>
              <a:rPr lang="ka-GE" sz="3200" dirty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/>
              <a:t/>
            </a:r>
            <a:br>
              <a:rPr lang="ka-GE" sz="3200" dirty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/>
              <a:t/>
            </a:r>
            <a:br>
              <a:rPr lang="ka-GE" sz="3200" dirty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/>
              <a:t/>
            </a:r>
            <a:br>
              <a:rPr lang="ka-GE" sz="3200" dirty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/>
              <a:t/>
            </a:r>
            <a:br>
              <a:rPr lang="ka-GE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0415" y="526942"/>
            <a:ext cx="10461354" cy="5486401"/>
          </a:xfrm>
        </p:spPr>
        <p:txBody>
          <a:bodyPr/>
          <a:lstStyle/>
          <a:p>
            <a:endParaRPr lang="ka-GE" dirty="0" smtClean="0"/>
          </a:p>
          <a:p>
            <a:endParaRPr lang="ka-GE" dirty="0"/>
          </a:p>
          <a:p>
            <a:endParaRPr lang="ka-GE" dirty="0" smtClean="0"/>
          </a:p>
          <a:p>
            <a:endParaRPr lang="ka-GE" dirty="0"/>
          </a:p>
          <a:p>
            <a:r>
              <a:rPr lang="ka-GE" sz="3600" dirty="0" smtClean="0"/>
              <a:t>გმადლობთ ყურადღებისთვის!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07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138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Sylfaen</vt:lpstr>
      <vt:lpstr>Office Theme</vt:lpstr>
      <vt:lpstr>            </vt:lpstr>
      <vt:lpstr>თემა და მიზანი</vt:lpstr>
      <vt:lpstr>პირველი თავი ლიტერატურა- წარმოსახვა და/თუ სინამდვილე </vt:lpstr>
      <vt:lpstr>მეორე თავი ლიტერატურა როგორც შემოქმედება </vt:lpstr>
      <vt:lpstr>მესამე თავი ,,ლიტერატურის განვითარება“ - ცნება  და პროცესები</vt:lpstr>
      <vt:lpstr>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</dc:title>
  <dc:creator>Nana</dc:creator>
  <cp:lastModifiedBy>Nana</cp:lastModifiedBy>
  <cp:revision>3</cp:revision>
  <dcterms:created xsi:type="dcterms:W3CDTF">2019-06-20T19:25:54Z</dcterms:created>
  <dcterms:modified xsi:type="dcterms:W3CDTF">2019-06-20T19:48:43Z</dcterms:modified>
</cp:coreProperties>
</file>