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5"/>
  </p:notesMasterIdLst>
  <p:sldIdLst>
    <p:sldId id="256" r:id="rId2"/>
    <p:sldId id="261" r:id="rId3"/>
    <p:sldId id="280" r:id="rId4"/>
    <p:sldId id="270" r:id="rId5"/>
    <p:sldId id="269" r:id="rId6"/>
    <p:sldId id="271" r:id="rId7"/>
    <p:sldId id="281" r:id="rId8"/>
    <p:sldId id="262" r:id="rId9"/>
    <p:sldId id="263" r:id="rId10"/>
    <p:sldId id="264" r:id="rId11"/>
    <p:sldId id="265" r:id="rId12"/>
    <p:sldId id="266" r:id="rId13"/>
    <p:sldId id="259" r:id="rId14"/>
    <p:sldId id="260" r:id="rId15"/>
    <p:sldId id="267" r:id="rId16"/>
    <p:sldId id="272" r:id="rId17"/>
    <p:sldId id="275" r:id="rId18"/>
    <p:sldId id="274" r:id="rId19"/>
    <p:sldId id="276" r:id="rId20"/>
    <p:sldId id="277" r:id="rId21"/>
    <p:sldId id="278" r:id="rId22"/>
    <p:sldId id="279" r:id="rId23"/>
    <p:sldId id="283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9" autoAdjust="0"/>
    <p:restoredTop sz="72329" autoAdjust="0"/>
  </p:normalViewPr>
  <p:slideViewPr>
    <p:cSldViewPr snapToGrid="0">
      <p:cViewPr varScale="1">
        <p:scale>
          <a:sx n="35" d="100"/>
          <a:sy n="35" d="100"/>
        </p:scale>
        <p:origin x="122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CFFBC-B050-4F57-83CB-2DF2638100A0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021204-8161-46EE-8DD6-A5A39EE588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544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021204-8161-46EE-8DD6-A5A39EE58878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91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6963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35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5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66904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6132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1570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5133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323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9086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7065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7998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41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16923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054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244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133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92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7E3F942-424F-4149-8125-0E38EC709955}" type="datetimeFigureOut">
              <a:rPr lang="ru-RU" smtClean="0"/>
              <a:t>23.06.2019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E9ABAC4-419C-4630-8A2B-6E77E4E540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2305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_____Microsoft_Excel_97-20031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_____Microsoft_Excel_97-20032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emf"/><Relationship Id="rId4" Type="http://schemas.openxmlformats.org/officeDocument/2006/relationships/oleObject" Target="../embeddings/_____Microsoft_Excel_97-20033.xls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a-GE" sz="4000" b="1" i="1" dirty="0" smtClean="0"/>
              <a:t>იონების ელექტრომიგრაცია სისტემაში ხსნარი-მემბრანა-ხსნარი</a:t>
            </a:r>
            <a:br>
              <a:rPr lang="ka-GE" sz="4000" b="1" i="1" dirty="0" smtClean="0"/>
            </a:br>
            <a:endParaRPr lang="ru-RU" sz="4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ka-GE" dirty="0" smtClean="0"/>
          </a:p>
          <a:p>
            <a:pPr algn="r"/>
            <a:r>
              <a:rPr lang="ka-GE" dirty="0" smtClean="0"/>
              <a:t>ქიმიის დეპარტამენტის ასისტ. </a:t>
            </a:r>
          </a:p>
          <a:p>
            <a:pPr algn="r"/>
            <a:r>
              <a:rPr lang="ka-GE" dirty="0" smtClean="0"/>
              <a:t>პროფ. თინა ხარებავა</a:t>
            </a:r>
            <a:endParaRPr lang="ru-RU" dirty="0"/>
          </a:p>
        </p:txBody>
      </p:sp>
      <p:pic>
        <p:nvPicPr>
          <p:cNvPr id="4" name="Рисунок 3" descr="Image result for áááááá á á§ááá ááá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590584" cy="70807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984739" y="630705"/>
            <a:ext cx="101990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ka-GE" sz="4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იონების </a:t>
            </a:r>
            <a:r>
              <a:rPr lang="ka-GE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ელექტრომიგრაცია სისტემაში ხსნარი-მემბრანა-ხსნარი</a:t>
            </a:r>
            <a:br>
              <a:rPr lang="ka-GE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084277" y="4293775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ka-GE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ქიმიის დეპარტამენტის ასისტ. </a:t>
            </a:r>
          </a:p>
          <a:p>
            <a:pPr algn="r"/>
            <a:r>
              <a:rPr lang="ka-GE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პროფ. თინა ხარებავა</a:t>
            </a:r>
            <a:endParaRPr lang="ru-RU" sz="32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9321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5842" y="220132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ka-GE" b="1" i="1" dirty="0" smtClean="0">
                <a:solidFill>
                  <a:srgbClr val="FF0000"/>
                </a:solidFill>
              </a:rPr>
              <a:t>     </a:t>
            </a:r>
            <a:r>
              <a:rPr lang="ka-GE" sz="3200" b="1" i="1" dirty="0" smtClean="0">
                <a:solidFill>
                  <a:srgbClr val="FF0000"/>
                </a:solidFill>
              </a:rPr>
              <a:t>მანგანუმის  </a:t>
            </a:r>
            <a:r>
              <a:rPr lang="ka-GE" sz="3200" b="1" i="1" dirty="0">
                <a:solidFill>
                  <a:srgbClr val="FF0000"/>
                </a:solidFill>
              </a:rPr>
              <a:t>ბიოლოგიური როლი </a:t>
            </a:r>
            <a:r>
              <a:rPr lang="ka-GE" sz="3200" b="1" i="1" dirty="0" smtClean="0">
                <a:solidFill>
                  <a:srgbClr val="FF0000"/>
                </a:solidFill>
              </a:rPr>
              <a:t>  ცოცხალი ორგანიზმებისათვის</a:t>
            </a:r>
            <a:r>
              <a:rPr lang="ka-GE" b="1" i="1" dirty="0">
                <a:solidFill>
                  <a:srgbClr val="FF0000"/>
                </a:solidFill>
              </a:rPr>
              <a:t>.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179" y="2139461"/>
            <a:ext cx="10663727" cy="42378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a-GE" sz="2800" dirty="0" smtClean="0">
                <a:solidFill>
                  <a:srgbClr val="FFFF00"/>
                </a:solidFill>
              </a:rPr>
              <a:t> </a:t>
            </a:r>
            <a:endParaRPr lang="ka-GE" sz="2800" dirty="0">
              <a:solidFill>
                <a:srgbClr val="FFFF00"/>
              </a:solidFill>
            </a:endParaRPr>
          </a:p>
          <a:p>
            <a:r>
              <a:rPr lang="ka-GE" sz="2800" dirty="0" smtClean="0">
                <a:solidFill>
                  <a:srgbClr val="FFFF00"/>
                </a:solidFill>
              </a:rPr>
              <a:t> სასიცოცხლოდ აუცილებელი მიკროელემენტია;</a:t>
            </a:r>
          </a:p>
          <a:p>
            <a:endParaRPr lang="ka-GE" sz="2800" dirty="0" smtClean="0">
              <a:solidFill>
                <a:srgbClr val="FFFF00"/>
              </a:solidFill>
            </a:endParaRPr>
          </a:p>
          <a:p>
            <a:r>
              <a:rPr lang="ka-GE" sz="2800" dirty="0" smtClean="0">
                <a:solidFill>
                  <a:srgbClr val="FFFF00"/>
                </a:solidFill>
              </a:rPr>
              <a:t>მოქმედებს  </a:t>
            </a:r>
            <a:r>
              <a:rPr lang="ka-GE" sz="2800" dirty="0">
                <a:solidFill>
                  <a:srgbClr val="FFFF00"/>
                </a:solidFill>
              </a:rPr>
              <a:t>ორგანიზმში ცილების, ცხიმების და ნახშირწყლების მიმოცვლის </a:t>
            </a:r>
            <a:r>
              <a:rPr lang="ka-GE" sz="2800" dirty="0" smtClean="0">
                <a:solidFill>
                  <a:srgbClr val="FFFF00"/>
                </a:solidFill>
              </a:rPr>
              <a:t>პროცესებზე;</a:t>
            </a:r>
          </a:p>
          <a:p>
            <a:pPr marL="0" indent="0">
              <a:buNone/>
            </a:pPr>
            <a:endParaRPr lang="ka-GE" sz="2800" dirty="0" smtClean="0">
              <a:solidFill>
                <a:srgbClr val="FFFF00"/>
              </a:solidFill>
            </a:endParaRPr>
          </a:p>
          <a:p>
            <a:r>
              <a:rPr lang="ka-GE" sz="2800" dirty="0" smtClean="0">
                <a:solidFill>
                  <a:srgbClr val="FFFF00"/>
                </a:solidFill>
              </a:rPr>
              <a:t>  </a:t>
            </a:r>
            <a:r>
              <a:rPr lang="ka-GE" sz="2800" dirty="0">
                <a:solidFill>
                  <a:srgbClr val="FFFF00"/>
                </a:solidFill>
              </a:rPr>
              <a:t>აუცილებელია მრავალი დაავადებების დროს (</a:t>
            </a:r>
            <a:r>
              <a:rPr lang="ka-GE" sz="2800" dirty="0" smtClean="0">
                <a:solidFill>
                  <a:srgbClr val="FFFF00"/>
                </a:solidFill>
              </a:rPr>
              <a:t>რევმატოიდური </a:t>
            </a:r>
            <a:r>
              <a:rPr lang="ka-GE" sz="2800" dirty="0">
                <a:solidFill>
                  <a:srgbClr val="FFFF00"/>
                </a:solidFill>
              </a:rPr>
              <a:t>ართრიტი, შაქრის დიაბეტი, ანემია და სხვა) </a:t>
            </a:r>
            <a:endParaRPr lang="ru-RU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97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61320" y="290471"/>
            <a:ext cx="8534400" cy="1507067"/>
          </a:xfrm>
        </p:spPr>
        <p:txBody>
          <a:bodyPr>
            <a:noAutofit/>
          </a:bodyPr>
          <a:lstStyle/>
          <a:p>
            <a:pPr algn="ctr"/>
            <a:r>
              <a:rPr lang="ka-GE" b="1" i="1" dirty="0" smtClean="0">
                <a:solidFill>
                  <a:srgbClr val="C00000"/>
                </a:solidFill>
              </a:rPr>
              <a:t/>
            </a:r>
            <a:br>
              <a:rPr lang="ka-GE" b="1" i="1" dirty="0" smtClean="0">
                <a:solidFill>
                  <a:srgbClr val="C00000"/>
                </a:solidFill>
              </a:rPr>
            </a:br>
            <a:r>
              <a:rPr lang="ka-GE" b="1" i="1" dirty="0" smtClean="0">
                <a:solidFill>
                  <a:srgbClr val="C00000"/>
                </a:solidFill>
              </a:rPr>
              <a:t>მანგანუმის </a:t>
            </a:r>
            <a:r>
              <a:rPr lang="ka-GE" b="1" i="1" dirty="0">
                <a:solidFill>
                  <a:srgbClr val="C00000"/>
                </a:solidFill>
              </a:rPr>
              <a:t>მნიშვნელობა </a:t>
            </a:r>
            <a:r>
              <a:rPr lang="ka-GE" b="1" i="1" dirty="0" smtClean="0">
                <a:solidFill>
                  <a:srgbClr val="C00000"/>
                </a:solidFill>
              </a:rPr>
              <a:t>მრეწველობისთვის</a:t>
            </a:r>
            <a:br>
              <a:rPr lang="ka-GE" b="1" i="1" dirty="0" smtClean="0">
                <a:solidFill>
                  <a:srgbClr val="C00000"/>
                </a:solidFill>
              </a:rPr>
            </a:br>
            <a:endParaRPr lang="ru-RU" b="1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642" y="2203938"/>
            <a:ext cx="11085758" cy="4032740"/>
          </a:xfrm>
        </p:spPr>
        <p:txBody>
          <a:bodyPr>
            <a:noAutofit/>
          </a:bodyPr>
          <a:lstStyle/>
          <a:p>
            <a:r>
              <a:rPr lang="ka-GE" sz="3200" dirty="0"/>
              <a:t>მანგანუმის შეყვანა </a:t>
            </a:r>
            <a:r>
              <a:rPr lang="ka-GE" sz="3200" dirty="0" smtClean="0"/>
              <a:t>ფოლადში </a:t>
            </a:r>
            <a:r>
              <a:rPr lang="ka-GE" sz="3200" dirty="0"/>
              <a:t>სხვა </a:t>
            </a:r>
            <a:r>
              <a:rPr lang="ka-GE" sz="3200" dirty="0" smtClean="0"/>
              <a:t>ლეგირებულ </a:t>
            </a:r>
            <a:r>
              <a:rPr lang="ka-GE" sz="3200" dirty="0"/>
              <a:t>მეტალებთან ერთად ზრდის ფოლადის სიმტკიცეს; </a:t>
            </a:r>
            <a:endParaRPr lang="ka-GE" sz="3200" dirty="0" smtClean="0"/>
          </a:p>
          <a:p>
            <a:pPr marL="0" indent="0">
              <a:buNone/>
            </a:pPr>
            <a:endParaRPr lang="ka-GE" sz="3200" dirty="0" smtClean="0"/>
          </a:p>
          <a:p>
            <a:r>
              <a:rPr lang="ka-GE" sz="3200" dirty="0" smtClean="0"/>
              <a:t>მანგანუმის </a:t>
            </a:r>
            <a:r>
              <a:rPr lang="ka-GE" sz="3200" dirty="0"/>
              <a:t>ნაერთები გამოიყენება ნატიფი და საწარმოო ორგანულ სინთეზში და სხვა.</a:t>
            </a:r>
            <a:endParaRPr lang="ru-RU" sz="3200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5366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50006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ka-GE" b="1" i="1" dirty="0" smtClean="0"/>
              <a:t>რკინის ნაერთების გავლენა ადამიანის ორგანიზმზე: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7023" y="2258523"/>
            <a:ext cx="10961077" cy="438846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ka-GE" sz="2800" dirty="0" smtClean="0"/>
          </a:p>
          <a:p>
            <a:pPr marL="0" indent="0">
              <a:buNone/>
            </a:pPr>
            <a:r>
              <a:rPr lang="ka-GE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a-GE" sz="3200" b="1" i="1" dirty="0" smtClean="0">
                <a:solidFill>
                  <a:srgbClr val="002060"/>
                </a:solidFill>
              </a:rPr>
              <a:t>რკინის მომატებული რაოდენობა </a:t>
            </a:r>
            <a:r>
              <a:rPr lang="ka-GE" sz="3200" i="1" dirty="0" smtClean="0"/>
              <a:t>:</a:t>
            </a:r>
          </a:p>
          <a:p>
            <a:pPr marL="0" indent="0">
              <a:buNone/>
            </a:pPr>
            <a:endParaRPr lang="ka-GE" sz="2800" b="1" i="1" dirty="0" smtClean="0"/>
          </a:p>
          <a:p>
            <a:r>
              <a:rPr lang="ka-GE" sz="2800" dirty="0"/>
              <a:t>ხელს უწყობს </a:t>
            </a:r>
            <a:r>
              <a:rPr lang="ka-GE" sz="2800" dirty="0" smtClean="0"/>
              <a:t>ალერგიული </a:t>
            </a:r>
            <a:r>
              <a:rPr lang="ka-GE" sz="2800" dirty="0"/>
              <a:t>პროცესების </a:t>
            </a:r>
            <a:r>
              <a:rPr lang="ka-GE" sz="2800" dirty="0" smtClean="0"/>
              <a:t>განვითარებას;</a:t>
            </a:r>
          </a:p>
          <a:p>
            <a:r>
              <a:rPr lang="ka-GE" sz="2800" dirty="0" smtClean="0"/>
              <a:t> გროვდება </a:t>
            </a:r>
            <a:r>
              <a:rPr lang="ka-GE" sz="2800" dirty="0"/>
              <a:t>ღვიძლში </a:t>
            </a:r>
            <a:r>
              <a:rPr lang="ka-GE" sz="2800" dirty="0" smtClean="0"/>
              <a:t>რკინის </a:t>
            </a:r>
            <a:r>
              <a:rPr lang="ka-GE" sz="2800" dirty="0"/>
              <a:t>კოლოიდური ოქსიდების სახით და </a:t>
            </a:r>
            <a:r>
              <a:rPr lang="ka-GE" sz="2800" dirty="0" smtClean="0"/>
              <a:t>იწვევს მის დაშლას;</a:t>
            </a:r>
          </a:p>
          <a:p>
            <a:r>
              <a:rPr lang="ka-GE" sz="2800" dirty="0" smtClean="0"/>
              <a:t>  მოქმედებს კანზე და  სისხლის </a:t>
            </a:r>
            <a:r>
              <a:rPr lang="ka-GE" sz="2800" dirty="0"/>
              <a:t>მორფოლოგიურ შედგენილობაზე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9222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8951" y="468922"/>
            <a:ext cx="8534400" cy="1023815"/>
          </a:xfrm>
        </p:spPr>
        <p:txBody>
          <a:bodyPr>
            <a:normAutofit/>
          </a:bodyPr>
          <a:lstStyle/>
          <a:p>
            <a:pPr algn="ctr"/>
            <a:r>
              <a:rPr lang="ka-GE" sz="3600" b="1" i="1" dirty="0" smtClean="0">
                <a:solidFill>
                  <a:srgbClr val="FF0000"/>
                </a:solidFill>
              </a:rPr>
              <a:t>     სამუშაოს მიზანი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3473" y="1492737"/>
            <a:ext cx="10194803" cy="383214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ka-GE" sz="3200" dirty="0" smtClean="0"/>
          </a:p>
          <a:p>
            <a:pPr marL="0" indent="0" algn="ctr">
              <a:lnSpc>
                <a:spcPct val="150000"/>
              </a:lnSpc>
              <a:buNone/>
            </a:pPr>
            <a:r>
              <a:rPr lang="ka-GE" sz="3200" dirty="0" smtClean="0"/>
              <a:t>მანგანუმისა და რკინის ნაერთებით დაბინძურებული </a:t>
            </a:r>
            <a:r>
              <a:rPr lang="ka-GE" sz="3200" dirty="0"/>
              <a:t>წყლების </a:t>
            </a:r>
            <a:r>
              <a:rPr lang="ka-GE" sz="3200" dirty="0" smtClean="0"/>
              <a:t>ელექტროდიალიზით  </a:t>
            </a:r>
            <a:r>
              <a:rPr lang="ka-GE" sz="3200" dirty="0"/>
              <a:t>გაწმენდის </a:t>
            </a:r>
            <a:r>
              <a:rPr lang="ka-GE" sz="3200" dirty="0" smtClean="0"/>
              <a:t>პროცესის ოპტიმალური  პირობების  დადგენა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444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5443" y="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ka-GE" sz="3600" b="1" i="1" dirty="0" smtClean="0"/>
              <a:t>დასმული ამოცანები: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1441" y="1507067"/>
            <a:ext cx="9772773" cy="445867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a-GE" sz="2800" dirty="0" smtClean="0"/>
              <a:t>  კვლევის მეთოდიკის შემუშავება;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800" dirty="0" smtClean="0"/>
              <a:t>  მოდელური ელქტროდიალიზური აპარატის აწყობა, მისი      ჰიდრავლიკური და ელექტრული მაჩვენებლების დადგენა;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800" dirty="0"/>
              <a:t> </a:t>
            </a:r>
            <a:r>
              <a:rPr lang="ka-GE" sz="2800" dirty="0" smtClean="0"/>
              <a:t> მანგანუმისა და რკინის იონების ელექტრომიგრაციული გადატანის კანონზომიერებების შესწავლა ხსნარის სხვადასხვა </a:t>
            </a:r>
            <a:r>
              <a:rPr lang="en-US" sz="2800" dirty="0" smtClean="0"/>
              <a:t>pH</a:t>
            </a:r>
            <a:r>
              <a:rPr lang="ka-GE" sz="2800" dirty="0" smtClean="0"/>
              <a:t>-ის პირობებში: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800" dirty="0" smtClean="0"/>
              <a:t> შედეგების ანალიზი და დასკვნა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3100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3012" y="0"/>
            <a:ext cx="8534400" cy="1507067"/>
          </a:xfrm>
        </p:spPr>
        <p:txBody>
          <a:bodyPr>
            <a:normAutofit/>
          </a:bodyPr>
          <a:lstStyle/>
          <a:p>
            <a:pPr algn="ctr"/>
            <a:r>
              <a:rPr lang="ka-GE" sz="4000" b="1" i="1" dirty="0" smtClean="0"/>
              <a:t>კვლევის ობიექტები და მეთოდიკა</a:t>
            </a:r>
            <a:endParaRPr lang="ru-RU" sz="40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507067"/>
            <a:ext cx="12192000" cy="5350933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a-GE" sz="2400" dirty="0" smtClean="0"/>
              <a:t>  ხუთკამერიანი მოდელური ელექტროდიალიზური აპარატი;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400" dirty="0" smtClean="0"/>
              <a:t> </a:t>
            </a:r>
            <a:r>
              <a:rPr lang="en-US" sz="2400" dirty="0" smtClean="0"/>
              <a:t>MK-40 </a:t>
            </a:r>
            <a:r>
              <a:rPr lang="ka-GE" sz="2400" dirty="0" smtClean="0"/>
              <a:t>და</a:t>
            </a:r>
            <a:r>
              <a:rPr lang="en-US" sz="2400" dirty="0" smtClean="0"/>
              <a:t> MA-40</a:t>
            </a:r>
            <a:r>
              <a:rPr lang="ka-GE" sz="2400" dirty="0" smtClean="0"/>
              <a:t> მონოპოლარული მემბრანები;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2400" dirty="0" smtClean="0"/>
              <a:t>  სამუშაო ხსნარები: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ka-GE" sz="2400" dirty="0" smtClean="0"/>
              <a:t>10 მგ/ლ </a:t>
            </a:r>
            <a:r>
              <a:rPr lang="en-US" sz="2400" dirty="0" err="1" smtClean="0"/>
              <a:t>Mn</a:t>
            </a:r>
            <a:r>
              <a:rPr lang="en-US" sz="2400" dirty="0" smtClean="0"/>
              <a:t> (II)  </a:t>
            </a:r>
            <a:r>
              <a:rPr lang="ka-GE" sz="2400" dirty="0" smtClean="0"/>
              <a:t>იონების შემცველი სხვადასხვა </a:t>
            </a:r>
            <a:r>
              <a:rPr lang="en-US" sz="2400" dirty="0"/>
              <a:t>pH</a:t>
            </a:r>
            <a:r>
              <a:rPr lang="ka-GE" sz="2400" dirty="0"/>
              <a:t> -ის მქონე  0,2 </a:t>
            </a:r>
            <a:r>
              <a:rPr lang="en-US" sz="2400" dirty="0"/>
              <a:t>M </a:t>
            </a:r>
            <a:r>
              <a:rPr lang="en-US" sz="2400" dirty="0" err="1"/>
              <a:t>NaCI</a:t>
            </a:r>
            <a:r>
              <a:rPr lang="en-US" sz="2400" dirty="0"/>
              <a:t>-</a:t>
            </a:r>
            <a:r>
              <a:rPr lang="ka-GE" sz="2400" dirty="0"/>
              <a:t>ის </a:t>
            </a:r>
            <a:r>
              <a:rPr lang="ka-GE" sz="2400" dirty="0" smtClean="0"/>
              <a:t>ხსნარი;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10 </a:t>
            </a:r>
            <a:r>
              <a:rPr lang="ka-GE" sz="2400" dirty="0" smtClean="0"/>
              <a:t>მგ/ლ </a:t>
            </a:r>
            <a:r>
              <a:rPr lang="en-US" sz="2400" dirty="0" smtClean="0"/>
              <a:t>Fe(III)</a:t>
            </a:r>
            <a:r>
              <a:rPr lang="ka-GE" sz="2400" dirty="0" smtClean="0"/>
              <a:t>იონების </a:t>
            </a:r>
            <a:r>
              <a:rPr lang="ka-GE" sz="2400" dirty="0"/>
              <a:t>შემცველი სხვადასხვა </a:t>
            </a:r>
            <a:r>
              <a:rPr lang="en-US" sz="2400" dirty="0"/>
              <a:t>pH</a:t>
            </a:r>
            <a:r>
              <a:rPr lang="ka-GE" sz="2400" dirty="0"/>
              <a:t> -ის მქონე  0,2 </a:t>
            </a:r>
            <a:r>
              <a:rPr lang="en-US" sz="2400" dirty="0"/>
              <a:t>M </a:t>
            </a:r>
            <a:r>
              <a:rPr lang="en-US" sz="2400" dirty="0" err="1"/>
              <a:t>NaCI</a:t>
            </a:r>
            <a:r>
              <a:rPr lang="en-US" sz="2400" dirty="0"/>
              <a:t>-</a:t>
            </a:r>
            <a:r>
              <a:rPr lang="ka-GE" sz="2400" dirty="0"/>
              <a:t>ის ხსნარი;</a:t>
            </a:r>
            <a:endParaRPr lang="ka-GE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sz="2400" dirty="0" smtClean="0"/>
              <a:t>დენის სიმკრივე 0,5 </a:t>
            </a:r>
            <a:r>
              <a:rPr lang="ka-GE" sz="2400" dirty="0"/>
              <a:t>ა/დმ</a:t>
            </a:r>
            <a:r>
              <a:rPr lang="ka-GE" sz="2400" baseline="30000" dirty="0"/>
              <a:t>2</a:t>
            </a:r>
            <a:r>
              <a:rPr lang="ka-GE" sz="2400" dirty="0"/>
              <a:t> </a:t>
            </a:r>
            <a:endParaRPr lang="ka-GE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sz="2400" dirty="0" smtClean="0"/>
              <a:t>სამუშაო ხსნარი მიეწოდებოდა და ცირკულირებდა  მხოლოდ გაუმარილების კამერებში.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3591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3941" y="1845060"/>
            <a:ext cx="1820628" cy="12426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2563171" y="873958"/>
            <a:ext cx="3648047" cy="22892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6221340" y="932402"/>
            <a:ext cx="0" cy="1078523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563171" y="875844"/>
            <a:ext cx="0" cy="1078523"/>
          </a:xfrm>
          <a:prstGeom prst="straightConnector1">
            <a:avLst/>
          </a:prstGeom>
          <a:ln w="762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4488196" y="1857444"/>
            <a:ext cx="3671042" cy="124264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>
            <a:endCxn id="23" idx="0"/>
          </p:cNvCxnSpPr>
          <p:nvPr/>
        </p:nvCxnSpPr>
        <p:spPr>
          <a:xfrm>
            <a:off x="2527527" y="3138779"/>
            <a:ext cx="48101" cy="2025473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2281881" y="5239261"/>
            <a:ext cx="550306" cy="55103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Равнобедренный треугольник 16"/>
          <p:cNvSpPr/>
          <p:nvPr/>
        </p:nvSpPr>
        <p:spPr>
          <a:xfrm rot="11914610">
            <a:off x="2310440" y="5504311"/>
            <a:ext cx="390810" cy="243213"/>
          </a:xfrm>
          <a:prstGeom prst="triangle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2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2832188" y="5572900"/>
            <a:ext cx="3389152" cy="0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147871" y="3445921"/>
            <a:ext cx="351692" cy="10520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cxnSp>
        <p:nvCxnSpPr>
          <p:cNvPr id="22" name="Прямая соединительная линия 21"/>
          <p:cNvCxnSpPr>
            <a:stCxn id="12" idx="2"/>
            <a:endCxn id="20" idx="0"/>
          </p:cNvCxnSpPr>
          <p:nvPr/>
        </p:nvCxnSpPr>
        <p:spPr>
          <a:xfrm>
            <a:off x="6323717" y="3100090"/>
            <a:ext cx="0" cy="345831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20" idx="2"/>
          </p:cNvCxnSpPr>
          <p:nvPr/>
        </p:nvCxnSpPr>
        <p:spPr>
          <a:xfrm flipV="1">
            <a:off x="6323717" y="4497963"/>
            <a:ext cx="0" cy="1074937"/>
          </a:xfrm>
          <a:prstGeom prst="line">
            <a:avLst/>
          </a:prstGeom>
          <a:ln w="76200"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7760043" y="3138779"/>
            <a:ext cx="0" cy="961734"/>
          </a:xfrm>
          <a:prstGeom prst="straightConnector1">
            <a:avLst/>
          </a:prstGeom>
          <a:ln w="7620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0" y="2531748"/>
            <a:ext cx="1636795" cy="0"/>
          </a:xfrm>
          <a:prstGeom prst="straightConnector1">
            <a:avLst/>
          </a:prstGeom>
          <a:ln w="28575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663530" y="679384"/>
            <a:ext cx="4431957" cy="888744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ka-GE" sz="2800" dirty="0" smtClean="0"/>
              <a:t>                                   </a:t>
            </a:r>
            <a:r>
              <a:rPr lang="en-US" sz="2800" dirty="0" smtClean="0"/>
              <a:t>                                      </a:t>
            </a:r>
            <a:r>
              <a:rPr lang="ka-GE" b="1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  <a:t>დანადგარის ჰიდრავლიკური სქემა</a:t>
            </a:r>
            <a:br>
              <a:rPr lang="ka-GE" b="1" cap="none" dirty="0">
                <a:ln>
                  <a:noFill/>
                </a:ln>
                <a:solidFill>
                  <a:prstClr val="black"/>
                </a:solidFill>
                <a:ea typeface="+mn-ea"/>
                <a:cs typeface="+mn-cs"/>
              </a:rPr>
            </a:br>
            <a:endParaRPr lang="ru-RU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 rot="10800000" flipV="1">
            <a:off x="8497582" y="1832806"/>
            <a:ext cx="3294021" cy="2534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1-</a:t>
            </a:r>
            <a:r>
              <a:rPr lang="ka-GE" sz="2800" dirty="0" smtClean="0">
                <a:solidFill>
                  <a:prstClr val="black"/>
                </a:solidFill>
              </a:rPr>
              <a:t> ავზი;</a:t>
            </a:r>
          </a:p>
          <a:p>
            <a:pPr marL="0" indent="0">
              <a:buNone/>
            </a:pPr>
            <a:r>
              <a:rPr lang="ka-GE" sz="2800" dirty="0" smtClean="0">
                <a:solidFill>
                  <a:prstClr val="black"/>
                </a:solidFill>
              </a:rPr>
              <a:t>2 -ტუმბო;</a:t>
            </a:r>
          </a:p>
          <a:p>
            <a:pPr marL="0" indent="0">
              <a:buNone/>
            </a:pPr>
            <a:r>
              <a:rPr lang="ka-GE" sz="2800" dirty="0" smtClean="0">
                <a:solidFill>
                  <a:prstClr val="black"/>
                </a:solidFill>
              </a:rPr>
              <a:t>3 - როტამეტრი;</a:t>
            </a:r>
          </a:p>
          <a:p>
            <a:pPr marL="0" indent="0">
              <a:buNone/>
            </a:pPr>
            <a:r>
              <a:rPr lang="ka-GE" sz="2800" dirty="0" smtClean="0">
                <a:solidFill>
                  <a:prstClr val="black"/>
                </a:solidFill>
              </a:rPr>
              <a:t>4- ედა</a:t>
            </a:r>
            <a:endParaRPr lang="en-US" sz="2800" dirty="0" smtClean="0">
              <a:solidFill>
                <a:prstClr val="black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8629" y="2256284"/>
            <a:ext cx="7264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b="1" dirty="0" smtClean="0">
                <a:solidFill>
                  <a:srgbClr val="002060"/>
                </a:solidFill>
              </a:rPr>
              <a:t>1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868587" y="2152902"/>
            <a:ext cx="1235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200" dirty="0" smtClean="0"/>
              <a:t>4</a:t>
            </a:r>
            <a:r>
              <a:rPr lang="ka-GE" sz="3200" dirty="0" smtClean="0">
                <a:solidFill>
                  <a:srgbClr val="002060"/>
                </a:solidFill>
              </a:rPr>
              <a:t>4</a:t>
            </a:r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6147871" y="380434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2400" dirty="0" smtClean="0">
                <a:solidFill>
                  <a:srgbClr val="002060"/>
                </a:solidFill>
              </a:rPr>
              <a:t>3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06351" y="516425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2400" b="1" dirty="0" smtClean="0">
                <a:solidFill>
                  <a:srgbClr val="002060"/>
                </a:solidFill>
              </a:rPr>
              <a:t>2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25" name="Блок-схема: сопоставление 24"/>
          <p:cNvSpPr/>
          <p:nvPr/>
        </p:nvSpPr>
        <p:spPr>
          <a:xfrm flipH="1" flipV="1">
            <a:off x="815545" y="2256284"/>
            <a:ext cx="172995" cy="523220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3138911" y="3100090"/>
            <a:ext cx="155979" cy="85920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Блок-схема: сопоставление 27"/>
          <p:cNvSpPr/>
          <p:nvPr/>
        </p:nvSpPr>
        <p:spPr>
          <a:xfrm rot="15866790">
            <a:off x="3108860" y="3249626"/>
            <a:ext cx="221005" cy="483086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Блок-схема: сопоставление 31"/>
          <p:cNvSpPr/>
          <p:nvPr/>
        </p:nvSpPr>
        <p:spPr>
          <a:xfrm rot="16028806">
            <a:off x="7675834" y="3213094"/>
            <a:ext cx="168418" cy="478247"/>
          </a:xfrm>
          <a:prstGeom prst="flowChartCollat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4488196" y="2152902"/>
            <a:ext cx="3671042" cy="0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4488196" y="2779504"/>
            <a:ext cx="3671042" cy="0"/>
          </a:xfrm>
          <a:prstGeom prst="line">
            <a:avLst/>
          </a:prstGeom>
          <a:ln>
            <a:solidFill>
              <a:schemeClr val="bg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466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949569" y="5377537"/>
            <a:ext cx="10011507" cy="4689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2133599" y="4267202"/>
            <a:ext cx="0" cy="1031628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4267199" y="4220308"/>
            <a:ext cx="1" cy="112541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6317637" y="4161691"/>
            <a:ext cx="0" cy="1148861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10105292" y="4220308"/>
            <a:ext cx="0" cy="121920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8323384" y="4220308"/>
            <a:ext cx="23447" cy="1125417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3212823" y="867508"/>
            <a:ext cx="22746" cy="2954215"/>
          </a:xfrm>
          <a:prstGeom prst="line">
            <a:avLst/>
          </a:prstGeom>
          <a:ln w="571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V="1">
            <a:off x="5421923" y="966421"/>
            <a:ext cx="0" cy="2954215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 flipV="1">
            <a:off x="7476395" y="820615"/>
            <a:ext cx="23446" cy="304800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9229244" y="942974"/>
            <a:ext cx="0" cy="2878749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2332892" y="3118338"/>
            <a:ext cx="1277815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665785" y="1547446"/>
            <a:ext cx="1289538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5392616" y="3094892"/>
            <a:ext cx="761999" cy="23446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/>
          <p:nvPr/>
        </p:nvCxnSpPr>
        <p:spPr>
          <a:xfrm flipV="1">
            <a:off x="5421923" y="2672862"/>
            <a:ext cx="296012" cy="351693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8534400" y="1547446"/>
            <a:ext cx="1266092" cy="0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H="1">
            <a:off x="6798287" y="1560633"/>
            <a:ext cx="770797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flipH="1" flipV="1">
            <a:off x="7114444" y="1195749"/>
            <a:ext cx="361951" cy="328247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>
            <a:off x="7114444" y="3094892"/>
            <a:ext cx="1208940" cy="1"/>
          </a:xfrm>
          <a:prstGeom prst="straightConnector1">
            <a:avLst/>
          </a:prstGeom>
          <a:ln w="190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Овал 76"/>
          <p:cNvSpPr/>
          <p:nvPr/>
        </p:nvSpPr>
        <p:spPr>
          <a:xfrm>
            <a:off x="3481403" y="2744663"/>
            <a:ext cx="633046" cy="65356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dirty="0" smtClean="0">
                <a:solidFill>
                  <a:schemeClr val="bg1"/>
                </a:solidFill>
              </a:rPr>
              <a:t>---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78" name="Овал 77"/>
          <p:cNvSpPr/>
          <p:nvPr/>
        </p:nvSpPr>
        <p:spPr>
          <a:xfrm>
            <a:off x="4163530" y="1217000"/>
            <a:ext cx="598611" cy="61399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2800" b="1" dirty="0">
                <a:solidFill>
                  <a:schemeClr val="bg1"/>
                </a:solidFill>
              </a:rPr>
              <a:t>+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>
            <a:off x="6150576" y="1148126"/>
            <a:ext cx="624265" cy="68286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2400" b="1" dirty="0" smtClean="0">
                <a:solidFill>
                  <a:schemeClr val="bg1"/>
                </a:solidFill>
              </a:rPr>
              <a:t>+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80" name="Овал 79"/>
          <p:cNvSpPr/>
          <p:nvPr/>
        </p:nvSpPr>
        <p:spPr>
          <a:xfrm>
            <a:off x="6002216" y="2732942"/>
            <a:ext cx="630843" cy="646231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CI</a:t>
            </a:r>
            <a:r>
              <a:rPr lang="en-US" sz="1600" dirty="0">
                <a:solidFill>
                  <a:schemeClr val="tx1"/>
                </a:solidFill>
              </a:rPr>
              <a:t>¯</a:t>
            </a:r>
            <a:endParaRPr lang="ru-RU" sz="1600" dirty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Овал 80"/>
              <p:cNvSpPr/>
              <p:nvPr/>
            </p:nvSpPr>
            <p:spPr>
              <a:xfrm>
                <a:off x="8132703" y="1219200"/>
                <a:ext cx="624251" cy="682866"/>
              </a:xfrm>
              <a:prstGeom prst="ellipse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𝑀𝑛</m:t>
                          </m:r>
                        </m:e>
                        <m:sup>
                          <m:r>
                            <a:rPr lang="en-US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p>
                    </m:oMath>
                  </m:oMathPara>
                </a14:m>
                <a:endParaRPr lang="ru-RU"/>
              </a:p>
            </p:txBody>
          </p:sp>
        </mc:Choice>
        <mc:Fallback xmlns="">
          <p:sp>
            <p:nvSpPr>
              <p:cNvPr id="81" name="Овал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32703" y="1219200"/>
                <a:ext cx="624251" cy="682866"/>
              </a:xfrm>
              <a:prstGeom prst="ellipse">
                <a:avLst/>
              </a:prstGeom>
              <a:blipFill rotWithShape="0">
                <a:blip r:embed="rId4"/>
                <a:stretch>
                  <a:fillRect l="-104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Овал 81"/>
          <p:cNvSpPr/>
          <p:nvPr/>
        </p:nvSpPr>
        <p:spPr>
          <a:xfrm>
            <a:off x="8275529" y="2732942"/>
            <a:ext cx="630119" cy="62132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a-GE" sz="1600" dirty="0" smtClean="0">
                <a:solidFill>
                  <a:schemeClr val="bg1"/>
                </a:solidFill>
              </a:rPr>
              <a:t>--</a:t>
            </a:r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84" name="Прямая соединительная линия 83"/>
          <p:cNvCxnSpPr/>
          <p:nvPr/>
        </p:nvCxnSpPr>
        <p:spPr>
          <a:xfrm>
            <a:off x="1236777" y="979609"/>
            <a:ext cx="0" cy="1515942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H="1" flipV="1">
            <a:off x="422031" y="1714495"/>
            <a:ext cx="814746" cy="23448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11019691" y="979609"/>
            <a:ext cx="0" cy="146392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11019691" y="1711569"/>
            <a:ext cx="844062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Прямоугольник 102"/>
          <p:cNvSpPr/>
          <p:nvPr/>
        </p:nvSpPr>
        <p:spPr>
          <a:xfrm>
            <a:off x="552400" y="921658"/>
            <a:ext cx="52931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+</a:t>
            </a:r>
            <a:endParaRPr lang="ru-RU" sz="5400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6305083" y="5547805"/>
            <a:ext cx="6559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</a:t>
            </a:r>
            <a:endParaRPr lang="ru-RU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6" name="Прямоугольник 105"/>
          <p:cNvSpPr/>
          <p:nvPr/>
        </p:nvSpPr>
        <p:spPr>
          <a:xfrm>
            <a:off x="2956051" y="58546"/>
            <a:ext cx="6976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5171705" y="117027"/>
            <a:ext cx="501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  <a:endParaRPr lang="ru-RU" sz="5400" dirty="0">
              <a:solidFill>
                <a:schemeClr val="bg1"/>
              </a:solidFill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7183686" y="70339"/>
            <a:ext cx="69762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8900468" y="185900"/>
            <a:ext cx="6575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</a:t>
            </a:r>
            <a:r>
              <a:rPr lang="en-US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ru-RU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741404" y="5573480"/>
            <a:ext cx="11122349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a-GE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ელექტროდიალიზური აპარატის მოქმედების პრინციპული სქემა</a:t>
            </a:r>
            <a:endParaRPr lang="ru-RU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96117" y="139957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a-GE" sz="2400" b="1" dirty="0" smtClean="0">
                <a:solidFill>
                  <a:schemeClr val="bg1"/>
                </a:solidFill>
              </a:rPr>
              <a:t>+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 flipV="1">
            <a:off x="6075768" y="2910226"/>
            <a:ext cx="388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dirty="0" smtClean="0">
                <a:solidFill>
                  <a:schemeClr val="bg1"/>
                </a:solidFill>
              </a:rPr>
              <a:t>--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45462" y="602133"/>
            <a:ext cx="6564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8000" dirty="0" smtClean="0"/>
              <a:t>-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330555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6692" y="-74141"/>
            <a:ext cx="10365259" cy="543696"/>
          </a:xfrm>
        </p:spPr>
        <p:txBody>
          <a:bodyPr>
            <a:normAutofit fontScale="90000"/>
          </a:bodyPr>
          <a:lstStyle/>
          <a:p>
            <a:pPr algn="ctr"/>
            <a:r>
              <a:rPr lang="ka-GE" sz="3600" b="1" dirty="0" smtClean="0"/>
              <a:t>იონიტური მემბრანების მახასიათებლები</a:t>
            </a:r>
            <a:endParaRPr lang="ru-RU" sz="36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409747"/>
              </p:ext>
            </p:extLst>
          </p:nvPr>
        </p:nvGraphicFramePr>
        <p:xfrm>
          <a:off x="1" y="469555"/>
          <a:ext cx="12191999" cy="6388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6734"/>
                <a:gridCol w="1437827"/>
                <a:gridCol w="1470506"/>
                <a:gridCol w="1791532"/>
                <a:gridCol w="1605400"/>
              </a:tblGrid>
              <a:tr h="706129">
                <a:tc rowSpan="2">
                  <a:txBody>
                    <a:bodyPr/>
                    <a:lstStyle/>
                    <a:p>
                      <a:r>
                        <a:rPr lang="ka-GE" sz="2000" dirty="0" smtClean="0"/>
                        <a:t>            </a:t>
                      </a:r>
                    </a:p>
                    <a:p>
                      <a:r>
                        <a:rPr lang="ka-GE" sz="2000" dirty="0" smtClean="0"/>
                        <a:t>        მახასიათებ</a:t>
                      </a:r>
                      <a:r>
                        <a:rPr lang="ka-GE" sz="2000" baseline="0" dirty="0" smtClean="0"/>
                        <a:t>ელი   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ka-GE" sz="2000" dirty="0" smtClean="0"/>
                        <a:t> მემბრანის     მარკა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86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Mk-40</a:t>
                      </a:r>
                    </a:p>
                    <a:p>
                      <a:r>
                        <a:rPr lang="ka-GE" sz="2000" dirty="0" smtClean="0">
                          <a:solidFill>
                            <a:schemeClr val="tx1"/>
                          </a:solidFill>
                        </a:rPr>
                        <a:t>საწყისი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MA-40</a:t>
                      </a:r>
                      <a:endParaRPr lang="ka-GE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ka-GE" sz="2000" dirty="0" smtClean="0">
                          <a:solidFill>
                            <a:schemeClr val="tx1"/>
                          </a:solidFill>
                        </a:rPr>
                        <a:t>საწყისი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Mk-40</a:t>
                      </a:r>
                      <a:endParaRPr lang="ka-GE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ka-GE" sz="2000" dirty="0" smtClean="0">
                          <a:solidFill>
                            <a:schemeClr val="tx1"/>
                          </a:solidFill>
                        </a:rPr>
                        <a:t>ნორმით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MA-40</a:t>
                      </a:r>
                      <a:endParaRPr lang="ka-GE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ka-GE" sz="2000" dirty="0" smtClean="0">
                          <a:solidFill>
                            <a:schemeClr val="tx1"/>
                          </a:solidFill>
                        </a:rPr>
                        <a:t>ნორმით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1463627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ზომების ცვლილება</a:t>
                      </a:r>
                      <a:r>
                        <a:rPr lang="ka-GE" sz="2000" baseline="0" dirty="0" smtClean="0"/>
                        <a:t> </a:t>
                      </a:r>
                      <a:r>
                        <a:rPr lang="ka-GE" sz="2000" dirty="0" smtClean="0"/>
                        <a:t>გაჯირჯვ, %</a:t>
                      </a:r>
                    </a:p>
                    <a:p>
                      <a:r>
                        <a:rPr lang="ka-GE" sz="2000" dirty="0" smtClean="0"/>
                        <a:t>სიგრძის მიხედვით  </a:t>
                      </a:r>
                    </a:p>
                    <a:p>
                      <a:r>
                        <a:rPr lang="ka-GE" sz="2000" dirty="0" smtClean="0"/>
                        <a:t>სისქის მიხედვით                                              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a-GE" sz="2000" dirty="0" smtClean="0"/>
                    </a:p>
                    <a:p>
                      <a:pPr algn="ctr"/>
                      <a:r>
                        <a:rPr lang="ka-GE" sz="2000" dirty="0" smtClean="0"/>
                        <a:t>8</a:t>
                      </a:r>
                    </a:p>
                    <a:p>
                      <a:pPr algn="ctr"/>
                      <a:r>
                        <a:rPr lang="ka-GE" sz="2000" dirty="0" smtClean="0"/>
                        <a:t>32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a-GE" sz="2000" dirty="0" smtClean="0"/>
                    </a:p>
                    <a:p>
                      <a:pPr algn="ctr"/>
                      <a:r>
                        <a:rPr lang="ka-GE" sz="2000" dirty="0" smtClean="0"/>
                        <a:t>7</a:t>
                      </a:r>
                    </a:p>
                    <a:p>
                      <a:pPr algn="ctr"/>
                      <a:r>
                        <a:rPr lang="ka-GE" sz="2000" dirty="0" smtClean="0"/>
                        <a:t>34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a-GE" sz="2000" dirty="0" smtClean="0"/>
                    </a:p>
                    <a:p>
                      <a:pPr algn="ctr"/>
                      <a:r>
                        <a:rPr lang="ka-GE" sz="2000" dirty="0" smtClean="0"/>
                        <a:t>8 ±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30  ± 5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a-GE" sz="2000" dirty="0" smtClean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8 ± 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30  ± 5</a:t>
                      </a:r>
                      <a:endParaRPr lang="ru-RU" sz="2000" dirty="0" smtClean="0"/>
                    </a:p>
                  </a:txBody>
                  <a:tcPr/>
                </a:tc>
              </a:tr>
              <a:tr h="774861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 ტენშემცველობა,%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dirty="0" smtClean="0"/>
                        <a:t>40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dirty="0" smtClean="0"/>
                        <a:t>42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40  ± 5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40  ± 5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774861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სრული მიმოცვლითი ტევადობა  </a:t>
                      </a:r>
                      <a:r>
                        <a:rPr lang="ka-GE" sz="2000" baseline="0" dirty="0" smtClean="0"/>
                        <a:t>მგ.ექვ/ გ.მშრ. მემბრანაზე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dirty="0" smtClean="0"/>
                        <a:t>2,4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dirty="0" smtClean="0"/>
                        <a:t>3,6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2,6  ± 0,3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a-GE" sz="2000" dirty="0" smtClean="0"/>
                        <a:t>3,8  ± 0,4</a:t>
                      </a:r>
                      <a:endParaRPr lang="ru-RU" sz="2000" dirty="0" smtClean="0"/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1463627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ელეექტრული წინააღმდეგობა</a:t>
                      </a:r>
                    </a:p>
                    <a:p>
                      <a:r>
                        <a:rPr lang="ka-GE" sz="2000" dirty="0" smtClean="0"/>
                        <a:t>ზედაპირული, ომი</a:t>
                      </a:r>
                    </a:p>
                    <a:p>
                      <a:r>
                        <a:rPr lang="ka-GE" sz="2000" dirty="0" smtClean="0"/>
                        <a:t>ხვედრითი, ომი .სმ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a-GE" sz="2000" dirty="0" smtClean="0"/>
                    </a:p>
                    <a:p>
                      <a:pPr algn="ctr"/>
                      <a:r>
                        <a:rPr lang="ka-GE" sz="2000" dirty="0" smtClean="0"/>
                        <a:t>10</a:t>
                      </a:r>
                    </a:p>
                    <a:p>
                      <a:pPr algn="ctr"/>
                      <a:r>
                        <a:rPr lang="ka-GE" sz="2000" dirty="0" smtClean="0"/>
                        <a:t>190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a-GE" sz="2000" dirty="0" smtClean="0"/>
                    </a:p>
                    <a:p>
                      <a:pPr algn="ctr"/>
                      <a:r>
                        <a:rPr lang="ka-GE" sz="2000" dirty="0" smtClean="0"/>
                        <a:t>12</a:t>
                      </a:r>
                    </a:p>
                    <a:p>
                      <a:pPr algn="ctr"/>
                      <a:r>
                        <a:rPr lang="ka-GE" sz="2000" dirty="0" smtClean="0"/>
                        <a:t>230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a-GE" sz="2000" dirty="0" smtClean="0"/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Ø"/>
                      </a:pPr>
                      <a:r>
                        <a:rPr lang="ka-GE" sz="2000" smtClean="0"/>
                        <a:t>12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Ø"/>
                      </a:pPr>
                      <a:r>
                        <a:rPr lang="ka-GE" sz="2000" smtClean="0"/>
                        <a:t>220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a-GE" sz="2000" dirty="0" smtClean="0"/>
                    </a:p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a-GE" sz="2000" dirty="0" smtClean="0"/>
                        <a:t>12</a:t>
                      </a:r>
                    </a:p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ka-GE" sz="2000" dirty="0" smtClean="0"/>
                        <a:t>240</a:t>
                      </a:r>
                    </a:p>
                    <a:p>
                      <a:pPr algn="ctr"/>
                      <a:endParaRPr lang="ru-RU" sz="2000" dirty="0"/>
                    </a:p>
                  </a:txBody>
                  <a:tcPr/>
                </a:tc>
              </a:tr>
              <a:tr h="430479">
                <a:tc>
                  <a:txBody>
                    <a:bodyPr/>
                    <a:lstStyle/>
                    <a:p>
                      <a:r>
                        <a:rPr lang="ka-GE" sz="2000" dirty="0" smtClean="0"/>
                        <a:t>გადატანის რიცხვი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dirty="0" smtClean="0"/>
                        <a:t>0,99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dirty="0" smtClean="0"/>
                        <a:t>0.96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&lt;</a:t>
                      </a:r>
                      <a:r>
                        <a:rPr lang="ka-GE" sz="2000" dirty="0" smtClean="0"/>
                        <a:t> 0,96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a-GE" sz="2000" dirty="0" smtClean="0"/>
                        <a:t>0,94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68554" y="2485292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50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564849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Диаграмма" r:id="rId4" imgW="4915118" imgH="3219559" progId="Excel.Chart.8">
                  <p:embed/>
                </p:oleObj>
              </mc:Choice>
              <mc:Fallback>
                <p:oleObj name="Диаграмма" r:id="rId4" imgW="4915118" imgH="3219559" progId="Excel.Char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2192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8309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4387" y="351692"/>
            <a:ext cx="10515600" cy="1148434"/>
          </a:xfrm>
        </p:spPr>
        <p:txBody>
          <a:bodyPr>
            <a:normAutofit/>
          </a:bodyPr>
          <a:lstStyle/>
          <a:p>
            <a:pPr algn="ctr"/>
            <a:r>
              <a:rPr lang="ka-GE" sz="4000" b="1" i="1" dirty="0" smtClean="0">
                <a:solidFill>
                  <a:srgbClr val="FF0000"/>
                </a:solidFill>
              </a:rPr>
              <a:t>თემის აქტუალობა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263" y="1500126"/>
            <a:ext cx="9459151" cy="431409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ka-GE" sz="1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a-GE" sz="1800" dirty="0" smtClean="0">
                <a:solidFill>
                  <a:srgbClr val="002060"/>
                </a:solidFill>
              </a:rPr>
              <a:t> </a:t>
            </a:r>
            <a:r>
              <a:rPr lang="ka-GE" sz="3200" dirty="0" smtClean="0">
                <a:solidFill>
                  <a:srgbClr val="002060"/>
                </a:solidFill>
              </a:rPr>
              <a:t>მანგანუმისა და რკინის იონებით დაბინძურებული  წყლები  ეკოლოგიურად აბინძურებს გარემოს 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3200" dirty="0">
                <a:solidFill>
                  <a:srgbClr val="002060"/>
                </a:solidFill>
              </a:rPr>
              <a:t> </a:t>
            </a:r>
            <a:r>
              <a:rPr lang="ka-GE" sz="3200" dirty="0" smtClean="0">
                <a:solidFill>
                  <a:srgbClr val="002060"/>
                </a:solidFill>
              </a:rPr>
              <a:t>ამ იონების მომატებული რაოდენობა მოქმედებს ადამიანის ჯანმრთელობაზე;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3200" dirty="0">
                <a:solidFill>
                  <a:srgbClr val="002060"/>
                </a:solidFill>
              </a:rPr>
              <a:t> </a:t>
            </a:r>
            <a:r>
              <a:rPr lang="ka-GE" sz="3200" dirty="0" smtClean="0">
                <a:solidFill>
                  <a:srgbClr val="002060"/>
                </a:solidFill>
              </a:rPr>
              <a:t>მანგანუმ- და რკინაშემცველი წყლების  გაწმენდის  პრობლემა </a:t>
            </a:r>
            <a:endParaRPr lang="ru-RU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43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9525355"/>
              </p:ext>
            </p:extLst>
          </p:nvPr>
        </p:nvGraphicFramePr>
        <p:xfrm>
          <a:off x="0" y="-164123"/>
          <a:ext cx="12191999" cy="70221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Диаграмма" r:id="rId4" imgW="4915118" imgH="3219559" progId="Excel.Chart.8">
                  <p:embed/>
                </p:oleObj>
              </mc:Choice>
              <mc:Fallback>
                <p:oleObj name="Диаграмма" r:id="rId4" imgW="4915118" imgH="3219559" progId="Excel.Char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164123"/>
                        <a:ext cx="12191999" cy="70221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05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012730"/>
              </p:ext>
            </p:extLst>
          </p:nvPr>
        </p:nvGraphicFramePr>
        <p:xfrm>
          <a:off x="0" y="234462"/>
          <a:ext cx="12191999" cy="662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Диаграмма" r:id="rId4" imgW="4857641" imgH="3190821" progId="Excel.Chart.8">
                  <p:embed/>
                </p:oleObj>
              </mc:Choice>
              <mc:Fallback>
                <p:oleObj name="Диаграмма" r:id="rId4" imgW="4857641" imgH="3190821" progId="Excel.Chart.8">
                  <p:embed/>
                  <p:pic>
                    <p:nvPicPr>
                      <p:cNvPr id="0" name="Object 2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34462"/>
                        <a:ext cx="12191999" cy="662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187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3000" y="0"/>
            <a:ext cx="9267092" cy="1127981"/>
          </a:xfrm>
        </p:spPr>
        <p:txBody>
          <a:bodyPr/>
          <a:lstStyle/>
          <a:p>
            <a:pPr algn="ctr"/>
            <a:r>
              <a:rPr lang="ka-GE" sz="3600" b="1" i="1" dirty="0" smtClean="0">
                <a:solidFill>
                  <a:srgbClr val="FF0000"/>
                </a:solidFill>
              </a:rPr>
              <a:t>დასკვნა</a:t>
            </a: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4738"/>
            <a:ext cx="11980985" cy="587326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ka-GE" sz="2400" b="1" i="1" dirty="0" smtClean="0"/>
              <a:t>დადგენილია მანგანუმისა </a:t>
            </a:r>
            <a:r>
              <a:rPr lang="ka-GE" sz="2400" b="1" i="1" dirty="0"/>
              <a:t>და რკინის  ნაერთების </a:t>
            </a:r>
            <a:r>
              <a:rPr lang="ka-GE" sz="2400" b="1" i="1" dirty="0" smtClean="0"/>
              <a:t>განსხვავებული ქცევა </a:t>
            </a:r>
            <a:r>
              <a:rPr lang="ka-GE" sz="2400" b="1" i="1" dirty="0"/>
              <a:t>ელექტროდიალიზის </a:t>
            </a:r>
            <a:r>
              <a:rPr lang="ka-GE" sz="2400" b="1" i="1" dirty="0" smtClean="0"/>
              <a:t> პროცესის დროს</a:t>
            </a:r>
            <a:r>
              <a:rPr lang="ka-GE" sz="2400" b="1" i="1" dirty="0"/>
              <a:t>. </a:t>
            </a:r>
            <a:endParaRPr lang="ka-GE" sz="2400" b="1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sz="2400" b="1" i="1" dirty="0" smtClean="0"/>
              <a:t>მიღებულია  </a:t>
            </a:r>
            <a:r>
              <a:rPr lang="ka-GE" sz="2400" b="1" i="1" dirty="0"/>
              <a:t>pH= </a:t>
            </a:r>
            <a:r>
              <a:rPr lang="ka-GE" sz="2400" b="1" i="1" dirty="0" smtClean="0"/>
              <a:t>5,0-8,5 ინტერვალში  </a:t>
            </a:r>
            <a:r>
              <a:rPr lang="ka-GE" sz="2400" b="1" i="1" dirty="0"/>
              <a:t>მანგანუმის ნაერთების გადატანა МК-40 კათიონიტურ მემბრანაში წარმოებს ინტენსიურად პროცესის მაღალი სიჩქარის </a:t>
            </a:r>
            <a:r>
              <a:rPr lang="ka-GE" sz="2400" b="1" i="1" dirty="0" smtClean="0"/>
              <a:t>პირობებში</a:t>
            </a:r>
            <a:r>
              <a:rPr lang="ka-GE" sz="2400" b="1" i="1" dirty="0"/>
              <a:t> </a:t>
            </a:r>
            <a:r>
              <a:rPr lang="ka-GE" sz="2400" b="1" i="1" dirty="0" smtClean="0"/>
              <a:t>და </a:t>
            </a:r>
            <a:r>
              <a:rPr lang="ka-GE" sz="2400" b="1" i="1" dirty="0"/>
              <a:t>ამ დროს რკინის ნაერთების გადატანა პრაქტიკულად არ ხდება. </a:t>
            </a:r>
            <a:endParaRPr lang="ka-GE" sz="2400" b="1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sz="2400" b="1" i="1" dirty="0" smtClean="0"/>
              <a:t>ნაჩვენებია </a:t>
            </a:r>
            <a:r>
              <a:rPr lang="ka-GE" sz="2400" b="1" i="1" dirty="0"/>
              <a:t>რკინის იონების მაქსიმალური გადატა ხდება მჟავა გარემოში </a:t>
            </a:r>
            <a:r>
              <a:rPr lang="ka-GE" sz="2400" b="1" i="1" dirty="0" smtClean="0"/>
              <a:t>pH=1,0–2,0  ინტერვალში,  </a:t>
            </a:r>
            <a:r>
              <a:rPr lang="ka-GE" sz="2400" b="1" i="1" dirty="0"/>
              <a:t>pH &gt; 4 მნიშვნელობის დროს მათი გადატანა მკვეთრად ეცემა და  ნეიტრალურ და ტუტე გარემოში პრატიკულად ქრება. </a:t>
            </a:r>
            <a:endParaRPr lang="ka-GE" sz="2400" b="1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sz="2400" b="1" i="1" dirty="0" smtClean="0"/>
              <a:t>დადგენილია მანგნუმშემცველი </a:t>
            </a:r>
            <a:r>
              <a:rPr lang="ka-GE" sz="2400" b="1" i="1" dirty="0"/>
              <a:t>წყლების ელექტროდიალიზური მეთოდით გაწმენდა </a:t>
            </a:r>
            <a:r>
              <a:rPr lang="ka-GE" sz="2400" b="1" i="1" dirty="0" smtClean="0"/>
              <a:t>შესაძლებლობა, მხოლოდ  </a:t>
            </a:r>
            <a:r>
              <a:rPr lang="ka-GE" sz="2400" b="1" i="1" dirty="0"/>
              <a:t>პროცესი მიზანშეწონილია ჩატარდეს მკვეთრად განსაზღვრულ პირობებში, </a:t>
            </a:r>
            <a:r>
              <a:rPr lang="ka-GE" sz="2400" b="1" i="1" dirty="0" smtClean="0"/>
              <a:t>კერძოდ,  </a:t>
            </a:r>
            <a:r>
              <a:rPr lang="ka-GE" sz="2400" b="1" i="1" dirty="0"/>
              <a:t>წყლის pH= 5,0 - 8,5 ინტერვალში.</a:t>
            </a:r>
            <a:endParaRPr lang="ru-RU" sz="2400" b="1" i="1" dirty="0"/>
          </a:p>
          <a:p>
            <a:pPr>
              <a:buFont typeface="Wingdings" panose="05000000000000000000" pitchFamily="2" charset="2"/>
              <a:buChar char="Ø"/>
            </a:pPr>
            <a:endParaRPr lang="ru-RU" sz="2400" b="1" i="1" dirty="0"/>
          </a:p>
        </p:txBody>
      </p:sp>
    </p:spTree>
    <p:extLst>
      <p:ext uri="{BB962C8B-B14F-4D97-AF65-F5344CB8AC3E}">
        <p14:creationId xmlns:p14="http://schemas.microsoft.com/office/powerpoint/2010/main" val="140271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Image result for flow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91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631" y="4487332"/>
            <a:ext cx="66629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6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გმადლობთ ყურადღებისთვის </a:t>
            </a:r>
            <a:endParaRPr lang="ru-RU" sz="3600" b="1" i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676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6431" y="1242646"/>
            <a:ext cx="10133011" cy="866858"/>
          </a:xfrm>
        </p:spPr>
        <p:txBody>
          <a:bodyPr>
            <a:normAutofit/>
          </a:bodyPr>
          <a:lstStyle/>
          <a:p>
            <a:r>
              <a:rPr lang="ka-GE" sz="3600" b="1" i="1" dirty="0" smtClean="0"/>
              <a:t>ბუნებრივ წყლებში მანგანუმის შემცველობა</a:t>
            </a:r>
            <a:endParaRPr lang="ru-RU" sz="36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8335" y="2561492"/>
            <a:ext cx="8534400" cy="3615267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ka-GE" sz="3200" dirty="0" smtClean="0"/>
              <a:t> მდინარის წყლებში </a:t>
            </a:r>
            <a:r>
              <a:rPr lang="ka-GE" sz="3200" dirty="0"/>
              <a:t>–1-160 მკგ/დმ</a:t>
            </a:r>
            <a:r>
              <a:rPr lang="ka-GE" sz="3200" baseline="30000" dirty="0"/>
              <a:t>3</a:t>
            </a:r>
            <a:r>
              <a:rPr lang="ka-GE" sz="3200" dirty="0"/>
              <a:t>, </a:t>
            </a:r>
            <a:endParaRPr lang="ka-GE" sz="3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ka-GE" sz="3200" dirty="0" smtClean="0"/>
              <a:t> ზღვის </a:t>
            </a:r>
            <a:r>
              <a:rPr lang="ka-GE" sz="3200" dirty="0"/>
              <a:t>წყლებში-საშუალო მნიშვნელობა შეადგენს 2 მკგ/დმ</a:t>
            </a:r>
            <a:r>
              <a:rPr lang="ka-GE" sz="3200" baseline="30000" dirty="0"/>
              <a:t>3</a:t>
            </a:r>
            <a:r>
              <a:rPr lang="ka-GE" sz="3200" dirty="0"/>
              <a:t>, </a:t>
            </a:r>
            <a:endParaRPr lang="ka-GE" sz="32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ka-GE" sz="3200" dirty="0" smtClean="0"/>
              <a:t> გრუნტის </a:t>
            </a:r>
            <a:r>
              <a:rPr lang="ka-GE" sz="3200" dirty="0"/>
              <a:t>წყლებში n</a:t>
            </a:r>
            <a:r>
              <a:rPr lang="ka-GE" sz="3200" dirty="0">
                <a:sym typeface="Symbol" panose="05050102010706020507" pitchFamily="18" charset="2"/>
              </a:rPr>
              <a:t></a:t>
            </a:r>
            <a:r>
              <a:rPr lang="ka-GE" sz="3200" dirty="0"/>
              <a:t>10</a:t>
            </a:r>
            <a:r>
              <a:rPr lang="ka-GE" sz="3200" baseline="30000" dirty="0"/>
              <a:t>2</a:t>
            </a:r>
            <a:r>
              <a:rPr lang="ka-GE" sz="3200" dirty="0"/>
              <a:t>-n</a:t>
            </a:r>
            <a:r>
              <a:rPr lang="ka-GE" sz="3200" dirty="0">
                <a:sym typeface="Symbol" panose="05050102010706020507" pitchFamily="18" charset="2"/>
              </a:rPr>
              <a:t></a:t>
            </a:r>
            <a:r>
              <a:rPr lang="ka-GE" sz="3200" dirty="0" smtClean="0"/>
              <a:t>10</a:t>
            </a:r>
            <a:r>
              <a:rPr lang="ka-GE" sz="3200" baseline="30000" dirty="0" smtClean="0"/>
              <a:t>3 </a:t>
            </a:r>
            <a:r>
              <a:rPr lang="ka-GE" sz="3200" dirty="0"/>
              <a:t>მკგ/დმ</a:t>
            </a:r>
            <a:r>
              <a:rPr lang="ka-GE" sz="3200" baseline="30000" dirty="0"/>
              <a:t>3.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05909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River kvirila at sachkhere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11015"/>
            <a:ext cx="12192000" cy="706901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791192" y="170560"/>
            <a:ext cx="673613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sz="3600" b="1" i="1" dirty="0" smtClean="0"/>
          </a:p>
          <a:p>
            <a:r>
              <a:rPr lang="ka-GE" sz="3600" b="1" i="1" dirty="0" smtClean="0"/>
              <a:t>მდინარე ყვირილა საჩხერესთან</a:t>
            </a:r>
            <a:endParaRPr lang="ru-RU" sz="3600" i="1" dirty="0"/>
          </a:p>
        </p:txBody>
      </p:sp>
    </p:spTree>
    <p:extLst>
      <p:ext uri="{BB962C8B-B14F-4D97-AF65-F5344CB8AC3E}">
        <p14:creationId xmlns:p14="http://schemas.microsoft.com/office/powerpoint/2010/main" val="4229172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b="1" i="1" dirty="0" smtClean="0"/>
              <a:t>              </a:t>
            </a:r>
            <a:endParaRPr lang="ru-RU" sz="3200" b="1" i="1" dirty="0"/>
          </a:p>
        </p:txBody>
      </p:sp>
      <p:pic>
        <p:nvPicPr>
          <p:cNvPr id="4" name="Объект 3" descr="http://3.bp.blogspot.com/_pU-heZU-EjM/STf69P6VMqI/AAAAAAAAALM/NuHBJecJVo4/s320/Picture_13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763078" y="4850296"/>
            <a:ext cx="7139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a-GE" sz="3600" b="1" i="1" dirty="0">
                <a:solidFill>
                  <a:schemeClr val="bg1"/>
                </a:solidFill>
              </a:rPr>
              <a:t>მდინარე ყვირილა ჭიათურასთან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061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s://upload.wikimedia.org/wikipedia/ka/f/fa/River_kvirila_at_zestafoni.jpg"/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431235" y="4949687"/>
            <a:ext cx="79314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i="1" dirty="0" smtClean="0">
                <a:solidFill>
                  <a:schemeClr val="bg1"/>
                </a:solidFill>
              </a:rPr>
              <a:t>   </a:t>
            </a:r>
            <a:r>
              <a:rPr lang="ka-GE" sz="3600" b="1" i="1" dirty="0" smtClean="0">
                <a:solidFill>
                  <a:schemeClr val="bg1"/>
                </a:solidFill>
              </a:rPr>
              <a:t>მდინარე ყვირილა ზესტაფონთან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7197" y="182804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4000" b="1" i="1" dirty="0" smtClean="0"/>
              <a:t>მძიმე მეტალების შემცველობა, მგ/ლ (მდ.ყვირილა)</a:t>
            </a:r>
            <a:r>
              <a:rPr lang="ka-GE" sz="4000" b="1" i="1" dirty="0"/>
              <a:t/>
            </a:r>
            <a:br>
              <a:rPr lang="ka-GE" sz="4000" b="1" i="1" dirty="0"/>
            </a:br>
            <a:r>
              <a:rPr lang="ka-GE" sz="3600" dirty="0" smtClean="0">
                <a:solidFill>
                  <a:srgbClr val="FF0000"/>
                </a:solidFill>
              </a:rPr>
              <a:t>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68397" y="1911544"/>
            <a:ext cx="12360397" cy="4946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a-GE" sz="2400" b="1" i="1" dirty="0" smtClean="0"/>
              <a:t> </a:t>
            </a:r>
            <a:endParaRPr lang="ka-GE" sz="2800" b="1" i="1" dirty="0" smtClean="0"/>
          </a:p>
          <a:p>
            <a:pPr marL="0" indent="0">
              <a:buNone/>
            </a:pPr>
            <a:r>
              <a:rPr lang="ka-GE" sz="2800" dirty="0" smtClean="0"/>
              <a:t>                               </a:t>
            </a:r>
            <a:r>
              <a:rPr lang="en-US" sz="2800" dirty="0" smtClean="0"/>
              <a:t>     </a:t>
            </a:r>
            <a:r>
              <a:rPr lang="ka-GE" sz="2800" dirty="0" smtClean="0"/>
              <a:t>                </a:t>
            </a:r>
            <a:r>
              <a:rPr lang="en-US" sz="2800" dirty="0" smtClean="0"/>
              <a:t> </a:t>
            </a:r>
            <a:r>
              <a:rPr lang="ka-GE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ჭიათურასთან</a:t>
            </a:r>
            <a:endParaRPr lang="en-US" sz="2800" b="1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ka-GE" sz="2400" dirty="0" smtClean="0"/>
          </a:p>
          <a:p>
            <a:pPr marL="0" indent="0" algn="ctr">
              <a:buNone/>
            </a:pPr>
            <a:r>
              <a:rPr lang="en-US" sz="2800" b="1" i="1" dirty="0" smtClean="0"/>
              <a:t>                </a:t>
            </a:r>
            <a:r>
              <a:rPr lang="ka-GE" sz="2800" b="1" i="1" dirty="0" smtClean="0"/>
              <a:t>Mn                        Pb                        </a:t>
            </a:r>
            <a:r>
              <a:rPr lang="ka-GE" sz="2800" b="1" i="1" dirty="0"/>
              <a:t>Fe                 Cu                Ni</a:t>
            </a:r>
            <a:endParaRPr lang="ru-RU" sz="2800" dirty="0"/>
          </a:p>
          <a:p>
            <a:pPr marL="0" indent="0" algn="ctr">
              <a:buNone/>
            </a:pPr>
            <a:r>
              <a:rPr lang="ka-GE" sz="2800" b="1" i="1" dirty="0" smtClean="0"/>
              <a:t> </a:t>
            </a:r>
            <a:r>
              <a:rPr lang="en-US" sz="2800" b="1" i="1" dirty="0" smtClean="0"/>
              <a:t>              </a:t>
            </a:r>
            <a:r>
              <a:rPr lang="ka-GE" sz="2800" b="1" i="1" dirty="0" smtClean="0"/>
              <a:t>42,6                      </a:t>
            </a:r>
            <a:r>
              <a:rPr lang="ka-GE" sz="2800" b="1" i="1" dirty="0"/>
              <a:t>0,28                     2,88               10,3             </a:t>
            </a:r>
            <a:r>
              <a:rPr lang="ka-GE" sz="2800" b="1" i="1" dirty="0" smtClean="0"/>
              <a:t>0,</a:t>
            </a:r>
            <a:r>
              <a:rPr lang="en-US" sz="2800" b="1" i="1" dirty="0" smtClean="0"/>
              <a:t>81</a:t>
            </a:r>
            <a:endParaRPr lang="ka-GE" sz="2800" b="1" i="1" dirty="0" smtClean="0"/>
          </a:p>
          <a:p>
            <a:pPr marL="0" indent="0" algn="ctr">
              <a:buNone/>
            </a:pPr>
            <a:endParaRPr lang="ka-GE" sz="2400" b="1" i="1" dirty="0" smtClean="0"/>
          </a:p>
          <a:p>
            <a:pPr marL="0" indent="0">
              <a:buNone/>
            </a:pPr>
            <a:r>
              <a:rPr lang="ka-GE" sz="3600" b="1" i="1" dirty="0" smtClean="0"/>
              <a:t>                                    </a:t>
            </a:r>
            <a:r>
              <a:rPr lang="ka-GE" sz="3600" dirty="0" smtClean="0"/>
              <a:t>  </a:t>
            </a:r>
            <a:r>
              <a:rPr lang="ka-GE" sz="2800" b="1" i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ზესტაფონთან </a:t>
            </a:r>
            <a:endParaRPr lang="en-US" sz="2800" b="1" i="1" dirty="0" smtClean="0">
              <a:solidFill>
                <a:schemeClr val="bg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3600" b="1" i="1" dirty="0" smtClean="0"/>
          </a:p>
          <a:p>
            <a:pPr marL="0" indent="0" algn="ctr">
              <a:buNone/>
            </a:pPr>
            <a:r>
              <a:rPr lang="en-US" sz="2800" b="1" i="1" dirty="0" smtClean="0"/>
              <a:t>               </a:t>
            </a:r>
            <a:r>
              <a:rPr lang="ka-GE" sz="2800" b="1" i="1" dirty="0" smtClean="0"/>
              <a:t>Mn                  Pb               Cd                 Cu        </a:t>
            </a:r>
            <a:r>
              <a:rPr lang="en-US" sz="2800" b="1" i="1" dirty="0" smtClean="0"/>
              <a:t>       </a:t>
            </a:r>
            <a:r>
              <a:rPr lang="ka-GE" sz="2800" b="1" i="1" dirty="0" smtClean="0"/>
              <a:t> </a:t>
            </a:r>
            <a:r>
              <a:rPr lang="ka-GE" sz="2800" b="1" i="1" dirty="0"/>
              <a:t>Ni         </a:t>
            </a:r>
            <a:r>
              <a:rPr lang="en-US" sz="2800" b="1" i="1" dirty="0" smtClean="0"/>
              <a:t>  </a:t>
            </a:r>
            <a:r>
              <a:rPr lang="ka-GE" sz="2800" b="1" i="1" dirty="0" smtClean="0"/>
              <a:t> C </a:t>
            </a:r>
            <a:r>
              <a:rPr lang="en-US" sz="2800" b="1" i="1" dirty="0" smtClean="0"/>
              <a:t>o</a:t>
            </a:r>
            <a:endParaRPr lang="ka-GE" sz="2800" b="1" i="1" dirty="0"/>
          </a:p>
          <a:p>
            <a:pPr marL="0" indent="0" algn="ctr">
              <a:buNone/>
            </a:pPr>
            <a:r>
              <a:rPr lang="en-US" sz="2800" b="1" i="1" dirty="0" smtClean="0"/>
              <a:t>              </a:t>
            </a:r>
            <a:r>
              <a:rPr lang="ka-GE" sz="2800" b="1" i="1" dirty="0" smtClean="0"/>
              <a:t>98.3                 </a:t>
            </a:r>
            <a:r>
              <a:rPr lang="ka-GE" sz="2800" b="1" i="1" dirty="0"/>
              <a:t>0.63        </a:t>
            </a:r>
            <a:r>
              <a:rPr lang="ka-GE" sz="2800" b="1" i="1" dirty="0" smtClean="0"/>
              <a:t>    0,042        </a:t>
            </a:r>
            <a:r>
              <a:rPr lang="en-US" sz="2800" b="1" i="1" dirty="0" smtClean="0"/>
              <a:t>  </a:t>
            </a:r>
            <a:r>
              <a:rPr lang="ka-GE" sz="2800" b="1" i="1" dirty="0" smtClean="0"/>
              <a:t>  </a:t>
            </a:r>
            <a:r>
              <a:rPr lang="ka-GE" sz="2800" b="1" i="1" dirty="0"/>
              <a:t>1,65      </a:t>
            </a:r>
            <a:r>
              <a:rPr lang="ka-GE" sz="2800" b="1" i="1" dirty="0" smtClean="0"/>
              <a:t> </a:t>
            </a:r>
            <a:r>
              <a:rPr lang="en-US" sz="2800" b="1" i="1" dirty="0" smtClean="0"/>
              <a:t>      </a:t>
            </a:r>
            <a:r>
              <a:rPr lang="ka-GE" sz="2800" b="1" i="1" dirty="0" smtClean="0"/>
              <a:t> </a:t>
            </a:r>
            <a:r>
              <a:rPr lang="ka-GE" sz="2800" b="1" i="1" dirty="0"/>
              <a:t>2,25       </a:t>
            </a:r>
            <a:r>
              <a:rPr lang="en-US" sz="2800" b="1" i="1" dirty="0" smtClean="0"/>
              <a:t>  </a:t>
            </a:r>
            <a:r>
              <a:rPr lang="ka-GE" sz="2800" b="1" i="1" dirty="0" smtClean="0"/>
              <a:t> </a:t>
            </a:r>
            <a:r>
              <a:rPr lang="ka-GE" sz="2800" b="1" i="1" dirty="0"/>
              <a:t>0,14</a:t>
            </a:r>
            <a:endParaRPr lang="ru-RU" sz="2800" dirty="0"/>
          </a:p>
          <a:p>
            <a:pPr marL="0" indent="0">
              <a:buNone/>
            </a:pPr>
            <a:endParaRPr lang="ka-GE" sz="2400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734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26858" y="337362"/>
            <a:ext cx="8534400" cy="1507067"/>
          </a:xfrm>
        </p:spPr>
        <p:txBody>
          <a:bodyPr>
            <a:normAutofit fontScale="90000"/>
          </a:bodyPr>
          <a:lstStyle/>
          <a:p>
            <a:pPr algn="ctr"/>
            <a:r>
              <a:rPr lang="ka-GE" sz="4000" b="1" i="1" dirty="0" smtClean="0">
                <a:solidFill>
                  <a:srgbClr val="FF0000"/>
                </a:solidFill>
              </a:rPr>
              <a:t/>
            </a:r>
            <a:br>
              <a:rPr lang="ka-GE" sz="4000" b="1" i="1" dirty="0" smtClean="0">
                <a:solidFill>
                  <a:srgbClr val="FF0000"/>
                </a:solidFill>
              </a:rPr>
            </a:br>
            <a:r>
              <a:rPr lang="ka-GE" sz="4000" b="1" i="1" dirty="0" smtClean="0">
                <a:solidFill>
                  <a:srgbClr val="FF0000"/>
                </a:solidFill>
              </a:rPr>
              <a:t>მანგანუმის იონების გავლენა ადამიანის ჯანმრთელობაზე: 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8054" y="2454030"/>
            <a:ext cx="9275885" cy="148492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ka-GE" b="1" i="1" dirty="0" smtClean="0"/>
          </a:p>
          <a:p>
            <a:pPr marL="0" indent="0">
              <a:buNone/>
            </a:pPr>
            <a:endParaRPr lang="ka-GE" b="1" i="1" dirty="0"/>
          </a:p>
          <a:p>
            <a:pPr marL="0" indent="0">
              <a:buNone/>
            </a:pPr>
            <a:endParaRPr lang="ka-GE" b="1" i="1" dirty="0" smtClean="0"/>
          </a:p>
          <a:p>
            <a:pPr marL="0" indent="0">
              <a:buNone/>
            </a:pPr>
            <a:r>
              <a:rPr lang="ka-GE" b="1" i="1" dirty="0" smtClean="0"/>
              <a:t>          </a:t>
            </a:r>
          </a:p>
          <a:p>
            <a:pPr marL="0" indent="0">
              <a:buNone/>
            </a:pPr>
            <a:endParaRPr lang="ka-GE" b="1" i="1" dirty="0"/>
          </a:p>
          <a:p>
            <a:pPr marL="0" indent="0">
              <a:buNone/>
            </a:pPr>
            <a:endParaRPr lang="ka-GE" b="1" i="1" dirty="0" smtClean="0"/>
          </a:p>
          <a:p>
            <a:pPr marL="0" indent="0" algn="ctr">
              <a:buNone/>
            </a:pPr>
            <a:r>
              <a:rPr lang="ka-GE" b="1" i="1" dirty="0"/>
              <a:t> </a:t>
            </a:r>
            <a:r>
              <a:rPr lang="ka-GE" b="1" i="1" dirty="0" smtClean="0"/>
              <a:t>       </a:t>
            </a:r>
            <a:r>
              <a:rPr lang="ka-GE" sz="3200" b="1" i="1" dirty="0" smtClean="0"/>
              <a:t>მანგანუმის მომატებული რაოდენობა აზიანებს:</a:t>
            </a:r>
          </a:p>
          <a:p>
            <a:pPr marL="0" indent="0">
              <a:buNone/>
            </a:pPr>
            <a:endParaRPr lang="ka-GE" sz="3200" b="1" i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ka-GE" sz="3200" dirty="0" smtClean="0"/>
              <a:t>   ცენტრალურ ნერვიულ სისტემას;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3200" dirty="0" smtClean="0"/>
              <a:t>   გულ–სისძარღვთა სისტემას:   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a-GE" sz="3200" dirty="0" smtClean="0"/>
              <a:t>    პარენხიმატოზურ ორგანოებს.</a:t>
            </a:r>
          </a:p>
          <a:p>
            <a:pPr marL="0" indent="0">
              <a:buNone/>
            </a:pPr>
            <a:endParaRPr lang="ka-GE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136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551" y="302359"/>
            <a:ext cx="113035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a-GE" sz="2800" b="1" i="1" dirty="0" smtClean="0"/>
              <a:t>             </a:t>
            </a:r>
            <a:r>
              <a:rPr lang="ka-GE" sz="3600" b="1" i="1" dirty="0" smtClean="0">
                <a:solidFill>
                  <a:srgbClr val="002060"/>
                </a:solidFill>
              </a:rPr>
              <a:t>მანგანუმის  ნაერთებით  მოწამვლა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ka-GE" sz="2800" b="1" i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a-GE" sz="2800" b="1" i="1" dirty="0" smtClean="0"/>
              <a:t>საწყის სტადიაზე -  </a:t>
            </a:r>
            <a:r>
              <a:rPr lang="ka-GE" sz="2800" dirty="0" smtClean="0"/>
              <a:t>შეიმჩნევა </a:t>
            </a:r>
            <a:r>
              <a:rPr lang="ka-GE" sz="2800" dirty="0"/>
              <a:t>ძლიერი დაღლილობა, სისუსტე, ძილიანობა, ტკივილები თავის,   კიდურების, წელის არეში, მადის დაკარგვა, ღვიძლის მცირე გადიდება, შარდში ურობილინის არსებობა: </a:t>
            </a:r>
            <a:endParaRPr lang="ka-GE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a-GE" sz="2800" b="1" i="1" dirty="0" smtClean="0"/>
              <a:t> მეორე სტადიაზე - </a:t>
            </a:r>
            <a:r>
              <a:rPr lang="ka-GE" sz="2800" dirty="0" smtClean="0"/>
              <a:t> შეიმჩნევა მოძრაობის შენელება</a:t>
            </a:r>
            <a:r>
              <a:rPr lang="ka-GE" sz="2800" dirty="0"/>
              <a:t>, სიარულის მოშლილობა, შარდის გამოყოფის  დარღვევა, სქესობრივი სისუსტე, უძილობა, მოძრაობის ძლიერი შებოჭვა, ავადმყოფები კარგავენ ფართო ნაბიჯებით სიარულის </a:t>
            </a:r>
            <a:r>
              <a:rPr lang="ka-GE" sz="2800" dirty="0" smtClean="0"/>
              <a:t>უნარს;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ka-GE" sz="2800" b="1" i="1" dirty="0" smtClean="0"/>
              <a:t>მესამე სტადიაზე  - </a:t>
            </a:r>
            <a:r>
              <a:rPr lang="ka-GE" sz="2800" dirty="0" smtClean="0"/>
              <a:t> ვითარდება </a:t>
            </a:r>
            <a:r>
              <a:rPr lang="ka-GE" sz="2800" dirty="0"/>
              <a:t>ღრმა ორგანული ცვლილებები ნერვულ </a:t>
            </a:r>
            <a:r>
              <a:rPr lang="ka-GE" sz="2800" dirty="0" smtClean="0"/>
              <a:t>სისტემაში, </a:t>
            </a:r>
            <a:r>
              <a:rPr lang="ka-GE" sz="2800" dirty="0"/>
              <a:t>მოძრაობა ძლიერ შებოჭილია, ავადმყოფები დადიან მოკლე ნაბიჯებით, მოძრაობა შენელებულია,  ხმა ხდება ყრუ, საუბარი – მონოტონური,  ემოციას </a:t>
            </a:r>
            <a:r>
              <a:rPr lang="ka-GE" sz="2800" dirty="0" smtClean="0"/>
              <a:t>მოკლებული</a:t>
            </a:r>
            <a:r>
              <a:rPr lang="ka-GE" sz="2800" dirty="0"/>
              <a:t>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03972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1148</TotalTime>
  <Words>708</Words>
  <Application>Microsoft Office PowerPoint</Application>
  <PresentationFormat>Широкоэкранный</PresentationFormat>
  <Paragraphs>177</Paragraphs>
  <Slides>23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3" baseType="lpstr">
      <vt:lpstr>Arial</vt:lpstr>
      <vt:lpstr>Calibri</vt:lpstr>
      <vt:lpstr>Cambria Math</vt:lpstr>
      <vt:lpstr>Century Gothic</vt:lpstr>
      <vt:lpstr>Sylfaen</vt:lpstr>
      <vt:lpstr>Symbol</vt:lpstr>
      <vt:lpstr>Wingdings</vt:lpstr>
      <vt:lpstr>Wingdings 3</vt:lpstr>
      <vt:lpstr>Сектор</vt:lpstr>
      <vt:lpstr>Диаграмма</vt:lpstr>
      <vt:lpstr>იონების ელექტრომიგრაცია სისტემაში ხსნარი-მემბრანა-ხსნარი </vt:lpstr>
      <vt:lpstr>თემის აქტუალობა</vt:lpstr>
      <vt:lpstr>ბუნებრივ წყლებში მანგანუმის შემცველობა</vt:lpstr>
      <vt:lpstr>Презентация PowerPoint</vt:lpstr>
      <vt:lpstr>              </vt:lpstr>
      <vt:lpstr>Презентация PowerPoint</vt:lpstr>
      <vt:lpstr>მძიმე მეტალების შემცველობა, მგ/ლ (მდ.ყვირილა)  </vt:lpstr>
      <vt:lpstr> მანგანუმის იონების გავლენა ადამიანის ჯანმრთელობაზე: </vt:lpstr>
      <vt:lpstr>Презентация PowerPoint</vt:lpstr>
      <vt:lpstr>     მანგანუმის  ბიოლოგიური როლი   ცოცხალი ორგანიზმებისათვის.</vt:lpstr>
      <vt:lpstr> მანგანუმის მნიშვნელობა მრეწველობისთვის </vt:lpstr>
      <vt:lpstr>რკინის ნაერთების გავლენა ადამიანის ორგანიზმზე:</vt:lpstr>
      <vt:lpstr>     სამუშაოს მიზანი</vt:lpstr>
      <vt:lpstr>დასმული ამოცანები:</vt:lpstr>
      <vt:lpstr>კვლევის ობიექტები და მეთოდიკა</vt:lpstr>
      <vt:lpstr>                                                                         დანადგარის ჰიდრავლიკური სქემა </vt:lpstr>
      <vt:lpstr>Презентация PowerPoint</vt:lpstr>
      <vt:lpstr>იონიტური მემბრანების მახასიათებლები</vt:lpstr>
      <vt:lpstr>Презентация PowerPoint</vt:lpstr>
      <vt:lpstr>Презентация PowerPoint</vt:lpstr>
      <vt:lpstr>Презентация PowerPoint</vt:lpstr>
      <vt:lpstr>დასკვნა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იონების ელექტრომიგრაცია სისტემაში ხსნარი-მემბრანა-ხსნარი</dc:title>
  <dc:creator>Tiniko</dc:creator>
  <cp:lastModifiedBy>Tiniko</cp:lastModifiedBy>
  <cp:revision>101</cp:revision>
  <dcterms:created xsi:type="dcterms:W3CDTF">2019-06-07T14:25:22Z</dcterms:created>
  <dcterms:modified xsi:type="dcterms:W3CDTF">2019-06-23T13:22:30Z</dcterms:modified>
</cp:coreProperties>
</file>