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>
            <a:normAutofit/>
          </a:bodyPr>
          <a:lstStyle/>
          <a:p>
            <a:r>
              <a:rPr lang="ka-GE" sz="6000" dirty="0" smtClean="0">
                <a:solidFill>
                  <a:srgbClr val="FF0000"/>
                </a:solidFill>
              </a:rPr>
              <a:t>იმპერატივი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208912" cy="2160240"/>
          </a:xfrm>
        </p:spPr>
        <p:txBody>
          <a:bodyPr/>
          <a:lstStyle/>
          <a:p>
            <a:r>
              <a:rPr lang="ka-GE" sz="4400" dirty="0" smtClean="0">
                <a:solidFill>
                  <a:schemeClr val="tx1"/>
                </a:solidFill>
              </a:rPr>
              <a:t>ცხოვრებასა</a:t>
            </a:r>
            <a:r>
              <a:rPr lang="ka-GE" sz="6000" b="1" dirty="0" smtClean="0">
                <a:solidFill>
                  <a:schemeClr val="tx1"/>
                </a:solidFill>
              </a:rPr>
              <a:t> </a:t>
            </a:r>
            <a:r>
              <a:rPr lang="ka-GE" sz="4400" dirty="0" smtClean="0">
                <a:solidFill>
                  <a:schemeClr val="tx1"/>
                </a:solidFill>
              </a:rPr>
              <a:t>და გრამატიკაში</a:t>
            </a:r>
          </a:p>
          <a:p>
            <a:endParaRPr lang="ka-GE" sz="1800" dirty="0" smtClean="0">
              <a:solidFill>
                <a:schemeClr val="tx1"/>
              </a:solidFill>
            </a:endParaRPr>
          </a:p>
          <a:p>
            <a:r>
              <a:rPr lang="ka-GE" sz="1800" dirty="0" smtClean="0">
                <a:solidFill>
                  <a:schemeClr val="tx1"/>
                </a:solidFill>
              </a:rPr>
              <a:t>                                                                                            </a:t>
            </a:r>
            <a:r>
              <a:rPr lang="ka-GE" sz="2000" dirty="0" smtClean="0">
                <a:solidFill>
                  <a:schemeClr val="tx1"/>
                </a:solidFill>
              </a:rPr>
              <a:t>(მოდი,გაჩერდი,წავიდეთ...)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sz="2600" b="1" dirty="0" smtClean="0">
                <a:solidFill>
                  <a:srgbClr val="FF0000"/>
                </a:solidFill>
              </a:rPr>
              <a:t>ილოკუციები  </a:t>
            </a:r>
            <a:r>
              <a:rPr lang="ka-GE" sz="2600" b="1" dirty="0" smtClean="0"/>
              <a:t>          </a:t>
            </a:r>
            <a:r>
              <a:rPr lang="ka-GE" sz="2600" b="1" dirty="0" smtClean="0">
                <a:solidFill>
                  <a:srgbClr val="FF0000"/>
                </a:solidFill>
              </a:rPr>
              <a:t>გრამატიკალიზებული  ილუკაციები:</a:t>
            </a:r>
          </a:p>
          <a:p>
            <a:pPr>
              <a:buNone/>
            </a:pPr>
            <a:r>
              <a:rPr lang="ka-GE" sz="2600" dirty="0" smtClean="0"/>
              <a:t>შეტყობინება                თხრობითი წინადადება</a:t>
            </a:r>
          </a:p>
          <a:p>
            <a:pPr>
              <a:buNone/>
            </a:pPr>
            <a:r>
              <a:rPr lang="ka-GE" sz="2600" dirty="0" smtClean="0"/>
              <a:t>კითხვა                            კითხვითი წინადადება</a:t>
            </a:r>
          </a:p>
          <a:p>
            <a:pPr>
              <a:buNone/>
            </a:pPr>
            <a:r>
              <a:rPr lang="ka-GE" sz="2600" dirty="0" smtClean="0"/>
              <a:t>ბრძანება                         ბრძანებითი წინადადება</a:t>
            </a:r>
          </a:p>
          <a:p>
            <a:pPr>
              <a:buNone/>
            </a:pPr>
            <a:r>
              <a:rPr lang="ka-GE" sz="2600" dirty="0" smtClean="0"/>
              <a:t>ნატვრა                            ნატვრითი წინადადება</a:t>
            </a:r>
          </a:p>
          <a:p>
            <a:pPr>
              <a:buNone/>
            </a:pPr>
            <a:r>
              <a:rPr lang="ka-GE" sz="2600" dirty="0" smtClean="0"/>
              <a:t>მოვალეობა                    ჯერარსობითი წინადადება</a:t>
            </a:r>
          </a:p>
          <a:p>
            <a:pPr>
              <a:buNone/>
            </a:pPr>
            <a:r>
              <a:rPr lang="ka-GE" sz="2600" dirty="0" smtClean="0"/>
              <a:t>თანაგრძნობა                    </a:t>
            </a:r>
          </a:p>
          <a:p>
            <a:pPr>
              <a:buNone/>
            </a:pPr>
            <a:r>
              <a:rPr lang="ka-GE" sz="2600" dirty="0" smtClean="0"/>
              <a:t>მოლოცვა </a:t>
            </a:r>
          </a:p>
          <a:p>
            <a:pPr>
              <a:buNone/>
            </a:pPr>
            <a:r>
              <a:rPr lang="ka-GE" sz="2600" dirty="0" smtClean="0"/>
              <a:t>მადლობის გადახდა</a:t>
            </a:r>
          </a:p>
          <a:p>
            <a:pPr>
              <a:buNone/>
            </a:pPr>
            <a:r>
              <a:rPr lang="ka-GE" sz="2600" dirty="0" smtClean="0"/>
              <a:t>გახუმრება</a:t>
            </a:r>
          </a:p>
          <a:p>
            <a:pPr>
              <a:buNone/>
            </a:pPr>
            <a:r>
              <a:rPr lang="ka-GE" sz="2600" dirty="0" smtClean="0"/>
              <a:t>წინასწარმეტყველება</a:t>
            </a:r>
          </a:p>
          <a:p>
            <a:pPr>
              <a:buNone/>
            </a:pPr>
            <a:r>
              <a:rPr lang="ka-GE" sz="2600" dirty="0" smtClean="0"/>
              <a:t>მისალმება</a:t>
            </a:r>
          </a:p>
          <a:p>
            <a:pPr>
              <a:buNone/>
            </a:pPr>
            <a:r>
              <a:rPr lang="ka-GE" sz="2600" dirty="0" smtClean="0"/>
              <a:t>გამომშვიდობება</a:t>
            </a:r>
          </a:p>
          <a:p>
            <a:pPr>
              <a:buNone/>
            </a:pPr>
            <a:r>
              <a:rPr lang="ka-GE" sz="2400" dirty="0" smtClean="0"/>
              <a:t>.........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555776" y="76470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835696" y="1196752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979712" y="162880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763688" y="2132856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339752" y="263691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ka-GE" dirty="0" smtClean="0"/>
              <a:t>მოვალეობა                           კითხვა</a:t>
            </a:r>
          </a:p>
          <a:p>
            <a:pPr>
              <a:buNone/>
            </a:pPr>
            <a:r>
              <a:rPr lang="ka-GE" dirty="0" smtClean="0"/>
              <a:t> </a:t>
            </a:r>
          </a:p>
          <a:p>
            <a:pPr>
              <a:buNone/>
            </a:pPr>
            <a:r>
              <a:rPr lang="ka-GE" sz="2400" dirty="0" smtClean="0"/>
              <a:t>ჯერარსობითი                  კითხვითი       თხრობითი</a:t>
            </a:r>
          </a:p>
          <a:p>
            <a:pPr>
              <a:buNone/>
            </a:pPr>
            <a:r>
              <a:rPr lang="ka-GE" sz="2400" dirty="0" smtClean="0"/>
              <a:t>წინადადებით                   წინადადება       წინადადება</a:t>
            </a:r>
          </a:p>
          <a:p>
            <a:pPr>
              <a:buNone/>
            </a:pPr>
            <a:r>
              <a:rPr lang="ka-GE" dirty="0" smtClean="0"/>
              <a:t>  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sz="3600" dirty="0" smtClean="0"/>
              <a:t>                             ნატვრა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sz="2400" dirty="0" smtClean="0"/>
              <a:t>ნატვრითი წინადადება                    თხრობითი წინადადება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ka-GE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619672" y="90872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4788024" y="908720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940152" y="908720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771800" y="4149080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4008" y="4149080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sz="4000" b="1" dirty="0" smtClean="0"/>
              <a:t>                        შეტყობინება</a:t>
            </a:r>
          </a:p>
          <a:p>
            <a:pPr>
              <a:buNone/>
            </a:pPr>
            <a:endParaRPr lang="ka-GE" sz="4000" b="1" dirty="0" smtClean="0"/>
          </a:p>
          <a:p>
            <a:pPr>
              <a:buNone/>
            </a:pPr>
            <a:endParaRPr lang="ka-GE" sz="4000" b="1" dirty="0" smtClean="0"/>
          </a:p>
          <a:p>
            <a:pPr>
              <a:buNone/>
            </a:pPr>
            <a:r>
              <a:rPr lang="ka-GE" sz="2000" dirty="0" smtClean="0"/>
              <a:t>   </a:t>
            </a:r>
            <a:r>
              <a:rPr lang="ka-GE" sz="2400" dirty="0" smtClean="0"/>
              <a:t>თხრობითი წინადადებით            კითხვითი  წინადადებით</a:t>
            </a:r>
            <a:endParaRPr lang="ka-GE" sz="1800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555776" y="1052736"/>
            <a:ext cx="165618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27984" y="1052736"/>
            <a:ext cx="158417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ka-GE" b="1" dirty="0" smtClean="0"/>
              <a:t>                               </a:t>
            </a:r>
            <a:r>
              <a:rPr lang="ka-GE" sz="4800" b="1" dirty="0" smtClean="0"/>
              <a:t>იმპერატივი</a:t>
            </a:r>
          </a:p>
          <a:p>
            <a:pPr>
              <a:buNone/>
            </a:pPr>
            <a:endParaRPr lang="ka-GE" sz="2800" dirty="0" smtClean="0"/>
          </a:p>
          <a:p>
            <a:pPr>
              <a:buNone/>
            </a:pPr>
            <a:r>
              <a:rPr lang="ka-GE" sz="2800" dirty="0" smtClean="0"/>
              <a:t>იმპერატიული                                    </a:t>
            </a:r>
            <a:r>
              <a:rPr lang="ka-GE" sz="2400" dirty="0" smtClean="0"/>
              <a:t>თხრობითი წინადადებით</a:t>
            </a:r>
          </a:p>
          <a:p>
            <a:pPr>
              <a:buNone/>
            </a:pPr>
            <a:r>
              <a:rPr lang="ka-GE" sz="2800" dirty="0" smtClean="0"/>
              <a:t>წინადადებით</a:t>
            </a:r>
          </a:p>
          <a:p>
            <a:pPr>
              <a:buNone/>
            </a:pPr>
            <a:endParaRPr lang="ka-GE" sz="2800" dirty="0" smtClean="0"/>
          </a:p>
          <a:p>
            <a:pPr>
              <a:buNone/>
            </a:pPr>
            <a:endParaRPr lang="ka-GE" sz="2800" dirty="0" smtClean="0"/>
          </a:p>
          <a:p>
            <a:pPr>
              <a:buNone/>
            </a:pPr>
            <a:r>
              <a:rPr lang="ka-GE" sz="2800" dirty="0" smtClean="0"/>
              <a:t>კითხვითი წინადადებით        </a:t>
            </a:r>
            <a:r>
              <a:rPr lang="ka-GE" sz="2400" dirty="0" smtClean="0"/>
              <a:t>  </a:t>
            </a:r>
            <a:r>
              <a:rPr lang="ka-GE" sz="2800" dirty="0" smtClean="0"/>
              <a:t>ნატვრითი წინადადებით</a:t>
            </a:r>
          </a:p>
          <a:p>
            <a:pPr>
              <a:buNone/>
            </a:pPr>
            <a:endParaRPr lang="ka-GE" sz="2800" dirty="0" smtClean="0"/>
          </a:p>
          <a:p>
            <a:pPr>
              <a:buNone/>
            </a:pPr>
            <a:r>
              <a:rPr lang="ka-GE" sz="2800" dirty="0" smtClean="0"/>
              <a:t>                              </a:t>
            </a:r>
            <a:r>
              <a:rPr lang="ka-GE" sz="2400" dirty="0" smtClean="0"/>
              <a:t>ჯერარსობითი წინადადებით</a:t>
            </a:r>
            <a:endParaRPr lang="ka-GE" sz="2800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868144" y="836712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2195736" y="836712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843808" y="980728"/>
            <a:ext cx="1152128" cy="2448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860032" y="980728"/>
            <a:ext cx="1080120" cy="2448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427984" y="980728"/>
            <a:ext cx="72008" cy="3312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ka-GE" dirty="0" smtClean="0">
                <a:solidFill>
                  <a:srgbClr val="00B050"/>
                </a:solidFill>
              </a:rPr>
              <a:t>იმპერატივის ფორმები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361040" cy="609329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ka-GE" dirty="0" smtClean="0"/>
              <a:t>მიიტანე წიგნი ბიბლიოთეკაში</a:t>
            </a:r>
          </a:p>
          <a:p>
            <a:pPr marL="514350" indent="-514350">
              <a:buAutoNum type="arabicPeriod"/>
            </a:pPr>
            <a:r>
              <a:rPr lang="ka-GE" dirty="0" smtClean="0"/>
              <a:t>ბიბლიოთეკაში ითხოვენ წიგნს</a:t>
            </a:r>
          </a:p>
          <a:p>
            <a:pPr marL="514350" indent="-514350">
              <a:buAutoNum type="arabicPeriod"/>
            </a:pPr>
            <a:r>
              <a:rPr lang="ka-GE" dirty="0" smtClean="0"/>
              <a:t>წიგნი მოსატანია ბიბლიოთეკაში</a:t>
            </a:r>
          </a:p>
          <a:p>
            <a:pPr marL="514350" indent="-514350">
              <a:buAutoNum type="arabicPeriod"/>
            </a:pPr>
            <a:r>
              <a:rPr lang="ka-GE" dirty="0" smtClean="0"/>
              <a:t>წიგნი გაქვს მისატანი ბიბლიოთეკაში</a:t>
            </a:r>
          </a:p>
          <a:p>
            <a:pPr marL="514350" indent="-514350">
              <a:buAutoNum type="arabicPeriod"/>
            </a:pPr>
            <a:r>
              <a:rPr lang="ka-GE" dirty="0" smtClean="0"/>
              <a:t>ჯობს წიგნი მიიტანო ბიბლიოთეკაში </a:t>
            </a:r>
          </a:p>
          <a:p>
            <a:pPr marL="514350" indent="-514350">
              <a:buAutoNum type="arabicPeriod"/>
            </a:pPr>
            <a:r>
              <a:rPr lang="ka-GE" dirty="0" smtClean="0"/>
              <a:t>წიგნი უნდა მიიტანო ბიბლიოთეკაში</a:t>
            </a:r>
          </a:p>
          <a:p>
            <a:pPr marL="514350" indent="-514350">
              <a:buAutoNum type="arabicPeriod"/>
            </a:pPr>
            <a:r>
              <a:rPr lang="ka-GE" dirty="0" smtClean="0"/>
              <a:t>წიგნი არ უნდა მიიტანო ბიბლიოთეკაში?</a:t>
            </a:r>
          </a:p>
          <a:p>
            <a:pPr marL="514350" indent="-514350">
              <a:buAutoNum type="arabicPeriod"/>
            </a:pPr>
            <a:r>
              <a:rPr lang="ka-GE" dirty="0" smtClean="0"/>
              <a:t>კარგი იქნებოდა, წიგნი რომ მიგეტანა ბიბლიოთეკაში</a:t>
            </a:r>
          </a:p>
          <a:p>
            <a:pPr marL="514350" indent="-514350">
              <a:buAutoNum type="arabicPeriod"/>
            </a:pPr>
            <a:r>
              <a:rPr lang="ka-GE" dirty="0" smtClean="0"/>
              <a:t>შეგიძლია მიიტანო წიგნი ბიბლიოთეკაში</a:t>
            </a:r>
          </a:p>
          <a:p>
            <a:pPr marL="514350" indent="-514350">
              <a:buAutoNum type="arabicPeriod"/>
            </a:pPr>
            <a:r>
              <a:rPr lang="ka-GE" dirty="0" smtClean="0"/>
              <a:t>შეგიძლია მიიტანო წიგნი ბიბლიოთეკაში?</a:t>
            </a:r>
          </a:p>
          <a:p>
            <a:pPr marL="514350" indent="-514350">
              <a:buNone/>
            </a:pPr>
            <a:r>
              <a:rPr lang="ka-GE" dirty="0" smtClean="0"/>
              <a:t>   ..........</a:t>
            </a:r>
          </a:p>
          <a:p>
            <a:pPr marL="514350" indent="-514350">
              <a:buAutoNum type="arabicPeriod"/>
            </a:pPr>
            <a:endParaRPr lang="ka-GE" dirty="0" smtClean="0"/>
          </a:p>
          <a:p>
            <a:pPr marL="514350" indent="-514350">
              <a:buAutoNum type="arabicPeriod"/>
            </a:pPr>
            <a:endParaRPr lang="ka-GE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2218258"/>
          </a:xfrm>
        </p:spPr>
        <p:txBody>
          <a:bodyPr>
            <a:normAutofit/>
          </a:bodyPr>
          <a:lstStyle/>
          <a:p>
            <a:r>
              <a:rPr lang="ka-GE" dirty="0" smtClean="0">
                <a:solidFill>
                  <a:srgbClr val="00B050"/>
                </a:solidFill>
              </a:rPr>
              <a:t>იმპერატივი</a:t>
            </a:r>
            <a:br>
              <a:rPr lang="ka-GE" dirty="0" smtClean="0">
                <a:solidFill>
                  <a:srgbClr val="00B050"/>
                </a:solidFill>
              </a:rPr>
            </a:br>
            <a:r>
              <a:rPr lang="ka-GE" dirty="0" smtClean="0">
                <a:solidFill>
                  <a:srgbClr val="00B050"/>
                </a:solidFill>
              </a:rPr>
              <a:t>კითხვითი წინადადებით</a:t>
            </a:r>
            <a:br>
              <a:rPr lang="ka-GE" dirty="0" smtClean="0">
                <a:solidFill>
                  <a:srgbClr val="00B050"/>
                </a:solidFill>
              </a:rPr>
            </a:br>
            <a:r>
              <a:rPr lang="ka-GE" dirty="0" smtClean="0">
                <a:solidFill>
                  <a:srgbClr val="00B050"/>
                </a:solidFill>
              </a:rPr>
              <a:t>შეთავაზება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248472"/>
          </a:xfrm>
        </p:spPr>
        <p:txBody>
          <a:bodyPr/>
          <a:lstStyle/>
          <a:p>
            <a:pPr>
              <a:buNone/>
            </a:pPr>
            <a:r>
              <a:rPr lang="ka-GE" sz="2800" dirty="0" smtClean="0"/>
              <a:t>მოწევ? დალევ?გასინჯავ? წამოხვალ? დააყოლებ? </a:t>
            </a:r>
            <a:endParaRPr lang="ka-GE" sz="2400" dirty="0" smtClean="0"/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dirty="0" smtClean="0"/>
              <a:t>რით შემიძლია დაგეხმაროთ?</a:t>
            </a:r>
          </a:p>
          <a:p>
            <a:pPr>
              <a:buNone/>
            </a:pPr>
            <a:r>
              <a:rPr lang="ka-GE" dirty="0" smtClean="0"/>
              <a:t>ხომ არ გინდათ დაგეხმაროთ?</a:t>
            </a:r>
          </a:p>
          <a:p>
            <a:pPr>
              <a:buNone/>
            </a:pPr>
            <a:r>
              <a:rPr lang="ka-GE" dirty="0" smtClean="0"/>
              <a:t>ხომ არ შემიძლია დაგეხმაროთ?</a:t>
            </a:r>
          </a:p>
          <a:p>
            <a:pPr>
              <a:buNone/>
            </a:pPr>
            <a:r>
              <a:rPr lang="ka-GE" dirty="0" smtClean="0"/>
              <a:t>დახმარება არ გჭირდება?</a:t>
            </a:r>
          </a:p>
          <a:p>
            <a:pPr>
              <a:buNone/>
            </a:pPr>
            <a:r>
              <a:rPr lang="ka-GE" dirty="0" smtClean="0"/>
              <a:t>.......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6000" b="1" dirty="0" smtClean="0">
                <a:solidFill>
                  <a:srgbClr val="00B050"/>
                </a:solidFill>
              </a:rPr>
              <a:t>ბრძანება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6937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a-GE" sz="2800" dirty="0" smtClean="0"/>
              <a:t>ვალს დაბრუნება არ უნდა? = ვალი დამიბრუნე !</a:t>
            </a:r>
          </a:p>
          <a:p>
            <a:pPr>
              <a:buNone/>
            </a:pPr>
            <a:r>
              <a:rPr lang="ka-GE" sz="2800" dirty="0" smtClean="0"/>
              <a:t>ფულს გადახდა არ უნდა? = ფული გადამიხადე !</a:t>
            </a:r>
          </a:p>
          <a:p>
            <a:pPr>
              <a:buNone/>
            </a:pPr>
            <a:r>
              <a:rPr lang="ka-GE" sz="2800" dirty="0" smtClean="0"/>
              <a:t>ხურდა არ უნდა მაგას? = ხურდა მომეცი !</a:t>
            </a:r>
          </a:p>
          <a:p>
            <a:pPr>
              <a:buNone/>
            </a:pPr>
            <a:r>
              <a:rPr lang="ka-GE" sz="2800" dirty="0" smtClean="0"/>
              <a:t>მისალმება არ უნდა რომ შემოდიხარ? = მოგვესალმე !</a:t>
            </a:r>
            <a:r>
              <a:rPr lang="ka-GE" dirty="0" smtClean="0"/>
              <a:t> </a:t>
            </a:r>
          </a:p>
          <a:p>
            <a:pPr>
              <a:buNone/>
            </a:pPr>
            <a:r>
              <a:rPr lang="ka-GE" dirty="0" smtClean="0"/>
              <a:t> </a:t>
            </a:r>
            <a:endParaRPr lang="ka-GE" sz="2800" dirty="0" smtClean="0"/>
          </a:p>
          <a:p>
            <a:pPr>
              <a:buNone/>
            </a:pPr>
            <a:r>
              <a:rPr lang="ka-GE" sz="2800" dirty="0" smtClean="0"/>
              <a:t>ვის ასწავლი შენ? = შეწყვიტე ჭკუის სწავლება !</a:t>
            </a:r>
          </a:p>
          <a:p>
            <a:pPr>
              <a:buNone/>
            </a:pPr>
            <a:r>
              <a:rPr lang="ka-GE" sz="2800" dirty="0" smtClean="0"/>
              <a:t>ვის დასცინი შენ? = შეწყვიტე დაცინვა !</a:t>
            </a:r>
          </a:p>
          <a:p>
            <a:pPr>
              <a:buNone/>
            </a:pPr>
            <a:r>
              <a:rPr lang="ka-GE" sz="2800" dirty="0" smtClean="0"/>
              <a:t>ვის ატყუებ შენ? = შეწყვიტე მოტყუება ! </a:t>
            </a:r>
          </a:p>
          <a:p>
            <a:pPr>
              <a:buNone/>
            </a:pPr>
            <a:r>
              <a:rPr lang="ka-GE" sz="2800" dirty="0" smtClean="0"/>
              <a:t>ვის ემუქრები შენ? = შეწყვიტე დამუქრება !</a:t>
            </a:r>
          </a:p>
          <a:p>
            <a:pPr>
              <a:buNone/>
            </a:pPr>
            <a:endParaRPr lang="ka-GE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5400" dirty="0" smtClean="0">
                <a:solidFill>
                  <a:srgbClr val="00B050"/>
                </a:solidFill>
              </a:rPr>
              <a:t>თხოვნა</a:t>
            </a: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წიგნს მიიტან? = მიიტანე წიგნი !</a:t>
            </a:r>
          </a:p>
          <a:p>
            <a:pPr>
              <a:buNone/>
            </a:pPr>
            <a:r>
              <a:rPr lang="ka-GE" dirty="0" smtClean="0"/>
              <a:t>არ გშია? = ვჭამოთ, რა !</a:t>
            </a:r>
          </a:p>
          <a:p>
            <a:pPr>
              <a:buNone/>
            </a:pPr>
            <a:r>
              <a:rPr lang="ka-GE" dirty="0" smtClean="0"/>
              <a:t>იქნები მანქანაში? = იყავი, რა, მანქანაში !</a:t>
            </a:r>
          </a:p>
          <a:p>
            <a:pPr>
              <a:buNone/>
            </a:pPr>
            <a:r>
              <a:rPr lang="ka-GE" dirty="0" smtClean="0"/>
              <a:t>პურს იყიდი? = იყიდე, რა, პური ! </a:t>
            </a:r>
          </a:p>
          <a:p>
            <a:pPr>
              <a:buNone/>
            </a:pPr>
            <a:endParaRPr lang="ka-GE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>
                <a:solidFill>
                  <a:srgbClr val="00B050"/>
                </a:solidFill>
              </a:rPr>
              <a:t>იმპერატივი </a:t>
            </a:r>
            <a:br>
              <a:rPr lang="ka-GE" b="1" dirty="0" smtClean="0">
                <a:solidFill>
                  <a:srgbClr val="00B050"/>
                </a:solidFill>
              </a:rPr>
            </a:br>
            <a:r>
              <a:rPr lang="ka-GE" b="1" dirty="0" smtClean="0">
                <a:solidFill>
                  <a:srgbClr val="00B050"/>
                </a:solidFill>
              </a:rPr>
              <a:t>თხრობითი ფორმით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გიბრძანებთ ცეცხლის შეწყვეტას !</a:t>
            </a:r>
          </a:p>
          <a:p>
            <a:pPr>
              <a:buNone/>
            </a:pPr>
            <a:r>
              <a:rPr lang="ka-GE" dirty="0" smtClean="0"/>
              <a:t>გთხოვთ დახმარებას !</a:t>
            </a:r>
          </a:p>
          <a:p>
            <a:pPr>
              <a:buNone/>
            </a:pPr>
            <a:r>
              <a:rPr lang="ka-GE" dirty="0" smtClean="0"/>
              <a:t>გირჩევთ ბრძოლის გაგრძელებას ! </a:t>
            </a:r>
          </a:p>
          <a:p>
            <a:pPr>
              <a:buNone/>
            </a:pPr>
            <a:r>
              <a:rPr lang="ka-GE" dirty="0" smtClean="0"/>
              <a:t>გთავაზობთ კარგ პირობებს ! </a:t>
            </a:r>
          </a:p>
          <a:p>
            <a:pPr>
              <a:buNone/>
            </a:pPr>
            <a:r>
              <a:rPr lang="ka-GE" dirty="0" smtClean="0"/>
              <a:t>გაფრთხილებთ, არ გადადგათ ეს ნაბიჯი !</a:t>
            </a:r>
          </a:p>
          <a:p>
            <a:pPr>
              <a:buNone/>
            </a:pPr>
            <a:r>
              <a:rPr lang="ka-GE" smtClean="0"/>
              <a:t>გირჩევთ დაფიქრებას !</a:t>
            </a:r>
            <a:endParaRPr lang="ka-GE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sz="5400" dirty="0" smtClean="0"/>
              <a:t>  </a:t>
            </a:r>
            <a:r>
              <a:rPr lang="ka-GE" sz="3600" dirty="0" smtClean="0"/>
              <a:t>“ყველა ადამიანი მიისწრაფვის ბედნიერებისკენ...  </a:t>
            </a:r>
            <a:r>
              <a:rPr lang="ka-GE" sz="5400" dirty="0" smtClean="0"/>
              <a:t>       ...</a:t>
            </a:r>
            <a:r>
              <a:rPr lang="ka-GE" sz="3600" dirty="0" smtClean="0"/>
              <a:t>ბედნიერება არის ადამიანის ისეთი მდგომარეობა სამყაროში, როდესაც ყველაფერი წარიმართება მისი ნებისა და სურვილის თანახმად”                           </a:t>
            </a:r>
            <a:r>
              <a:rPr lang="ka-GE" sz="3600" dirty="0" smtClean="0">
                <a:solidFill>
                  <a:srgbClr val="FF0000"/>
                </a:solidFill>
              </a:rPr>
              <a:t>ი.კენტი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034682"/>
          </a:xfrm>
        </p:spPr>
        <p:txBody>
          <a:bodyPr>
            <a:normAutofit/>
          </a:bodyPr>
          <a:lstStyle/>
          <a:p>
            <a:r>
              <a:rPr lang="ka-GE" sz="3600" dirty="0" smtClean="0"/>
              <a:t>ადამიანი     საზოგადოება      იერარქია     იმპერატივი</a:t>
            </a:r>
            <a:endParaRPr lang="ru-RU" sz="3600" dirty="0"/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8604448" y="2924944"/>
            <a:ext cx="288032" cy="36004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право стрелка 8"/>
          <p:cNvSpPr/>
          <p:nvPr/>
        </p:nvSpPr>
        <p:spPr>
          <a:xfrm>
            <a:off x="2627784" y="2924944"/>
            <a:ext cx="288032" cy="36004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право стрелка 9"/>
          <p:cNvSpPr/>
          <p:nvPr/>
        </p:nvSpPr>
        <p:spPr>
          <a:xfrm>
            <a:off x="6084168" y="2924944"/>
            <a:ext cx="288032" cy="36004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>
                <a:solidFill>
                  <a:srgbClr val="FF0000"/>
                </a:solidFill>
              </a:rPr>
              <a:t>პრემოდერნისტული პერიოდი</a:t>
            </a:r>
            <a:br>
              <a:rPr lang="ka-GE" dirty="0" smtClean="0">
                <a:solidFill>
                  <a:srgbClr val="FF0000"/>
                </a:solidFill>
              </a:rPr>
            </a:br>
            <a:r>
              <a:rPr lang="ka-GE" sz="3600" dirty="0" smtClean="0"/>
              <a:t>სამყაროს ანიზოტროპული მოდელი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ka-GE" dirty="0" smtClean="0">
                <a:solidFill>
                  <a:srgbClr val="FF0000"/>
                </a:solidFill>
              </a:rPr>
              <a:t>                   იმპერატივი </a:t>
            </a:r>
            <a:r>
              <a:rPr lang="ka-GE" dirty="0" smtClean="0">
                <a:solidFill>
                  <a:srgbClr val="00B050"/>
                </a:solidFill>
              </a:rPr>
              <a:t>საკრალურია</a:t>
            </a:r>
          </a:p>
          <a:p>
            <a:pPr>
              <a:buNone/>
            </a:pPr>
            <a:r>
              <a:rPr lang="ka-GE" sz="3300" dirty="0" smtClean="0"/>
              <a:t>“ეს ჩვენი კოსმოსი არის სულითა და გონიერებით მოსილი ცოცხალი არსი და რომ ის დაიბადა ჭეშმარიტად ღვთიური წინასწარხედვის წყალობით“, - </a:t>
            </a:r>
            <a:r>
              <a:rPr lang="ka-GE" sz="3300" dirty="0" smtClean="0">
                <a:solidFill>
                  <a:srgbClr val="FF0000"/>
                </a:solidFill>
              </a:rPr>
              <a:t>პლატონი “ტიმეოსი”</a:t>
            </a:r>
          </a:p>
          <a:p>
            <a:pPr>
              <a:buNone/>
            </a:pPr>
            <a:r>
              <a:rPr lang="ka-GE" sz="3600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ka-GE" sz="3600" dirty="0" smtClean="0"/>
              <a:t>“ღმერთმა მოაწესრიგა და შეუწონა საგნები თავიანთ თავსაც და ერთმანეთსაც”  </a:t>
            </a:r>
            <a:r>
              <a:rPr lang="ka-GE" sz="3600" dirty="0" smtClean="0">
                <a:solidFill>
                  <a:srgbClr val="FF0000"/>
                </a:solidFill>
              </a:rPr>
              <a:t>პლატონი “ტიმეოსი”(333)</a:t>
            </a:r>
          </a:p>
          <a:p>
            <a:pPr>
              <a:buNone/>
            </a:pPr>
            <a:r>
              <a:rPr lang="ka-GE" sz="3600" dirty="0" smtClean="0"/>
              <a:t>   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არისტოტელე “პოეტიკა”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dirty="0" smtClean="0"/>
              <a:t>     </a:t>
            </a:r>
            <a:r>
              <a:rPr lang="ka-GE" dirty="0" smtClean="0">
                <a:solidFill>
                  <a:srgbClr val="FF0000"/>
                </a:solidFill>
              </a:rPr>
              <a:t> ზმნა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Ptosis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ka-GE" dirty="0" smtClean="0">
                <a:solidFill>
                  <a:srgbClr val="FF0000"/>
                </a:solidFill>
              </a:rPr>
              <a:t>გადახრა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ka-GE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ka-GE" dirty="0" smtClean="0"/>
              <a:t>   </a:t>
            </a:r>
            <a:endParaRPr lang="ka-GE" sz="2800" dirty="0" smtClean="0"/>
          </a:p>
          <a:p>
            <a:pPr>
              <a:buNone/>
            </a:pPr>
            <a:r>
              <a:rPr lang="ka-GE" sz="2400" dirty="0" smtClean="0"/>
              <a:t>    </a:t>
            </a:r>
            <a:r>
              <a:rPr lang="ka-GE" sz="2800" dirty="0" smtClean="0"/>
              <a:t>მიდის</a:t>
            </a:r>
            <a:r>
              <a:rPr lang="ka-GE" sz="2400" dirty="0" smtClean="0"/>
              <a:t>                            წადი;  მიდის?;  წავიდოდეს</a:t>
            </a:r>
          </a:p>
          <a:p>
            <a:pPr>
              <a:buNone/>
            </a:pPr>
            <a:r>
              <a:rPr lang="ka-GE" sz="2400" dirty="0" smtClean="0"/>
              <a:t>  </a:t>
            </a:r>
          </a:p>
          <a:p>
            <a:pPr>
              <a:buNone/>
            </a:pPr>
            <a:r>
              <a:rPr lang="ka-GE" sz="2400" dirty="0" smtClean="0"/>
              <a:t> </a:t>
            </a:r>
            <a:r>
              <a:rPr lang="ka-GE" sz="2800" dirty="0" smtClean="0"/>
              <a:t> მოდის                            </a:t>
            </a:r>
            <a:r>
              <a:rPr lang="ka-GE" sz="2400" dirty="0" smtClean="0"/>
              <a:t>მოდი;  მოდის?;  მოვიდოდეს</a:t>
            </a:r>
          </a:p>
          <a:p>
            <a:pPr>
              <a:buNone/>
            </a:pPr>
            <a:r>
              <a:rPr lang="ka-GE" sz="2400" dirty="0" smtClean="0"/>
              <a:t>    </a:t>
            </a:r>
          </a:p>
          <a:p>
            <a:pPr>
              <a:buNone/>
            </a:pPr>
            <a:r>
              <a:rPr lang="ka-GE" sz="2800" dirty="0" smtClean="0"/>
              <a:t>უსმენს     </a:t>
            </a:r>
            <a:r>
              <a:rPr lang="ka-GE" sz="2400" dirty="0" smtClean="0"/>
              <a:t>                      უსმინე;  უსმენს?;  მოუსმენდეს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195736" y="306896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907704" y="4941168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123728" y="4005064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136904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sz="6000" dirty="0" smtClean="0"/>
              <a:t> </a:t>
            </a:r>
            <a:r>
              <a:rPr lang="ka-GE" sz="4800" dirty="0" smtClean="0">
                <a:solidFill>
                  <a:srgbClr val="FF0000"/>
                </a:solidFill>
              </a:rPr>
              <a:t>ლათინური გრამატიკები: </a:t>
            </a:r>
            <a:endParaRPr lang="ka-GE" sz="6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5400" dirty="0" smtClean="0"/>
          </a:p>
          <a:p>
            <a:pPr>
              <a:buNone/>
            </a:pPr>
            <a:r>
              <a:rPr lang="ka-GE" sz="4400" dirty="0" smtClean="0"/>
              <a:t>“</a:t>
            </a:r>
            <a:r>
              <a:rPr lang="en-US" sz="4400" dirty="0" smtClean="0"/>
              <a:t>Modus </a:t>
            </a:r>
            <a:r>
              <a:rPr lang="en-US" sz="4400" dirty="0" err="1" smtClean="0"/>
              <a:t>imperativus</a:t>
            </a:r>
            <a:r>
              <a:rPr lang="en-US" sz="4400" dirty="0" smtClean="0"/>
              <a:t> </a:t>
            </a:r>
            <a:r>
              <a:rPr lang="ka-GE" sz="4400" dirty="0" smtClean="0"/>
              <a:t>გამოხატავს ბრძანებას ან თხოვნას”</a:t>
            </a:r>
            <a:endParaRPr lang="ru-RU" sz="4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4800" dirty="0" smtClean="0">
                <a:solidFill>
                  <a:srgbClr val="FF0000"/>
                </a:solidFill>
              </a:rPr>
              <a:t>ზმნის კილოს ფორმები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a-GE" dirty="0" smtClean="0"/>
              <a:t>თხრობითი</a:t>
            </a:r>
          </a:p>
          <a:p>
            <a:pPr marL="514350" indent="-514350">
              <a:buAutoNum type="arabicPeriod"/>
            </a:pPr>
            <a:r>
              <a:rPr lang="ka-GE" dirty="0" smtClean="0"/>
              <a:t>კითხვითი</a:t>
            </a:r>
          </a:p>
          <a:p>
            <a:pPr marL="514350" indent="-514350">
              <a:buAutoNum type="arabicPeriod"/>
            </a:pPr>
            <a:r>
              <a:rPr lang="ka-GE" dirty="0" smtClean="0"/>
              <a:t>ბრძანებითი</a:t>
            </a:r>
          </a:p>
          <a:p>
            <a:pPr marL="514350" indent="-514350">
              <a:buAutoNum type="arabicPeriod"/>
            </a:pPr>
            <a:r>
              <a:rPr lang="ka-GE" dirty="0" smtClean="0"/>
              <a:t>ნატვრითი</a:t>
            </a:r>
          </a:p>
          <a:p>
            <a:pPr marL="514350" indent="-514350">
              <a:buAutoNum type="arabicPeriod"/>
            </a:pPr>
            <a:r>
              <a:rPr lang="ka-GE" dirty="0" smtClean="0"/>
              <a:t>ჯერარსობითი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19256" cy="3946450"/>
          </a:xfrm>
        </p:spPr>
        <p:txBody>
          <a:bodyPr>
            <a:normAutofit/>
          </a:bodyPr>
          <a:lstStyle/>
          <a:p>
            <a:r>
              <a:rPr lang="ka-GE" sz="3600" dirty="0" smtClean="0"/>
              <a:t>“ბრძანება, კითხვა, თხრობა, ლაყბობა - ყოველივე ეს ისევე მიეკუთვნებოდა ჩვენს ბუნებრივ ისტორიას, როგორც სიარული, ჭამა, სმა, თამაში”</a:t>
            </a:r>
            <a:br>
              <a:rPr lang="ka-GE" sz="3600" dirty="0" smtClean="0"/>
            </a:br>
            <a:r>
              <a:rPr lang="ka-GE" sz="3600" dirty="0" smtClean="0"/>
              <a:t>                        </a:t>
            </a:r>
            <a:r>
              <a:rPr lang="ka-GE" sz="3600" dirty="0" smtClean="0">
                <a:solidFill>
                  <a:srgbClr val="FF0000"/>
                </a:solidFill>
              </a:rPr>
              <a:t>ლ.ვიტგენშტაინი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568952" cy="3240360"/>
          </a:xfrm>
        </p:spPr>
        <p:txBody>
          <a:bodyPr>
            <a:normAutofit/>
          </a:bodyPr>
          <a:lstStyle/>
          <a:p>
            <a:r>
              <a:rPr lang="ka-GE" dirty="0" smtClean="0">
                <a:solidFill>
                  <a:srgbClr val="FF0000"/>
                </a:solidFill>
              </a:rPr>
              <a:t>ვ. ჰუმბოლდტი </a:t>
            </a:r>
            <a:r>
              <a:rPr lang="ka-GE" dirty="0" smtClean="0"/>
              <a:t>: ენა ადამიანის ბუნების ნაწილია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445</Words>
  <Application>Microsoft Office PowerPoint</Application>
  <PresentationFormat>Экран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იმპერატივი</vt:lpstr>
      <vt:lpstr>Слайд 2</vt:lpstr>
      <vt:lpstr>ადამიანი     საზოგადოება      იერარქია     იმპერატივი</vt:lpstr>
      <vt:lpstr>პრემოდერნისტული პერიოდი სამყაროს ანიზოტროპული მოდელი</vt:lpstr>
      <vt:lpstr>არისტოტელე “პოეტიკა”</vt:lpstr>
      <vt:lpstr>Слайд 6</vt:lpstr>
      <vt:lpstr>ზმნის კილოს ფორმები</vt:lpstr>
      <vt:lpstr>“ბრძანება, კითხვა, თხრობა, ლაყბობა - ყოველივე ეს ისევე მიეკუთვნებოდა ჩვენს ბუნებრივ ისტორიას, როგორც სიარული, ჭამა, სმა, თამაში”                         ლ.ვიტგენშტაინი</vt:lpstr>
      <vt:lpstr>ვ. ჰუმბოლდტი : ენა ადამიანის ბუნების ნაწილია</vt:lpstr>
      <vt:lpstr>Слайд 10</vt:lpstr>
      <vt:lpstr>Слайд 11</vt:lpstr>
      <vt:lpstr>Слайд 12</vt:lpstr>
      <vt:lpstr>Слайд 13</vt:lpstr>
      <vt:lpstr>იმპერატივის ფორმები</vt:lpstr>
      <vt:lpstr>იმპერატივი კითხვითი წინადადებით შეთავაზება</vt:lpstr>
      <vt:lpstr>ბრძანება</vt:lpstr>
      <vt:lpstr>თხოვნა</vt:lpstr>
      <vt:lpstr>იმპერატივი  თხრობითი ფორმით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იმპერატივი</dc:title>
  <dc:creator>Администратор</dc:creator>
  <cp:lastModifiedBy>SSS</cp:lastModifiedBy>
  <cp:revision>28</cp:revision>
  <dcterms:created xsi:type="dcterms:W3CDTF">2019-06-12T17:20:37Z</dcterms:created>
  <dcterms:modified xsi:type="dcterms:W3CDTF">2019-06-12T18:56:07Z</dcterms:modified>
</cp:coreProperties>
</file>