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96" r:id="rId1"/>
  </p:sldMasterIdLst>
  <p:notesMasterIdLst>
    <p:notesMasterId r:id="rId24"/>
  </p:notesMasterIdLst>
  <p:sldIdLst>
    <p:sldId id="256" r:id="rId2"/>
    <p:sldId id="257" r:id="rId3"/>
    <p:sldId id="258" r:id="rId4"/>
    <p:sldId id="259" r:id="rId5"/>
    <p:sldId id="262" r:id="rId6"/>
    <p:sldId id="278" r:id="rId7"/>
    <p:sldId id="279" r:id="rId8"/>
    <p:sldId id="280" r:id="rId9"/>
    <p:sldId id="281" r:id="rId10"/>
    <p:sldId id="282" r:id="rId11"/>
    <p:sldId id="283" r:id="rId12"/>
    <p:sldId id="286" r:id="rId13"/>
    <p:sldId id="292" r:id="rId14"/>
    <p:sldId id="287" r:id="rId15"/>
    <p:sldId id="288" r:id="rId16"/>
    <p:sldId id="289" r:id="rId17"/>
    <p:sldId id="293" r:id="rId18"/>
    <p:sldId id="294" r:id="rId19"/>
    <p:sldId id="295" r:id="rId20"/>
    <p:sldId id="296" r:id="rId21"/>
    <p:sldId id="276" r:id="rId22"/>
    <p:sldId id="277"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6D4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280" autoAdjust="0"/>
  </p:normalViewPr>
  <p:slideViewPr>
    <p:cSldViewPr snapToGrid="0">
      <p:cViewPr>
        <p:scale>
          <a:sx n="117" d="100"/>
          <a:sy n="117" d="100"/>
        </p:scale>
        <p:origin x="-324" y="0"/>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8" Type="http://schemas.openxmlformats.org/officeDocument/2006/relationships/image" Target="../media/image11.wmf"/><Relationship Id="rId3" Type="http://schemas.openxmlformats.org/officeDocument/2006/relationships/image" Target="../media/image6.wmf"/><Relationship Id="rId7" Type="http://schemas.openxmlformats.org/officeDocument/2006/relationships/image" Target="../media/image10.wmf"/><Relationship Id="rId12" Type="http://schemas.openxmlformats.org/officeDocument/2006/relationships/image" Target="../media/image15.wmf"/><Relationship Id="rId2" Type="http://schemas.openxmlformats.org/officeDocument/2006/relationships/image" Target="../media/image5.wmf"/><Relationship Id="rId1" Type="http://schemas.openxmlformats.org/officeDocument/2006/relationships/image" Target="../media/image4.wmf"/><Relationship Id="rId6" Type="http://schemas.openxmlformats.org/officeDocument/2006/relationships/image" Target="../media/image9.wmf"/><Relationship Id="rId11" Type="http://schemas.openxmlformats.org/officeDocument/2006/relationships/image" Target="../media/image14.wmf"/><Relationship Id="rId5" Type="http://schemas.openxmlformats.org/officeDocument/2006/relationships/image" Target="../media/image8.wmf"/><Relationship Id="rId10" Type="http://schemas.openxmlformats.org/officeDocument/2006/relationships/image" Target="../media/image13.wmf"/><Relationship Id="rId4" Type="http://schemas.openxmlformats.org/officeDocument/2006/relationships/image" Target="../media/image7.wmf"/><Relationship Id="rId9" Type="http://schemas.openxmlformats.org/officeDocument/2006/relationships/image" Target="../media/image12.wmf"/></Relationships>
</file>

<file path=ppt/drawings/_rels/vmlDrawing2.vml.rels><?xml version="1.0" encoding="UTF-8" standalone="yes"?>
<Relationships xmlns="http://schemas.openxmlformats.org/package/2006/relationships"><Relationship Id="rId8" Type="http://schemas.openxmlformats.org/officeDocument/2006/relationships/image" Target="../media/image13.wmf"/><Relationship Id="rId3" Type="http://schemas.openxmlformats.org/officeDocument/2006/relationships/image" Target="../media/image8.wmf"/><Relationship Id="rId7" Type="http://schemas.openxmlformats.org/officeDocument/2006/relationships/image" Target="../media/image12.wmf"/><Relationship Id="rId2" Type="http://schemas.openxmlformats.org/officeDocument/2006/relationships/image" Target="../media/image17.wmf"/><Relationship Id="rId1" Type="http://schemas.openxmlformats.org/officeDocument/2006/relationships/image" Target="../media/image16.wmf"/><Relationship Id="rId6" Type="http://schemas.openxmlformats.org/officeDocument/2006/relationships/image" Target="../media/image11.wmf"/><Relationship Id="rId5" Type="http://schemas.openxmlformats.org/officeDocument/2006/relationships/image" Target="../media/image10.wmf"/><Relationship Id="rId10" Type="http://schemas.openxmlformats.org/officeDocument/2006/relationships/image" Target="../media/image15.wmf"/><Relationship Id="rId4" Type="http://schemas.openxmlformats.org/officeDocument/2006/relationships/image" Target="../media/image9.wmf"/><Relationship Id="rId9" Type="http://schemas.openxmlformats.org/officeDocument/2006/relationships/image" Target="../media/image14.wmf"/></Relationships>
</file>

<file path=ppt/drawings/_rels/vmlDrawing3.vml.rels><?xml version="1.0" encoding="UTF-8" standalone="yes"?>
<Relationships xmlns="http://schemas.openxmlformats.org/package/2006/relationships"><Relationship Id="rId8" Type="http://schemas.openxmlformats.org/officeDocument/2006/relationships/image" Target="../media/image15.wmf"/><Relationship Id="rId3" Type="http://schemas.openxmlformats.org/officeDocument/2006/relationships/image" Target="../media/image20.wmf"/><Relationship Id="rId7" Type="http://schemas.openxmlformats.org/officeDocument/2006/relationships/image" Target="../media/image14.wmf"/><Relationship Id="rId2" Type="http://schemas.openxmlformats.org/officeDocument/2006/relationships/image" Target="../media/image19.wmf"/><Relationship Id="rId1" Type="http://schemas.openxmlformats.org/officeDocument/2006/relationships/image" Target="../media/image18.wmf"/><Relationship Id="rId6" Type="http://schemas.openxmlformats.org/officeDocument/2006/relationships/image" Target="../media/image12.wmf"/><Relationship Id="rId5" Type="http://schemas.openxmlformats.org/officeDocument/2006/relationships/image" Target="../media/image11.wmf"/><Relationship Id="rId4" Type="http://schemas.openxmlformats.org/officeDocument/2006/relationships/image" Target="../media/image10.wmf"/><Relationship Id="rId9" Type="http://schemas.openxmlformats.org/officeDocument/2006/relationships/image" Target="../media/image21.wmf"/></Relationships>
</file>

<file path=ppt/drawings/_rels/vmlDrawing4.v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image" Target="../media/image12.wmf"/><Relationship Id="rId7" Type="http://schemas.openxmlformats.org/officeDocument/2006/relationships/image" Target="../media/image19.wmf"/><Relationship Id="rId2" Type="http://schemas.openxmlformats.org/officeDocument/2006/relationships/image" Target="../media/image11.wmf"/><Relationship Id="rId1" Type="http://schemas.openxmlformats.org/officeDocument/2006/relationships/image" Target="../media/image14.wmf"/><Relationship Id="rId6" Type="http://schemas.openxmlformats.org/officeDocument/2006/relationships/image" Target="../media/image21.wmf"/><Relationship Id="rId5" Type="http://schemas.openxmlformats.org/officeDocument/2006/relationships/image" Target="../media/image10.wmf"/><Relationship Id="rId4" Type="http://schemas.openxmlformats.org/officeDocument/2006/relationships/image" Target="../media/image15.wmf"/><Relationship Id="rId9" Type="http://schemas.openxmlformats.org/officeDocument/2006/relationships/image" Target="../media/image2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F952E8B-99F3-4F8D-AD16-E2EA6F50EE42}" type="datetimeFigureOut">
              <a:rPr lang="en-US" smtClean="0"/>
              <a:t>6/26/2019</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30361B7-8AC3-4770-A8B7-C4177FBCF425}" type="slidenum">
              <a:rPr lang="en-US" smtClean="0"/>
              <a:t>‹#›</a:t>
            </a:fld>
            <a:endParaRPr lang="en-US"/>
          </a:p>
        </p:txBody>
      </p:sp>
    </p:spTree>
    <p:extLst>
      <p:ext uri="{BB962C8B-B14F-4D97-AF65-F5344CB8AC3E}">
        <p14:creationId xmlns:p14="http://schemas.microsoft.com/office/powerpoint/2010/main" val="40756697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FE19300C-13D9-4E56-B9AB-2525395BD101}" type="datetime1">
              <a:rPr lang="en-US" smtClean="0"/>
              <a:t>6/26/2019</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039DBE79-AB89-47DA-A2C1-3786F823A82E}"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D54F7C8-2F26-4195-8EAF-EA6935DCF5F1}" type="datetime1">
              <a:rPr lang="en-US" smtClean="0"/>
              <a:t>6/26/2019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9DBE79-AB89-47DA-A2C1-3786F823A82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1"/>
            <a:ext cx="27432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914401"/>
            <a:ext cx="80264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9314D7E-C382-4712-AE16-9CEF9E75ED18}" type="datetime1">
              <a:rPr lang="en-US" smtClean="0"/>
              <a:t>6/26/2019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9DBE79-AB89-47DA-A2C1-3786F823A82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5CDB8B9-0EF2-4B2B-B245-1AD1EABC0664}" type="datetime1">
              <a:rPr lang="en-US" smtClean="0"/>
              <a:t>6/26/2019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9DBE79-AB89-47DA-A2C1-3786F823A82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58C60AC-6FA1-4D39-950F-BA12DAA32486}" type="datetime1">
              <a:rPr lang="en-US" smtClean="0"/>
              <a:t>6/26/2019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9DBE79-AB89-47DA-A2C1-3786F823A82E}"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55F46D9-8BE3-436B-9C05-FBBCA8F17DAF}" type="datetime1">
              <a:rPr lang="en-US" smtClean="0"/>
              <a:t>6/26/2019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9DBE79-AB89-47DA-A2C1-3786F823A82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8B519B9-EBA7-4AC7-AD52-909F87F008AD}" type="datetime1">
              <a:rPr lang="en-US" smtClean="0"/>
              <a:t>6/26/2019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39DBE79-AB89-47DA-A2C1-3786F823A82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570CED2-758B-4D01-8E2F-1219673E5493}" type="datetime1">
              <a:rPr lang="en-US" smtClean="0"/>
              <a:t>6/26/2019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39DBE79-AB89-47DA-A2C1-3786F823A82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2AE23D-5473-48D1-8D65-A4D7D8E63D04}" type="datetime1">
              <a:rPr lang="en-US" smtClean="0"/>
              <a:t>6/26/2019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39DBE79-AB89-47DA-A2C1-3786F823A82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5ED53B5-E99A-4543-8748-BFEA91915647}" type="datetime1">
              <a:rPr lang="en-US" smtClean="0"/>
              <a:t>6/26/2019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9DBE79-AB89-47DA-A2C1-3786F823A82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0932AE9-13CE-4E71-A093-CFF312735D8F}" type="datetime1">
              <a:rPr lang="en-US" smtClean="0"/>
              <a:t>6/26/2019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69600" y="6356351"/>
            <a:ext cx="812800" cy="365125"/>
          </a:xfrm>
        </p:spPr>
        <p:txBody>
          <a:bodyPr/>
          <a:lstStyle/>
          <a:p>
            <a:fld id="{039DBE79-AB89-47DA-A2C1-3786F823A82E}" type="slidenum">
              <a:rPr lang="en-US" smtClean="0"/>
              <a:t>‹#›</a:t>
            </a:fld>
            <a:endParaRPr lang="en-US"/>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5842000" y="-7143"/>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FE8EDD2-4196-465F-A5CB-8ECE4C7B3F2A}" type="datetime1">
              <a:rPr lang="en-US" smtClean="0"/>
              <a:t>6/26/2019</a:t>
            </a:fld>
            <a:endParaRPr lang="en-US"/>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39DBE79-AB89-47DA-A2C1-3786F823A82E}" type="slidenum">
              <a:rPr lang="en-US" smtClean="0"/>
              <a:t>‹#›</a:t>
            </a:fld>
            <a:endParaRPr lang="en-US"/>
          </a:p>
        </p:txBody>
      </p:sp>
      <p:grpSp>
        <p:nvGrpSpPr>
          <p:cNvPr id="2" name="Group 1"/>
          <p:cNvGrpSpPr/>
          <p:nvPr/>
        </p:nvGrpSpPr>
        <p:grpSpPr>
          <a:xfrm>
            <a:off x="-25356" y="202408"/>
            <a:ext cx="12240731"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4197" r:id="rId1"/>
    <p:sldLayoutId id="2147484198" r:id="rId2"/>
    <p:sldLayoutId id="2147484199" r:id="rId3"/>
    <p:sldLayoutId id="2147484200" r:id="rId4"/>
    <p:sldLayoutId id="2147484201" r:id="rId5"/>
    <p:sldLayoutId id="2147484202" r:id="rId6"/>
    <p:sldLayoutId id="2147484203" r:id="rId7"/>
    <p:sldLayoutId id="2147484204" r:id="rId8"/>
    <p:sldLayoutId id="2147484205" r:id="rId9"/>
    <p:sldLayoutId id="2147484206" r:id="rId10"/>
    <p:sldLayoutId id="2147484207"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image" Target="../media/image6.wmf"/><Relationship Id="rId13" Type="http://schemas.openxmlformats.org/officeDocument/2006/relationships/oleObject" Target="../embeddings/oleObject6.bin"/><Relationship Id="rId18" Type="http://schemas.openxmlformats.org/officeDocument/2006/relationships/image" Target="../media/image11.wmf"/><Relationship Id="rId26" Type="http://schemas.openxmlformats.org/officeDocument/2006/relationships/image" Target="../media/image15.wmf"/><Relationship Id="rId3" Type="http://schemas.openxmlformats.org/officeDocument/2006/relationships/oleObject" Target="../embeddings/oleObject1.bin"/><Relationship Id="rId21" Type="http://schemas.openxmlformats.org/officeDocument/2006/relationships/oleObject" Target="../embeddings/oleObject10.bin"/><Relationship Id="rId7" Type="http://schemas.openxmlformats.org/officeDocument/2006/relationships/oleObject" Target="../embeddings/oleObject3.bin"/><Relationship Id="rId12" Type="http://schemas.openxmlformats.org/officeDocument/2006/relationships/image" Target="../media/image8.wmf"/><Relationship Id="rId17" Type="http://schemas.openxmlformats.org/officeDocument/2006/relationships/oleObject" Target="../embeddings/oleObject8.bin"/><Relationship Id="rId25" Type="http://schemas.openxmlformats.org/officeDocument/2006/relationships/oleObject" Target="../embeddings/oleObject12.bin"/><Relationship Id="rId2" Type="http://schemas.openxmlformats.org/officeDocument/2006/relationships/slideLayout" Target="../slideLayouts/slideLayout2.xml"/><Relationship Id="rId16" Type="http://schemas.openxmlformats.org/officeDocument/2006/relationships/image" Target="../media/image10.wmf"/><Relationship Id="rId20" Type="http://schemas.openxmlformats.org/officeDocument/2006/relationships/image" Target="../media/image12.wmf"/><Relationship Id="rId1" Type="http://schemas.openxmlformats.org/officeDocument/2006/relationships/vmlDrawing" Target="../drawings/vmlDrawing1.vml"/><Relationship Id="rId6" Type="http://schemas.openxmlformats.org/officeDocument/2006/relationships/image" Target="../media/image5.wmf"/><Relationship Id="rId11" Type="http://schemas.openxmlformats.org/officeDocument/2006/relationships/oleObject" Target="../embeddings/oleObject5.bin"/><Relationship Id="rId24" Type="http://schemas.openxmlformats.org/officeDocument/2006/relationships/image" Target="../media/image14.wmf"/><Relationship Id="rId5" Type="http://schemas.openxmlformats.org/officeDocument/2006/relationships/oleObject" Target="../embeddings/oleObject2.bin"/><Relationship Id="rId15" Type="http://schemas.openxmlformats.org/officeDocument/2006/relationships/oleObject" Target="../embeddings/oleObject7.bin"/><Relationship Id="rId23" Type="http://schemas.openxmlformats.org/officeDocument/2006/relationships/oleObject" Target="../embeddings/oleObject11.bin"/><Relationship Id="rId10" Type="http://schemas.openxmlformats.org/officeDocument/2006/relationships/image" Target="../media/image7.wmf"/><Relationship Id="rId19" Type="http://schemas.openxmlformats.org/officeDocument/2006/relationships/oleObject" Target="../embeddings/oleObject9.bin"/><Relationship Id="rId4" Type="http://schemas.openxmlformats.org/officeDocument/2006/relationships/image" Target="../media/image4.wmf"/><Relationship Id="rId9" Type="http://schemas.openxmlformats.org/officeDocument/2006/relationships/oleObject" Target="../embeddings/oleObject4.bin"/><Relationship Id="rId14" Type="http://schemas.openxmlformats.org/officeDocument/2006/relationships/image" Target="../media/image9.wmf"/><Relationship Id="rId22" Type="http://schemas.openxmlformats.org/officeDocument/2006/relationships/image" Target="../media/image13.w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image" Target="../media/image8.wmf"/><Relationship Id="rId13" Type="http://schemas.openxmlformats.org/officeDocument/2006/relationships/oleObject" Target="../embeddings/oleObject18.bin"/><Relationship Id="rId18" Type="http://schemas.openxmlformats.org/officeDocument/2006/relationships/image" Target="../media/image13.wmf"/><Relationship Id="rId3" Type="http://schemas.openxmlformats.org/officeDocument/2006/relationships/oleObject" Target="../embeddings/oleObject13.bin"/><Relationship Id="rId21" Type="http://schemas.openxmlformats.org/officeDocument/2006/relationships/oleObject" Target="../embeddings/oleObject22.bin"/><Relationship Id="rId7" Type="http://schemas.openxmlformats.org/officeDocument/2006/relationships/oleObject" Target="../embeddings/oleObject15.bin"/><Relationship Id="rId12" Type="http://schemas.openxmlformats.org/officeDocument/2006/relationships/image" Target="../media/image10.wmf"/><Relationship Id="rId17" Type="http://schemas.openxmlformats.org/officeDocument/2006/relationships/oleObject" Target="../embeddings/oleObject20.bin"/><Relationship Id="rId2" Type="http://schemas.openxmlformats.org/officeDocument/2006/relationships/slideLayout" Target="../slideLayouts/slideLayout2.xml"/><Relationship Id="rId16" Type="http://schemas.openxmlformats.org/officeDocument/2006/relationships/image" Target="../media/image12.wmf"/><Relationship Id="rId20" Type="http://schemas.openxmlformats.org/officeDocument/2006/relationships/image" Target="../media/image14.wmf"/><Relationship Id="rId1" Type="http://schemas.openxmlformats.org/officeDocument/2006/relationships/vmlDrawing" Target="../drawings/vmlDrawing2.vml"/><Relationship Id="rId6" Type="http://schemas.openxmlformats.org/officeDocument/2006/relationships/image" Target="../media/image17.wmf"/><Relationship Id="rId11" Type="http://schemas.openxmlformats.org/officeDocument/2006/relationships/oleObject" Target="../embeddings/oleObject17.bin"/><Relationship Id="rId5" Type="http://schemas.openxmlformats.org/officeDocument/2006/relationships/oleObject" Target="../embeddings/oleObject14.bin"/><Relationship Id="rId15" Type="http://schemas.openxmlformats.org/officeDocument/2006/relationships/oleObject" Target="../embeddings/oleObject19.bin"/><Relationship Id="rId10" Type="http://schemas.openxmlformats.org/officeDocument/2006/relationships/image" Target="../media/image9.wmf"/><Relationship Id="rId19" Type="http://schemas.openxmlformats.org/officeDocument/2006/relationships/oleObject" Target="../embeddings/oleObject21.bin"/><Relationship Id="rId4" Type="http://schemas.openxmlformats.org/officeDocument/2006/relationships/image" Target="../media/image16.wmf"/><Relationship Id="rId9" Type="http://schemas.openxmlformats.org/officeDocument/2006/relationships/oleObject" Target="../embeddings/oleObject16.bin"/><Relationship Id="rId14" Type="http://schemas.openxmlformats.org/officeDocument/2006/relationships/image" Target="../media/image11.wmf"/><Relationship Id="rId22" Type="http://schemas.openxmlformats.org/officeDocument/2006/relationships/image" Target="../media/image15.w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image" Target="../media/image20.wmf"/><Relationship Id="rId13" Type="http://schemas.openxmlformats.org/officeDocument/2006/relationships/oleObject" Target="../embeddings/oleObject28.bin"/><Relationship Id="rId18" Type="http://schemas.openxmlformats.org/officeDocument/2006/relationships/image" Target="../media/image15.wmf"/><Relationship Id="rId3" Type="http://schemas.openxmlformats.org/officeDocument/2006/relationships/oleObject" Target="../embeddings/oleObject23.bin"/><Relationship Id="rId7" Type="http://schemas.openxmlformats.org/officeDocument/2006/relationships/oleObject" Target="../embeddings/oleObject25.bin"/><Relationship Id="rId12" Type="http://schemas.openxmlformats.org/officeDocument/2006/relationships/image" Target="../media/image11.wmf"/><Relationship Id="rId17" Type="http://schemas.openxmlformats.org/officeDocument/2006/relationships/oleObject" Target="../embeddings/oleObject30.bin"/><Relationship Id="rId2" Type="http://schemas.openxmlformats.org/officeDocument/2006/relationships/slideLayout" Target="../slideLayouts/slideLayout2.xml"/><Relationship Id="rId16" Type="http://schemas.openxmlformats.org/officeDocument/2006/relationships/image" Target="../media/image14.wmf"/><Relationship Id="rId20" Type="http://schemas.openxmlformats.org/officeDocument/2006/relationships/image" Target="../media/image21.wmf"/><Relationship Id="rId1" Type="http://schemas.openxmlformats.org/officeDocument/2006/relationships/vmlDrawing" Target="../drawings/vmlDrawing3.vml"/><Relationship Id="rId6" Type="http://schemas.openxmlformats.org/officeDocument/2006/relationships/image" Target="../media/image19.wmf"/><Relationship Id="rId11" Type="http://schemas.openxmlformats.org/officeDocument/2006/relationships/oleObject" Target="../embeddings/oleObject27.bin"/><Relationship Id="rId5" Type="http://schemas.openxmlformats.org/officeDocument/2006/relationships/oleObject" Target="../embeddings/oleObject24.bin"/><Relationship Id="rId15" Type="http://schemas.openxmlformats.org/officeDocument/2006/relationships/oleObject" Target="../embeddings/oleObject29.bin"/><Relationship Id="rId10" Type="http://schemas.openxmlformats.org/officeDocument/2006/relationships/image" Target="../media/image10.wmf"/><Relationship Id="rId19" Type="http://schemas.openxmlformats.org/officeDocument/2006/relationships/oleObject" Target="../embeddings/oleObject31.bin"/><Relationship Id="rId4" Type="http://schemas.openxmlformats.org/officeDocument/2006/relationships/image" Target="../media/image18.wmf"/><Relationship Id="rId9" Type="http://schemas.openxmlformats.org/officeDocument/2006/relationships/oleObject" Target="../embeddings/oleObject26.bin"/><Relationship Id="rId14" Type="http://schemas.openxmlformats.org/officeDocument/2006/relationships/image" Target="../media/image12.wm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image" Target="../media/image12.wmf"/><Relationship Id="rId13" Type="http://schemas.openxmlformats.org/officeDocument/2006/relationships/oleObject" Target="../embeddings/oleObject37.bin"/><Relationship Id="rId18" Type="http://schemas.openxmlformats.org/officeDocument/2006/relationships/image" Target="../media/image8.wmf"/><Relationship Id="rId3" Type="http://schemas.openxmlformats.org/officeDocument/2006/relationships/oleObject" Target="../embeddings/oleObject32.bin"/><Relationship Id="rId7" Type="http://schemas.openxmlformats.org/officeDocument/2006/relationships/oleObject" Target="../embeddings/oleObject34.bin"/><Relationship Id="rId12" Type="http://schemas.openxmlformats.org/officeDocument/2006/relationships/image" Target="../media/image10.wmf"/><Relationship Id="rId17" Type="http://schemas.openxmlformats.org/officeDocument/2006/relationships/oleObject" Target="../embeddings/oleObject39.bin"/><Relationship Id="rId2" Type="http://schemas.openxmlformats.org/officeDocument/2006/relationships/slideLayout" Target="../slideLayouts/slideLayout2.xml"/><Relationship Id="rId16" Type="http://schemas.openxmlformats.org/officeDocument/2006/relationships/image" Target="../media/image19.wmf"/><Relationship Id="rId20" Type="http://schemas.openxmlformats.org/officeDocument/2006/relationships/image" Target="../media/image22.wmf"/><Relationship Id="rId1" Type="http://schemas.openxmlformats.org/officeDocument/2006/relationships/vmlDrawing" Target="../drawings/vmlDrawing4.vml"/><Relationship Id="rId6" Type="http://schemas.openxmlformats.org/officeDocument/2006/relationships/image" Target="../media/image11.wmf"/><Relationship Id="rId11" Type="http://schemas.openxmlformats.org/officeDocument/2006/relationships/oleObject" Target="../embeddings/oleObject36.bin"/><Relationship Id="rId5" Type="http://schemas.openxmlformats.org/officeDocument/2006/relationships/oleObject" Target="../embeddings/oleObject33.bin"/><Relationship Id="rId15" Type="http://schemas.openxmlformats.org/officeDocument/2006/relationships/oleObject" Target="../embeddings/oleObject38.bin"/><Relationship Id="rId10" Type="http://schemas.openxmlformats.org/officeDocument/2006/relationships/image" Target="../media/image15.wmf"/><Relationship Id="rId19" Type="http://schemas.openxmlformats.org/officeDocument/2006/relationships/oleObject" Target="../embeddings/oleObject40.bin"/><Relationship Id="rId4" Type="http://schemas.openxmlformats.org/officeDocument/2006/relationships/image" Target="../media/image14.wmf"/><Relationship Id="rId9" Type="http://schemas.openxmlformats.org/officeDocument/2006/relationships/oleObject" Target="../embeddings/oleObject35.bin"/><Relationship Id="rId14" Type="http://schemas.openxmlformats.org/officeDocument/2006/relationships/image" Target="../media/image21.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006217"/>
            <a:ext cx="9144000" cy="3481828"/>
          </a:xfrm>
        </p:spPr>
        <p:txBody>
          <a:bodyPr>
            <a:normAutofit fontScale="90000"/>
          </a:bodyPr>
          <a:lstStyle/>
          <a:p>
            <a:pPr algn="ctr"/>
            <a:r>
              <a:rPr lang="ka-GE" sz="2700" dirty="0">
                <a:solidFill>
                  <a:srgbClr val="C00000"/>
                </a:solidFill>
                <a:effectLst/>
              </a:rPr>
              <a:t>ბათუმის შოთა რუსთაველის სახელმწიფო უნივერსიტეტი</a:t>
            </a:r>
            <a:r>
              <a:rPr lang="en-US" sz="2700" dirty="0">
                <a:solidFill>
                  <a:srgbClr val="C00000"/>
                </a:solidFill>
                <a:effectLst/>
              </a:rPr>
              <a:t/>
            </a:r>
            <a:br>
              <a:rPr lang="en-US" sz="2700" dirty="0">
                <a:solidFill>
                  <a:srgbClr val="C00000"/>
                </a:solidFill>
                <a:effectLst/>
              </a:rPr>
            </a:br>
            <a:r>
              <a:rPr lang="ka-GE" sz="2700" dirty="0" smtClean="0">
                <a:solidFill>
                  <a:srgbClr val="C00000"/>
                </a:solidFill>
                <a:effectLst/>
              </a:rPr>
              <a:t>ზუსტ მეცნიერებათა და განათლების ფაკულტეტი</a:t>
            </a:r>
            <a:r>
              <a:rPr lang="en-US" sz="2700" dirty="0">
                <a:solidFill>
                  <a:srgbClr val="C00000"/>
                </a:solidFill>
                <a:effectLst/>
              </a:rPr>
              <a:t/>
            </a:r>
            <a:br>
              <a:rPr lang="en-US" sz="2700" dirty="0">
                <a:solidFill>
                  <a:srgbClr val="C00000"/>
                </a:solidFill>
                <a:effectLst/>
              </a:rPr>
            </a:br>
            <a:r>
              <a:rPr lang="ka-GE" sz="2700" dirty="0">
                <a:solidFill>
                  <a:srgbClr val="C00000"/>
                </a:solidFill>
                <a:effectLst/>
              </a:rPr>
              <a:t> კომპიუტერული </a:t>
            </a:r>
            <a:r>
              <a:rPr lang="ka-GE" sz="2700" dirty="0" smtClean="0">
                <a:solidFill>
                  <a:srgbClr val="C00000"/>
                </a:solidFill>
                <a:effectLst/>
              </a:rPr>
              <a:t>მეცნიერებათა დეპარტამენტი</a:t>
            </a:r>
            <a:r>
              <a:rPr lang="ka-GE" sz="2700" dirty="0" smtClean="0"/>
              <a:t/>
            </a:r>
            <a:br>
              <a:rPr lang="ka-GE" sz="2700" dirty="0" smtClean="0"/>
            </a:br>
            <a:r>
              <a:rPr lang="ka-GE" sz="2700" dirty="0"/>
              <a:t/>
            </a:r>
            <a:br>
              <a:rPr lang="ka-GE" sz="2700" dirty="0"/>
            </a:br>
            <a:r>
              <a:rPr lang="ka-GE" sz="3300" dirty="0" smtClean="0">
                <a:solidFill>
                  <a:srgbClr val="FFC000"/>
                </a:solidFill>
              </a:rPr>
              <a:t/>
            </a:r>
            <a:br>
              <a:rPr lang="ka-GE" sz="3300" dirty="0" smtClean="0">
                <a:solidFill>
                  <a:srgbClr val="FFC000"/>
                </a:solidFill>
              </a:rPr>
            </a:br>
            <a:r>
              <a:rPr lang="en-US" sz="3300" dirty="0" err="1">
                <a:solidFill>
                  <a:srgbClr val="FFC000"/>
                </a:solidFill>
              </a:rPr>
              <a:t>წრფივი</a:t>
            </a:r>
            <a:r>
              <a:rPr lang="en-US" sz="3300" dirty="0">
                <a:solidFill>
                  <a:srgbClr val="FFC000"/>
                </a:solidFill>
              </a:rPr>
              <a:t> </a:t>
            </a:r>
            <a:r>
              <a:rPr lang="en-US" sz="3300" dirty="0" err="1">
                <a:solidFill>
                  <a:srgbClr val="FFC000"/>
                </a:solidFill>
              </a:rPr>
              <a:t>პროგრამირების</a:t>
            </a:r>
            <a:r>
              <a:rPr lang="en-US" sz="3300" dirty="0">
                <a:solidFill>
                  <a:srgbClr val="FFC000"/>
                </a:solidFill>
              </a:rPr>
              <a:t> </a:t>
            </a:r>
            <a:r>
              <a:rPr lang="en-US" sz="3300" dirty="0" err="1">
                <a:solidFill>
                  <a:srgbClr val="FFC000"/>
                </a:solidFill>
              </a:rPr>
              <a:t>ამოცანის</a:t>
            </a:r>
            <a:r>
              <a:rPr lang="en-US" sz="3300" dirty="0">
                <a:solidFill>
                  <a:srgbClr val="FFC000"/>
                </a:solidFill>
              </a:rPr>
              <a:t> </a:t>
            </a:r>
            <a:r>
              <a:rPr lang="en-US" sz="3300" dirty="0" err="1">
                <a:solidFill>
                  <a:srgbClr val="FFC000"/>
                </a:solidFill>
              </a:rPr>
              <a:t>ეკონომიკური</a:t>
            </a:r>
            <a:r>
              <a:rPr lang="en-US" sz="3300" dirty="0">
                <a:solidFill>
                  <a:srgbClr val="FFC000"/>
                </a:solidFill>
              </a:rPr>
              <a:t> </a:t>
            </a:r>
            <a:r>
              <a:rPr lang="en-US" sz="3300" dirty="0" err="1">
                <a:solidFill>
                  <a:srgbClr val="FFC000"/>
                </a:solidFill>
              </a:rPr>
              <a:t>ანალიზი</a:t>
            </a:r>
            <a:r>
              <a:rPr lang="en-US" sz="3300" dirty="0">
                <a:solidFill>
                  <a:srgbClr val="FFC000"/>
                </a:solidFill>
              </a:rPr>
              <a:t> </a:t>
            </a:r>
            <a:r>
              <a:rPr lang="en-US" sz="3300" dirty="0" err="1">
                <a:solidFill>
                  <a:srgbClr val="FFC000"/>
                </a:solidFill>
              </a:rPr>
              <a:t>გრაფიკული</a:t>
            </a:r>
            <a:r>
              <a:rPr lang="en-US" sz="3300" dirty="0">
                <a:solidFill>
                  <a:srgbClr val="FFC000"/>
                </a:solidFill>
              </a:rPr>
              <a:t> </a:t>
            </a:r>
            <a:r>
              <a:rPr lang="en-US" sz="3300" dirty="0" err="1">
                <a:solidFill>
                  <a:srgbClr val="FFC000"/>
                </a:solidFill>
              </a:rPr>
              <a:t>მეთოდის</a:t>
            </a:r>
            <a:r>
              <a:rPr lang="en-US" sz="3300" dirty="0">
                <a:solidFill>
                  <a:srgbClr val="FFC000"/>
                </a:solidFill>
              </a:rPr>
              <a:t> </a:t>
            </a:r>
            <a:r>
              <a:rPr lang="en-US" sz="3300" dirty="0" err="1" smtClean="0">
                <a:solidFill>
                  <a:srgbClr val="FFC000"/>
                </a:solidFill>
              </a:rPr>
              <a:t>გამოყენებით</a:t>
            </a:r>
            <a:r>
              <a:rPr lang="ka-GE" sz="3300" dirty="0" smtClean="0">
                <a:solidFill>
                  <a:srgbClr val="FFC000"/>
                </a:solidFill>
              </a:rPr>
              <a:t/>
            </a:r>
            <a:br>
              <a:rPr lang="ka-GE" sz="3300" dirty="0" smtClean="0">
                <a:solidFill>
                  <a:srgbClr val="FFC000"/>
                </a:solidFill>
              </a:rPr>
            </a:br>
            <a:r>
              <a:rPr lang="en-US" sz="3300" dirty="0" smtClean="0">
                <a:solidFill>
                  <a:srgbClr val="FFC000"/>
                </a:solidFill>
              </a:rPr>
              <a:t>(</a:t>
            </a:r>
            <a:r>
              <a:rPr lang="en-US" sz="3300" dirty="0" err="1">
                <a:solidFill>
                  <a:srgbClr val="FFC000"/>
                </a:solidFill>
              </a:rPr>
              <a:t>ერთ</a:t>
            </a:r>
            <a:r>
              <a:rPr lang="en-US" sz="3300" dirty="0">
                <a:solidFill>
                  <a:srgbClr val="FFC000"/>
                </a:solidFill>
              </a:rPr>
              <a:t> </a:t>
            </a:r>
            <a:r>
              <a:rPr lang="en-US" sz="3300" dirty="0" err="1">
                <a:solidFill>
                  <a:srgbClr val="FFC000"/>
                </a:solidFill>
              </a:rPr>
              <a:t>კონკრეტულ</a:t>
            </a:r>
            <a:r>
              <a:rPr lang="en-US" sz="3300" dirty="0">
                <a:solidFill>
                  <a:srgbClr val="FFC000"/>
                </a:solidFill>
              </a:rPr>
              <a:t> </a:t>
            </a:r>
            <a:r>
              <a:rPr lang="en-US" sz="3300" dirty="0" err="1">
                <a:solidFill>
                  <a:srgbClr val="FFC000"/>
                </a:solidFill>
              </a:rPr>
              <a:t>მაგალითზე</a:t>
            </a:r>
            <a:r>
              <a:rPr lang="en-US" sz="3300" dirty="0" smtClean="0">
                <a:solidFill>
                  <a:srgbClr val="FFC000"/>
                </a:solidFill>
              </a:rPr>
              <a:t>)</a:t>
            </a:r>
            <a:r>
              <a:rPr lang="ka-GE" sz="3300" b="1" dirty="0" smtClean="0">
                <a:solidFill>
                  <a:srgbClr val="FFC000"/>
                </a:solidFill>
              </a:rPr>
              <a:t>  </a:t>
            </a:r>
            <a:r>
              <a:rPr lang="en-US" sz="3300" b="1" dirty="0">
                <a:solidFill>
                  <a:srgbClr val="FFC000"/>
                </a:solidFill>
              </a:rPr>
              <a:t/>
            </a:r>
            <a:br>
              <a:rPr lang="en-US" sz="3300" b="1" dirty="0">
                <a:solidFill>
                  <a:srgbClr val="FFC000"/>
                </a:solidFill>
              </a:rPr>
            </a:br>
            <a:endParaRPr lang="en-US" sz="3300" b="1" dirty="0">
              <a:solidFill>
                <a:srgbClr val="FFC000"/>
              </a:solidFill>
            </a:endParaRPr>
          </a:p>
        </p:txBody>
      </p:sp>
      <p:sp>
        <p:nvSpPr>
          <p:cNvPr id="3" name="Subtitle 2"/>
          <p:cNvSpPr>
            <a:spLocks noGrp="1"/>
          </p:cNvSpPr>
          <p:nvPr>
            <p:ph type="subTitle" idx="1"/>
          </p:nvPr>
        </p:nvSpPr>
        <p:spPr>
          <a:xfrm>
            <a:off x="5802708" y="4887814"/>
            <a:ext cx="5431350" cy="998635"/>
          </a:xfrm>
        </p:spPr>
        <p:txBody>
          <a:bodyPr/>
          <a:lstStyle/>
          <a:p>
            <a:r>
              <a:rPr lang="ka-GE" sz="1600" dirty="0" smtClean="0"/>
              <a:t>ასოცირებული </a:t>
            </a:r>
            <a:r>
              <a:rPr lang="ka-GE" sz="1600" dirty="0"/>
              <a:t>პროფესორი,</a:t>
            </a:r>
            <a:endParaRPr lang="en-US" sz="1600" dirty="0"/>
          </a:p>
          <a:p>
            <a:r>
              <a:rPr lang="ka-GE" sz="1600" dirty="0"/>
              <a:t>მეცნიერებათა კანდიდატი</a:t>
            </a:r>
            <a:endParaRPr lang="en-US" sz="1600" dirty="0"/>
          </a:p>
          <a:p>
            <a:r>
              <a:rPr lang="ka-GE" sz="1600" dirty="0"/>
              <a:t>ციცინო სარაჯიშვილი</a:t>
            </a:r>
            <a:endParaRPr lang="en-US" sz="1600" dirty="0"/>
          </a:p>
          <a:p>
            <a:endParaRPr lang="en-US" b="1" dirty="0"/>
          </a:p>
        </p:txBody>
      </p:sp>
      <p:sp>
        <p:nvSpPr>
          <p:cNvPr id="4" name="Slide Number Placeholder 3"/>
          <p:cNvSpPr>
            <a:spLocks noGrp="1"/>
          </p:cNvSpPr>
          <p:nvPr>
            <p:ph type="sldNum" sz="quarter" idx="12"/>
          </p:nvPr>
        </p:nvSpPr>
        <p:spPr/>
        <p:txBody>
          <a:bodyPr/>
          <a:lstStyle/>
          <a:p>
            <a:fld id="{039DBE79-AB89-47DA-A2C1-3786F823A82E}" type="slidenum">
              <a:rPr lang="en-US" smtClean="0"/>
              <a:t>1</a:t>
            </a:fld>
            <a:endParaRPr lang="en-US"/>
          </a:p>
        </p:txBody>
      </p:sp>
    </p:spTree>
    <p:extLst>
      <p:ext uri="{BB962C8B-B14F-4D97-AF65-F5344CB8AC3E}">
        <p14:creationId xmlns:p14="http://schemas.microsoft.com/office/powerpoint/2010/main" val="2051830202"/>
      </p:ext>
    </p:extLst>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914945"/>
            <a:ext cx="10972800" cy="5355226"/>
          </a:xfrm>
        </p:spPr>
        <p:txBody>
          <a:bodyPr>
            <a:noAutofit/>
          </a:bodyPr>
          <a:lstStyle/>
          <a:p>
            <a:pPr>
              <a:lnSpc>
                <a:spcPct val="140000"/>
              </a:lnSpc>
            </a:pPr>
            <a:r>
              <a:rPr lang="en-US" sz="2000" dirty="0" err="1"/>
              <a:t>ნაპოვნი</a:t>
            </a:r>
            <a:r>
              <a:rPr lang="en-US" sz="2000" dirty="0"/>
              <a:t> </a:t>
            </a:r>
            <a:r>
              <a:rPr lang="en-US" sz="2000" dirty="0" err="1"/>
              <a:t>ოპტიმალური</a:t>
            </a:r>
            <a:r>
              <a:rPr lang="en-US" sz="2000" dirty="0"/>
              <a:t> </a:t>
            </a:r>
            <a:r>
              <a:rPr lang="en-US" sz="2000" dirty="0" err="1"/>
              <a:t>ამონახსნის</a:t>
            </a:r>
            <a:r>
              <a:rPr lang="en-US" sz="2000" dirty="0"/>
              <a:t> </a:t>
            </a:r>
            <a:r>
              <a:rPr lang="en-US" sz="2000" dirty="0" err="1"/>
              <a:t>თანახმად</a:t>
            </a:r>
            <a:r>
              <a:rPr lang="en-US" sz="2000" dirty="0"/>
              <a:t>, </a:t>
            </a:r>
            <a:r>
              <a:rPr lang="en-US" sz="2000" dirty="0" err="1"/>
              <a:t>ფირმამ</a:t>
            </a:r>
            <a:r>
              <a:rPr lang="en-US" sz="2000" dirty="0"/>
              <a:t> </a:t>
            </a:r>
            <a:r>
              <a:rPr lang="en-US" sz="2000" dirty="0" err="1"/>
              <a:t>უნდა</a:t>
            </a:r>
            <a:r>
              <a:rPr lang="en-US" sz="2000" dirty="0"/>
              <a:t> </a:t>
            </a:r>
            <a:r>
              <a:rPr lang="en-US" sz="2000" dirty="0" err="1"/>
              <a:t>გამოუშვას</a:t>
            </a:r>
            <a:r>
              <a:rPr lang="en-US" sz="2000" dirty="0"/>
              <a:t> </a:t>
            </a:r>
            <a:r>
              <a:rPr lang="en-US" sz="2000" dirty="0" err="1"/>
              <a:t>დღეში</a:t>
            </a:r>
            <a:r>
              <a:rPr lang="en-US" sz="2000" dirty="0"/>
              <a:t> 312,5კგ </a:t>
            </a:r>
            <a:r>
              <a:rPr lang="en-US" sz="2000" dirty="0" err="1"/>
              <a:t>ნაღების</a:t>
            </a:r>
            <a:r>
              <a:rPr lang="en-US" sz="2000" dirty="0"/>
              <a:t> </a:t>
            </a:r>
            <a:r>
              <a:rPr lang="en-US" sz="2000" dirty="0" err="1"/>
              <a:t>და</a:t>
            </a:r>
            <a:r>
              <a:rPr lang="en-US" sz="2000" dirty="0"/>
              <a:t> 300კგ </a:t>
            </a:r>
            <a:r>
              <a:rPr lang="en-US" sz="2000" dirty="0" err="1"/>
              <a:t>შოკოლადის</a:t>
            </a:r>
            <a:r>
              <a:rPr lang="en-US" sz="2000" dirty="0"/>
              <a:t> </a:t>
            </a:r>
            <a:r>
              <a:rPr lang="en-US" sz="2000" dirty="0" err="1"/>
              <a:t>ნაყინი</a:t>
            </a:r>
            <a:r>
              <a:rPr lang="en-US" sz="2000" dirty="0"/>
              <a:t>, </a:t>
            </a:r>
            <a:r>
              <a:rPr lang="en-US" sz="2000" dirty="0" err="1"/>
              <a:t>რომლისთვისაც</a:t>
            </a:r>
            <a:r>
              <a:rPr lang="en-US" sz="2000" dirty="0"/>
              <a:t> </a:t>
            </a:r>
            <a:r>
              <a:rPr lang="en-US" sz="2000" dirty="0" err="1"/>
              <a:t>მაქსიმალური</a:t>
            </a:r>
            <a:r>
              <a:rPr lang="en-US" sz="2000" dirty="0"/>
              <a:t> </a:t>
            </a:r>
            <a:r>
              <a:rPr lang="en-US" sz="2000" dirty="0" err="1"/>
              <a:t>შესაძლო</a:t>
            </a:r>
            <a:r>
              <a:rPr lang="en-US" sz="2000" dirty="0"/>
              <a:t> </a:t>
            </a:r>
            <a:r>
              <a:rPr lang="en-US" sz="2000" dirty="0" err="1"/>
              <a:t>შემოსავალი</a:t>
            </a:r>
            <a:r>
              <a:rPr lang="en-US" sz="2000" dirty="0"/>
              <a:t> </a:t>
            </a:r>
            <a:r>
              <a:rPr lang="en-US" sz="2000" dirty="0" err="1"/>
              <a:t>შეადგენს</a:t>
            </a:r>
            <a:r>
              <a:rPr lang="en-US" sz="2000" dirty="0"/>
              <a:t> 9200 </a:t>
            </a:r>
            <a:r>
              <a:rPr lang="en-US" sz="2000" dirty="0" err="1"/>
              <a:t>ლარს</a:t>
            </a:r>
            <a:r>
              <a:rPr lang="en-US" sz="2000" dirty="0"/>
              <a:t>.</a:t>
            </a:r>
          </a:p>
          <a:p>
            <a:pPr>
              <a:lnSpc>
                <a:spcPct val="140000"/>
              </a:lnSpc>
            </a:pPr>
            <a:r>
              <a:rPr lang="en-US" sz="2000" dirty="0" err="1"/>
              <a:t>განვსაზღვროთ</a:t>
            </a:r>
            <a:r>
              <a:rPr lang="en-US" sz="2000" dirty="0"/>
              <a:t>, </a:t>
            </a:r>
            <a:r>
              <a:rPr lang="en-US" sz="2000" dirty="0" err="1"/>
              <a:t>თუ</a:t>
            </a:r>
            <a:r>
              <a:rPr lang="en-US" sz="2000" dirty="0"/>
              <a:t> </a:t>
            </a:r>
            <a:r>
              <a:rPr lang="en-US" sz="2000" dirty="0" err="1"/>
              <a:t>როგორ</a:t>
            </a:r>
            <a:r>
              <a:rPr lang="en-US" sz="2000" dirty="0"/>
              <a:t> </a:t>
            </a:r>
            <a:r>
              <a:rPr lang="en-US" sz="2000" dirty="0" err="1"/>
              <a:t>მოქმედებს</a:t>
            </a:r>
            <a:r>
              <a:rPr lang="en-US" sz="2000" dirty="0"/>
              <a:t> </a:t>
            </a:r>
            <a:r>
              <a:rPr lang="en-US" sz="2000" dirty="0" err="1"/>
              <a:t>ოპტიმალურ</a:t>
            </a:r>
            <a:r>
              <a:rPr lang="en-US" sz="2000" dirty="0"/>
              <a:t> </a:t>
            </a:r>
            <a:r>
              <a:rPr lang="en-US" sz="2000" dirty="0" err="1"/>
              <a:t>ამონახსნზე</a:t>
            </a:r>
            <a:r>
              <a:rPr lang="en-US" sz="2000" dirty="0"/>
              <a:t> </a:t>
            </a:r>
            <a:r>
              <a:rPr lang="en-US" sz="2000" dirty="0" err="1"/>
              <a:t>საწყისი</a:t>
            </a:r>
            <a:r>
              <a:rPr lang="en-US" sz="2000" dirty="0"/>
              <a:t> </a:t>
            </a:r>
            <a:r>
              <a:rPr lang="en-US" sz="2000" dirty="0" err="1"/>
              <a:t>პროდუქტის</a:t>
            </a:r>
            <a:r>
              <a:rPr lang="en-US" sz="2000" dirty="0"/>
              <a:t> </a:t>
            </a:r>
            <a:r>
              <a:rPr lang="en-US" sz="2000" dirty="0" err="1"/>
              <a:t>მარაგის</a:t>
            </a:r>
            <a:r>
              <a:rPr lang="en-US" sz="2000" dirty="0"/>
              <a:t> </a:t>
            </a:r>
            <a:r>
              <a:rPr lang="en-US" sz="2000" dirty="0" err="1"/>
              <a:t>გაზრდა</a:t>
            </a:r>
            <a:r>
              <a:rPr lang="en-US" sz="2000" dirty="0"/>
              <a:t> </a:t>
            </a:r>
            <a:r>
              <a:rPr lang="en-US" sz="2000" dirty="0" err="1"/>
              <a:t>და</a:t>
            </a:r>
            <a:r>
              <a:rPr lang="en-US" sz="2000" dirty="0"/>
              <a:t> </a:t>
            </a:r>
            <a:r>
              <a:rPr lang="en-US" sz="2000" dirty="0" err="1"/>
              <a:t>შემცირება</a:t>
            </a:r>
            <a:r>
              <a:rPr lang="en-US" sz="2000" dirty="0"/>
              <a:t>. </a:t>
            </a:r>
            <a:r>
              <a:rPr lang="en-US" sz="2000" dirty="0" err="1"/>
              <a:t>ამოცანის</a:t>
            </a:r>
            <a:r>
              <a:rPr lang="en-US" sz="2000" dirty="0"/>
              <a:t> </a:t>
            </a:r>
            <a:r>
              <a:rPr lang="en-US" sz="2000" dirty="0" err="1"/>
              <a:t>ანალიზისათვის</a:t>
            </a:r>
            <a:r>
              <a:rPr lang="en-US" sz="2000" dirty="0"/>
              <a:t> </a:t>
            </a:r>
            <a:r>
              <a:rPr lang="en-US" sz="2000" dirty="0" err="1"/>
              <a:t>შევნიშნოთ</a:t>
            </a:r>
            <a:r>
              <a:rPr lang="en-US" sz="2000" dirty="0"/>
              <a:t>, </a:t>
            </a:r>
            <a:r>
              <a:rPr lang="en-US" sz="2000" dirty="0" err="1"/>
              <a:t>რომ</a:t>
            </a:r>
            <a:r>
              <a:rPr lang="en-US" sz="2000" dirty="0"/>
              <a:t> </a:t>
            </a:r>
            <a:r>
              <a:rPr lang="en-US" sz="2000" dirty="0" err="1"/>
              <a:t>შეზღუდვათა</a:t>
            </a:r>
            <a:r>
              <a:rPr lang="en-US" sz="2000" dirty="0"/>
              <a:t> </a:t>
            </a:r>
            <a:r>
              <a:rPr lang="en-US" sz="2000" dirty="0" err="1"/>
              <a:t>სისტემის</a:t>
            </a:r>
            <a:r>
              <a:rPr lang="en-US" sz="2000" dirty="0"/>
              <a:t> </a:t>
            </a:r>
            <a:r>
              <a:rPr lang="en-US" sz="2000" dirty="0" err="1"/>
              <a:t>უტოლობები</a:t>
            </a:r>
            <a:r>
              <a:rPr lang="en-US" sz="2000" dirty="0"/>
              <a:t> </a:t>
            </a:r>
            <a:r>
              <a:rPr lang="en-US" sz="2000" dirty="0" err="1"/>
              <a:t>შეიძლება</a:t>
            </a:r>
            <a:r>
              <a:rPr lang="en-US" sz="2000" dirty="0"/>
              <a:t> </a:t>
            </a:r>
            <a:r>
              <a:rPr lang="en-US" sz="2000" dirty="0" err="1"/>
              <a:t>იყოს</a:t>
            </a:r>
            <a:r>
              <a:rPr lang="en-US" sz="2000" dirty="0"/>
              <a:t> </a:t>
            </a:r>
            <a:r>
              <a:rPr lang="en-US" sz="2000" dirty="0" err="1"/>
              <a:t>აქტიური</a:t>
            </a:r>
            <a:r>
              <a:rPr lang="en-US" sz="2000" dirty="0"/>
              <a:t> </a:t>
            </a:r>
            <a:r>
              <a:rPr lang="en-US" sz="2000" dirty="0" err="1"/>
              <a:t>და</a:t>
            </a:r>
            <a:r>
              <a:rPr lang="en-US" sz="2000" dirty="0"/>
              <a:t> </a:t>
            </a:r>
            <a:r>
              <a:rPr lang="en-US" sz="2000" dirty="0" err="1"/>
              <a:t>პასიური</a:t>
            </a:r>
            <a:r>
              <a:rPr lang="en-US" sz="2000" dirty="0"/>
              <a:t>. </a:t>
            </a:r>
            <a:r>
              <a:rPr lang="en-US" sz="2000" dirty="0" err="1"/>
              <a:t>თუ</a:t>
            </a:r>
            <a:r>
              <a:rPr lang="en-US" sz="2000" dirty="0"/>
              <a:t> </a:t>
            </a:r>
            <a:r>
              <a:rPr lang="en-US" sz="2000" dirty="0" err="1"/>
              <a:t>შესაბამისი</a:t>
            </a:r>
            <a:r>
              <a:rPr lang="en-US" sz="2000" dirty="0"/>
              <a:t> </a:t>
            </a:r>
            <a:r>
              <a:rPr lang="en-US" sz="2000" dirty="0" err="1"/>
              <a:t>სწორი</a:t>
            </a:r>
            <a:r>
              <a:rPr lang="en-US" sz="2000" dirty="0"/>
              <a:t> </a:t>
            </a:r>
            <a:r>
              <a:rPr lang="en-US" sz="2000" dirty="0" err="1"/>
              <a:t>გადის</a:t>
            </a:r>
            <a:r>
              <a:rPr lang="en-US" sz="2000" dirty="0"/>
              <a:t> </a:t>
            </a:r>
            <a:r>
              <a:rPr lang="en-US" sz="2000" dirty="0" err="1"/>
              <a:t>იმ</a:t>
            </a:r>
            <a:r>
              <a:rPr lang="en-US" sz="2000" dirty="0"/>
              <a:t> </a:t>
            </a:r>
            <a:r>
              <a:rPr lang="en-US" sz="2000" dirty="0" err="1"/>
              <a:t>წვეროში</a:t>
            </a:r>
            <a:r>
              <a:rPr lang="en-US" sz="2000" dirty="0"/>
              <a:t>, </a:t>
            </a:r>
            <a:r>
              <a:rPr lang="en-US" sz="2000" dirty="0" err="1"/>
              <a:t>რომელშიც</a:t>
            </a:r>
            <a:r>
              <a:rPr lang="en-US" sz="2000" dirty="0"/>
              <a:t> </a:t>
            </a:r>
            <a:r>
              <a:rPr lang="en-US" sz="2000" dirty="0" err="1"/>
              <a:t>გვაქვს</a:t>
            </a:r>
            <a:r>
              <a:rPr lang="en-US" sz="2000" dirty="0"/>
              <a:t> </a:t>
            </a:r>
            <a:r>
              <a:rPr lang="en-US" sz="2000" dirty="0" err="1"/>
              <a:t>ოპტიმალური</a:t>
            </a:r>
            <a:r>
              <a:rPr lang="en-US" sz="2000" dirty="0"/>
              <a:t> </a:t>
            </a:r>
            <a:r>
              <a:rPr lang="en-US" sz="2000" dirty="0" err="1"/>
              <a:t>ამოხსნა</a:t>
            </a:r>
            <a:r>
              <a:rPr lang="en-US" sz="2000" dirty="0"/>
              <a:t>, </a:t>
            </a:r>
            <a:r>
              <a:rPr lang="en-US" sz="2000" dirty="0" err="1"/>
              <a:t>მაშინ</a:t>
            </a:r>
            <a:r>
              <a:rPr lang="en-US" sz="2000" dirty="0"/>
              <a:t> </a:t>
            </a:r>
            <a:r>
              <a:rPr lang="en-US" sz="2000" dirty="0" err="1"/>
              <a:t>ვამბობთ</a:t>
            </a:r>
            <a:r>
              <a:rPr lang="en-US" sz="2000" dirty="0"/>
              <a:t> </a:t>
            </a:r>
            <a:r>
              <a:rPr lang="en-US" sz="2000" dirty="0" err="1"/>
              <a:t>რომ</a:t>
            </a:r>
            <a:r>
              <a:rPr lang="en-US" sz="2000" dirty="0"/>
              <a:t> </a:t>
            </a:r>
            <a:r>
              <a:rPr lang="en-US" sz="2000" dirty="0" err="1"/>
              <a:t>ამ</a:t>
            </a:r>
            <a:r>
              <a:rPr lang="en-US" sz="2000" dirty="0"/>
              <a:t> </a:t>
            </a:r>
            <a:r>
              <a:rPr lang="en-US" sz="2000" dirty="0" err="1"/>
              <a:t>წრფის</a:t>
            </a:r>
            <a:r>
              <a:rPr lang="en-US" sz="2000" dirty="0"/>
              <a:t> </a:t>
            </a:r>
            <a:r>
              <a:rPr lang="en-US" sz="2000" dirty="0" err="1"/>
              <a:t>შესაბამისი</a:t>
            </a:r>
            <a:r>
              <a:rPr lang="en-US" sz="2000" dirty="0"/>
              <a:t> </a:t>
            </a:r>
            <a:r>
              <a:rPr lang="en-US" sz="2000" dirty="0" err="1"/>
              <a:t>შეზღუდვა</a:t>
            </a:r>
            <a:r>
              <a:rPr lang="en-US" sz="2000" dirty="0"/>
              <a:t> </a:t>
            </a:r>
            <a:r>
              <a:rPr lang="en-US" sz="2000" dirty="0" err="1"/>
              <a:t>არის</a:t>
            </a:r>
            <a:r>
              <a:rPr lang="en-US" sz="2000" dirty="0"/>
              <a:t> </a:t>
            </a:r>
            <a:r>
              <a:rPr lang="en-US" sz="2000" dirty="0" err="1"/>
              <a:t>აქტიური</a:t>
            </a:r>
            <a:r>
              <a:rPr lang="en-US" sz="2000" dirty="0"/>
              <a:t>. </a:t>
            </a:r>
            <a:r>
              <a:rPr lang="en-US" sz="2000" dirty="0" err="1"/>
              <a:t>წინააღმდეგ</a:t>
            </a:r>
            <a:r>
              <a:rPr lang="en-US" sz="2000" dirty="0"/>
              <a:t> </a:t>
            </a:r>
            <a:r>
              <a:rPr lang="en-US" sz="2000" dirty="0" err="1"/>
              <a:t>შემთხვევაში</a:t>
            </a:r>
            <a:r>
              <a:rPr lang="en-US" sz="2000" dirty="0"/>
              <a:t> – </a:t>
            </a:r>
            <a:r>
              <a:rPr lang="en-US" sz="2000" dirty="0" err="1"/>
              <a:t>წრფე</a:t>
            </a:r>
            <a:r>
              <a:rPr lang="en-US" sz="2000" dirty="0"/>
              <a:t> </a:t>
            </a:r>
            <a:r>
              <a:rPr lang="ka-GE" sz="2000" dirty="0" smtClean="0"/>
              <a:t>შ</a:t>
            </a:r>
            <a:r>
              <a:rPr lang="en-US" sz="2000" dirty="0" err="1" smtClean="0"/>
              <a:t>ეესაბამება</a:t>
            </a:r>
            <a:r>
              <a:rPr lang="en-US" sz="2000" dirty="0" smtClean="0"/>
              <a:t> </a:t>
            </a:r>
            <a:r>
              <a:rPr lang="en-US" sz="2000" dirty="0" err="1"/>
              <a:t>პასიურ</a:t>
            </a:r>
            <a:r>
              <a:rPr lang="en-US" sz="2000" dirty="0"/>
              <a:t> </a:t>
            </a:r>
            <a:r>
              <a:rPr lang="en-US" sz="2000" dirty="0" err="1"/>
              <a:t>შეზღუდვას</a:t>
            </a:r>
            <a:r>
              <a:rPr lang="en-US" sz="2000" dirty="0" smtClean="0"/>
              <a:t>.</a:t>
            </a:r>
            <a:endParaRPr lang="ka-GE" sz="2000" dirty="0" smtClean="0"/>
          </a:p>
          <a:p>
            <a:pPr>
              <a:lnSpc>
                <a:spcPct val="140000"/>
              </a:lnSpc>
            </a:pPr>
            <a:r>
              <a:rPr lang="en-US" sz="2000" dirty="0" err="1"/>
              <a:t>თუ</a:t>
            </a:r>
            <a:r>
              <a:rPr lang="en-US" sz="2000" dirty="0"/>
              <a:t> </a:t>
            </a:r>
            <a:r>
              <a:rPr lang="en-US" sz="2000" dirty="0" err="1"/>
              <a:t>შეზღუდვა</a:t>
            </a:r>
            <a:r>
              <a:rPr lang="en-US" sz="2000" dirty="0"/>
              <a:t> </a:t>
            </a:r>
            <a:r>
              <a:rPr lang="en-US" sz="2000" dirty="0" err="1"/>
              <a:t>აქტიურია</a:t>
            </a:r>
            <a:r>
              <a:rPr lang="en-US" sz="2000" dirty="0"/>
              <a:t>, </a:t>
            </a:r>
            <a:r>
              <a:rPr lang="en-US" sz="2000" dirty="0" err="1"/>
              <a:t>მაშინ</a:t>
            </a:r>
            <a:r>
              <a:rPr lang="en-US" sz="2000" dirty="0"/>
              <a:t> </a:t>
            </a:r>
            <a:r>
              <a:rPr lang="en-US" sz="2000" dirty="0" err="1"/>
              <a:t>ჩავთვალოთ</a:t>
            </a:r>
            <a:r>
              <a:rPr lang="en-US" sz="2000" dirty="0"/>
              <a:t> </a:t>
            </a:r>
            <a:r>
              <a:rPr lang="en-US" sz="2000" dirty="0" err="1"/>
              <a:t>რომ</a:t>
            </a:r>
            <a:r>
              <a:rPr lang="en-US" sz="2000" dirty="0"/>
              <a:t> </a:t>
            </a:r>
            <a:r>
              <a:rPr lang="en-US" sz="2000" dirty="0" err="1"/>
              <a:t>შესაბამისი</a:t>
            </a:r>
            <a:r>
              <a:rPr lang="en-US" sz="2000" dirty="0"/>
              <a:t> </a:t>
            </a:r>
            <a:r>
              <a:rPr lang="en-US" sz="2000" dirty="0" err="1"/>
              <a:t>ნედლეული</a:t>
            </a:r>
            <a:r>
              <a:rPr lang="en-US" sz="2000" dirty="0"/>
              <a:t> </a:t>
            </a:r>
            <a:r>
              <a:rPr lang="en-US" sz="2000" dirty="0" err="1"/>
              <a:t>არის</a:t>
            </a:r>
            <a:r>
              <a:rPr lang="en-US" sz="2000" dirty="0"/>
              <a:t> </a:t>
            </a:r>
            <a:r>
              <a:rPr lang="en-US" sz="2000" dirty="0" err="1"/>
              <a:t>დეფიციტური</a:t>
            </a:r>
            <a:r>
              <a:rPr lang="en-US" sz="2000" dirty="0"/>
              <a:t>, </a:t>
            </a:r>
            <a:r>
              <a:rPr lang="en-US" sz="2000" dirty="0" err="1"/>
              <a:t>რადგან</a:t>
            </a:r>
            <a:r>
              <a:rPr lang="en-US" sz="2000" dirty="0"/>
              <a:t> </a:t>
            </a:r>
            <a:r>
              <a:rPr lang="en-US" sz="2000" dirty="0" err="1"/>
              <a:t>იგი</a:t>
            </a:r>
            <a:r>
              <a:rPr lang="en-US" sz="2000" dirty="0"/>
              <a:t> </a:t>
            </a:r>
            <a:r>
              <a:rPr lang="en-US" sz="2000" dirty="0" err="1"/>
              <a:t>გამოიყენება</a:t>
            </a:r>
            <a:r>
              <a:rPr lang="en-US" sz="2000" dirty="0"/>
              <a:t> </a:t>
            </a:r>
            <a:r>
              <a:rPr lang="en-US" sz="2000" dirty="0" err="1"/>
              <a:t>მთლიანად</a:t>
            </a:r>
            <a:r>
              <a:rPr lang="en-US" sz="2000" dirty="0"/>
              <a:t>, </a:t>
            </a:r>
            <a:r>
              <a:rPr lang="en-US" sz="2000" dirty="0" err="1"/>
              <a:t>თუკი</a:t>
            </a:r>
            <a:r>
              <a:rPr lang="en-US" sz="2000" dirty="0"/>
              <a:t> </a:t>
            </a:r>
            <a:r>
              <a:rPr lang="en-US" sz="2000" dirty="0" err="1"/>
              <a:t>შეზღუდვა</a:t>
            </a:r>
            <a:r>
              <a:rPr lang="en-US" sz="2000" dirty="0"/>
              <a:t> </a:t>
            </a:r>
            <a:r>
              <a:rPr lang="en-US" sz="2000" dirty="0" err="1"/>
              <a:t>პასიურია</a:t>
            </a:r>
            <a:r>
              <a:rPr lang="en-US" sz="2000" dirty="0"/>
              <a:t>, </a:t>
            </a:r>
            <a:r>
              <a:rPr lang="en-US" sz="2000" dirty="0" err="1"/>
              <a:t>მაშინ</a:t>
            </a:r>
            <a:r>
              <a:rPr lang="en-US" sz="2000" dirty="0"/>
              <a:t> </a:t>
            </a:r>
            <a:r>
              <a:rPr lang="en-US" sz="2000" dirty="0" err="1"/>
              <a:t>შესაბამისი</a:t>
            </a:r>
            <a:r>
              <a:rPr lang="en-US" sz="2000" dirty="0"/>
              <a:t> </a:t>
            </a:r>
            <a:r>
              <a:rPr lang="en-US" sz="2000" dirty="0" err="1"/>
              <a:t>ნედლეული</a:t>
            </a:r>
            <a:r>
              <a:rPr lang="en-US" sz="2000" dirty="0"/>
              <a:t> </a:t>
            </a:r>
            <a:r>
              <a:rPr lang="en-US" sz="2000" dirty="0" err="1"/>
              <a:t>არადეფიციტურია</a:t>
            </a:r>
            <a:r>
              <a:rPr lang="en-US" sz="2000" dirty="0"/>
              <a:t> </a:t>
            </a:r>
            <a:r>
              <a:rPr lang="en-US" sz="2000" dirty="0" err="1"/>
              <a:t>და</a:t>
            </a:r>
            <a:r>
              <a:rPr lang="en-US" sz="2000" dirty="0"/>
              <a:t> </a:t>
            </a:r>
            <a:r>
              <a:rPr lang="en-US" sz="2000" dirty="0" err="1"/>
              <a:t>ფირმას</a:t>
            </a:r>
            <a:r>
              <a:rPr lang="en-US" sz="2000" dirty="0"/>
              <a:t> </a:t>
            </a:r>
            <a:r>
              <a:rPr lang="en-US" sz="2000" dirty="0" err="1"/>
              <a:t>გააჩნია</a:t>
            </a:r>
            <a:r>
              <a:rPr lang="en-US" sz="2000" dirty="0"/>
              <a:t> </a:t>
            </a:r>
            <a:r>
              <a:rPr lang="en-US" sz="2000" dirty="0" err="1"/>
              <a:t>ზედმეტი</a:t>
            </a:r>
            <a:r>
              <a:rPr lang="en-US" sz="2000" dirty="0"/>
              <a:t> </a:t>
            </a:r>
            <a:r>
              <a:rPr lang="en-US" sz="2000" dirty="0" err="1"/>
              <a:t>ნედლეული</a:t>
            </a:r>
            <a:r>
              <a:rPr lang="en-US" sz="2000" dirty="0" smtClean="0"/>
              <a:t>.</a:t>
            </a:r>
            <a:endParaRPr lang="en-US" sz="2000" dirty="0"/>
          </a:p>
        </p:txBody>
      </p:sp>
      <p:sp>
        <p:nvSpPr>
          <p:cNvPr id="4" name="Slide Number Placeholder 3"/>
          <p:cNvSpPr>
            <a:spLocks noGrp="1"/>
          </p:cNvSpPr>
          <p:nvPr>
            <p:ph type="sldNum" sz="quarter" idx="12"/>
          </p:nvPr>
        </p:nvSpPr>
        <p:spPr/>
        <p:txBody>
          <a:bodyPr/>
          <a:lstStyle/>
          <a:p>
            <a:fld id="{039DBE79-AB89-47DA-A2C1-3786F823A82E}" type="slidenum">
              <a:rPr lang="en-US" smtClean="0"/>
              <a:t>10</a:t>
            </a:fld>
            <a:endParaRPr lang="en-US"/>
          </a:p>
        </p:txBody>
      </p:sp>
    </p:spTree>
    <p:extLst>
      <p:ext uri="{BB962C8B-B14F-4D97-AF65-F5344CB8AC3E}">
        <p14:creationId xmlns:p14="http://schemas.microsoft.com/office/powerpoint/2010/main" val="36355089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ka-GE" dirty="0" smtClean="0"/>
              <a:t>საწყისი ამონახსნი, რომელიც მიიღება გეომეტრიული მეთოდით.</a:t>
            </a:r>
            <a:endParaRPr lang="en-US" dirty="0"/>
          </a:p>
        </p:txBody>
      </p:sp>
      <p:sp>
        <p:nvSpPr>
          <p:cNvPr id="4" name="Slide Number Placeholder 3"/>
          <p:cNvSpPr>
            <a:spLocks noGrp="1"/>
          </p:cNvSpPr>
          <p:nvPr>
            <p:ph type="sldNum" sz="quarter" idx="12"/>
          </p:nvPr>
        </p:nvSpPr>
        <p:spPr/>
        <p:txBody>
          <a:bodyPr/>
          <a:lstStyle/>
          <a:p>
            <a:fld id="{039DBE79-AB89-47DA-A2C1-3786F823A82E}" type="slidenum">
              <a:rPr lang="en-US" smtClean="0"/>
              <a:t>11</a:t>
            </a:fld>
            <a:endParaRPr lang="en-US"/>
          </a:p>
        </p:txBody>
      </p:sp>
      <p:pic>
        <p:nvPicPr>
          <p:cNvPr id="5" name="Content Placeholder 3"/>
          <p:cNvPicPr>
            <a:picLocks noGrp="1" noChangeAspect="1"/>
          </p:cNvPicPr>
          <p:nvPr>
            <p:ph idx="1"/>
          </p:nvPr>
        </p:nvPicPr>
        <p:blipFill rotWithShape="1">
          <a:blip r:embed="rId2"/>
          <a:srcRect l="17873" t="15452" r="18413" b="8438"/>
          <a:stretch/>
        </p:blipFill>
        <p:spPr>
          <a:xfrm>
            <a:off x="2828155" y="1935163"/>
            <a:ext cx="6535689" cy="4389437"/>
          </a:xfrm>
          <a:prstGeom prst="rect">
            <a:avLst/>
          </a:prstGeom>
        </p:spPr>
      </p:pic>
    </p:spTree>
    <p:extLst>
      <p:ext uri="{BB962C8B-B14F-4D97-AF65-F5344CB8AC3E}">
        <p14:creationId xmlns:p14="http://schemas.microsoft.com/office/powerpoint/2010/main" val="32827698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85108" y="1135380"/>
            <a:ext cx="10972800" cy="4389120"/>
          </a:xfrm>
        </p:spPr>
        <p:txBody>
          <a:bodyPr>
            <a:normAutofit/>
          </a:bodyPr>
          <a:lstStyle/>
          <a:p>
            <a:r>
              <a:rPr lang="en-US" dirty="0" err="1"/>
              <a:t>განვიხილოთ</a:t>
            </a:r>
            <a:r>
              <a:rPr lang="en-US" dirty="0"/>
              <a:t> </a:t>
            </a:r>
            <a:r>
              <a:rPr lang="en-US" dirty="0" err="1"/>
              <a:t>ნედლეულის</a:t>
            </a:r>
            <a:r>
              <a:rPr lang="en-US" dirty="0"/>
              <a:t> </a:t>
            </a:r>
            <a:r>
              <a:rPr lang="en-US" dirty="0" err="1"/>
              <a:t>მატება</a:t>
            </a:r>
            <a:r>
              <a:rPr lang="en-US" dirty="0"/>
              <a:t> </a:t>
            </a:r>
            <a:r>
              <a:rPr lang="en-US" dirty="0" err="1"/>
              <a:t>იმ</a:t>
            </a:r>
            <a:r>
              <a:rPr lang="en-US" dirty="0"/>
              <a:t> </a:t>
            </a:r>
            <a:r>
              <a:rPr lang="en-US" dirty="0" err="1"/>
              <a:t>შეზღუდვის</a:t>
            </a:r>
            <a:r>
              <a:rPr lang="en-US" dirty="0"/>
              <a:t> </a:t>
            </a:r>
            <a:r>
              <a:rPr lang="en-US" dirty="0" err="1"/>
              <a:t>მარჯვენა</a:t>
            </a:r>
            <a:r>
              <a:rPr lang="en-US" dirty="0"/>
              <a:t> </a:t>
            </a:r>
            <a:r>
              <a:rPr lang="en-US" dirty="0" err="1"/>
              <a:t>მხარით</a:t>
            </a:r>
            <a:r>
              <a:rPr lang="en-US" dirty="0"/>
              <a:t>, </a:t>
            </a:r>
            <a:r>
              <a:rPr lang="en-US" dirty="0" err="1"/>
              <a:t>რომელიც</a:t>
            </a:r>
            <a:r>
              <a:rPr lang="en-US" dirty="0"/>
              <a:t> </a:t>
            </a:r>
            <a:r>
              <a:rPr lang="en-US" dirty="0" err="1"/>
              <a:t>რძეს</a:t>
            </a:r>
            <a:r>
              <a:rPr lang="en-US" dirty="0"/>
              <a:t> </a:t>
            </a:r>
            <a:r>
              <a:rPr lang="en-US" dirty="0" err="1"/>
              <a:t>შეესაბამება</a:t>
            </a:r>
            <a:r>
              <a:rPr lang="en-US" dirty="0"/>
              <a:t>. </a:t>
            </a:r>
          </a:p>
          <a:p>
            <a:r>
              <a:rPr lang="en-US" dirty="0" err="1"/>
              <a:t>თუკი</a:t>
            </a:r>
            <a:r>
              <a:rPr lang="en-US" dirty="0"/>
              <a:t> (1) </a:t>
            </a:r>
            <a:r>
              <a:rPr lang="en-US" dirty="0" err="1"/>
              <a:t>წრფეს</a:t>
            </a:r>
            <a:r>
              <a:rPr lang="en-US" dirty="0"/>
              <a:t> </a:t>
            </a:r>
            <a:r>
              <a:rPr lang="en-US" dirty="0" err="1"/>
              <a:t>გადავაადგილებთ</a:t>
            </a:r>
            <a:r>
              <a:rPr lang="en-US" dirty="0"/>
              <a:t> </a:t>
            </a:r>
            <a:r>
              <a:rPr lang="en-US" dirty="0" err="1"/>
              <a:t>თავისი</a:t>
            </a:r>
            <a:r>
              <a:rPr lang="en-US" dirty="0"/>
              <a:t> </a:t>
            </a:r>
            <a:r>
              <a:rPr lang="en-US" dirty="0" err="1"/>
              <a:t>თავის</a:t>
            </a:r>
            <a:r>
              <a:rPr lang="en-US" dirty="0"/>
              <a:t> </a:t>
            </a:r>
            <a:r>
              <a:rPr lang="en-US" dirty="0" err="1"/>
              <a:t>პარალელურად</a:t>
            </a:r>
            <a:r>
              <a:rPr lang="en-US" dirty="0"/>
              <a:t> (2) </a:t>
            </a:r>
            <a:r>
              <a:rPr lang="en-US" dirty="0" err="1"/>
              <a:t>და</a:t>
            </a:r>
            <a:r>
              <a:rPr lang="en-US" dirty="0"/>
              <a:t> (3) </a:t>
            </a:r>
            <a:r>
              <a:rPr lang="en-US" dirty="0" err="1"/>
              <a:t>წრფეების</a:t>
            </a:r>
            <a:r>
              <a:rPr lang="en-US" dirty="0"/>
              <a:t> </a:t>
            </a:r>
            <a:r>
              <a:rPr lang="en-US" dirty="0" err="1"/>
              <a:t>გადაკვეთამდე</a:t>
            </a:r>
            <a:r>
              <a:rPr lang="en-US" dirty="0"/>
              <a:t>, (1) </a:t>
            </a:r>
            <a:r>
              <a:rPr lang="en-US" dirty="0" err="1"/>
              <a:t>შეზღუდვა</a:t>
            </a:r>
            <a:r>
              <a:rPr lang="en-US" dirty="0"/>
              <a:t> M </a:t>
            </a:r>
            <a:r>
              <a:rPr lang="en-US" dirty="0" err="1"/>
              <a:t>წერტილში</a:t>
            </a:r>
            <a:r>
              <a:rPr lang="en-US" dirty="0"/>
              <a:t> </a:t>
            </a:r>
            <a:r>
              <a:rPr lang="en-US" dirty="0" err="1"/>
              <a:t>დარჩება</a:t>
            </a:r>
            <a:r>
              <a:rPr lang="en-US" dirty="0"/>
              <a:t> </a:t>
            </a:r>
            <a:r>
              <a:rPr lang="en-US" dirty="0" err="1"/>
              <a:t>აქტიური</a:t>
            </a:r>
            <a:r>
              <a:rPr lang="en-US" dirty="0"/>
              <a:t>.</a:t>
            </a:r>
          </a:p>
          <a:p>
            <a:r>
              <a:rPr lang="en-US" dirty="0"/>
              <a:t>M </a:t>
            </a:r>
            <a:r>
              <a:rPr lang="en-US" dirty="0" err="1"/>
              <a:t>წერტილის</a:t>
            </a:r>
            <a:r>
              <a:rPr lang="en-US" dirty="0"/>
              <a:t> </a:t>
            </a:r>
            <a:r>
              <a:rPr lang="en-US" dirty="0" err="1"/>
              <a:t>კოორდინატებს</a:t>
            </a:r>
            <a:r>
              <a:rPr lang="en-US" dirty="0"/>
              <a:t> </a:t>
            </a:r>
            <a:r>
              <a:rPr lang="en-US" dirty="0" err="1"/>
              <a:t>განვსაზღვრავთ</a:t>
            </a:r>
            <a:r>
              <a:rPr lang="en-US" dirty="0"/>
              <a:t>, </a:t>
            </a:r>
            <a:r>
              <a:rPr lang="en-US" dirty="0" err="1"/>
              <a:t>როგორც</a:t>
            </a:r>
            <a:r>
              <a:rPr lang="en-US" dirty="0"/>
              <a:t> (2) </a:t>
            </a:r>
            <a:r>
              <a:rPr lang="en-US" dirty="0" err="1"/>
              <a:t>და</a:t>
            </a:r>
            <a:r>
              <a:rPr lang="en-US" dirty="0"/>
              <a:t> (3) </a:t>
            </a:r>
            <a:r>
              <a:rPr lang="en-US" dirty="0" err="1"/>
              <a:t>წრფეების</a:t>
            </a:r>
            <a:r>
              <a:rPr lang="en-US" dirty="0"/>
              <a:t> </a:t>
            </a:r>
            <a:r>
              <a:rPr lang="en-US" dirty="0" err="1"/>
              <a:t>გადაკვეთას</a:t>
            </a:r>
            <a:r>
              <a:rPr lang="en-US" dirty="0"/>
              <a:t> </a:t>
            </a:r>
          </a:p>
          <a:p>
            <a:r>
              <a:rPr lang="en-US" dirty="0" err="1"/>
              <a:t>მივიღებთ</a:t>
            </a:r>
            <a:r>
              <a:rPr lang="en-US" dirty="0"/>
              <a:t> M(370, 83; 270,3)</a:t>
            </a:r>
          </a:p>
          <a:p>
            <a:r>
              <a:rPr lang="en-US" dirty="0" err="1"/>
              <a:t>განტოლებაში</a:t>
            </a:r>
            <a:r>
              <a:rPr lang="en-US" dirty="0"/>
              <a:t> M </a:t>
            </a:r>
            <a:r>
              <a:rPr lang="en-US" dirty="0" err="1"/>
              <a:t>წერტილის</a:t>
            </a:r>
            <a:r>
              <a:rPr lang="en-US" dirty="0"/>
              <a:t> </a:t>
            </a:r>
            <a:r>
              <a:rPr lang="en-US" dirty="0" err="1"/>
              <a:t>კოორდინატების</a:t>
            </a:r>
            <a:r>
              <a:rPr lang="en-US" dirty="0"/>
              <a:t> </a:t>
            </a:r>
            <a:r>
              <a:rPr lang="en-US" dirty="0" err="1"/>
              <a:t>ჩასმით</a:t>
            </a:r>
            <a:r>
              <a:rPr lang="en-US" dirty="0"/>
              <a:t> </a:t>
            </a:r>
            <a:r>
              <a:rPr lang="en-US" dirty="0" err="1"/>
              <a:t>მივიღებთ</a:t>
            </a:r>
            <a:r>
              <a:rPr lang="en-US" dirty="0"/>
              <a:t> </a:t>
            </a:r>
            <a:r>
              <a:rPr lang="en-US" dirty="0" err="1"/>
              <a:t>რძის</a:t>
            </a:r>
            <a:r>
              <a:rPr lang="en-US" dirty="0"/>
              <a:t> </a:t>
            </a:r>
            <a:r>
              <a:rPr lang="en-US" dirty="0" err="1"/>
              <a:t>ზღვრულად</a:t>
            </a:r>
            <a:r>
              <a:rPr lang="en-US" dirty="0"/>
              <a:t> </a:t>
            </a:r>
            <a:r>
              <a:rPr lang="en-US" dirty="0" err="1"/>
              <a:t>დასაშვებ</a:t>
            </a:r>
            <a:r>
              <a:rPr lang="en-US" dirty="0"/>
              <a:t> </a:t>
            </a:r>
            <a:r>
              <a:rPr lang="en-US" dirty="0" err="1"/>
              <a:t>დღიურ</a:t>
            </a:r>
            <a:r>
              <a:rPr lang="en-US" dirty="0"/>
              <a:t> </a:t>
            </a:r>
            <a:r>
              <a:rPr lang="en-US" dirty="0" err="1"/>
              <a:t>მარაგს</a:t>
            </a:r>
            <a:r>
              <a:rPr lang="en-US" dirty="0" smtClean="0"/>
              <a:t>.</a:t>
            </a:r>
            <a:endParaRPr lang="ka-GE" dirty="0" smtClean="0"/>
          </a:p>
          <a:p>
            <a:pPr marL="0" indent="0">
              <a:buNone/>
            </a:pPr>
            <a:endParaRPr lang="en-US" dirty="0"/>
          </a:p>
        </p:txBody>
      </p:sp>
      <p:sp>
        <p:nvSpPr>
          <p:cNvPr id="4" name="Slide Number Placeholder 3"/>
          <p:cNvSpPr>
            <a:spLocks noGrp="1"/>
          </p:cNvSpPr>
          <p:nvPr>
            <p:ph type="sldNum" sz="quarter" idx="12"/>
          </p:nvPr>
        </p:nvSpPr>
        <p:spPr/>
        <p:txBody>
          <a:bodyPr/>
          <a:lstStyle/>
          <a:p>
            <a:fld id="{039DBE79-AB89-47DA-A2C1-3786F823A82E}" type="slidenum">
              <a:rPr lang="en-US" smtClean="0"/>
              <a:t>12</a:t>
            </a:fld>
            <a:endParaRPr lang="en-US"/>
          </a:p>
        </p:txBody>
      </p:sp>
    </p:spTree>
    <p:extLst>
      <p:ext uri="{BB962C8B-B14F-4D97-AF65-F5344CB8AC3E}">
        <p14:creationId xmlns:p14="http://schemas.microsoft.com/office/powerpoint/2010/main" val="6507198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pSp>
        <p:nvGrpSpPr>
          <p:cNvPr id="5" name="Group 1"/>
          <p:cNvGrpSpPr>
            <a:grpSpLocks noChangeAspect="1"/>
          </p:cNvGrpSpPr>
          <p:nvPr/>
        </p:nvGrpSpPr>
        <p:grpSpPr bwMode="auto">
          <a:xfrm>
            <a:off x="582794" y="341888"/>
            <a:ext cx="10524392" cy="6268915"/>
            <a:chOff x="1468" y="12585"/>
            <a:chExt cx="3600" cy="2880"/>
          </a:xfrm>
        </p:grpSpPr>
        <p:sp>
          <p:nvSpPr>
            <p:cNvPr id="6" name="AutoShape 21"/>
            <p:cNvSpPr>
              <a:spLocks noChangeAspect="1" noChangeArrowheads="1" noTextEdit="1"/>
            </p:cNvSpPr>
            <p:nvPr/>
          </p:nvSpPr>
          <p:spPr bwMode="auto">
            <a:xfrm>
              <a:off x="1468" y="12585"/>
              <a:ext cx="3600" cy="2880"/>
            </a:xfrm>
            <a:prstGeom prst="rect">
              <a:avLst/>
            </a:prstGeom>
            <a:noFill/>
            <a:ln w="9525">
              <a:solidFill>
                <a:srgbClr val="000000"/>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Line 20"/>
            <p:cNvSpPr>
              <a:spLocks noChangeShapeType="1"/>
            </p:cNvSpPr>
            <p:nvPr/>
          </p:nvSpPr>
          <p:spPr bwMode="auto">
            <a:xfrm flipV="1">
              <a:off x="2043" y="12594"/>
              <a:ext cx="0" cy="252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Line 19"/>
            <p:cNvSpPr>
              <a:spLocks noChangeShapeType="1"/>
            </p:cNvSpPr>
            <p:nvPr/>
          </p:nvSpPr>
          <p:spPr bwMode="auto">
            <a:xfrm>
              <a:off x="1863" y="14935"/>
              <a:ext cx="2699"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 name="Line 18"/>
            <p:cNvSpPr>
              <a:spLocks noChangeShapeType="1"/>
            </p:cNvSpPr>
            <p:nvPr/>
          </p:nvSpPr>
          <p:spPr bwMode="auto">
            <a:xfrm flipV="1">
              <a:off x="2548" y="13302"/>
              <a:ext cx="1621" cy="162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 name="Line 17"/>
            <p:cNvSpPr>
              <a:spLocks noChangeShapeType="1"/>
            </p:cNvSpPr>
            <p:nvPr/>
          </p:nvSpPr>
          <p:spPr bwMode="auto">
            <a:xfrm>
              <a:off x="2223" y="13315"/>
              <a:ext cx="1801" cy="71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Line 16"/>
            <p:cNvSpPr>
              <a:spLocks noChangeShapeType="1"/>
            </p:cNvSpPr>
            <p:nvPr/>
          </p:nvSpPr>
          <p:spPr bwMode="auto">
            <a:xfrm>
              <a:off x="2943" y="13122"/>
              <a:ext cx="900" cy="198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 name="Line 15"/>
            <p:cNvSpPr>
              <a:spLocks noChangeShapeType="1"/>
            </p:cNvSpPr>
            <p:nvPr/>
          </p:nvSpPr>
          <p:spPr bwMode="auto">
            <a:xfrm>
              <a:off x="3302" y="13134"/>
              <a:ext cx="721" cy="162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 name="Line 14"/>
            <p:cNvSpPr>
              <a:spLocks noChangeShapeType="1"/>
            </p:cNvSpPr>
            <p:nvPr/>
          </p:nvSpPr>
          <p:spPr bwMode="auto">
            <a:xfrm flipH="1">
              <a:off x="2043" y="13495"/>
              <a:ext cx="595"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aphicFrame>
          <p:nvGraphicFramePr>
            <p:cNvPr id="14" name="Object 13"/>
            <p:cNvGraphicFramePr>
              <a:graphicFrameLocks noChangeAspect="1"/>
            </p:cNvGraphicFramePr>
            <p:nvPr>
              <p:extLst>
                <p:ext uri="{D42A27DB-BD31-4B8C-83A1-F6EECF244321}">
                  <p14:modId xmlns:p14="http://schemas.microsoft.com/office/powerpoint/2010/main" val="2248880116"/>
                </p:ext>
              </p:extLst>
            </p:nvPr>
          </p:nvGraphicFramePr>
          <p:xfrm>
            <a:off x="2638" y="13262"/>
            <a:ext cx="263" cy="264"/>
          </p:xfrm>
          <a:graphic>
            <a:graphicData uri="http://schemas.openxmlformats.org/presentationml/2006/ole">
              <mc:AlternateContent xmlns:mc="http://schemas.openxmlformats.org/markup-compatibility/2006">
                <mc:Choice xmlns:v="urn:schemas-microsoft-com:vml" Requires="v">
                  <p:oleObj spid="_x0000_s2218" name="Уравнение" r:id="rId3" imgW="152268" imgH="164957" progId="Equation.3">
                    <p:embed/>
                  </p:oleObj>
                </mc:Choice>
                <mc:Fallback>
                  <p:oleObj name="Уравнение" r:id="rId3" imgW="152268" imgH="164957"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38" y="13262"/>
                          <a:ext cx="263" cy="26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5" name="Object 14"/>
            <p:cNvGraphicFramePr>
              <a:graphicFrameLocks noChangeAspect="1"/>
            </p:cNvGraphicFramePr>
            <p:nvPr/>
          </p:nvGraphicFramePr>
          <p:xfrm>
            <a:off x="3379" y="12920"/>
            <a:ext cx="373" cy="325"/>
          </p:xfrm>
          <a:graphic>
            <a:graphicData uri="http://schemas.openxmlformats.org/presentationml/2006/ole">
              <mc:AlternateContent xmlns:mc="http://schemas.openxmlformats.org/markup-compatibility/2006">
                <mc:Choice xmlns:v="urn:schemas-microsoft-com:vml" Requires="v">
                  <p:oleObj spid="_x0000_s2219" name="Уравнение" r:id="rId5" imgW="215713" imgH="203024" progId="Equation.3">
                    <p:embed/>
                  </p:oleObj>
                </mc:Choice>
                <mc:Fallback>
                  <p:oleObj name="Уравнение" r:id="rId5" imgW="215713" imgH="203024"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379" y="12920"/>
                          <a:ext cx="373" cy="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6" name="Object 15"/>
            <p:cNvGraphicFramePr>
              <a:graphicFrameLocks noChangeAspect="1"/>
            </p:cNvGraphicFramePr>
            <p:nvPr/>
          </p:nvGraphicFramePr>
          <p:xfrm>
            <a:off x="3753" y="13660"/>
            <a:ext cx="351" cy="264"/>
          </p:xfrm>
          <a:graphic>
            <a:graphicData uri="http://schemas.openxmlformats.org/presentationml/2006/ole">
              <mc:AlternateContent xmlns:mc="http://schemas.openxmlformats.org/markup-compatibility/2006">
                <mc:Choice xmlns:v="urn:schemas-microsoft-com:vml" Requires="v">
                  <p:oleObj spid="_x0000_s2220" name="Уравнение" r:id="rId7" imgW="203024" imgH="164957" progId="Equation.3">
                    <p:embed/>
                  </p:oleObj>
                </mc:Choice>
                <mc:Fallback>
                  <p:oleObj name="Уравнение" r:id="rId7" imgW="203024" imgH="164957"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753" y="13660"/>
                          <a:ext cx="351" cy="26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7" name="Object 16"/>
            <p:cNvGraphicFramePr>
              <a:graphicFrameLocks noChangeAspect="1"/>
            </p:cNvGraphicFramePr>
            <p:nvPr>
              <p:extLst>
                <p:ext uri="{D42A27DB-BD31-4B8C-83A1-F6EECF244321}">
                  <p14:modId xmlns:p14="http://schemas.microsoft.com/office/powerpoint/2010/main" val="2920983632"/>
                </p:ext>
              </p:extLst>
            </p:nvPr>
          </p:nvGraphicFramePr>
          <p:xfrm>
            <a:off x="3211" y="13496"/>
            <a:ext cx="285" cy="264"/>
          </p:xfrm>
          <a:graphic>
            <a:graphicData uri="http://schemas.openxmlformats.org/presentationml/2006/ole">
              <mc:AlternateContent xmlns:mc="http://schemas.openxmlformats.org/markup-compatibility/2006">
                <mc:Choice xmlns:v="urn:schemas-microsoft-com:vml" Requires="v">
                  <p:oleObj spid="_x0000_s2221" name="Уравнение" r:id="rId9" imgW="164885" imgH="164885" progId="Equation.3">
                    <p:embed/>
                  </p:oleObj>
                </mc:Choice>
                <mc:Fallback>
                  <p:oleObj name="Уравнение" r:id="rId9" imgW="164885" imgH="164885"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211" y="13496"/>
                          <a:ext cx="285" cy="26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8" name="Object 17"/>
            <p:cNvGraphicFramePr>
              <a:graphicFrameLocks noChangeAspect="1"/>
            </p:cNvGraphicFramePr>
            <p:nvPr/>
          </p:nvGraphicFramePr>
          <p:xfrm>
            <a:off x="3195" y="14165"/>
            <a:ext cx="263" cy="264"/>
          </p:xfrm>
          <a:graphic>
            <a:graphicData uri="http://schemas.openxmlformats.org/presentationml/2006/ole">
              <mc:AlternateContent xmlns:mc="http://schemas.openxmlformats.org/markup-compatibility/2006">
                <mc:Choice xmlns:v="urn:schemas-microsoft-com:vml" Requires="v">
                  <p:oleObj spid="_x0000_s2222" name="Уравнение" r:id="rId11" imgW="152268" imgH="164957" progId="Equation.3">
                    <p:embed/>
                  </p:oleObj>
                </mc:Choice>
                <mc:Fallback>
                  <p:oleObj name="Уравнение" r:id="rId11" imgW="152268" imgH="164957"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195" y="14165"/>
                          <a:ext cx="263" cy="26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9" name="Object 18"/>
            <p:cNvGraphicFramePr>
              <a:graphicFrameLocks noChangeAspect="1"/>
            </p:cNvGraphicFramePr>
            <p:nvPr/>
          </p:nvGraphicFramePr>
          <p:xfrm>
            <a:off x="4104" y="13924"/>
            <a:ext cx="395" cy="325"/>
          </p:xfrm>
          <a:graphic>
            <a:graphicData uri="http://schemas.openxmlformats.org/presentationml/2006/ole">
              <mc:AlternateContent xmlns:mc="http://schemas.openxmlformats.org/markup-compatibility/2006">
                <mc:Choice xmlns:v="urn:schemas-microsoft-com:vml" Requires="v">
                  <p:oleObj spid="_x0000_s2223" name="Уравнение" r:id="rId13" imgW="228501" imgH="203112" progId="Equation.3">
                    <p:embed/>
                  </p:oleObj>
                </mc:Choice>
                <mc:Fallback>
                  <p:oleObj name="Уравнение" r:id="rId13" imgW="228501" imgH="203112"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104" y="13924"/>
                          <a:ext cx="395" cy="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 name="Object 19"/>
            <p:cNvGraphicFramePr>
              <a:graphicFrameLocks noChangeAspect="1"/>
            </p:cNvGraphicFramePr>
            <p:nvPr/>
          </p:nvGraphicFramePr>
          <p:xfrm>
            <a:off x="1695" y="13396"/>
            <a:ext cx="263" cy="264"/>
          </p:xfrm>
          <a:graphic>
            <a:graphicData uri="http://schemas.openxmlformats.org/presentationml/2006/ole">
              <mc:AlternateContent xmlns:mc="http://schemas.openxmlformats.org/markup-compatibility/2006">
                <mc:Choice xmlns:v="urn:schemas-microsoft-com:vml" Requires="v">
                  <p:oleObj spid="_x0000_s2224" name="Уравнение" r:id="rId15" imgW="152268" imgH="164957" progId="Equation.3">
                    <p:embed/>
                  </p:oleObj>
                </mc:Choice>
                <mc:Fallback>
                  <p:oleObj name="Уравнение" r:id="rId15" imgW="152268" imgH="164957"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695" y="13396"/>
                          <a:ext cx="263" cy="26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1" name="Object 20"/>
            <p:cNvGraphicFramePr>
              <a:graphicFrameLocks noChangeAspect="1"/>
            </p:cNvGraphicFramePr>
            <p:nvPr/>
          </p:nvGraphicFramePr>
          <p:xfrm>
            <a:off x="1761" y="14962"/>
            <a:ext cx="219" cy="283"/>
          </p:xfrm>
          <a:graphic>
            <a:graphicData uri="http://schemas.openxmlformats.org/presentationml/2006/ole">
              <mc:AlternateContent xmlns:mc="http://schemas.openxmlformats.org/markup-compatibility/2006">
                <mc:Choice xmlns:v="urn:schemas-microsoft-com:vml" Requires="v">
                  <p:oleObj spid="_x0000_s2225" name="Уравнение" r:id="rId17" imgW="126725" imgH="177415" progId="Equation.3">
                    <p:embed/>
                  </p:oleObj>
                </mc:Choice>
                <mc:Fallback>
                  <p:oleObj name="Уравнение" r:id="rId17" imgW="126725" imgH="177415" progId="Equation.3">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1761" y="14962"/>
                          <a:ext cx="219" cy="28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 name="Object 21"/>
            <p:cNvGraphicFramePr>
              <a:graphicFrameLocks noChangeAspect="1"/>
            </p:cNvGraphicFramePr>
            <p:nvPr/>
          </p:nvGraphicFramePr>
          <p:xfrm>
            <a:off x="2415" y="14938"/>
            <a:ext cx="285" cy="264"/>
          </p:xfrm>
          <a:graphic>
            <a:graphicData uri="http://schemas.openxmlformats.org/presentationml/2006/ole">
              <mc:AlternateContent xmlns:mc="http://schemas.openxmlformats.org/markup-compatibility/2006">
                <mc:Choice xmlns:v="urn:schemas-microsoft-com:vml" Requires="v">
                  <p:oleObj spid="_x0000_s2226" name="Уравнение" r:id="rId19" imgW="164885" imgH="164885" progId="Equation.3">
                    <p:embed/>
                  </p:oleObj>
                </mc:Choice>
                <mc:Fallback>
                  <p:oleObj name="Уравнение" r:id="rId19" imgW="164885" imgH="164885" progId="Equation.3">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2415" y="14938"/>
                          <a:ext cx="285" cy="26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3" name="Object 22"/>
            <p:cNvGraphicFramePr>
              <a:graphicFrameLocks noChangeAspect="1"/>
            </p:cNvGraphicFramePr>
            <p:nvPr/>
          </p:nvGraphicFramePr>
          <p:xfrm>
            <a:off x="3379" y="14967"/>
            <a:ext cx="351" cy="325"/>
          </p:xfrm>
          <a:graphic>
            <a:graphicData uri="http://schemas.openxmlformats.org/presentationml/2006/ole">
              <mc:AlternateContent xmlns:mc="http://schemas.openxmlformats.org/markup-compatibility/2006">
                <mc:Choice xmlns:v="urn:schemas-microsoft-com:vml" Requires="v">
                  <p:oleObj spid="_x0000_s2227" name="Уравнение" r:id="rId21" imgW="203024" imgH="203024" progId="Equation.3">
                    <p:embed/>
                  </p:oleObj>
                </mc:Choice>
                <mc:Fallback>
                  <p:oleObj name="Уравнение" r:id="rId21" imgW="203024" imgH="203024" progId="Equation.3">
                    <p:embed/>
                    <p:pic>
                      <p:nvPicPr>
                        <p:cNvPr id="0" name=""/>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3379" y="14967"/>
                          <a:ext cx="351" cy="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4" name="Object 23"/>
            <p:cNvGraphicFramePr>
              <a:graphicFrameLocks noChangeAspect="1"/>
            </p:cNvGraphicFramePr>
            <p:nvPr/>
          </p:nvGraphicFramePr>
          <p:xfrm>
            <a:off x="1689" y="12594"/>
            <a:ext cx="279" cy="345"/>
          </p:xfrm>
          <a:graphic>
            <a:graphicData uri="http://schemas.openxmlformats.org/presentationml/2006/ole">
              <mc:AlternateContent xmlns:mc="http://schemas.openxmlformats.org/markup-compatibility/2006">
                <mc:Choice xmlns:v="urn:schemas-microsoft-com:vml" Requires="v">
                  <p:oleObj spid="_x0000_s2228" name="Уравнение" r:id="rId23" imgW="177569" imgH="215619" progId="Equation.3">
                    <p:embed/>
                  </p:oleObj>
                </mc:Choice>
                <mc:Fallback>
                  <p:oleObj name="Уравнение" r:id="rId23" imgW="177569" imgH="215619" progId="Equation.3">
                    <p:embed/>
                    <p:pic>
                      <p:nvPicPr>
                        <p:cNvPr id="0" name=""/>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1689" y="12594"/>
                          <a:ext cx="279" cy="34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5" name="Object 24"/>
            <p:cNvGraphicFramePr>
              <a:graphicFrameLocks noChangeAspect="1"/>
            </p:cNvGraphicFramePr>
            <p:nvPr/>
          </p:nvGraphicFramePr>
          <p:xfrm>
            <a:off x="4562" y="14962"/>
            <a:ext cx="240" cy="345"/>
          </p:xfrm>
          <a:graphic>
            <a:graphicData uri="http://schemas.openxmlformats.org/presentationml/2006/ole">
              <mc:AlternateContent xmlns:mc="http://schemas.openxmlformats.org/markup-compatibility/2006">
                <mc:Choice xmlns:v="urn:schemas-microsoft-com:vml" Requires="v">
                  <p:oleObj spid="_x0000_s2229" name="Уравнение" r:id="rId25" imgW="152268" imgH="215713" progId="Equation.3">
                    <p:embed/>
                  </p:oleObj>
                </mc:Choice>
                <mc:Fallback>
                  <p:oleObj name="Уравнение" r:id="rId25" imgW="152268" imgH="215713" progId="Equation.3">
                    <p:embed/>
                    <p:pic>
                      <p:nvPicPr>
                        <p:cNvPr id="0" name=""/>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4562" y="14962"/>
                          <a:ext cx="240" cy="34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
        <p:nvSpPr>
          <p:cNvPr id="26" name="Rectangle 23"/>
          <p:cNvSpPr>
            <a:spLocks noChangeArrowheads="1"/>
          </p:cNvSpPr>
          <p:nvPr/>
        </p:nvSpPr>
        <p:spPr bwMode="auto">
          <a:xfrm>
            <a:off x="-171450" y="4572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342900" eaLnBrk="0" fontAlgn="base" hangingPunct="0">
              <a:spcBef>
                <a:spcPct val="0"/>
              </a:spcBef>
              <a:spcAft>
                <a:spcPct val="0"/>
              </a:spcAft>
              <a:tabLst>
                <a:tab pos="4171950" algn="l"/>
              </a:tabLst>
              <a:defRPr>
                <a:solidFill>
                  <a:schemeClr val="tx1"/>
                </a:solidFill>
                <a:latin typeface="Arial" panose="020B0604020202020204" pitchFamily="34" charset="0"/>
              </a:defRPr>
            </a:lvl1pPr>
            <a:lvl2pPr eaLnBrk="0" fontAlgn="base" hangingPunct="0">
              <a:spcBef>
                <a:spcPct val="0"/>
              </a:spcBef>
              <a:spcAft>
                <a:spcPct val="0"/>
              </a:spcAft>
              <a:tabLst>
                <a:tab pos="4171950" algn="l"/>
              </a:tabLst>
              <a:defRPr>
                <a:solidFill>
                  <a:schemeClr val="tx1"/>
                </a:solidFill>
                <a:latin typeface="Arial" panose="020B0604020202020204" pitchFamily="34" charset="0"/>
              </a:defRPr>
            </a:lvl2pPr>
            <a:lvl3pPr eaLnBrk="0" fontAlgn="base" hangingPunct="0">
              <a:spcBef>
                <a:spcPct val="0"/>
              </a:spcBef>
              <a:spcAft>
                <a:spcPct val="0"/>
              </a:spcAft>
              <a:tabLst>
                <a:tab pos="4171950" algn="l"/>
              </a:tabLst>
              <a:defRPr>
                <a:solidFill>
                  <a:schemeClr val="tx1"/>
                </a:solidFill>
                <a:latin typeface="Arial" panose="020B0604020202020204" pitchFamily="34" charset="0"/>
              </a:defRPr>
            </a:lvl3pPr>
            <a:lvl4pPr eaLnBrk="0" fontAlgn="base" hangingPunct="0">
              <a:spcBef>
                <a:spcPct val="0"/>
              </a:spcBef>
              <a:spcAft>
                <a:spcPct val="0"/>
              </a:spcAft>
              <a:tabLst>
                <a:tab pos="4171950" algn="l"/>
              </a:tabLst>
              <a:defRPr>
                <a:solidFill>
                  <a:schemeClr val="tx1"/>
                </a:solidFill>
                <a:latin typeface="Arial" panose="020B0604020202020204" pitchFamily="34" charset="0"/>
              </a:defRPr>
            </a:lvl4pPr>
            <a:lvl5pPr eaLnBrk="0" fontAlgn="base" hangingPunct="0">
              <a:spcBef>
                <a:spcPct val="0"/>
              </a:spcBef>
              <a:spcAft>
                <a:spcPct val="0"/>
              </a:spcAft>
              <a:tabLst>
                <a:tab pos="4171950" algn="l"/>
              </a:tabLst>
              <a:defRPr>
                <a:solidFill>
                  <a:schemeClr val="tx1"/>
                </a:solidFill>
                <a:latin typeface="Arial" panose="020B0604020202020204" pitchFamily="34" charset="0"/>
              </a:defRPr>
            </a:lvl5pPr>
            <a:lvl6pPr eaLnBrk="0" fontAlgn="base" hangingPunct="0">
              <a:spcBef>
                <a:spcPct val="0"/>
              </a:spcBef>
              <a:spcAft>
                <a:spcPct val="0"/>
              </a:spcAft>
              <a:tabLst>
                <a:tab pos="4171950" algn="l"/>
              </a:tabLst>
              <a:defRPr>
                <a:solidFill>
                  <a:schemeClr val="tx1"/>
                </a:solidFill>
                <a:latin typeface="Arial" panose="020B0604020202020204" pitchFamily="34" charset="0"/>
              </a:defRPr>
            </a:lvl6pPr>
            <a:lvl7pPr eaLnBrk="0" fontAlgn="base" hangingPunct="0">
              <a:spcBef>
                <a:spcPct val="0"/>
              </a:spcBef>
              <a:spcAft>
                <a:spcPct val="0"/>
              </a:spcAft>
              <a:tabLst>
                <a:tab pos="4171950" algn="l"/>
              </a:tabLst>
              <a:defRPr>
                <a:solidFill>
                  <a:schemeClr val="tx1"/>
                </a:solidFill>
                <a:latin typeface="Arial" panose="020B0604020202020204" pitchFamily="34" charset="0"/>
              </a:defRPr>
            </a:lvl7pPr>
            <a:lvl8pPr eaLnBrk="0" fontAlgn="base" hangingPunct="0">
              <a:spcBef>
                <a:spcPct val="0"/>
              </a:spcBef>
              <a:spcAft>
                <a:spcPct val="0"/>
              </a:spcAft>
              <a:tabLst>
                <a:tab pos="4171950" algn="l"/>
              </a:tabLst>
              <a:defRPr>
                <a:solidFill>
                  <a:schemeClr val="tx1"/>
                </a:solidFill>
                <a:latin typeface="Arial" panose="020B0604020202020204" pitchFamily="34" charset="0"/>
              </a:defRPr>
            </a:lvl8pPr>
            <a:lvl9pPr eaLnBrk="0" fontAlgn="base" hangingPunct="0">
              <a:spcBef>
                <a:spcPct val="0"/>
              </a:spcBef>
              <a:spcAft>
                <a:spcPct val="0"/>
              </a:spcAft>
              <a:tabLst>
                <a:tab pos="4171950" algn="l"/>
              </a:tabLst>
              <a:defRPr>
                <a:solidFill>
                  <a:schemeClr val="tx1"/>
                </a:solidFill>
                <a:latin typeface="Arial" panose="020B0604020202020204" pitchFamily="34" charset="0"/>
              </a:defRPr>
            </a:lvl9pPr>
          </a:lstStyle>
          <a:p>
            <a:pPr marL="0" marR="0" lvl="0" indent="342900" algn="just" defTabSz="914400" rtl="0" eaLnBrk="0" fontAlgn="base" latinLnBrk="0" hangingPunct="0">
              <a:lnSpc>
                <a:spcPct val="100000"/>
              </a:lnSpc>
              <a:spcBef>
                <a:spcPct val="0"/>
              </a:spcBef>
              <a:spcAft>
                <a:spcPct val="0"/>
              </a:spcAft>
              <a:buClrTx/>
              <a:buSzTx/>
              <a:buFontTx/>
              <a:buNone/>
              <a:tabLst>
                <a:tab pos="4171950" algn="l"/>
              </a:tabLst>
            </a:pPr>
            <a:r>
              <a:rPr kumimoji="0" lang="ka-GE" altLang="en-US" sz="1200" b="0" i="0" u="none" strike="noStrike" cap="none" normalizeH="0" baseline="0">
                <a:ln>
                  <a:noFill/>
                </a:ln>
                <a:solidFill>
                  <a:schemeClr val="tx1"/>
                </a:solidFill>
                <a:effectLst/>
                <a:latin typeface="Sylfaen" panose="010A0502050306030303" pitchFamily="18" charset="0"/>
                <a:ea typeface="Times New Roman" panose="02020603050405020304" pitchFamily="18" charset="0"/>
              </a:rPr>
              <a:t>	      </a:t>
            </a:r>
            <a:r>
              <a:rPr kumimoji="0" lang="ka-GE" altLang="en-US" sz="1200" b="0" i="0" u="none" strike="noStrike" cap="none" normalizeH="0" baseline="0">
                <a:ln>
                  <a:noFill/>
                </a:ln>
                <a:solidFill>
                  <a:schemeClr val="tx1"/>
                </a:solidFill>
                <a:effectLst/>
                <a:latin typeface="Sylfaen" panose="010A0502050306030303" pitchFamily="18" charset="0"/>
                <a:ea typeface="Times New Roman" panose="02020603050405020304" pitchFamily="18" charset="0"/>
                <a:cs typeface="Arial" panose="020B0604020202020204" pitchFamily="34" charset="0"/>
              </a:rPr>
              <a:t>               </a:t>
            </a:r>
            <a:endParaRPr kumimoji="0" lang="en-US" altLang="en-US" sz="800" b="0" i="0" u="none" strike="noStrike" cap="none" normalizeH="0" baseline="0">
              <a:ln>
                <a:noFill/>
              </a:ln>
              <a:solidFill>
                <a:schemeClr val="tx1"/>
              </a:solidFill>
              <a:effectLst/>
            </a:endParaRPr>
          </a:p>
          <a:p>
            <a:pPr marL="0" marR="0" lvl="0" indent="342900" algn="just" defTabSz="914400" rtl="0" eaLnBrk="0" fontAlgn="base" latinLnBrk="0" hangingPunct="0">
              <a:lnSpc>
                <a:spcPct val="100000"/>
              </a:lnSpc>
              <a:spcBef>
                <a:spcPct val="0"/>
              </a:spcBef>
              <a:spcAft>
                <a:spcPct val="0"/>
              </a:spcAft>
              <a:buClrTx/>
              <a:buSzTx/>
              <a:buFontTx/>
              <a:buNone/>
              <a:tabLst>
                <a:tab pos="4171950" algn="l"/>
              </a:tabLst>
            </a:pPr>
            <a:r>
              <a:rPr kumimoji="0" lang="ka-GE" altLang="en-US" sz="1200" b="0" i="0" u="none" strike="noStrike" cap="none" normalizeH="0" baseline="0">
                <a:ln>
                  <a:noFill/>
                </a:ln>
                <a:solidFill>
                  <a:schemeClr val="tx1"/>
                </a:solidFill>
                <a:effectLst/>
                <a:latin typeface="Sylfaen" panose="010A0502050306030303" pitchFamily="18" charset="0"/>
                <a:ea typeface="Times New Roman" panose="02020603050405020304" pitchFamily="18" charset="0"/>
              </a:rPr>
              <a:t> </a:t>
            </a:r>
            <a:endParaRPr kumimoji="0" lang="en-US" altLang="en-US" sz="800" b="0" i="0" u="none" strike="noStrike" cap="none" normalizeH="0" baseline="0">
              <a:ln>
                <a:noFill/>
              </a:ln>
              <a:solidFill>
                <a:schemeClr val="tx1"/>
              </a:solidFill>
              <a:effectLst/>
            </a:endParaRPr>
          </a:p>
          <a:p>
            <a:pPr marL="0" marR="0" lvl="0" indent="342900" algn="just" defTabSz="914400" rtl="0" eaLnBrk="0" fontAlgn="base" latinLnBrk="0" hangingPunct="0">
              <a:lnSpc>
                <a:spcPct val="100000"/>
              </a:lnSpc>
              <a:spcBef>
                <a:spcPct val="0"/>
              </a:spcBef>
              <a:spcAft>
                <a:spcPct val="0"/>
              </a:spcAft>
              <a:buClrTx/>
              <a:buSzTx/>
              <a:buFontTx/>
              <a:buNone/>
              <a:tabLst>
                <a:tab pos="4171950" algn="l"/>
              </a:tabLst>
            </a:pPr>
            <a:r>
              <a:rPr kumimoji="0" lang="ka-GE" altLang="en-US" sz="1200" b="0" i="0" u="none" strike="noStrike" cap="none" normalizeH="0" baseline="0">
                <a:ln>
                  <a:noFill/>
                </a:ln>
                <a:solidFill>
                  <a:schemeClr val="tx1"/>
                </a:solidFill>
                <a:effectLst/>
                <a:latin typeface="Sylfaen" panose="010A0502050306030303" pitchFamily="18" charset="0"/>
                <a:ea typeface="Times New Roman" panose="02020603050405020304" pitchFamily="18" charset="0"/>
                <a:cs typeface="Arial" panose="020B0604020202020204" pitchFamily="34" charset="0"/>
              </a:rPr>
              <a:t>                          </a:t>
            </a:r>
            <a:r>
              <a:rPr kumimoji="0" lang="en-US" altLang="en-US" sz="1200" b="0" i="0" u="none" strike="noStrike" cap="none" normalizeH="0" baseline="0">
                <a:ln>
                  <a:noFill/>
                </a:ln>
                <a:solidFill>
                  <a:schemeClr val="tx1"/>
                </a:solidFill>
                <a:effectLst/>
                <a:latin typeface="Sylfaen" panose="010A0502050306030303" pitchFamily="18" charset="0"/>
                <a:ea typeface="Times New Roman" panose="02020603050405020304" pitchFamily="18" charset="0"/>
                <a:cs typeface="Arial" panose="020B0604020202020204" pitchFamily="34" charset="0"/>
              </a:rPr>
              <a:t>   </a:t>
            </a:r>
            <a:r>
              <a:rPr kumimoji="0" lang="ka-GE" altLang="en-US" sz="1200" b="0" i="0" u="none" strike="noStrike" cap="none" normalizeH="0" baseline="0">
                <a:ln>
                  <a:noFill/>
                </a:ln>
                <a:solidFill>
                  <a:schemeClr val="tx1"/>
                </a:solidFill>
                <a:effectLst/>
                <a:latin typeface="Sylfaen" panose="010A0502050306030303" pitchFamily="18" charset="0"/>
                <a:ea typeface="Times New Roman" panose="02020603050405020304" pitchFamily="18" charset="0"/>
                <a:cs typeface="Arial" panose="020B0604020202020204" pitchFamily="34" charset="0"/>
              </a:rPr>
              <a:t>   </a:t>
            </a:r>
            <a:endParaRPr kumimoji="0" lang="en-US" altLang="en-US" sz="800" b="0" i="0" u="none" strike="noStrike" cap="none" normalizeH="0" baseline="0">
              <a:ln>
                <a:noFill/>
              </a:ln>
              <a:solidFill>
                <a:schemeClr val="tx1"/>
              </a:solidFill>
              <a:effectLst/>
            </a:endParaRPr>
          </a:p>
          <a:p>
            <a:pPr marL="0" marR="0" lvl="0" indent="342900" algn="just" defTabSz="914400" rtl="0" eaLnBrk="0" fontAlgn="base" latinLnBrk="0" hangingPunct="0">
              <a:lnSpc>
                <a:spcPct val="100000"/>
              </a:lnSpc>
              <a:spcBef>
                <a:spcPct val="0"/>
              </a:spcBef>
              <a:spcAft>
                <a:spcPct val="0"/>
              </a:spcAft>
              <a:buClrTx/>
              <a:buSzTx/>
              <a:buFontTx/>
              <a:buNone/>
              <a:tabLst>
                <a:tab pos="4171950" algn="l"/>
              </a:tabLst>
            </a:pPr>
            <a:r>
              <a:rPr kumimoji="0" lang="ka-GE" altLang="en-US" sz="1200" b="0" i="0" u="none" strike="noStrike" cap="none" normalizeH="0" baseline="0">
                <a:ln>
                  <a:noFill/>
                </a:ln>
                <a:solidFill>
                  <a:schemeClr val="tx1"/>
                </a:solidFill>
                <a:effectLst/>
                <a:latin typeface="Sylfaen" panose="010A0502050306030303" pitchFamily="18" charset="0"/>
                <a:ea typeface="Times New Roman" panose="02020603050405020304" pitchFamily="18" charset="0"/>
                <a:cs typeface="Arial" panose="020B0604020202020204" pitchFamily="34" charset="0"/>
              </a:rPr>
              <a:t>                                      </a:t>
            </a:r>
            <a:endParaRPr kumimoji="0" lang="ka-GE"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53218070"/>
      </p:ext>
    </p:extLst>
  </p:cSld>
  <p:clrMapOvr>
    <a:masterClrMapping/>
  </p:clrMapOvr>
  <mc:AlternateContent xmlns:mc="http://schemas.openxmlformats.org/markup-compatibility/2006" xmlns:p14="http://schemas.microsoft.com/office/powerpoint/2010/main">
    <mc:Choice Requires="p14">
      <p:transition spd="slow" p14:dur="2000">
        <p14:prism/>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8778" y="1274173"/>
            <a:ext cx="10972800" cy="3322320"/>
          </a:xfrm>
        </p:spPr>
        <p:txBody>
          <a:bodyPr/>
          <a:lstStyle/>
          <a:p>
            <a:r>
              <a:rPr lang="en-US" dirty="0"/>
              <a:t> </a:t>
            </a:r>
            <a:r>
              <a:rPr lang="en-US" dirty="0" err="1"/>
              <a:t>შემდეგ</a:t>
            </a:r>
            <a:r>
              <a:rPr lang="en-US" dirty="0"/>
              <a:t> </a:t>
            </a:r>
            <a:r>
              <a:rPr lang="en-US" dirty="0" err="1"/>
              <a:t>განვიხილავთ</a:t>
            </a:r>
            <a:r>
              <a:rPr lang="en-US" dirty="0"/>
              <a:t> </a:t>
            </a:r>
            <a:r>
              <a:rPr lang="en-US" dirty="0" err="1"/>
              <a:t>შემავსებლების</a:t>
            </a:r>
            <a:r>
              <a:rPr lang="en-US" dirty="0"/>
              <a:t> </a:t>
            </a:r>
            <a:r>
              <a:rPr lang="en-US" dirty="0" err="1"/>
              <a:t>შეზღუდვის</a:t>
            </a:r>
            <a:r>
              <a:rPr lang="en-US" dirty="0"/>
              <a:t> </a:t>
            </a:r>
            <a:r>
              <a:rPr lang="en-US" dirty="0" err="1" smtClean="0"/>
              <a:t>მატებას</a:t>
            </a:r>
            <a:endParaRPr lang="ka-GE" dirty="0" smtClean="0"/>
          </a:p>
          <a:p>
            <a:r>
              <a:rPr lang="en-US" dirty="0"/>
              <a:t>(2) </a:t>
            </a:r>
            <a:r>
              <a:rPr lang="en-US" dirty="0" err="1"/>
              <a:t>წრფის</a:t>
            </a:r>
            <a:r>
              <a:rPr lang="en-US" dirty="0"/>
              <a:t> </a:t>
            </a:r>
            <a:r>
              <a:rPr lang="en-US" dirty="0" err="1"/>
              <a:t>პარალელური</a:t>
            </a:r>
            <a:r>
              <a:rPr lang="en-US" dirty="0"/>
              <a:t> </a:t>
            </a:r>
            <a:r>
              <a:rPr lang="en-US" dirty="0" err="1"/>
              <a:t>გადაადგილებით</a:t>
            </a:r>
            <a:r>
              <a:rPr lang="en-US" dirty="0"/>
              <a:t> </a:t>
            </a:r>
            <a:r>
              <a:rPr lang="en-US" dirty="0" err="1"/>
              <a:t>მარჯვნივ</a:t>
            </a:r>
            <a:r>
              <a:rPr lang="en-US" dirty="0"/>
              <a:t>, (1) </a:t>
            </a:r>
            <a:r>
              <a:rPr lang="en-US" dirty="0" err="1"/>
              <a:t>და</a:t>
            </a:r>
            <a:r>
              <a:rPr lang="en-US" dirty="0"/>
              <a:t> (2) </a:t>
            </a:r>
            <a:r>
              <a:rPr lang="en-US" dirty="0" err="1"/>
              <a:t>წრფეების</a:t>
            </a:r>
            <a:r>
              <a:rPr lang="en-US" dirty="0"/>
              <a:t> </a:t>
            </a:r>
            <a:r>
              <a:rPr lang="en-US" dirty="0" err="1"/>
              <a:t>გადაკვეთამდე</a:t>
            </a:r>
            <a:r>
              <a:rPr lang="en-US" dirty="0"/>
              <a:t> N </a:t>
            </a:r>
            <a:r>
              <a:rPr lang="en-US" dirty="0" err="1"/>
              <a:t>წერტილში</a:t>
            </a:r>
            <a:r>
              <a:rPr lang="en-US" dirty="0"/>
              <a:t> (2) </a:t>
            </a:r>
            <a:r>
              <a:rPr lang="en-US" dirty="0" err="1"/>
              <a:t>შეზღუდვა</a:t>
            </a:r>
            <a:r>
              <a:rPr lang="en-US" dirty="0"/>
              <a:t> </a:t>
            </a:r>
            <a:r>
              <a:rPr lang="en-US" dirty="0" err="1"/>
              <a:t>დარჩება</a:t>
            </a:r>
            <a:r>
              <a:rPr lang="en-US" dirty="0"/>
              <a:t> </a:t>
            </a:r>
            <a:r>
              <a:rPr lang="en-US" dirty="0" err="1"/>
              <a:t>აქტიური</a:t>
            </a:r>
            <a:r>
              <a:rPr lang="en-US" dirty="0"/>
              <a:t>.</a:t>
            </a:r>
          </a:p>
          <a:p>
            <a:r>
              <a:rPr lang="en-US" dirty="0"/>
              <a:t>N </a:t>
            </a:r>
            <a:r>
              <a:rPr lang="en-US" dirty="0" err="1"/>
              <a:t>წერტილის</a:t>
            </a:r>
            <a:r>
              <a:rPr lang="en-US" dirty="0"/>
              <a:t> </a:t>
            </a:r>
            <a:r>
              <a:rPr lang="en-US" dirty="0" err="1"/>
              <a:t>კოორდინატებს</a:t>
            </a:r>
            <a:r>
              <a:rPr lang="en-US" dirty="0"/>
              <a:t> </a:t>
            </a:r>
            <a:r>
              <a:rPr lang="en-US" dirty="0" err="1"/>
              <a:t>განვსაზღვრავთ</a:t>
            </a:r>
            <a:r>
              <a:rPr lang="en-US" dirty="0"/>
              <a:t> </a:t>
            </a:r>
            <a:r>
              <a:rPr lang="en-US" dirty="0" err="1"/>
              <a:t>როგორც</a:t>
            </a:r>
            <a:r>
              <a:rPr lang="en-US" dirty="0"/>
              <a:t> (1) </a:t>
            </a:r>
            <a:r>
              <a:rPr lang="en-US" dirty="0" err="1"/>
              <a:t>და</a:t>
            </a:r>
            <a:r>
              <a:rPr lang="en-US" dirty="0"/>
              <a:t> (4) </a:t>
            </a:r>
            <a:r>
              <a:rPr lang="en-US" dirty="0" err="1"/>
              <a:t>წრფეების</a:t>
            </a:r>
            <a:r>
              <a:rPr lang="en-US" dirty="0"/>
              <a:t> </a:t>
            </a:r>
            <a:r>
              <a:rPr lang="en-US" dirty="0" err="1"/>
              <a:t>გადაკვეთას</a:t>
            </a:r>
            <a:r>
              <a:rPr lang="en-US" dirty="0"/>
              <a:t> </a:t>
            </a:r>
          </a:p>
          <a:p>
            <a:r>
              <a:rPr lang="en-US" dirty="0" err="1"/>
              <a:t>მივიღებთ</a:t>
            </a:r>
            <a:r>
              <a:rPr lang="en-US" dirty="0"/>
              <a:t> N(281,25;350</a:t>
            </a:r>
            <a:r>
              <a:rPr lang="en-US" dirty="0" smtClean="0"/>
              <a:t>)</a:t>
            </a:r>
            <a:endParaRPr lang="en-US" dirty="0"/>
          </a:p>
        </p:txBody>
      </p:sp>
      <p:sp>
        <p:nvSpPr>
          <p:cNvPr id="4" name="Slide Number Placeholder 3"/>
          <p:cNvSpPr>
            <a:spLocks noGrp="1"/>
          </p:cNvSpPr>
          <p:nvPr>
            <p:ph type="sldNum" sz="quarter" idx="12"/>
          </p:nvPr>
        </p:nvSpPr>
        <p:spPr/>
        <p:txBody>
          <a:bodyPr/>
          <a:lstStyle/>
          <a:p>
            <a:fld id="{039DBE79-AB89-47DA-A2C1-3786F823A82E}" type="slidenum">
              <a:rPr lang="en-US" smtClean="0"/>
              <a:t>14</a:t>
            </a:fld>
            <a:endParaRPr lang="en-US"/>
          </a:p>
        </p:txBody>
      </p:sp>
    </p:spTree>
    <p:extLst>
      <p:ext uri="{BB962C8B-B14F-4D97-AF65-F5344CB8AC3E}">
        <p14:creationId xmlns:p14="http://schemas.microsoft.com/office/powerpoint/2010/main" val="23812987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0"/>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pSp>
        <p:nvGrpSpPr>
          <p:cNvPr id="6" name="Group 1"/>
          <p:cNvGrpSpPr>
            <a:grpSpLocks noChangeAspect="1"/>
          </p:cNvGrpSpPr>
          <p:nvPr/>
        </p:nvGrpSpPr>
        <p:grpSpPr bwMode="auto">
          <a:xfrm>
            <a:off x="422031" y="369277"/>
            <a:ext cx="10893669" cy="5838092"/>
            <a:chOff x="1468" y="12585"/>
            <a:chExt cx="3600" cy="2880"/>
          </a:xfrm>
        </p:grpSpPr>
        <p:sp>
          <p:nvSpPr>
            <p:cNvPr id="7" name="AutoShape 19"/>
            <p:cNvSpPr>
              <a:spLocks noChangeAspect="1" noChangeArrowheads="1" noTextEdit="1"/>
            </p:cNvSpPr>
            <p:nvPr/>
          </p:nvSpPr>
          <p:spPr bwMode="auto">
            <a:xfrm>
              <a:off x="1468" y="12585"/>
              <a:ext cx="3600" cy="2880"/>
            </a:xfrm>
            <a:prstGeom prst="rect">
              <a:avLst/>
            </a:prstGeom>
            <a:noFill/>
            <a:ln w="9525">
              <a:solidFill>
                <a:srgbClr val="000000"/>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Line 18"/>
            <p:cNvSpPr>
              <a:spLocks noChangeShapeType="1"/>
            </p:cNvSpPr>
            <p:nvPr/>
          </p:nvSpPr>
          <p:spPr bwMode="auto">
            <a:xfrm flipV="1">
              <a:off x="2043" y="12594"/>
              <a:ext cx="0" cy="252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 name="Line 17"/>
            <p:cNvSpPr>
              <a:spLocks noChangeShapeType="1"/>
            </p:cNvSpPr>
            <p:nvPr/>
          </p:nvSpPr>
          <p:spPr bwMode="auto">
            <a:xfrm>
              <a:off x="1863" y="14935"/>
              <a:ext cx="2699"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 name="Line 16"/>
            <p:cNvSpPr>
              <a:spLocks noChangeShapeType="1"/>
            </p:cNvSpPr>
            <p:nvPr/>
          </p:nvSpPr>
          <p:spPr bwMode="auto">
            <a:xfrm flipV="1">
              <a:off x="2548" y="14035"/>
              <a:ext cx="889" cy="89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Line 15"/>
            <p:cNvSpPr>
              <a:spLocks noChangeShapeType="1"/>
            </p:cNvSpPr>
            <p:nvPr/>
          </p:nvSpPr>
          <p:spPr bwMode="auto">
            <a:xfrm>
              <a:off x="2223" y="13315"/>
              <a:ext cx="1801" cy="71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 name="Line 14"/>
            <p:cNvSpPr>
              <a:spLocks noChangeShapeType="1"/>
            </p:cNvSpPr>
            <p:nvPr/>
          </p:nvSpPr>
          <p:spPr bwMode="auto">
            <a:xfrm>
              <a:off x="2943" y="13134"/>
              <a:ext cx="600" cy="111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 name="Line 13"/>
            <p:cNvSpPr>
              <a:spLocks noChangeShapeType="1"/>
            </p:cNvSpPr>
            <p:nvPr/>
          </p:nvSpPr>
          <p:spPr bwMode="auto">
            <a:xfrm>
              <a:off x="2261" y="13082"/>
              <a:ext cx="1843" cy="775"/>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Line 12"/>
            <p:cNvSpPr>
              <a:spLocks noChangeShapeType="1"/>
            </p:cNvSpPr>
            <p:nvPr/>
          </p:nvSpPr>
          <p:spPr bwMode="auto">
            <a:xfrm flipH="1">
              <a:off x="2043" y="13494"/>
              <a:ext cx="1095" cy="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aphicFrame>
          <p:nvGraphicFramePr>
            <p:cNvPr id="15" name="Object 14"/>
            <p:cNvGraphicFramePr>
              <a:graphicFrameLocks noChangeAspect="1"/>
            </p:cNvGraphicFramePr>
            <p:nvPr/>
          </p:nvGraphicFramePr>
          <p:xfrm>
            <a:off x="3138" y="13315"/>
            <a:ext cx="306" cy="283"/>
          </p:xfrm>
          <a:graphic>
            <a:graphicData uri="http://schemas.openxmlformats.org/presentationml/2006/ole">
              <mc:AlternateContent xmlns:mc="http://schemas.openxmlformats.org/markup-compatibility/2006">
                <mc:Choice xmlns:v="urn:schemas-microsoft-com:vml" Requires="v">
                  <p:oleObj spid="_x0000_s3214" name="Уравнение" r:id="rId3" imgW="177492" imgH="177492" progId="Equation.3">
                    <p:embed/>
                  </p:oleObj>
                </mc:Choice>
                <mc:Fallback>
                  <p:oleObj name="Уравнение" r:id="rId3" imgW="177492" imgH="177492"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38" y="13315"/>
                          <a:ext cx="306" cy="28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6" name="Object 15"/>
            <p:cNvGraphicFramePr>
              <a:graphicFrameLocks noChangeAspect="1"/>
            </p:cNvGraphicFramePr>
            <p:nvPr>
              <p:extLst>
                <p:ext uri="{D42A27DB-BD31-4B8C-83A1-F6EECF244321}">
                  <p14:modId xmlns:p14="http://schemas.microsoft.com/office/powerpoint/2010/main" val="3322651316"/>
                </p:ext>
              </p:extLst>
            </p:nvPr>
          </p:nvGraphicFramePr>
          <p:xfrm>
            <a:off x="2591" y="13362"/>
            <a:ext cx="263" cy="264"/>
          </p:xfrm>
          <a:graphic>
            <a:graphicData uri="http://schemas.openxmlformats.org/presentationml/2006/ole">
              <mc:AlternateContent xmlns:mc="http://schemas.openxmlformats.org/markup-compatibility/2006">
                <mc:Choice xmlns:v="urn:schemas-microsoft-com:vml" Requires="v">
                  <p:oleObj spid="_x0000_s3215" name="Equation" r:id="rId5" imgW="152280" imgH="164880" progId="Equation.3">
                    <p:embed/>
                  </p:oleObj>
                </mc:Choice>
                <mc:Fallback>
                  <p:oleObj name="Equation" r:id="rId5" imgW="152280" imgH="164880" progId="Equation.3">
                    <p:embed/>
                    <p:pic>
                      <p:nvPicPr>
                        <p:cNvPr id="0" name=""/>
                        <p:cNvPicPr>
                          <a:picLocks noChangeAspect="1" noChangeArrowheads="1"/>
                        </p:cNvPicPr>
                        <p:nvPr/>
                      </p:nvPicPr>
                      <p:blipFill>
                        <a:blip r:embed="rId6"/>
                        <a:srcRect/>
                        <a:stretch>
                          <a:fillRect/>
                        </a:stretch>
                      </p:blipFill>
                      <p:spPr bwMode="auto">
                        <a:xfrm>
                          <a:off x="2591" y="13362"/>
                          <a:ext cx="263" cy="26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7" name="Object 16"/>
            <p:cNvGraphicFramePr>
              <a:graphicFrameLocks noChangeAspect="1"/>
            </p:cNvGraphicFramePr>
            <p:nvPr>
              <p:extLst>
                <p:ext uri="{D42A27DB-BD31-4B8C-83A1-F6EECF244321}">
                  <p14:modId xmlns:p14="http://schemas.microsoft.com/office/powerpoint/2010/main" val="744274972"/>
                </p:ext>
              </p:extLst>
            </p:nvPr>
          </p:nvGraphicFramePr>
          <p:xfrm>
            <a:off x="3411" y="13903"/>
            <a:ext cx="263" cy="264"/>
          </p:xfrm>
          <a:graphic>
            <a:graphicData uri="http://schemas.openxmlformats.org/presentationml/2006/ole">
              <mc:AlternateContent xmlns:mc="http://schemas.openxmlformats.org/markup-compatibility/2006">
                <mc:Choice xmlns:v="urn:schemas-microsoft-com:vml" Requires="v">
                  <p:oleObj spid="_x0000_s3216" name="Уравнение" r:id="rId7" imgW="152268" imgH="164957" progId="Equation.3">
                    <p:embed/>
                  </p:oleObj>
                </mc:Choice>
                <mc:Fallback>
                  <p:oleObj name="Уравнение" r:id="rId7" imgW="152268" imgH="164957"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411" y="13903"/>
                          <a:ext cx="263" cy="26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8" name="Object 17"/>
            <p:cNvGraphicFramePr>
              <a:graphicFrameLocks noChangeAspect="1"/>
            </p:cNvGraphicFramePr>
            <p:nvPr/>
          </p:nvGraphicFramePr>
          <p:xfrm>
            <a:off x="4499" y="14429"/>
            <a:ext cx="395" cy="325"/>
          </p:xfrm>
          <a:graphic>
            <a:graphicData uri="http://schemas.openxmlformats.org/presentationml/2006/ole">
              <mc:AlternateContent xmlns:mc="http://schemas.openxmlformats.org/markup-compatibility/2006">
                <mc:Choice xmlns:v="urn:schemas-microsoft-com:vml" Requires="v">
                  <p:oleObj spid="_x0000_s3217" name="Уравнение" r:id="rId9" imgW="228501" imgH="203112" progId="Equation.3">
                    <p:embed/>
                  </p:oleObj>
                </mc:Choice>
                <mc:Fallback>
                  <p:oleObj name="Уравнение" r:id="rId9" imgW="228501" imgH="203112"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499" y="14429"/>
                          <a:ext cx="395" cy="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9" name="Object 18"/>
            <p:cNvGraphicFramePr>
              <a:graphicFrameLocks noChangeAspect="1"/>
            </p:cNvGraphicFramePr>
            <p:nvPr/>
          </p:nvGraphicFramePr>
          <p:xfrm>
            <a:off x="1960" y="13494"/>
            <a:ext cx="263" cy="264"/>
          </p:xfrm>
          <a:graphic>
            <a:graphicData uri="http://schemas.openxmlformats.org/presentationml/2006/ole">
              <mc:AlternateContent xmlns:mc="http://schemas.openxmlformats.org/markup-compatibility/2006">
                <mc:Choice xmlns:v="urn:schemas-microsoft-com:vml" Requires="v">
                  <p:oleObj spid="_x0000_s3218" name="Уравнение" r:id="rId11" imgW="152268" imgH="164957" progId="Equation.3">
                    <p:embed/>
                  </p:oleObj>
                </mc:Choice>
                <mc:Fallback>
                  <p:oleObj name="Уравнение" r:id="rId11" imgW="152268" imgH="164957"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960" y="13494"/>
                          <a:ext cx="263" cy="26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 name="Object 19"/>
            <p:cNvGraphicFramePr>
              <a:graphicFrameLocks noChangeAspect="1"/>
            </p:cNvGraphicFramePr>
            <p:nvPr/>
          </p:nvGraphicFramePr>
          <p:xfrm>
            <a:off x="1761" y="14962"/>
            <a:ext cx="219" cy="283"/>
          </p:xfrm>
          <a:graphic>
            <a:graphicData uri="http://schemas.openxmlformats.org/presentationml/2006/ole">
              <mc:AlternateContent xmlns:mc="http://schemas.openxmlformats.org/markup-compatibility/2006">
                <mc:Choice xmlns:v="urn:schemas-microsoft-com:vml" Requires="v">
                  <p:oleObj spid="_x0000_s3219" name="Уравнение" r:id="rId13" imgW="126725" imgH="177415" progId="Equation.3">
                    <p:embed/>
                  </p:oleObj>
                </mc:Choice>
                <mc:Fallback>
                  <p:oleObj name="Уравнение" r:id="rId13" imgW="126725" imgH="177415"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761" y="14962"/>
                          <a:ext cx="219" cy="28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1" name="Object 20"/>
            <p:cNvGraphicFramePr>
              <a:graphicFrameLocks noChangeAspect="1"/>
            </p:cNvGraphicFramePr>
            <p:nvPr/>
          </p:nvGraphicFramePr>
          <p:xfrm>
            <a:off x="2415" y="14938"/>
            <a:ext cx="285" cy="264"/>
          </p:xfrm>
          <a:graphic>
            <a:graphicData uri="http://schemas.openxmlformats.org/presentationml/2006/ole">
              <mc:AlternateContent xmlns:mc="http://schemas.openxmlformats.org/markup-compatibility/2006">
                <mc:Choice xmlns:v="urn:schemas-microsoft-com:vml" Requires="v">
                  <p:oleObj spid="_x0000_s3220" name="Уравнение" r:id="rId15" imgW="164885" imgH="164885" progId="Equation.3">
                    <p:embed/>
                  </p:oleObj>
                </mc:Choice>
                <mc:Fallback>
                  <p:oleObj name="Уравнение" r:id="rId15" imgW="164885" imgH="164885"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415" y="14938"/>
                          <a:ext cx="285" cy="26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 name="Object 21"/>
            <p:cNvGraphicFramePr>
              <a:graphicFrameLocks noChangeAspect="1"/>
            </p:cNvGraphicFramePr>
            <p:nvPr/>
          </p:nvGraphicFramePr>
          <p:xfrm>
            <a:off x="3379" y="14967"/>
            <a:ext cx="351" cy="325"/>
          </p:xfrm>
          <a:graphic>
            <a:graphicData uri="http://schemas.openxmlformats.org/presentationml/2006/ole">
              <mc:AlternateContent xmlns:mc="http://schemas.openxmlformats.org/markup-compatibility/2006">
                <mc:Choice xmlns:v="urn:schemas-microsoft-com:vml" Requires="v">
                  <p:oleObj spid="_x0000_s3221" name="Уравнение" r:id="rId17" imgW="203024" imgH="203024" progId="Equation.3">
                    <p:embed/>
                  </p:oleObj>
                </mc:Choice>
                <mc:Fallback>
                  <p:oleObj name="Уравнение" r:id="rId17" imgW="203024" imgH="203024" progId="Equation.3">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3379" y="14967"/>
                          <a:ext cx="351" cy="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3" name="Object 22"/>
            <p:cNvGraphicFramePr>
              <a:graphicFrameLocks noChangeAspect="1"/>
            </p:cNvGraphicFramePr>
            <p:nvPr/>
          </p:nvGraphicFramePr>
          <p:xfrm>
            <a:off x="1689" y="12594"/>
            <a:ext cx="279" cy="345"/>
          </p:xfrm>
          <a:graphic>
            <a:graphicData uri="http://schemas.openxmlformats.org/presentationml/2006/ole">
              <mc:AlternateContent xmlns:mc="http://schemas.openxmlformats.org/markup-compatibility/2006">
                <mc:Choice xmlns:v="urn:schemas-microsoft-com:vml" Requires="v">
                  <p:oleObj spid="_x0000_s3222" name="Уравнение" r:id="rId19" imgW="177569" imgH="215619" progId="Equation.3">
                    <p:embed/>
                  </p:oleObj>
                </mc:Choice>
                <mc:Fallback>
                  <p:oleObj name="Уравнение" r:id="rId19" imgW="177569" imgH="215619" progId="Equation.3">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1689" y="12594"/>
                          <a:ext cx="279" cy="34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4" name="Object 23"/>
            <p:cNvGraphicFramePr>
              <a:graphicFrameLocks noChangeAspect="1"/>
            </p:cNvGraphicFramePr>
            <p:nvPr/>
          </p:nvGraphicFramePr>
          <p:xfrm>
            <a:off x="4562" y="14962"/>
            <a:ext cx="240" cy="345"/>
          </p:xfrm>
          <a:graphic>
            <a:graphicData uri="http://schemas.openxmlformats.org/presentationml/2006/ole">
              <mc:AlternateContent xmlns:mc="http://schemas.openxmlformats.org/markup-compatibility/2006">
                <mc:Choice xmlns:v="urn:schemas-microsoft-com:vml" Requires="v">
                  <p:oleObj spid="_x0000_s3223" name="Уравнение" r:id="rId21" imgW="152268" imgH="215713" progId="Equation.3">
                    <p:embed/>
                  </p:oleObj>
                </mc:Choice>
                <mc:Fallback>
                  <p:oleObj name="Уравнение" r:id="rId21" imgW="152268" imgH="215713" progId="Equation.3">
                    <p:embed/>
                    <p:pic>
                      <p:nvPicPr>
                        <p:cNvPr id="0" name=""/>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4562" y="14962"/>
                          <a:ext cx="240" cy="34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
        <p:nvSpPr>
          <p:cNvPr id="25" name="Rectangle 21"/>
          <p:cNvSpPr>
            <a:spLocks noChangeArrowheads="1"/>
          </p:cNvSpPr>
          <p:nvPr/>
        </p:nvSpPr>
        <p:spPr bwMode="auto">
          <a:xfrm>
            <a:off x="-171450" y="4572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342900" eaLnBrk="0" fontAlgn="base" hangingPunct="0">
              <a:spcBef>
                <a:spcPct val="0"/>
              </a:spcBef>
              <a:spcAft>
                <a:spcPct val="0"/>
              </a:spcAft>
              <a:tabLst>
                <a:tab pos="4400550" algn="l"/>
              </a:tabLst>
              <a:defRPr>
                <a:solidFill>
                  <a:schemeClr val="tx1"/>
                </a:solidFill>
                <a:latin typeface="Arial" panose="020B0604020202020204" pitchFamily="34" charset="0"/>
              </a:defRPr>
            </a:lvl1pPr>
            <a:lvl2pPr eaLnBrk="0" fontAlgn="base" hangingPunct="0">
              <a:spcBef>
                <a:spcPct val="0"/>
              </a:spcBef>
              <a:spcAft>
                <a:spcPct val="0"/>
              </a:spcAft>
              <a:tabLst>
                <a:tab pos="4400550" algn="l"/>
              </a:tabLst>
              <a:defRPr>
                <a:solidFill>
                  <a:schemeClr val="tx1"/>
                </a:solidFill>
                <a:latin typeface="Arial" panose="020B0604020202020204" pitchFamily="34" charset="0"/>
              </a:defRPr>
            </a:lvl2pPr>
            <a:lvl3pPr eaLnBrk="0" fontAlgn="base" hangingPunct="0">
              <a:spcBef>
                <a:spcPct val="0"/>
              </a:spcBef>
              <a:spcAft>
                <a:spcPct val="0"/>
              </a:spcAft>
              <a:tabLst>
                <a:tab pos="4400550" algn="l"/>
              </a:tabLst>
              <a:defRPr>
                <a:solidFill>
                  <a:schemeClr val="tx1"/>
                </a:solidFill>
                <a:latin typeface="Arial" panose="020B0604020202020204" pitchFamily="34" charset="0"/>
              </a:defRPr>
            </a:lvl3pPr>
            <a:lvl4pPr eaLnBrk="0" fontAlgn="base" hangingPunct="0">
              <a:spcBef>
                <a:spcPct val="0"/>
              </a:spcBef>
              <a:spcAft>
                <a:spcPct val="0"/>
              </a:spcAft>
              <a:tabLst>
                <a:tab pos="4400550" algn="l"/>
              </a:tabLst>
              <a:defRPr>
                <a:solidFill>
                  <a:schemeClr val="tx1"/>
                </a:solidFill>
                <a:latin typeface="Arial" panose="020B0604020202020204" pitchFamily="34" charset="0"/>
              </a:defRPr>
            </a:lvl4pPr>
            <a:lvl5pPr eaLnBrk="0" fontAlgn="base" hangingPunct="0">
              <a:spcBef>
                <a:spcPct val="0"/>
              </a:spcBef>
              <a:spcAft>
                <a:spcPct val="0"/>
              </a:spcAft>
              <a:tabLst>
                <a:tab pos="4400550" algn="l"/>
              </a:tabLst>
              <a:defRPr>
                <a:solidFill>
                  <a:schemeClr val="tx1"/>
                </a:solidFill>
                <a:latin typeface="Arial" panose="020B0604020202020204" pitchFamily="34" charset="0"/>
              </a:defRPr>
            </a:lvl5pPr>
            <a:lvl6pPr eaLnBrk="0" fontAlgn="base" hangingPunct="0">
              <a:spcBef>
                <a:spcPct val="0"/>
              </a:spcBef>
              <a:spcAft>
                <a:spcPct val="0"/>
              </a:spcAft>
              <a:tabLst>
                <a:tab pos="4400550" algn="l"/>
              </a:tabLst>
              <a:defRPr>
                <a:solidFill>
                  <a:schemeClr val="tx1"/>
                </a:solidFill>
                <a:latin typeface="Arial" panose="020B0604020202020204" pitchFamily="34" charset="0"/>
              </a:defRPr>
            </a:lvl6pPr>
            <a:lvl7pPr eaLnBrk="0" fontAlgn="base" hangingPunct="0">
              <a:spcBef>
                <a:spcPct val="0"/>
              </a:spcBef>
              <a:spcAft>
                <a:spcPct val="0"/>
              </a:spcAft>
              <a:tabLst>
                <a:tab pos="4400550" algn="l"/>
              </a:tabLst>
              <a:defRPr>
                <a:solidFill>
                  <a:schemeClr val="tx1"/>
                </a:solidFill>
                <a:latin typeface="Arial" panose="020B0604020202020204" pitchFamily="34" charset="0"/>
              </a:defRPr>
            </a:lvl7pPr>
            <a:lvl8pPr eaLnBrk="0" fontAlgn="base" hangingPunct="0">
              <a:spcBef>
                <a:spcPct val="0"/>
              </a:spcBef>
              <a:spcAft>
                <a:spcPct val="0"/>
              </a:spcAft>
              <a:tabLst>
                <a:tab pos="4400550" algn="l"/>
              </a:tabLst>
              <a:defRPr>
                <a:solidFill>
                  <a:schemeClr val="tx1"/>
                </a:solidFill>
                <a:latin typeface="Arial" panose="020B0604020202020204" pitchFamily="34" charset="0"/>
              </a:defRPr>
            </a:lvl8pPr>
            <a:lvl9pPr eaLnBrk="0" fontAlgn="base" hangingPunct="0">
              <a:spcBef>
                <a:spcPct val="0"/>
              </a:spcBef>
              <a:spcAft>
                <a:spcPct val="0"/>
              </a:spcAft>
              <a:tabLst>
                <a:tab pos="4400550" algn="l"/>
              </a:tabLst>
              <a:defRPr>
                <a:solidFill>
                  <a:schemeClr val="tx1"/>
                </a:solidFill>
                <a:latin typeface="Arial" panose="020B0604020202020204" pitchFamily="34" charset="0"/>
              </a:defRPr>
            </a:lvl9pPr>
          </a:lstStyle>
          <a:p>
            <a:pPr marL="0" marR="0" lvl="0" indent="342900" algn="l" defTabSz="914400" rtl="0" eaLnBrk="0" fontAlgn="base" latinLnBrk="0" hangingPunct="0">
              <a:lnSpc>
                <a:spcPct val="100000"/>
              </a:lnSpc>
              <a:spcBef>
                <a:spcPct val="0"/>
              </a:spcBef>
              <a:spcAft>
                <a:spcPct val="0"/>
              </a:spcAft>
              <a:buClrTx/>
              <a:buSzTx/>
              <a:buFontTx/>
              <a:buNone/>
              <a:tabLst>
                <a:tab pos="4400550" algn="l"/>
              </a:tabLst>
            </a:pPr>
            <a:r>
              <a:rPr kumimoji="0" lang="en-US" altLang="en-US" sz="1200" b="0" i="0" u="none" strike="noStrike" cap="none" normalizeH="0" baseline="0" dirty="0">
                <a:ln>
                  <a:noFill/>
                </a:ln>
                <a:solidFill>
                  <a:schemeClr val="tx1"/>
                </a:solidFill>
                <a:effectLst/>
                <a:latin typeface="Sylfaen" panose="010A0502050306030303" pitchFamily="18" charset="0"/>
                <a:ea typeface="Times New Roman" panose="02020603050405020304" pitchFamily="18" charset="0"/>
                <a:cs typeface="Arial" panose="020B0604020202020204" pitchFamily="34" charset="0"/>
              </a:rPr>
              <a:t>  </a:t>
            </a:r>
            <a:endParaRPr kumimoji="0" lang="en-US" altLang="en-US" sz="800" b="0" i="0" u="none" strike="noStrike" cap="none" normalizeH="0" baseline="0" dirty="0">
              <a:ln>
                <a:noFill/>
              </a:ln>
              <a:solidFill>
                <a:schemeClr val="tx1"/>
              </a:solidFill>
              <a:effectLst/>
            </a:endParaRPr>
          </a:p>
          <a:p>
            <a:pPr marL="0" marR="0" lvl="0" indent="342900" algn="l" defTabSz="914400" rtl="0" eaLnBrk="0" fontAlgn="base" latinLnBrk="0" hangingPunct="0">
              <a:lnSpc>
                <a:spcPct val="100000"/>
              </a:lnSpc>
              <a:spcBef>
                <a:spcPct val="0"/>
              </a:spcBef>
              <a:spcAft>
                <a:spcPct val="0"/>
              </a:spcAft>
              <a:buClrTx/>
              <a:buSzTx/>
              <a:buFontTx/>
              <a:buNone/>
              <a:tabLst>
                <a:tab pos="4400550" algn="l"/>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2375411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6750" y="1363980"/>
            <a:ext cx="10972800" cy="3583577"/>
          </a:xfrm>
        </p:spPr>
        <p:txBody>
          <a:bodyPr/>
          <a:lstStyle/>
          <a:p>
            <a:r>
              <a:rPr lang="en-US" dirty="0" err="1"/>
              <a:t>განვიხილავთ</a:t>
            </a:r>
            <a:r>
              <a:rPr lang="en-US" dirty="0"/>
              <a:t> (3), (4) </a:t>
            </a:r>
            <a:r>
              <a:rPr lang="en-US" dirty="0" err="1"/>
              <a:t>პასიური</a:t>
            </a:r>
            <a:r>
              <a:rPr lang="en-US" dirty="0"/>
              <a:t> </a:t>
            </a:r>
            <a:r>
              <a:rPr lang="en-US" dirty="0" err="1"/>
              <a:t>შეზღდვების</a:t>
            </a:r>
            <a:r>
              <a:rPr lang="en-US" dirty="0"/>
              <a:t> </a:t>
            </a:r>
            <a:r>
              <a:rPr lang="en-US" dirty="0" err="1"/>
              <a:t>მარჯვენა</a:t>
            </a:r>
            <a:r>
              <a:rPr lang="en-US" dirty="0"/>
              <a:t> </a:t>
            </a:r>
            <a:r>
              <a:rPr lang="en-US" dirty="0" err="1"/>
              <a:t>მხარეების</a:t>
            </a:r>
            <a:r>
              <a:rPr lang="en-US" dirty="0"/>
              <a:t> </a:t>
            </a:r>
            <a:r>
              <a:rPr lang="en-US" dirty="0" err="1"/>
              <a:t>ზრდის</a:t>
            </a:r>
            <a:r>
              <a:rPr lang="en-US" dirty="0"/>
              <a:t> </a:t>
            </a:r>
            <a:r>
              <a:rPr lang="en-US" dirty="0" err="1"/>
              <a:t>შესაძლებლობას</a:t>
            </a:r>
            <a:r>
              <a:rPr lang="en-US" dirty="0"/>
              <a:t> </a:t>
            </a:r>
            <a:r>
              <a:rPr lang="en-US" dirty="0" err="1"/>
              <a:t>ოპტიმალური</a:t>
            </a:r>
            <a:r>
              <a:rPr lang="en-US" dirty="0"/>
              <a:t> </a:t>
            </a:r>
            <a:r>
              <a:rPr lang="en-US" dirty="0" err="1"/>
              <a:t>ამონახსენის</a:t>
            </a:r>
            <a:r>
              <a:rPr lang="en-US" dirty="0"/>
              <a:t> </a:t>
            </a:r>
            <a:r>
              <a:rPr lang="en-US" dirty="0" err="1"/>
              <a:t>შეუცვლელად</a:t>
            </a:r>
            <a:r>
              <a:rPr lang="en-US" dirty="0"/>
              <a:t> </a:t>
            </a:r>
          </a:p>
          <a:p>
            <a:r>
              <a:rPr lang="en-US" dirty="0" err="1"/>
              <a:t>შეიძლება</a:t>
            </a:r>
            <a:r>
              <a:rPr lang="en-US" dirty="0"/>
              <a:t> </a:t>
            </a:r>
            <a:r>
              <a:rPr lang="en-US" dirty="0" err="1"/>
              <a:t>გადავაადგილოთ</a:t>
            </a:r>
            <a:r>
              <a:rPr lang="en-US" dirty="0"/>
              <a:t> (3) </a:t>
            </a:r>
            <a:r>
              <a:rPr lang="en-US" dirty="0" err="1"/>
              <a:t>წრფე</a:t>
            </a:r>
            <a:r>
              <a:rPr lang="en-US" dirty="0"/>
              <a:t> </a:t>
            </a:r>
            <a:r>
              <a:rPr lang="en-US" dirty="0" err="1"/>
              <a:t>პარალელურად</a:t>
            </a:r>
            <a:r>
              <a:rPr lang="en-US" dirty="0"/>
              <a:t> </a:t>
            </a:r>
            <a:r>
              <a:rPr lang="en-US" dirty="0" err="1"/>
              <a:t>ზემოთ</a:t>
            </a:r>
            <a:r>
              <a:rPr lang="en-US" dirty="0"/>
              <a:t> D(312,5;300) </a:t>
            </a:r>
            <a:r>
              <a:rPr lang="en-US" dirty="0" err="1"/>
              <a:t>წარტილში</a:t>
            </a:r>
            <a:r>
              <a:rPr lang="en-US" dirty="0"/>
              <a:t> </a:t>
            </a:r>
            <a:r>
              <a:rPr lang="en-US" dirty="0" err="1"/>
              <a:t>გადაკვეთამდე</a:t>
            </a:r>
            <a:r>
              <a:rPr lang="en-US" dirty="0"/>
              <a:t>. </a:t>
            </a:r>
            <a:r>
              <a:rPr lang="en-US" dirty="0" err="1"/>
              <a:t>ე.ი</a:t>
            </a:r>
            <a:r>
              <a:rPr lang="en-US" dirty="0"/>
              <a:t>. (3) </a:t>
            </a:r>
            <a:r>
              <a:rPr lang="en-US" dirty="0" err="1"/>
              <a:t>შეზღუდვის</a:t>
            </a:r>
            <a:r>
              <a:rPr lang="en-US" dirty="0"/>
              <a:t> </a:t>
            </a:r>
            <a:r>
              <a:rPr lang="en-US" dirty="0" err="1"/>
              <a:t>მარჯვენა</a:t>
            </a:r>
            <a:r>
              <a:rPr lang="en-US" dirty="0"/>
              <a:t> </a:t>
            </a:r>
            <a:r>
              <a:rPr lang="en-US" dirty="0" err="1"/>
              <a:t>მხარე</a:t>
            </a:r>
            <a:r>
              <a:rPr lang="en-US" dirty="0"/>
              <a:t> </a:t>
            </a:r>
            <a:r>
              <a:rPr lang="en-US" dirty="0" err="1"/>
              <a:t>შეიძლება</a:t>
            </a:r>
            <a:r>
              <a:rPr lang="en-US" dirty="0"/>
              <a:t> </a:t>
            </a:r>
            <a:r>
              <a:rPr lang="en-US" dirty="0" err="1"/>
              <a:t>შევამციროთ</a:t>
            </a:r>
            <a:r>
              <a:rPr lang="en-US" dirty="0"/>
              <a:t> 312,5-300=12,5კგ </a:t>
            </a:r>
            <a:r>
              <a:rPr lang="en-US" dirty="0" err="1"/>
              <a:t>სიდიდემდე</a:t>
            </a:r>
            <a:r>
              <a:rPr lang="en-US" dirty="0"/>
              <a:t>.</a:t>
            </a:r>
          </a:p>
          <a:p>
            <a:r>
              <a:rPr lang="en-US" dirty="0"/>
              <a:t> </a:t>
            </a:r>
            <a:r>
              <a:rPr lang="en-US" dirty="0" smtClean="0"/>
              <a:t>(</a:t>
            </a:r>
            <a:r>
              <a:rPr lang="en-US" dirty="0"/>
              <a:t>3) </a:t>
            </a:r>
            <a:r>
              <a:rPr lang="en-US" dirty="0" err="1"/>
              <a:t>წრფე</a:t>
            </a:r>
            <a:r>
              <a:rPr lang="en-US" dirty="0"/>
              <a:t> </a:t>
            </a:r>
            <a:r>
              <a:rPr lang="en-US" dirty="0" err="1"/>
              <a:t>შეიძლება</a:t>
            </a:r>
            <a:r>
              <a:rPr lang="en-US" dirty="0"/>
              <a:t> </a:t>
            </a:r>
            <a:r>
              <a:rPr lang="en-US" dirty="0" err="1"/>
              <a:t>გადავაადგილოთ</a:t>
            </a:r>
            <a:r>
              <a:rPr lang="en-US" dirty="0"/>
              <a:t> </a:t>
            </a:r>
            <a:r>
              <a:rPr lang="en-US" dirty="0" err="1"/>
              <a:t>პარალელურად</a:t>
            </a:r>
            <a:r>
              <a:rPr lang="en-US" dirty="0"/>
              <a:t> </a:t>
            </a:r>
            <a:r>
              <a:rPr lang="en-US" dirty="0" err="1"/>
              <a:t>ქვემოთ</a:t>
            </a:r>
            <a:r>
              <a:rPr lang="en-US" dirty="0"/>
              <a:t>  </a:t>
            </a:r>
            <a:r>
              <a:rPr lang="en-US" dirty="0" err="1"/>
              <a:t>ღერძთან</a:t>
            </a:r>
            <a:r>
              <a:rPr lang="en-US" dirty="0"/>
              <a:t> </a:t>
            </a:r>
            <a:r>
              <a:rPr lang="en-US" dirty="0" err="1"/>
              <a:t>გადაკვეთამდე</a:t>
            </a:r>
            <a:r>
              <a:rPr lang="en-US" dirty="0"/>
              <a:t> p(500;0) </a:t>
            </a:r>
            <a:r>
              <a:rPr lang="en-US" dirty="0" err="1"/>
              <a:t>წერტილში</a:t>
            </a:r>
            <a:r>
              <a:rPr lang="en-US" dirty="0"/>
              <a:t> </a:t>
            </a:r>
            <a:r>
              <a:rPr lang="en-US" dirty="0" err="1"/>
              <a:t>ე.ი</a:t>
            </a:r>
            <a:r>
              <a:rPr lang="en-US" dirty="0"/>
              <a:t>. (3) </a:t>
            </a:r>
            <a:r>
              <a:rPr lang="en-US" dirty="0" err="1"/>
              <a:t>შეზღუდვის</a:t>
            </a:r>
            <a:r>
              <a:rPr lang="en-US" dirty="0"/>
              <a:t> </a:t>
            </a:r>
            <a:r>
              <a:rPr lang="en-US" dirty="0" err="1"/>
              <a:t>მარჯვენა</a:t>
            </a:r>
            <a:r>
              <a:rPr lang="en-US" dirty="0"/>
              <a:t> </a:t>
            </a:r>
            <a:r>
              <a:rPr lang="en-US" dirty="0" err="1"/>
              <a:t>მხარე</a:t>
            </a:r>
            <a:r>
              <a:rPr lang="en-US" dirty="0"/>
              <a:t> </a:t>
            </a:r>
            <a:r>
              <a:rPr lang="en-US" dirty="0" err="1"/>
              <a:t>შეიძლება</a:t>
            </a:r>
            <a:r>
              <a:rPr lang="en-US" dirty="0"/>
              <a:t> </a:t>
            </a:r>
            <a:r>
              <a:rPr lang="en-US" dirty="0" err="1"/>
              <a:t>გავზარდოთ</a:t>
            </a:r>
            <a:r>
              <a:rPr lang="en-US" dirty="0"/>
              <a:t> 500კგ-მდე.</a:t>
            </a:r>
          </a:p>
          <a:p>
            <a:endParaRPr lang="en-US" dirty="0"/>
          </a:p>
        </p:txBody>
      </p:sp>
      <p:sp>
        <p:nvSpPr>
          <p:cNvPr id="4" name="Slide Number Placeholder 3"/>
          <p:cNvSpPr>
            <a:spLocks noGrp="1"/>
          </p:cNvSpPr>
          <p:nvPr>
            <p:ph type="sldNum" sz="quarter" idx="12"/>
          </p:nvPr>
        </p:nvSpPr>
        <p:spPr/>
        <p:txBody>
          <a:bodyPr/>
          <a:lstStyle/>
          <a:p>
            <a:fld id="{039DBE79-AB89-47DA-A2C1-3786F823A82E}" type="slidenum">
              <a:rPr lang="en-US" smtClean="0"/>
              <a:t>16</a:t>
            </a:fld>
            <a:endParaRPr lang="en-US"/>
          </a:p>
        </p:txBody>
      </p:sp>
    </p:spTree>
    <p:extLst>
      <p:ext uri="{BB962C8B-B14F-4D97-AF65-F5344CB8AC3E}">
        <p14:creationId xmlns:p14="http://schemas.microsoft.com/office/powerpoint/2010/main" val="29897418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0"/>
          <p:cNvSpPr>
            <a:spLocks noChangeArrowheads="1"/>
          </p:cNvSpPr>
          <p:nvPr/>
        </p:nvSpPr>
        <p:spPr bwMode="auto">
          <a:xfrm>
            <a:off x="694593" y="1793631"/>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pSp>
        <p:nvGrpSpPr>
          <p:cNvPr id="5" name="Group 1"/>
          <p:cNvGrpSpPr>
            <a:grpSpLocks noChangeAspect="1"/>
          </p:cNvGrpSpPr>
          <p:nvPr/>
        </p:nvGrpSpPr>
        <p:grpSpPr bwMode="auto">
          <a:xfrm>
            <a:off x="977101" y="1020104"/>
            <a:ext cx="9588640" cy="5309797"/>
            <a:chOff x="1468" y="12585"/>
            <a:chExt cx="3600" cy="2880"/>
          </a:xfrm>
        </p:grpSpPr>
        <p:sp>
          <p:nvSpPr>
            <p:cNvPr id="6" name="AutoShape 19"/>
            <p:cNvSpPr>
              <a:spLocks noChangeAspect="1" noChangeArrowheads="1" noTextEdit="1"/>
            </p:cNvSpPr>
            <p:nvPr/>
          </p:nvSpPr>
          <p:spPr bwMode="auto">
            <a:xfrm>
              <a:off x="1468" y="12585"/>
              <a:ext cx="3600" cy="2880"/>
            </a:xfrm>
            <a:prstGeom prst="rect">
              <a:avLst/>
            </a:prstGeom>
            <a:noFill/>
            <a:ln w="9525">
              <a:solidFill>
                <a:srgbClr val="000000"/>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Line 18"/>
            <p:cNvSpPr>
              <a:spLocks noChangeShapeType="1"/>
            </p:cNvSpPr>
            <p:nvPr/>
          </p:nvSpPr>
          <p:spPr bwMode="auto">
            <a:xfrm flipV="1">
              <a:off x="2043" y="12594"/>
              <a:ext cx="0" cy="252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Line 17"/>
            <p:cNvSpPr>
              <a:spLocks noChangeShapeType="1"/>
            </p:cNvSpPr>
            <p:nvPr/>
          </p:nvSpPr>
          <p:spPr bwMode="auto">
            <a:xfrm>
              <a:off x="1863" y="14935"/>
              <a:ext cx="2699"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 name="Line 16"/>
            <p:cNvSpPr>
              <a:spLocks noChangeShapeType="1"/>
            </p:cNvSpPr>
            <p:nvPr/>
          </p:nvSpPr>
          <p:spPr bwMode="auto">
            <a:xfrm flipH="1" flipV="1">
              <a:off x="3432" y="13653"/>
              <a:ext cx="457" cy="128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 name="Line 15"/>
            <p:cNvSpPr>
              <a:spLocks noChangeShapeType="1"/>
            </p:cNvSpPr>
            <p:nvPr/>
          </p:nvSpPr>
          <p:spPr bwMode="auto">
            <a:xfrm>
              <a:off x="2786" y="13006"/>
              <a:ext cx="643" cy="64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Line 14"/>
            <p:cNvSpPr>
              <a:spLocks noChangeShapeType="1"/>
            </p:cNvSpPr>
            <p:nvPr/>
          </p:nvSpPr>
          <p:spPr bwMode="auto">
            <a:xfrm flipV="1">
              <a:off x="2717" y="13279"/>
              <a:ext cx="1200" cy="956"/>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 name="Line 13"/>
            <p:cNvSpPr>
              <a:spLocks noChangeShapeType="1"/>
            </p:cNvSpPr>
            <p:nvPr/>
          </p:nvSpPr>
          <p:spPr bwMode="auto">
            <a:xfrm flipH="1">
              <a:off x="2043" y="13000"/>
              <a:ext cx="751"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aphicFrame>
          <p:nvGraphicFramePr>
            <p:cNvPr id="13" name="Object 12"/>
            <p:cNvGraphicFramePr>
              <a:graphicFrameLocks noChangeAspect="1"/>
            </p:cNvGraphicFramePr>
            <p:nvPr/>
          </p:nvGraphicFramePr>
          <p:xfrm>
            <a:off x="4014" y="14938"/>
            <a:ext cx="263" cy="264"/>
          </p:xfrm>
          <a:graphic>
            <a:graphicData uri="http://schemas.openxmlformats.org/presentationml/2006/ole">
              <mc:AlternateContent xmlns:mc="http://schemas.openxmlformats.org/markup-compatibility/2006">
                <mc:Choice xmlns:v="urn:schemas-microsoft-com:vml" Requires="v">
                  <p:oleObj spid="_x0000_s4224" name="Уравнение" r:id="rId3" imgW="152268" imgH="164957" progId="Equation.3">
                    <p:embed/>
                  </p:oleObj>
                </mc:Choice>
                <mc:Fallback>
                  <p:oleObj name="Уравнение" r:id="rId3" imgW="152268" imgH="164957"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14" y="14938"/>
                          <a:ext cx="263" cy="26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4" name="Object 13"/>
            <p:cNvGraphicFramePr>
              <a:graphicFrameLocks noChangeAspect="1"/>
            </p:cNvGraphicFramePr>
            <p:nvPr/>
          </p:nvGraphicFramePr>
          <p:xfrm>
            <a:off x="3147" y="13038"/>
            <a:ext cx="285" cy="264"/>
          </p:xfrm>
          <a:graphic>
            <a:graphicData uri="http://schemas.openxmlformats.org/presentationml/2006/ole">
              <mc:AlternateContent xmlns:mc="http://schemas.openxmlformats.org/markup-compatibility/2006">
                <mc:Choice xmlns:v="urn:schemas-microsoft-com:vml" Requires="v">
                  <p:oleObj spid="_x0000_s4225" name="Уравнение" r:id="rId5" imgW="164885" imgH="164885" progId="Equation.3">
                    <p:embed/>
                  </p:oleObj>
                </mc:Choice>
                <mc:Fallback>
                  <p:oleObj name="Уравнение" r:id="rId5" imgW="164885" imgH="164885"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147" y="13038"/>
                          <a:ext cx="285" cy="26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5" name="Object 14"/>
            <p:cNvGraphicFramePr>
              <a:graphicFrameLocks noChangeAspect="1"/>
            </p:cNvGraphicFramePr>
            <p:nvPr/>
          </p:nvGraphicFramePr>
          <p:xfrm>
            <a:off x="4311" y="13038"/>
            <a:ext cx="373" cy="325"/>
          </p:xfrm>
          <a:graphic>
            <a:graphicData uri="http://schemas.openxmlformats.org/presentationml/2006/ole">
              <mc:AlternateContent xmlns:mc="http://schemas.openxmlformats.org/markup-compatibility/2006">
                <mc:Choice xmlns:v="urn:schemas-microsoft-com:vml" Requires="v">
                  <p:oleObj spid="_x0000_s4226" name="Уравнение" r:id="rId7" imgW="215713" imgH="203024" progId="Equation.3">
                    <p:embed/>
                  </p:oleObj>
                </mc:Choice>
                <mc:Fallback>
                  <p:oleObj name="Уравнение" r:id="rId7" imgW="215713" imgH="203024"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311" y="13038"/>
                          <a:ext cx="373" cy="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6" name="Object 15"/>
            <p:cNvGraphicFramePr>
              <a:graphicFrameLocks noChangeAspect="1"/>
            </p:cNvGraphicFramePr>
            <p:nvPr/>
          </p:nvGraphicFramePr>
          <p:xfrm>
            <a:off x="2118" y="12675"/>
            <a:ext cx="263" cy="264"/>
          </p:xfrm>
          <a:graphic>
            <a:graphicData uri="http://schemas.openxmlformats.org/presentationml/2006/ole">
              <mc:AlternateContent xmlns:mc="http://schemas.openxmlformats.org/markup-compatibility/2006">
                <mc:Choice xmlns:v="urn:schemas-microsoft-com:vml" Requires="v">
                  <p:oleObj spid="_x0000_s4227" name="Уравнение" r:id="rId9" imgW="152268" imgH="164957" progId="Equation.3">
                    <p:embed/>
                  </p:oleObj>
                </mc:Choice>
                <mc:Fallback>
                  <p:oleObj name="Уравнение" r:id="rId9" imgW="152268" imgH="164957"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118" y="12675"/>
                          <a:ext cx="263" cy="26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7" name="Object 16"/>
            <p:cNvGraphicFramePr>
              <a:graphicFrameLocks noChangeAspect="1"/>
            </p:cNvGraphicFramePr>
            <p:nvPr/>
          </p:nvGraphicFramePr>
          <p:xfrm>
            <a:off x="1761" y="14962"/>
            <a:ext cx="219" cy="283"/>
          </p:xfrm>
          <a:graphic>
            <a:graphicData uri="http://schemas.openxmlformats.org/presentationml/2006/ole">
              <mc:AlternateContent xmlns:mc="http://schemas.openxmlformats.org/markup-compatibility/2006">
                <mc:Choice xmlns:v="urn:schemas-microsoft-com:vml" Requires="v">
                  <p:oleObj spid="_x0000_s4228" name="Уравнение" r:id="rId11" imgW="126725" imgH="177415" progId="Equation.3">
                    <p:embed/>
                  </p:oleObj>
                </mc:Choice>
                <mc:Fallback>
                  <p:oleObj name="Уравнение" r:id="rId11" imgW="126725" imgH="177415"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761" y="14962"/>
                          <a:ext cx="219" cy="28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8" name="Object 17"/>
            <p:cNvGraphicFramePr>
              <a:graphicFrameLocks noChangeAspect="1"/>
            </p:cNvGraphicFramePr>
            <p:nvPr/>
          </p:nvGraphicFramePr>
          <p:xfrm>
            <a:off x="2841" y="14962"/>
            <a:ext cx="285" cy="264"/>
          </p:xfrm>
          <a:graphic>
            <a:graphicData uri="http://schemas.openxmlformats.org/presentationml/2006/ole">
              <mc:AlternateContent xmlns:mc="http://schemas.openxmlformats.org/markup-compatibility/2006">
                <mc:Choice xmlns:v="urn:schemas-microsoft-com:vml" Requires="v">
                  <p:oleObj spid="_x0000_s4229" name="Уравнение" r:id="rId13" imgW="164885" imgH="164885" progId="Equation.3">
                    <p:embed/>
                  </p:oleObj>
                </mc:Choice>
                <mc:Fallback>
                  <p:oleObj name="Уравнение" r:id="rId13" imgW="164885" imgH="164885"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841" y="14962"/>
                          <a:ext cx="285" cy="26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9" name="Object 18"/>
            <p:cNvGraphicFramePr>
              <a:graphicFrameLocks noChangeAspect="1"/>
            </p:cNvGraphicFramePr>
            <p:nvPr/>
          </p:nvGraphicFramePr>
          <p:xfrm>
            <a:off x="1689" y="12594"/>
            <a:ext cx="279" cy="345"/>
          </p:xfrm>
          <a:graphic>
            <a:graphicData uri="http://schemas.openxmlformats.org/presentationml/2006/ole">
              <mc:AlternateContent xmlns:mc="http://schemas.openxmlformats.org/markup-compatibility/2006">
                <mc:Choice xmlns:v="urn:schemas-microsoft-com:vml" Requires="v">
                  <p:oleObj spid="_x0000_s4230" name="Уравнение" r:id="rId15" imgW="177569" imgH="215619" progId="Equation.3">
                    <p:embed/>
                  </p:oleObj>
                </mc:Choice>
                <mc:Fallback>
                  <p:oleObj name="Уравнение" r:id="rId15" imgW="177569" imgH="215619"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689" y="12594"/>
                          <a:ext cx="279" cy="34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 name="Object 19"/>
            <p:cNvGraphicFramePr>
              <a:graphicFrameLocks noChangeAspect="1"/>
            </p:cNvGraphicFramePr>
            <p:nvPr/>
          </p:nvGraphicFramePr>
          <p:xfrm>
            <a:off x="4562" y="14962"/>
            <a:ext cx="240" cy="345"/>
          </p:xfrm>
          <a:graphic>
            <a:graphicData uri="http://schemas.openxmlformats.org/presentationml/2006/ole">
              <mc:AlternateContent xmlns:mc="http://schemas.openxmlformats.org/markup-compatibility/2006">
                <mc:Choice xmlns:v="urn:schemas-microsoft-com:vml" Requires="v">
                  <p:oleObj spid="_x0000_s4231" name="Уравнение" r:id="rId17" imgW="152268" imgH="215713" progId="Equation.3">
                    <p:embed/>
                  </p:oleObj>
                </mc:Choice>
                <mc:Fallback>
                  <p:oleObj name="Уравнение" r:id="rId17" imgW="152268" imgH="215713" progId="Equation.3">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4562" y="14962"/>
                          <a:ext cx="240" cy="34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1" name="Line 4"/>
            <p:cNvSpPr>
              <a:spLocks noChangeShapeType="1"/>
            </p:cNvSpPr>
            <p:nvPr/>
          </p:nvSpPr>
          <p:spPr bwMode="auto">
            <a:xfrm flipV="1">
              <a:off x="3483" y="14467"/>
              <a:ext cx="889" cy="84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aphicFrame>
          <p:nvGraphicFramePr>
            <p:cNvPr id="22" name="Object 21"/>
            <p:cNvGraphicFramePr>
              <a:graphicFrameLocks noChangeAspect="1"/>
            </p:cNvGraphicFramePr>
            <p:nvPr/>
          </p:nvGraphicFramePr>
          <p:xfrm>
            <a:off x="2731" y="12675"/>
            <a:ext cx="263" cy="264"/>
          </p:xfrm>
          <a:graphic>
            <a:graphicData uri="http://schemas.openxmlformats.org/presentationml/2006/ole">
              <mc:AlternateContent xmlns:mc="http://schemas.openxmlformats.org/markup-compatibility/2006">
                <mc:Choice xmlns:v="urn:schemas-microsoft-com:vml" Requires="v">
                  <p:oleObj spid="_x0000_s4232" name="Уравнение" r:id="rId19" imgW="152268" imgH="164957" progId="Equation.3">
                    <p:embed/>
                  </p:oleObj>
                </mc:Choice>
                <mc:Fallback>
                  <p:oleObj name="Уравнение" r:id="rId19" imgW="152268" imgH="164957" progId="Equation.3">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2731" y="12675"/>
                          <a:ext cx="263" cy="26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3" name="Line 2"/>
            <p:cNvSpPr>
              <a:spLocks noChangeShapeType="1"/>
            </p:cNvSpPr>
            <p:nvPr/>
          </p:nvSpPr>
          <p:spPr bwMode="auto">
            <a:xfrm flipH="1">
              <a:off x="2320" y="13458"/>
              <a:ext cx="1957" cy="164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24" name="Rectangle 21"/>
          <p:cNvSpPr>
            <a:spLocks noChangeArrowheads="1"/>
          </p:cNvSpPr>
          <p:nvPr/>
        </p:nvSpPr>
        <p:spPr bwMode="auto">
          <a:xfrm>
            <a:off x="694593" y="2250831"/>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70245255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err="1"/>
              <a:t>ამრიგად</a:t>
            </a:r>
            <a:r>
              <a:rPr lang="en-US" dirty="0"/>
              <a:t>, </a:t>
            </a:r>
            <a:r>
              <a:rPr lang="en-US" dirty="0" err="1"/>
              <a:t>უცვლელი</a:t>
            </a:r>
            <a:r>
              <a:rPr lang="en-US" dirty="0"/>
              <a:t> </a:t>
            </a:r>
            <a:r>
              <a:rPr lang="en-US" dirty="0" err="1"/>
              <a:t>ოპტიმალური</a:t>
            </a:r>
            <a:r>
              <a:rPr lang="en-US" dirty="0"/>
              <a:t> </a:t>
            </a:r>
            <a:r>
              <a:rPr lang="en-US" dirty="0" err="1"/>
              <a:t>ამონახსნის</a:t>
            </a:r>
            <a:r>
              <a:rPr lang="en-US" dirty="0"/>
              <a:t> </a:t>
            </a:r>
            <a:r>
              <a:rPr lang="en-US" dirty="0" err="1"/>
              <a:t>დროს</a:t>
            </a:r>
            <a:r>
              <a:rPr lang="en-US" dirty="0"/>
              <a:t> </a:t>
            </a:r>
            <a:r>
              <a:rPr lang="en-US" dirty="0" err="1"/>
              <a:t>გაყიდვების</a:t>
            </a:r>
            <a:r>
              <a:rPr lang="en-US" dirty="0"/>
              <a:t> </a:t>
            </a:r>
            <a:r>
              <a:rPr lang="en-US" dirty="0" err="1"/>
              <a:t>მოთხოვნილებაზე</a:t>
            </a:r>
            <a:r>
              <a:rPr lang="en-US" dirty="0"/>
              <a:t> </a:t>
            </a:r>
            <a:r>
              <a:rPr lang="en-US" dirty="0" err="1"/>
              <a:t>სხვაობა</a:t>
            </a:r>
            <a:r>
              <a:rPr lang="en-US" dirty="0"/>
              <a:t> </a:t>
            </a:r>
            <a:r>
              <a:rPr lang="en-US" dirty="0" err="1"/>
              <a:t>ნაღებისა</a:t>
            </a:r>
            <a:r>
              <a:rPr lang="en-US" dirty="0"/>
              <a:t> </a:t>
            </a:r>
            <a:r>
              <a:rPr lang="en-US" dirty="0" err="1"/>
              <a:t>და</a:t>
            </a:r>
            <a:r>
              <a:rPr lang="en-US" dirty="0"/>
              <a:t> </a:t>
            </a:r>
            <a:r>
              <a:rPr lang="en-US" dirty="0" err="1"/>
              <a:t>შოკოლადის</a:t>
            </a:r>
            <a:r>
              <a:rPr lang="en-US" dirty="0"/>
              <a:t> </a:t>
            </a:r>
            <a:r>
              <a:rPr lang="en-US" dirty="0" err="1"/>
              <a:t>ნაყინს</a:t>
            </a:r>
            <a:r>
              <a:rPr lang="en-US" dirty="0"/>
              <a:t> </a:t>
            </a:r>
            <a:r>
              <a:rPr lang="en-US" dirty="0" err="1"/>
              <a:t>შორის</a:t>
            </a:r>
            <a:r>
              <a:rPr lang="en-US" dirty="0"/>
              <a:t> </a:t>
            </a:r>
            <a:r>
              <a:rPr lang="en-US" dirty="0" err="1"/>
              <a:t>შეიძლება</a:t>
            </a:r>
            <a:r>
              <a:rPr lang="en-US" dirty="0"/>
              <a:t> </a:t>
            </a:r>
            <a:r>
              <a:rPr lang="en-US" dirty="0" err="1"/>
              <a:t>იცვლებოდეს</a:t>
            </a:r>
            <a:r>
              <a:rPr lang="en-US" dirty="0"/>
              <a:t> 12,5_დან 500კგ-მდე </a:t>
            </a:r>
            <a:r>
              <a:rPr lang="en-US" dirty="0" err="1"/>
              <a:t>დიაპაზონში</a:t>
            </a:r>
            <a:r>
              <a:rPr lang="en-US" dirty="0"/>
              <a:t>.</a:t>
            </a:r>
          </a:p>
          <a:p>
            <a:r>
              <a:rPr lang="en-US" dirty="0" err="1"/>
              <a:t>ანალოგიურად</a:t>
            </a:r>
            <a:r>
              <a:rPr lang="en-US" dirty="0"/>
              <a:t>, </a:t>
            </a:r>
            <a:r>
              <a:rPr lang="en-US" dirty="0" err="1"/>
              <a:t>ოპტიმალური</a:t>
            </a:r>
            <a:r>
              <a:rPr lang="en-US" dirty="0"/>
              <a:t> </a:t>
            </a:r>
            <a:r>
              <a:rPr lang="en-US" dirty="0" err="1"/>
              <a:t>ამონახსნის</a:t>
            </a:r>
            <a:r>
              <a:rPr lang="en-US" dirty="0"/>
              <a:t> </a:t>
            </a:r>
            <a:r>
              <a:rPr lang="en-US" dirty="0" err="1"/>
              <a:t>შეუცვლელად</a:t>
            </a:r>
            <a:r>
              <a:rPr lang="en-US" dirty="0"/>
              <a:t>, (4) </a:t>
            </a:r>
            <a:r>
              <a:rPr lang="en-US" dirty="0" err="1"/>
              <a:t>წრფე</a:t>
            </a:r>
            <a:r>
              <a:rPr lang="en-US" dirty="0"/>
              <a:t> </a:t>
            </a:r>
            <a:r>
              <a:rPr lang="en-US" dirty="0" err="1"/>
              <a:t>შეიძლება</a:t>
            </a:r>
            <a:r>
              <a:rPr lang="en-US" dirty="0"/>
              <a:t> </a:t>
            </a:r>
            <a:r>
              <a:rPr lang="en-US" dirty="0" err="1"/>
              <a:t>გადავაადგილოთ</a:t>
            </a:r>
            <a:r>
              <a:rPr lang="en-US" dirty="0"/>
              <a:t> </a:t>
            </a:r>
            <a:r>
              <a:rPr lang="en-US" dirty="0" err="1"/>
              <a:t>პარალელურად</a:t>
            </a:r>
            <a:r>
              <a:rPr lang="en-US" dirty="0"/>
              <a:t> </a:t>
            </a:r>
            <a:r>
              <a:rPr lang="en-US" dirty="0" err="1"/>
              <a:t>ზემოთ</a:t>
            </a:r>
            <a:r>
              <a:rPr lang="en-US" dirty="0"/>
              <a:t>, </a:t>
            </a:r>
            <a:r>
              <a:rPr lang="en-US" dirty="0" err="1"/>
              <a:t>სანამ</a:t>
            </a:r>
            <a:r>
              <a:rPr lang="en-US" dirty="0"/>
              <a:t> </a:t>
            </a:r>
            <a:r>
              <a:rPr lang="en-US" dirty="0" err="1"/>
              <a:t>არ</a:t>
            </a:r>
            <a:r>
              <a:rPr lang="en-US" dirty="0"/>
              <a:t> </a:t>
            </a:r>
            <a:r>
              <a:rPr lang="en-US" dirty="0" err="1"/>
              <a:t>გადაკვეთს</a:t>
            </a:r>
            <a:r>
              <a:rPr lang="en-US" dirty="0"/>
              <a:t>  </a:t>
            </a:r>
            <a:r>
              <a:rPr lang="en-US" dirty="0" err="1"/>
              <a:t>ღერძს</a:t>
            </a:r>
            <a:r>
              <a:rPr lang="en-US" dirty="0"/>
              <a:t> </a:t>
            </a:r>
            <a:r>
              <a:rPr lang="en-US" dirty="0" err="1"/>
              <a:t>წერტილში</a:t>
            </a:r>
            <a:r>
              <a:rPr lang="en-US" dirty="0"/>
              <a:t> R(0; 456,25) </a:t>
            </a:r>
            <a:r>
              <a:rPr lang="en-US" dirty="0" err="1"/>
              <a:t>ან</a:t>
            </a:r>
            <a:r>
              <a:rPr lang="en-US" dirty="0"/>
              <a:t> </a:t>
            </a:r>
            <a:r>
              <a:rPr lang="en-US" dirty="0" err="1"/>
              <a:t>ქვემოთ</a:t>
            </a:r>
            <a:r>
              <a:rPr lang="en-US" dirty="0"/>
              <a:t> (1) </a:t>
            </a:r>
            <a:r>
              <a:rPr lang="en-US" dirty="0" err="1"/>
              <a:t>წრფის</a:t>
            </a:r>
            <a:r>
              <a:rPr lang="en-US" dirty="0"/>
              <a:t> </a:t>
            </a:r>
            <a:r>
              <a:rPr lang="en-US" dirty="0" err="1"/>
              <a:t>გადაკვეთამდე</a:t>
            </a:r>
            <a:r>
              <a:rPr lang="en-US" dirty="0"/>
              <a:t>  </a:t>
            </a:r>
            <a:r>
              <a:rPr lang="en-US" dirty="0" err="1"/>
              <a:t>წერტილში</a:t>
            </a:r>
            <a:r>
              <a:rPr lang="en-US" dirty="0"/>
              <a:t> D(312,5;300).</a:t>
            </a:r>
          </a:p>
          <a:p>
            <a:endParaRPr lang="en-US" dirty="0"/>
          </a:p>
        </p:txBody>
      </p:sp>
      <p:sp>
        <p:nvSpPr>
          <p:cNvPr id="4" name="Slide Number Placeholder 3"/>
          <p:cNvSpPr>
            <a:spLocks noGrp="1"/>
          </p:cNvSpPr>
          <p:nvPr>
            <p:ph type="sldNum" sz="quarter" idx="12"/>
          </p:nvPr>
        </p:nvSpPr>
        <p:spPr/>
        <p:txBody>
          <a:bodyPr/>
          <a:lstStyle/>
          <a:p>
            <a:fld id="{039DBE79-AB89-47DA-A2C1-3786F823A82E}" type="slidenum">
              <a:rPr lang="en-US" smtClean="0"/>
              <a:t>18</a:t>
            </a:fld>
            <a:endParaRPr lang="en-US"/>
          </a:p>
        </p:txBody>
      </p:sp>
    </p:spTree>
    <p:extLst>
      <p:ext uri="{BB962C8B-B14F-4D97-AF65-F5344CB8AC3E}">
        <p14:creationId xmlns:p14="http://schemas.microsoft.com/office/powerpoint/2010/main" val="7628851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0"/>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pSp>
        <p:nvGrpSpPr>
          <p:cNvPr id="5" name="Group 1"/>
          <p:cNvGrpSpPr>
            <a:grpSpLocks noChangeAspect="1"/>
          </p:cNvGrpSpPr>
          <p:nvPr/>
        </p:nvGrpSpPr>
        <p:grpSpPr bwMode="auto">
          <a:xfrm>
            <a:off x="677008" y="202223"/>
            <a:ext cx="10541977" cy="6277708"/>
            <a:chOff x="1773" y="3071"/>
            <a:chExt cx="3147" cy="2839"/>
          </a:xfrm>
        </p:grpSpPr>
        <p:sp>
          <p:nvSpPr>
            <p:cNvPr id="6" name="AutoShape 19"/>
            <p:cNvSpPr>
              <a:spLocks noChangeAspect="1" noChangeArrowheads="1" noTextEdit="1"/>
            </p:cNvSpPr>
            <p:nvPr/>
          </p:nvSpPr>
          <p:spPr bwMode="auto">
            <a:xfrm>
              <a:off x="1773" y="3071"/>
              <a:ext cx="3147" cy="2839"/>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Line 18"/>
            <p:cNvSpPr>
              <a:spLocks noChangeShapeType="1"/>
            </p:cNvSpPr>
            <p:nvPr/>
          </p:nvSpPr>
          <p:spPr bwMode="auto">
            <a:xfrm flipH="1" flipV="1">
              <a:off x="2133" y="3283"/>
              <a:ext cx="1" cy="234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Line 17"/>
            <p:cNvSpPr>
              <a:spLocks noChangeShapeType="1"/>
            </p:cNvSpPr>
            <p:nvPr/>
          </p:nvSpPr>
          <p:spPr bwMode="auto">
            <a:xfrm flipV="1">
              <a:off x="1960" y="5421"/>
              <a:ext cx="2521" cy="2"/>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 name="Line 16"/>
            <p:cNvSpPr>
              <a:spLocks noChangeShapeType="1"/>
            </p:cNvSpPr>
            <p:nvPr/>
          </p:nvSpPr>
          <p:spPr bwMode="auto">
            <a:xfrm>
              <a:off x="1960" y="3981"/>
              <a:ext cx="1441"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 name="Line 15"/>
            <p:cNvSpPr>
              <a:spLocks noChangeShapeType="1"/>
            </p:cNvSpPr>
            <p:nvPr/>
          </p:nvSpPr>
          <p:spPr bwMode="auto">
            <a:xfrm>
              <a:off x="1960" y="3800"/>
              <a:ext cx="1080" cy="1"/>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Line 14"/>
            <p:cNvSpPr>
              <a:spLocks noChangeShapeType="1"/>
            </p:cNvSpPr>
            <p:nvPr/>
          </p:nvSpPr>
          <p:spPr bwMode="auto">
            <a:xfrm>
              <a:off x="1960" y="4160"/>
              <a:ext cx="1801" cy="2"/>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 name="Line 13"/>
            <p:cNvSpPr>
              <a:spLocks noChangeShapeType="1"/>
            </p:cNvSpPr>
            <p:nvPr/>
          </p:nvSpPr>
          <p:spPr bwMode="auto">
            <a:xfrm>
              <a:off x="1960" y="3620"/>
              <a:ext cx="1621" cy="72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 name="Line 12"/>
            <p:cNvSpPr>
              <a:spLocks noChangeShapeType="1"/>
            </p:cNvSpPr>
            <p:nvPr/>
          </p:nvSpPr>
          <p:spPr bwMode="auto">
            <a:xfrm>
              <a:off x="3221" y="4160"/>
              <a:ext cx="180" cy="36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Line 11"/>
            <p:cNvSpPr>
              <a:spLocks noChangeShapeType="1"/>
            </p:cNvSpPr>
            <p:nvPr/>
          </p:nvSpPr>
          <p:spPr bwMode="auto">
            <a:xfrm flipH="1">
              <a:off x="2501" y="4521"/>
              <a:ext cx="900" cy="9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aphicFrame>
          <p:nvGraphicFramePr>
            <p:cNvPr id="15" name="Object 14"/>
            <p:cNvGraphicFramePr>
              <a:graphicFrameLocks noChangeAspect="1"/>
            </p:cNvGraphicFramePr>
            <p:nvPr/>
          </p:nvGraphicFramePr>
          <p:xfrm>
            <a:off x="2143" y="3080"/>
            <a:ext cx="280" cy="345"/>
          </p:xfrm>
          <a:graphic>
            <a:graphicData uri="http://schemas.openxmlformats.org/presentationml/2006/ole">
              <mc:AlternateContent xmlns:mc="http://schemas.openxmlformats.org/markup-compatibility/2006">
                <mc:Choice xmlns:v="urn:schemas-microsoft-com:vml" Requires="v">
                  <p:oleObj spid="_x0000_s5248" name="Уравнение" r:id="rId3" imgW="177569" imgH="215619" progId="Equation.3">
                    <p:embed/>
                  </p:oleObj>
                </mc:Choice>
                <mc:Fallback>
                  <p:oleObj name="Уравнение" r:id="rId3" imgW="177569" imgH="215619"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43" y="3080"/>
                          <a:ext cx="280" cy="34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6" name="Object 15"/>
            <p:cNvGraphicFramePr>
              <a:graphicFrameLocks noChangeAspect="1"/>
            </p:cNvGraphicFramePr>
            <p:nvPr/>
          </p:nvGraphicFramePr>
          <p:xfrm>
            <a:off x="1906" y="5421"/>
            <a:ext cx="218" cy="283"/>
          </p:xfrm>
          <a:graphic>
            <a:graphicData uri="http://schemas.openxmlformats.org/presentationml/2006/ole">
              <mc:AlternateContent xmlns:mc="http://schemas.openxmlformats.org/markup-compatibility/2006">
                <mc:Choice xmlns:v="urn:schemas-microsoft-com:vml" Requires="v">
                  <p:oleObj spid="_x0000_s5249" name="Уравнение" r:id="rId5" imgW="126725" imgH="177415" progId="Equation.3">
                    <p:embed/>
                  </p:oleObj>
                </mc:Choice>
                <mc:Fallback>
                  <p:oleObj name="Уравнение" r:id="rId5" imgW="126725" imgH="177415"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06" y="5421"/>
                          <a:ext cx="218" cy="28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7" name="Object 16"/>
            <p:cNvGraphicFramePr>
              <a:graphicFrameLocks noChangeAspect="1"/>
            </p:cNvGraphicFramePr>
            <p:nvPr/>
          </p:nvGraphicFramePr>
          <p:xfrm>
            <a:off x="2501" y="5421"/>
            <a:ext cx="286" cy="263"/>
          </p:xfrm>
          <a:graphic>
            <a:graphicData uri="http://schemas.openxmlformats.org/presentationml/2006/ole">
              <mc:AlternateContent xmlns:mc="http://schemas.openxmlformats.org/markup-compatibility/2006">
                <mc:Choice xmlns:v="urn:schemas-microsoft-com:vml" Requires="v">
                  <p:oleObj spid="_x0000_s5250" name="Уравнение" r:id="rId7" imgW="164885" imgH="164885" progId="Equation.3">
                    <p:embed/>
                  </p:oleObj>
                </mc:Choice>
                <mc:Fallback>
                  <p:oleObj name="Уравнение" r:id="rId7" imgW="164885" imgH="164885"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501" y="5421"/>
                          <a:ext cx="286" cy="2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8" name="Object 17"/>
            <p:cNvGraphicFramePr>
              <a:graphicFrameLocks noChangeAspect="1"/>
            </p:cNvGraphicFramePr>
            <p:nvPr/>
          </p:nvGraphicFramePr>
          <p:xfrm>
            <a:off x="4457" y="5280"/>
            <a:ext cx="241" cy="344"/>
          </p:xfrm>
          <a:graphic>
            <a:graphicData uri="http://schemas.openxmlformats.org/presentationml/2006/ole">
              <mc:AlternateContent xmlns:mc="http://schemas.openxmlformats.org/markup-compatibility/2006">
                <mc:Choice xmlns:v="urn:schemas-microsoft-com:vml" Requires="v">
                  <p:oleObj spid="_x0000_s5251" name="Уравнение" r:id="rId9" imgW="152268" imgH="215713" progId="Equation.3">
                    <p:embed/>
                  </p:oleObj>
                </mc:Choice>
                <mc:Fallback>
                  <p:oleObj name="Уравнение" r:id="rId9" imgW="152268" imgH="215713"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457" y="5280"/>
                          <a:ext cx="241" cy="34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9" name="Object 18"/>
            <p:cNvGraphicFramePr>
              <a:graphicFrameLocks noChangeAspect="1"/>
            </p:cNvGraphicFramePr>
            <p:nvPr/>
          </p:nvGraphicFramePr>
          <p:xfrm>
            <a:off x="1773" y="3800"/>
            <a:ext cx="262" cy="264"/>
          </p:xfrm>
          <a:graphic>
            <a:graphicData uri="http://schemas.openxmlformats.org/presentationml/2006/ole">
              <mc:AlternateContent xmlns:mc="http://schemas.openxmlformats.org/markup-compatibility/2006">
                <mc:Choice xmlns:v="urn:schemas-microsoft-com:vml" Requires="v">
                  <p:oleObj spid="_x0000_s5252" name="Уравнение" r:id="rId11" imgW="152268" imgH="164957" progId="Equation.3">
                    <p:embed/>
                  </p:oleObj>
                </mc:Choice>
                <mc:Fallback>
                  <p:oleObj name="Уравнение" r:id="rId11" imgW="152268" imgH="164957"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773" y="3800"/>
                          <a:ext cx="262" cy="26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 name="Object 19"/>
            <p:cNvGraphicFramePr>
              <a:graphicFrameLocks noChangeAspect="1"/>
            </p:cNvGraphicFramePr>
            <p:nvPr/>
          </p:nvGraphicFramePr>
          <p:xfrm>
            <a:off x="2719" y="3717"/>
            <a:ext cx="263" cy="264"/>
          </p:xfrm>
          <a:graphic>
            <a:graphicData uri="http://schemas.openxmlformats.org/presentationml/2006/ole">
              <mc:AlternateContent xmlns:mc="http://schemas.openxmlformats.org/markup-compatibility/2006">
                <mc:Choice xmlns:v="urn:schemas-microsoft-com:vml" Requires="v">
                  <p:oleObj spid="_x0000_s5253" name="Уравнение" r:id="rId13" imgW="152268" imgH="164957" progId="Equation.3">
                    <p:embed/>
                  </p:oleObj>
                </mc:Choice>
                <mc:Fallback>
                  <p:oleObj name="Уравнение" r:id="rId13" imgW="152268" imgH="164957"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719" y="3717"/>
                          <a:ext cx="263" cy="26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1" name="Object 20"/>
            <p:cNvGraphicFramePr>
              <a:graphicFrameLocks noChangeAspect="1"/>
            </p:cNvGraphicFramePr>
            <p:nvPr/>
          </p:nvGraphicFramePr>
          <p:xfrm>
            <a:off x="3221" y="3897"/>
            <a:ext cx="286" cy="265"/>
          </p:xfrm>
          <a:graphic>
            <a:graphicData uri="http://schemas.openxmlformats.org/presentationml/2006/ole">
              <mc:AlternateContent xmlns:mc="http://schemas.openxmlformats.org/markup-compatibility/2006">
                <mc:Choice xmlns:v="urn:schemas-microsoft-com:vml" Requires="v">
                  <p:oleObj spid="_x0000_s5254" name="Уравнение" r:id="rId15" imgW="164885" imgH="164885" progId="Equation.3">
                    <p:embed/>
                  </p:oleObj>
                </mc:Choice>
                <mc:Fallback>
                  <p:oleObj name="Уравнение" r:id="rId15" imgW="164885" imgH="164885"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221" y="3897"/>
                          <a:ext cx="286" cy="26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 name="Object 21"/>
            <p:cNvGraphicFramePr>
              <a:graphicFrameLocks noChangeAspect="1"/>
            </p:cNvGraphicFramePr>
            <p:nvPr/>
          </p:nvGraphicFramePr>
          <p:xfrm>
            <a:off x="3401" y="4521"/>
            <a:ext cx="263" cy="263"/>
          </p:xfrm>
          <a:graphic>
            <a:graphicData uri="http://schemas.openxmlformats.org/presentationml/2006/ole">
              <mc:AlternateContent xmlns:mc="http://schemas.openxmlformats.org/markup-compatibility/2006">
                <mc:Choice xmlns:v="urn:schemas-microsoft-com:vml" Requires="v">
                  <p:oleObj spid="_x0000_s5255" name="Уравнение" r:id="rId17" imgW="152268" imgH="164957" progId="Equation.3">
                    <p:embed/>
                  </p:oleObj>
                </mc:Choice>
                <mc:Fallback>
                  <p:oleObj name="Уравнение" r:id="rId17" imgW="152268" imgH="164957" progId="Equation.3">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3401" y="4521"/>
                          <a:ext cx="263" cy="2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3" name="Object 22"/>
            <p:cNvGraphicFramePr>
              <a:graphicFrameLocks noChangeAspect="1"/>
            </p:cNvGraphicFramePr>
            <p:nvPr/>
          </p:nvGraphicFramePr>
          <p:xfrm>
            <a:off x="4303" y="4069"/>
            <a:ext cx="395" cy="325"/>
          </p:xfrm>
          <a:graphic>
            <a:graphicData uri="http://schemas.openxmlformats.org/presentationml/2006/ole">
              <mc:AlternateContent xmlns:mc="http://schemas.openxmlformats.org/markup-compatibility/2006">
                <mc:Choice xmlns:v="urn:schemas-microsoft-com:vml" Requires="v">
                  <p:oleObj spid="_x0000_s5256" name="Уравнение" r:id="rId19" imgW="228501" imgH="203112" progId="Equation.3">
                    <p:embed/>
                  </p:oleObj>
                </mc:Choice>
                <mc:Fallback>
                  <p:oleObj name="Уравнение" r:id="rId19" imgW="228501" imgH="203112" progId="Equation.3">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4303" y="4069"/>
                          <a:ext cx="395" cy="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
        <p:nvSpPr>
          <p:cNvPr id="24" name="Rectangle 21"/>
          <p:cNvSpPr>
            <a:spLocks noChangeArrowheads="1"/>
          </p:cNvSpPr>
          <p:nvPr/>
        </p:nvSpPr>
        <p:spPr bwMode="auto">
          <a:xfrm>
            <a:off x="-171450" y="4572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342900" eaLnBrk="0" fontAlgn="base" hangingPunct="0">
              <a:spcBef>
                <a:spcPct val="0"/>
              </a:spcBef>
              <a:spcAft>
                <a:spcPct val="0"/>
              </a:spcAft>
              <a:tabLst>
                <a:tab pos="4400550" algn="l"/>
              </a:tabLst>
              <a:defRPr>
                <a:solidFill>
                  <a:schemeClr val="tx1"/>
                </a:solidFill>
                <a:latin typeface="Arial" panose="020B0604020202020204" pitchFamily="34" charset="0"/>
              </a:defRPr>
            </a:lvl1pPr>
            <a:lvl2pPr eaLnBrk="0" fontAlgn="base" hangingPunct="0">
              <a:spcBef>
                <a:spcPct val="0"/>
              </a:spcBef>
              <a:spcAft>
                <a:spcPct val="0"/>
              </a:spcAft>
              <a:tabLst>
                <a:tab pos="4400550" algn="l"/>
              </a:tabLst>
              <a:defRPr>
                <a:solidFill>
                  <a:schemeClr val="tx1"/>
                </a:solidFill>
                <a:latin typeface="Arial" panose="020B0604020202020204" pitchFamily="34" charset="0"/>
              </a:defRPr>
            </a:lvl2pPr>
            <a:lvl3pPr eaLnBrk="0" fontAlgn="base" hangingPunct="0">
              <a:spcBef>
                <a:spcPct val="0"/>
              </a:spcBef>
              <a:spcAft>
                <a:spcPct val="0"/>
              </a:spcAft>
              <a:tabLst>
                <a:tab pos="4400550" algn="l"/>
              </a:tabLst>
              <a:defRPr>
                <a:solidFill>
                  <a:schemeClr val="tx1"/>
                </a:solidFill>
                <a:latin typeface="Arial" panose="020B0604020202020204" pitchFamily="34" charset="0"/>
              </a:defRPr>
            </a:lvl3pPr>
            <a:lvl4pPr eaLnBrk="0" fontAlgn="base" hangingPunct="0">
              <a:spcBef>
                <a:spcPct val="0"/>
              </a:spcBef>
              <a:spcAft>
                <a:spcPct val="0"/>
              </a:spcAft>
              <a:tabLst>
                <a:tab pos="4400550" algn="l"/>
              </a:tabLst>
              <a:defRPr>
                <a:solidFill>
                  <a:schemeClr val="tx1"/>
                </a:solidFill>
                <a:latin typeface="Arial" panose="020B0604020202020204" pitchFamily="34" charset="0"/>
              </a:defRPr>
            </a:lvl4pPr>
            <a:lvl5pPr eaLnBrk="0" fontAlgn="base" hangingPunct="0">
              <a:spcBef>
                <a:spcPct val="0"/>
              </a:spcBef>
              <a:spcAft>
                <a:spcPct val="0"/>
              </a:spcAft>
              <a:tabLst>
                <a:tab pos="4400550" algn="l"/>
              </a:tabLst>
              <a:defRPr>
                <a:solidFill>
                  <a:schemeClr val="tx1"/>
                </a:solidFill>
                <a:latin typeface="Arial" panose="020B0604020202020204" pitchFamily="34" charset="0"/>
              </a:defRPr>
            </a:lvl5pPr>
            <a:lvl6pPr eaLnBrk="0" fontAlgn="base" hangingPunct="0">
              <a:spcBef>
                <a:spcPct val="0"/>
              </a:spcBef>
              <a:spcAft>
                <a:spcPct val="0"/>
              </a:spcAft>
              <a:tabLst>
                <a:tab pos="4400550" algn="l"/>
              </a:tabLst>
              <a:defRPr>
                <a:solidFill>
                  <a:schemeClr val="tx1"/>
                </a:solidFill>
                <a:latin typeface="Arial" panose="020B0604020202020204" pitchFamily="34" charset="0"/>
              </a:defRPr>
            </a:lvl6pPr>
            <a:lvl7pPr eaLnBrk="0" fontAlgn="base" hangingPunct="0">
              <a:spcBef>
                <a:spcPct val="0"/>
              </a:spcBef>
              <a:spcAft>
                <a:spcPct val="0"/>
              </a:spcAft>
              <a:tabLst>
                <a:tab pos="4400550" algn="l"/>
              </a:tabLst>
              <a:defRPr>
                <a:solidFill>
                  <a:schemeClr val="tx1"/>
                </a:solidFill>
                <a:latin typeface="Arial" panose="020B0604020202020204" pitchFamily="34" charset="0"/>
              </a:defRPr>
            </a:lvl7pPr>
            <a:lvl8pPr eaLnBrk="0" fontAlgn="base" hangingPunct="0">
              <a:spcBef>
                <a:spcPct val="0"/>
              </a:spcBef>
              <a:spcAft>
                <a:spcPct val="0"/>
              </a:spcAft>
              <a:tabLst>
                <a:tab pos="4400550" algn="l"/>
              </a:tabLst>
              <a:defRPr>
                <a:solidFill>
                  <a:schemeClr val="tx1"/>
                </a:solidFill>
                <a:latin typeface="Arial" panose="020B0604020202020204" pitchFamily="34" charset="0"/>
              </a:defRPr>
            </a:lvl8pPr>
            <a:lvl9pPr eaLnBrk="0" fontAlgn="base" hangingPunct="0">
              <a:spcBef>
                <a:spcPct val="0"/>
              </a:spcBef>
              <a:spcAft>
                <a:spcPct val="0"/>
              </a:spcAft>
              <a:tabLst>
                <a:tab pos="4400550" algn="l"/>
              </a:tabLst>
              <a:defRPr>
                <a:solidFill>
                  <a:schemeClr val="tx1"/>
                </a:solidFill>
                <a:latin typeface="Arial" panose="020B0604020202020204" pitchFamily="34" charset="0"/>
              </a:defRPr>
            </a:lvl9pPr>
          </a:lstStyle>
          <a:p>
            <a:pPr marL="0" marR="0" lvl="0" indent="342900" algn="just" defTabSz="914400" rtl="0" eaLnBrk="0" fontAlgn="base" latinLnBrk="0" hangingPunct="0">
              <a:lnSpc>
                <a:spcPct val="100000"/>
              </a:lnSpc>
              <a:spcBef>
                <a:spcPct val="0"/>
              </a:spcBef>
              <a:spcAft>
                <a:spcPct val="0"/>
              </a:spcAft>
              <a:buClrTx/>
              <a:buSzTx/>
              <a:buFontTx/>
              <a:buNone/>
              <a:tabLst>
                <a:tab pos="4400550" algn="l"/>
              </a:tabLst>
            </a:pPr>
            <a:r>
              <a:rPr kumimoji="0" lang="ka-GE" altLang="en-US" sz="1200" b="0" i="0" u="none" strike="noStrike" cap="none" normalizeH="0" baseline="0">
                <a:ln>
                  <a:noFill/>
                </a:ln>
                <a:solidFill>
                  <a:schemeClr val="tx1"/>
                </a:solidFill>
                <a:effectLst/>
                <a:latin typeface="Sylfaen" panose="010A0502050306030303" pitchFamily="18" charset="0"/>
                <a:ea typeface="Times New Roman" panose="02020603050405020304" pitchFamily="18" charset="0"/>
                <a:cs typeface="Arial" panose="020B0604020202020204" pitchFamily="34" charset="0"/>
              </a:rPr>
              <a:t>                                  </a:t>
            </a:r>
            <a:endParaRPr kumimoji="0" lang="en-US" altLang="en-US" sz="800" b="0" i="0" u="none" strike="noStrike" cap="none" normalizeH="0" baseline="0">
              <a:ln>
                <a:noFill/>
              </a:ln>
              <a:solidFill>
                <a:schemeClr val="tx1"/>
              </a:solidFill>
              <a:effectLst/>
            </a:endParaRPr>
          </a:p>
          <a:p>
            <a:pPr marL="0" marR="0" lvl="0" indent="342900" algn="just" defTabSz="914400" rtl="0" eaLnBrk="0" fontAlgn="base" latinLnBrk="0" hangingPunct="0">
              <a:lnSpc>
                <a:spcPct val="100000"/>
              </a:lnSpc>
              <a:spcBef>
                <a:spcPct val="0"/>
              </a:spcBef>
              <a:spcAft>
                <a:spcPct val="0"/>
              </a:spcAft>
              <a:buClrTx/>
              <a:buSzTx/>
              <a:buFontTx/>
              <a:buNone/>
              <a:tabLst>
                <a:tab pos="4400550" algn="l"/>
              </a:tabLst>
            </a:pPr>
            <a:r>
              <a:rPr kumimoji="0" lang="ka-GE" altLang="en-US" sz="1200" b="0" i="0" u="none" strike="noStrike" cap="none" normalizeH="0" baseline="0">
                <a:ln>
                  <a:noFill/>
                </a:ln>
                <a:solidFill>
                  <a:schemeClr val="tx1"/>
                </a:solidFill>
                <a:effectLst/>
                <a:latin typeface="Sylfaen" panose="010A0502050306030303" pitchFamily="18" charset="0"/>
                <a:ea typeface="Times New Roman" panose="02020603050405020304" pitchFamily="18" charset="0"/>
                <a:cs typeface="Arial" panose="020B0604020202020204" pitchFamily="34" charset="0"/>
              </a:rPr>
              <a:t>                              </a:t>
            </a:r>
            <a:endParaRPr kumimoji="0" lang="en-US" altLang="en-US" sz="800" b="0" i="0" u="none" strike="noStrike" cap="none" normalizeH="0" baseline="0">
              <a:ln>
                <a:noFill/>
              </a:ln>
              <a:solidFill>
                <a:schemeClr val="tx1"/>
              </a:solidFill>
              <a:effectLst/>
            </a:endParaRPr>
          </a:p>
          <a:p>
            <a:pPr marL="0" marR="0" lvl="0" indent="342900" algn="just" defTabSz="914400" rtl="0" eaLnBrk="0" fontAlgn="base" latinLnBrk="0" hangingPunct="0">
              <a:lnSpc>
                <a:spcPct val="100000"/>
              </a:lnSpc>
              <a:spcBef>
                <a:spcPct val="0"/>
              </a:spcBef>
              <a:spcAft>
                <a:spcPct val="0"/>
              </a:spcAft>
              <a:buClrTx/>
              <a:buSzTx/>
              <a:buFontTx/>
              <a:buNone/>
              <a:tabLst>
                <a:tab pos="4400550" algn="l"/>
              </a:tabLst>
            </a:pPr>
            <a:r>
              <a:rPr kumimoji="0" lang="ka-GE" altLang="en-US" sz="1200" b="0" i="0" u="none" strike="noStrike" cap="none" normalizeH="0" baseline="0">
                <a:ln>
                  <a:noFill/>
                </a:ln>
                <a:solidFill>
                  <a:schemeClr val="tx1"/>
                </a:solidFill>
                <a:effectLst/>
                <a:latin typeface="Sylfaen" panose="010A0502050306030303" pitchFamily="18" charset="0"/>
                <a:ea typeface="Times New Roman" panose="02020603050405020304" pitchFamily="18" charset="0"/>
                <a:cs typeface="Arial" panose="020B0604020202020204" pitchFamily="34" charset="0"/>
              </a:rPr>
              <a:t>                                   </a:t>
            </a:r>
            <a:endParaRPr kumimoji="0" lang="ka-GE"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81509446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76160" y="644979"/>
            <a:ext cx="5698419" cy="479763"/>
          </a:xfrm>
        </p:spPr>
        <p:txBody>
          <a:bodyPr>
            <a:normAutofit/>
          </a:bodyPr>
          <a:lstStyle/>
          <a:p>
            <a:pPr algn="ctr"/>
            <a:r>
              <a:rPr lang="ka-GE" sz="2800" dirty="0" smtClean="0"/>
              <a:t>  </a:t>
            </a:r>
            <a:r>
              <a:rPr lang="ka-GE" sz="2800" b="1" dirty="0"/>
              <a:t>ანოტაცია</a:t>
            </a:r>
            <a:r>
              <a:rPr lang="ka-GE" sz="2800" dirty="0" smtClean="0"/>
              <a:t>:</a:t>
            </a:r>
            <a:endParaRPr lang="en-US" dirty="0"/>
          </a:p>
        </p:txBody>
      </p:sp>
      <p:sp>
        <p:nvSpPr>
          <p:cNvPr id="3" name="Content Placeholder 2"/>
          <p:cNvSpPr>
            <a:spLocks noGrp="1"/>
          </p:cNvSpPr>
          <p:nvPr>
            <p:ph idx="1"/>
          </p:nvPr>
        </p:nvSpPr>
        <p:spPr>
          <a:xfrm>
            <a:off x="1224644" y="1477734"/>
            <a:ext cx="9470570" cy="4000501"/>
          </a:xfrm>
        </p:spPr>
        <p:txBody>
          <a:bodyPr>
            <a:normAutofit/>
          </a:bodyPr>
          <a:lstStyle/>
          <a:p>
            <a:pPr marL="0" indent="0" algn="just">
              <a:buNone/>
            </a:pPr>
            <a:r>
              <a:rPr lang="ka-GE" sz="2400" dirty="0" smtClean="0"/>
              <a:t>წარმოდგენილ ნაშრომში,</a:t>
            </a:r>
            <a:r>
              <a:rPr lang="en-US" sz="2400" dirty="0"/>
              <a:t> </a:t>
            </a:r>
            <a:r>
              <a:rPr lang="en-US" sz="2400" dirty="0" smtClean="0"/>
              <a:t>“</a:t>
            </a:r>
            <a:r>
              <a:rPr lang="en-US" sz="2400" dirty="0" err="1" smtClean="0"/>
              <a:t>წრფივი</a:t>
            </a:r>
            <a:r>
              <a:rPr lang="en-US" sz="2400" dirty="0" smtClean="0"/>
              <a:t> </a:t>
            </a:r>
            <a:r>
              <a:rPr lang="en-US" sz="2400" dirty="0" err="1"/>
              <a:t>პროგრამირების</a:t>
            </a:r>
            <a:r>
              <a:rPr lang="en-US" sz="2400" dirty="0"/>
              <a:t> </a:t>
            </a:r>
            <a:r>
              <a:rPr lang="en-US" sz="2400" dirty="0" err="1"/>
              <a:t>ამოცანის</a:t>
            </a:r>
            <a:r>
              <a:rPr lang="en-US" sz="2400" dirty="0"/>
              <a:t> </a:t>
            </a:r>
            <a:r>
              <a:rPr lang="en-US" sz="2400" dirty="0" err="1"/>
              <a:t>ეკონომიკური</a:t>
            </a:r>
            <a:r>
              <a:rPr lang="en-US" sz="2400" dirty="0"/>
              <a:t> </a:t>
            </a:r>
            <a:r>
              <a:rPr lang="en-US" sz="2400" dirty="0" err="1"/>
              <a:t>ანალიზი</a:t>
            </a:r>
            <a:r>
              <a:rPr lang="en-US" sz="2400" dirty="0"/>
              <a:t> </a:t>
            </a:r>
            <a:r>
              <a:rPr lang="en-US" sz="2400" dirty="0" err="1"/>
              <a:t>გრაფიკული</a:t>
            </a:r>
            <a:r>
              <a:rPr lang="en-US" sz="2400" dirty="0"/>
              <a:t> </a:t>
            </a:r>
            <a:r>
              <a:rPr lang="en-US" sz="2400" dirty="0" err="1"/>
              <a:t>მეთოდის</a:t>
            </a:r>
            <a:r>
              <a:rPr lang="en-US" sz="2400" dirty="0"/>
              <a:t> </a:t>
            </a:r>
            <a:r>
              <a:rPr lang="en-US" sz="2400" dirty="0" err="1"/>
              <a:t>გამოყენებით</a:t>
            </a:r>
            <a:r>
              <a:rPr lang="en-US" sz="2400" dirty="0"/>
              <a:t> (</a:t>
            </a:r>
            <a:r>
              <a:rPr lang="en-US" sz="2400" dirty="0" err="1"/>
              <a:t>ერთ</a:t>
            </a:r>
            <a:r>
              <a:rPr lang="en-US" sz="2400" dirty="0"/>
              <a:t> </a:t>
            </a:r>
            <a:r>
              <a:rPr lang="en-US" sz="2400" dirty="0" err="1"/>
              <a:t>კონკრეტულ</a:t>
            </a:r>
            <a:r>
              <a:rPr lang="en-US" sz="2400" dirty="0"/>
              <a:t> </a:t>
            </a:r>
            <a:r>
              <a:rPr lang="en-US" sz="2400" dirty="0" err="1"/>
              <a:t>მაგალითზე</a:t>
            </a:r>
            <a:r>
              <a:rPr lang="en-US" sz="2400" dirty="0" smtClean="0"/>
              <a:t>)”, </a:t>
            </a:r>
            <a:r>
              <a:rPr lang="ka-GE" sz="2400" dirty="0" smtClean="0"/>
              <a:t>ასახულია</a:t>
            </a:r>
            <a:r>
              <a:rPr lang="ka-GE" sz="2400" dirty="0"/>
              <a:t>:</a:t>
            </a:r>
            <a:endParaRPr lang="en-US" sz="2400" dirty="0"/>
          </a:p>
          <a:p>
            <a:pPr algn="just"/>
            <a:r>
              <a:rPr lang="ka-GE" sz="2400" dirty="0" smtClean="0"/>
              <a:t>ზოგადად </a:t>
            </a:r>
            <a:r>
              <a:rPr lang="ka-GE" sz="2400" dirty="0"/>
              <a:t>მათემატიკური მოდელის არსი, მათემატიკური მოდელის აგების თავისებურებები და მისი გამოყენების </a:t>
            </a:r>
            <a:r>
              <a:rPr lang="ka-GE" sz="2400" dirty="0" smtClean="0"/>
              <a:t>სფეროები</a:t>
            </a:r>
          </a:p>
          <a:p>
            <a:pPr algn="just"/>
            <a:r>
              <a:rPr lang="ka-GE" sz="2400" dirty="0" smtClean="0"/>
              <a:t>ყურადღებაა </a:t>
            </a:r>
            <a:r>
              <a:rPr lang="ka-GE" sz="2400" dirty="0"/>
              <a:t>გამახვილებული ამონახსნის </a:t>
            </a:r>
            <a:r>
              <a:rPr lang="ka-GE" sz="2400" dirty="0" smtClean="0"/>
              <a:t>ანალიზზე, მასში </a:t>
            </a:r>
            <a:r>
              <a:rPr lang="ka-GE" sz="2400" dirty="0"/>
              <a:t>შემავალი პარამეტრების </a:t>
            </a:r>
            <a:r>
              <a:rPr lang="ka-GE" sz="2400" dirty="0" smtClean="0"/>
              <a:t>ცვლილებისას </a:t>
            </a:r>
          </a:p>
          <a:p>
            <a:pPr algn="just"/>
            <a:r>
              <a:rPr lang="ka-GE" sz="2400" dirty="0" smtClean="0"/>
              <a:t>მოტანილია კონკრეტული ორცვლადიანი ამოცანა და მისი </a:t>
            </a:r>
            <a:r>
              <a:rPr lang="ka-GE" sz="2400" dirty="0"/>
              <a:t>ოპტიმალური ამონახსნის </a:t>
            </a:r>
            <a:r>
              <a:rPr lang="ka-GE" sz="2400" dirty="0" smtClean="0"/>
              <a:t> პარამეტრული ანალიზი </a:t>
            </a:r>
            <a:endParaRPr lang="ka-GE" sz="2400" dirty="0" smtClean="0"/>
          </a:p>
          <a:p>
            <a:endParaRPr lang="ka-GE" sz="2400" dirty="0" smtClean="0"/>
          </a:p>
          <a:p>
            <a:endParaRPr lang="ka-GE" sz="2400" dirty="0" smtClean="0"/>
          </a:p>
          <a:p>
            <a:endParaRPr lang="ka-GE" sz="2400" dirty="0" smtClean="0"/>
          </a:p>
          <a:p>
            <a:endParaRPr lang="en-US" dirty="0"/>
          </a:p>
        </p:txBody>
      </p:sp>
      <p:sp>
        <p:nvSpPr>
          <p:cNvPr id="4" name="Slide Number Placeholder 3"/>
          <p:cNvSpPr>
            <a:spLocks noGrp="1"/>
          </p:cNvSpPr>
          <p:nvPr>
            <p:ph type="sldNum" sz="quarter" idx="12"/>
          </p:nvPr>
        </p:nvSpPr>
        <p:spPr/>
        <p:txBody>
          <a:bodyPr/>
          <a:lstStyle/>
          <a:p>
            <a:fld id="{039DBE79-AB89-47DA-A2C1-3786F823A82E}" type="slidenum">
              <a:rPr lang="en-US" smtClean="0"/>
              <a:t>2</a:t>
            </a:fld>
            <a:endParaRPr lang="en-US"/>
          </a:p>
        </p:txBody>
      </p:sp>
    </p:spTree>
    <p:extLst>
      <p:ext uri="{BB962C8B-B14F-4D97-AF65-F5344CB8AC3E}">
        <p14:creationId xmlns:p14="http://schemas.microsoft.com/office/powerpoint/2010/main" val="2984697947"/>
      </p:ext>
    </p:extLst>
  </p:cSld>
  <p:clrMapOvr>
    <a:masterClrMapping/>
  </p:clrMapOvr>
  <p:transition spd="slow">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err="1"/>
              <a:t>ამრიგად</a:t>
            </a:r>
            <a:r>
              <a:rPr lang="en-US" dirty="0"/>
              <a:t>, </a:t>
            </a:r>
            <a:r>
              <a:rPr lang="en-US" dirty="0" err="1"/>
              <a:t>განხილული</a:t>
            </a:r>
            <a:r>
              <a:rPr lang="en-US" dirty="0"/>
              <a:t> </a:t>
            </a:r>
            <a:r>
              <a:rPr lang="en-US" dirty="0" err="1"/>
              <a:t>მაგალითით</a:t>
            </a:r>
            <a:r>
              <a:rPr lang="en-US" dirty="0"/>
              <a:t> </a:t>
            </a:r>
            <a:r>
              <a:rPr lang="en-US" dirty="0" err="1"/>
              <a:t>შეგვიძლია</a:t>
            </a:r>
            <a:r>
              <a:rPr lang="en-US" dirty="0"/>
              <a:t> </a:t>
            </a:r>
            <a:r>
              <a:rPr lang="en-US" dirty="0" err="1"/>
              <a:t>სტუდენტებს</a:t>
            </a:r>
            <a:r>
              <a:rPr lang="en-US" dirty="0"/>
              <a:t> </a:t>
            </a:r>
            <a:r>
              <a:rPr lang="en-US" dirty="0" err="1"/>
              <a:t>ვაჩვენოთ</a:t>
            </a:r>
            <a:r>
              <a:rPr lang="en-US" dirty="0"/>
              <a:t> </a:t>
            </a:r>
            <a:r>
              <a:rPr lang="en-US" dirty="0" err="1"/>
              <a:t>არა</a:t>
            </a:r>
            <a:r>
              <a:rPr lang="en-US" dirty="0"/>
              <a:t> </a:t>
            </a:r>
            <a:r>
              <a:rPr lang="en-US" dirty="0" err="1"/>
              <a:t>მარტო</a:t>
            </a:r>
            <a:r>
              <a:rPr lang="en-US" dirty="0"/>
              <a:t> </a:t>
            </a:r>
            <a:r>
              <a:rPr lang="en-US" dirty="0" err="1"/>
              <a:t>ის</a:t>
            </a:r>
            <a:r>
              <a:rPr lang="en-US" dirty="0"/>
              <a:t>, </a:t>
            </a:r>
            <a:r>
              <a:rPr lang="en-US" dirty="0" err="1"/>
              <a:t>თუ</a:t>
            </a:r>
            <a:r>
              <a:rPr lang="en-US" dirty="0"/>
              <a:t> </a:t>
            </a:r>
            <a:r>
              <a:rPr lang="en-US" dirty="0" err="1"/>
              <a:t>როგორ</a:t>
            </a:r>
            <a:r>
              <a:rPr lang="en-US" dirty="0"/>
              <a:t> </a:t>
            </a:r>
            <a:r>
              <a:rPr lang="en-US" dirty="0" err="1"/>
              <a:t>შეიძლება</a:t>
            </a:r>
            <a:r>
              <a:rPr lang="en-US" dirty="0"/>
              <a:t> </a:t>
            </a:r>
            <a:r>
              <a:rPr lang="en-US" dirty="0" err="1"/>
              <a:t>მათემატიკური</a:t>
            </a:r>
            <a:r>
              <a:rPr lang="en-US" dirty="0"/>
              <a:t> </a:t>
            </a:r>
            <a:r>
              <a:rPr lang="en-US" dirty="0" err="1"/>
              <a:t>მეთოდის</a:t>
            </a:r>
            <a:r>
              <a:rPr lang="en-US" dirty="0"/>
              <a:t> </a:t>
            </a:r>
            <a:r>
              <a:rPr lang="en-US" dirty="0" err="1"/>
              <a:t>გამოყენებით</a:t>
            </a:r>
            <a:r>
              <a:rPr lang="en-US" dirty="0"/>
              <a:t> (</a:t>
            </a:r>
            <a:r>
              <a:rPr lang="en-US" dirty="0" err="1"/>
              <a:t>ყველასათვის</a:t>
            </a:r>
            <a:r>
              <a:rPr lang="en-US" dirty="0"/>
              <a:t> </a:t>
            </a:r>
            <a:r>
              <a:rPr lang="en-US" dirty="0" err="1"/>
              <a:t>ადვილად</a:t>
            </a:r>
            <a:r>
              <a:rPr lang="en-US" dirty="0"/>
              <a:t> </a:t>
            </a:r>
            <a:r>
              <a:rPr lang="en-US" dirty="0" err="1"/>
              <a:t>გასაგები</a:t>
            </a:r>
            <a:r>
              <a:rPr lang="en-US" dirty="0"/>
              <a:t> </a:t>
            </a:r>
            <a:r>
              <a:rPr lang="en-US" dirty="0" err="1"/>
              <a:t>მართკუთხა</a:t>
            </a:r>
            <a:r>
              <a:rPr lang="en-US" dirty="0"/>
              <a:t> </a:t>
            </a:r>
            <a:r>
              <a:rPr lang="en-US" dirty="0" err="1"/>
              <a:t>კოორდინატთა</a:t>
            </a:r>
            <a:r>
              <a:rPr lang="en-US" dirty="0"/>
              <a:t> </a:t>
            </a:r>
            <a:r>
              <a:rPr lang="en-US" dirty="0" err="1"/>
              <a:t>სისტემის</a:t>
            </a:r>
            <a:r>
              <a:rPr lang="en-US" dirty="0"/>
              <a:t> </a:t>
            </a:r>
            <a:r>
              <a:rPr lang="en-US" dirty="0" err="1"/>
              <a:t>საშუალებით</a:t>
            </a:r>
            <a:r>
              <a:rPr lang="en-US" dirty="0"/>
              <a:t>), </a:t>
            </a:r>
            <a:r>
              <a:rPr lang="en-US" dirty="0" err="1"/>
              <a:t>გეომეტრიული</a:t>
            </a:r>
            <a:r>
              <a:rPr lang="en-US" dirty="0"/>
              <a:t> </a:t>
            </a:r>
            <a:r>
              <a:rPr lang="en-US" dirty="0" err="1"/>
              <a:t>ინტერპრეტაციით</a:t>
            </a:r>
            <a:r>
              <a:rPr lang="en-US" dirty="0"/>
              <a:t>, </a:t>
            </a:r>
            <a:r>
              <a:rPr lang="en-US" dirty="0" err="1"/>
              <a:t>მივიღოთ</a:t>
            </a:r>
            <a:r>
              <a:rPr lang="en-US" dirty="0"/>
              <a:t> </a:t>
            </a:r>
            <a:r>
              <a:rPr lang="en-US" dirty="0" err="1"/>
              <a:t>ერთი</a:t>
            </a:r>
            <a:r>
              <a:rPr lang="en-US" dirty="0"/>
              <a:t> </a:t>
            </a:r>
            <a:r>
              <a:rPr lang="en-US" dirty="0" err="1"/>
              <a:t>პრაქტიკული</a:t>
            </a:r>
            <a:r>
              <a:rPr lang="en-US" dirty="0"/>
              <a:t> </a:t>
            </a:r>
            <a:r>
              <a:rPr lang="en-US" dirty="0" err="1"/>
              <a:t>ამოცანის</a:t>
            </a:r>
            <a:r>
              <a:rPr lang="en-US" dirty="0"/>
              <a:t> </a:t>
            </a:r>
            <a:r>
              <a:rPr lang="en-US" dirty="0" err="1"/>
              <a:t>საინტერესო</a:t>
            </a:r>
            <a:r>
              <a:rPr lang="en-US" dirty="0"/>
              <a:t> </a:t>
            </a:r>
            <a:r>
              <a:rPr lang="en-US" dirty="0" err="1"/>
              <a:t>ამონახსნი</a:t>
            </a:r>
            <a:r>
              <a:rPr lang="en-US" dirty="0"/>
              <a:t>, </a:t>
            </a:r>
            <a:r>
              <a:rPr lang="en-US" dirty="0" err="1"/>
              <a:t>არამედ</a:t>
            </a:r>
            <a:r>
              <a:rPr lang="en-US" dirty="0"/>
              <a:t> </a:t>
            </a:r>
            <a:r>
              <a:rPr lang="en-US" dirty="0" err="1"/>
              <a:t>მოვახდინოთ</a:t>
            </a:r>
            <a:r>
              <a:rPr lang="en-US" dirty="0"/>
              <a:t> </a:t>
            </a:r>
            <a:r>
              <a:rPr lang="en-US" dirty="0" err="1"/>
              <a:t>შეფასება</a:t>
            </a:r>
            <a:r>
              <a:rPr lang="en-US" dirty="0"/>
              <a:t> </a:t>
            </a:r>
            <a:r>
              <a:rPr lang="en-US" dirty="0" err="1"/>
              <a:t>იმისა</a:t>
            </a:r>
            <a:r>
              <a:rPr lang="en-US" dirty="0"/>
              <a:t>, </a:t>
            </a:r>
            <a:r>
              <a:rPr lang="en-US" dirty="0" err="1"/>
              <a:t>თუ</a:t>
            </a:r>
            <a:r>
              <a:rPr lang="en-US" dirty="0"/>
              <a:t> </a:t>
            </a:r>
            <a:r>
              <a:rPr lang="en-US" dirty="0" err="1"/>
              <a:t>როგორ</a:t>
            </a:r>
            <a:r>
              <a:rPr lang="en-US" dirty="0"/>
              <a:t> </a:t>
            </a:r>
            <a:r>
              <a:rPr lang="en-US" dirty="0" err="1"/>
              <a:t>შეიცვლება</a:t>
            </a:r>
            <a:r>
              <a:rPr lang="en-US" dirty="0"/>
              <a:t> </a:t>
            </a:r>
            <a:r>
              <a:rPr lang="en-US" dirty="0" err="1"/>
              <a:t>ეს</a:t>
            </a:r>
            <a:r>
              <a:rPr lang="en-US" dirty="0"/>
              <a:t> </a:t>
            </a:r>
            <a:r>
              <a:rPr lang="en-US" dirty="0" err="1"/>
              <a:t>ოპტიმალური</a:t>
            </a:r>
            <a:r>
              <a:rPr lang="en-US" dirty="0"/>
              <a:t> </a:t>
            </a:r>
            <a:r>
              <a:rPr lang="en-US" dirty="0" err="1"/>
              <a:t>ამონახსნი</a:t>
            </a:r>
            <a:r>
              <a:rPr lang="en-US" dirty="0"/>
              <a:t>, </a:t>
            </a:r>
            <a:r>
              <a:rPr lang="en-US" dirty="0" err="1"/>
              <a:t>მასში</a:t>
            </a:r>
            <a:r>
              <a:rPr lang="en-US" dirty="0"/>
              <a:t> </a:t>
            </a:r>
            <a:r>
              <a:rPr lang="en-US" dirty="0" err="1"/>
              <a:t>შემავალი</a:t>
            </a:r>
            <a:r>
              <a:rPr lang="en-US" dirty="0"/>
              <a:t> </a:t>
            </a:r>
            <a:r>
              <a:rPr lang="en-US" dirty="0" err="1"/>
              <a:t>მონაცემების</a:t>
            </a:r>
            <a:r>
              <a:rPr lang="en-US" dirty="0"/>
              <a:t> </a:t>
            </a:r>
            <a:r>
              <a:rPr lang="en-US" dirty="0" err="1"/>
              <a:t>ცვლილებისას</a:t>
            </a:r>
            <a:r>
              <a:rPr lang="en-US" dirty="0"/>
              <a:t>. </a:t>
            </a:r>
          </a:p>
          <a:p>
            <a:pPr marL="0" indent="0">
              <a:buNone/>
            </a:pPr>
            <a:r>
              <a:rPr lang="en-US" dirty="0"/>
              <a:t> </a:t>
            </a:r>
          </a:p>
          <a:p>
            <a:endParaRPr lang="en-US" dirty="0"/>
          </a:p>
        </p:txBody>
      </p:sp>
      <p:sp>
        <p:nvSpPr>
          <p:cNvPr id="4" name="Slide Number Placeholder 3"/>
          <p:cNvSpPr>
            <a:spLocks noGrp="1"/>
          </p:cNvSpPr>
          <p:nvPr>
            <p:ph type="sldNum" sz="quarter" idx="12"/>
          </p:nvPr>
        </p:nvSpPr>
        <p:spPr/>
        <p:txBody>
          <a:bodyPr/>
          <a:lstStyle/>
          <a:p>
            <a:fld id="{039DBE79-AB89-47DA-A2C1-3786F823A82E}" type="slidenum">
              <a:rPr lang="en-US" smtClean="0"/>
              <a:t>20</a:t>
            </a:fld>
            <a:endParaRPr lang="en-US"/>
          </a:p>
        </p:txBody>
      </p:sp>
    </p:spTree>
    <p:extLst>
      <p:ext uri="{BB962C8B-B14F-4D97-AF65-F5344CB8AC3E}">
        <p14:creationId xmlns:p14="http://schemas.microsoft.com/office/powerpoint/2010/main" val="39745947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2089" y="430824"/>
            <a:ext cx="8534400" cy="1510322"/>
          </a:xfrm>
        </p:spPr>
        <p:txBody>
          <a:bodyPr/>
          <a:lstStyle/>
          <a:p>
            <a:r>
              <a:rPr lang="en-US" sz="2400" b="1" dirty="0"/>
              <a:t>                              </a:t>
            </a:r>
            <a:r>
              <a:rPr lang="ka-GE" sz="2400" b="1" dirty="0"/>
              <a:t>გამოყენებული ლიტერატურა</a:t>
            </a:r>
            <a:r>
              <a:rPr lang="ka-GE" sz="2400" dirty="0"/>
              <a:t>:</a:t>
            </a:r>
            <a:r>
              <a:rPr lang="en-US" dirty="0"/>
              <a:t/>
            </a:r>
            <a:br>
              <a:rPr lang="en-US" dirty="0"/>
            </a:br>
            <a:endParaRPr lang="en-US" dirty="0"/>
          </a:p>
        </p:txBody>
      </p:sp>
      <p:sp>
        <p:nvSpPr>
          <p:cNvPr id="3" name="Content Placeholder 2"/>
          <p:cNvSpPr>
            <a:spLocks noGrp="1"/>
          </p:cNvSpPr>
          <p:nvPr>
            <p:ph idx="1"/>
          </p:nvPr>
        </p:nvSpPr>
        <p:spPr>
          <a:xfrm>
            <a:off x="1598612" y="2123177"/>
            <a:ext cx="8534400" cy="3615267"/>
          </a:xfrm>
        </p:spPr>
        <p:txBody>
          <a:bodyPr>
            <a:normAutofit/>
          </a:bodyPr>
          <a:lstStyle/>
          <a:p>
            <a:pPr lvl="0"/>
            <a:r>
              <a:rPr lang="ka-GE" sz="1900" dirty="0"/>
              <a:t>გ.ბელთაძე, ჰ. მელაძე, ნ. სხირტლაძე. გადაწყვეტილების მიღების თეორიის საფუძვლები და მათი გამოყენება საზოგადოებრივ მეცნიერებებში- თსუ გამომცემლობა 2003</a:t>
            </a:r>
            <a:endParaRPr lang="en-US" sz="1900" dirty="0"/>
          </a:p>
          <a:p>
            <a:pPr lvl="0"/>
            <a:r>
              <a:rPr lang="en-US" sz="1900" dirty="0"/>
              <a:t>H.A. </a:t>
            </a:r>
            <a:r>
              <a:rPr lang="en-US" sz="1900" dirty="0" err="1"/>
              <a:t>Eiselt</a:t>
            </a:r>
            <a:r>
              <a:rPr lang="en-US" sz="1900" dirty="0"/>
              <a:t> • C.-L. </a:t>
            </a:r>
            <a:r>
              <a:rPr lang="en-US" sz="1900" dirty="0" err="1"/>
              <a:t>Sandblom</a:t>
            </a:r>
            <a:r>
              <a:rPr lang="en-US" sz="1900" dirty="0"/>
              <a:t>. Operations Research. ISBN 978-3-642-10325-4 e-ISBN 978-3-642-10326-1.   Library of Congress Control Number: 2010925338.  Springer Heidelberg Dordrecht London New York. </a:t>
            </a:r>
            <a:r>
              <a:rPr lang="ru-RU" sz="1900" dirty="0"/>
              <a:t>Springer-Verlag Berlin Heidelberg </a:t>
            </a:r>
            <a:r>
              <a:rPr lang="ru-RU" sz="1900" dirty="0" smtClean="0"/>
              <a:t>2010</a:t>
            </a:r>
            <a:endParaRPr lang="ka-GE" sz="1900" dirty="0" smtClean="0"/>
          </a:p>
          <a:p>
            <a:r>
              <a:rPr lang="ka-GE" sz="2000" dirty="0"/>
              <a:t>Taha, Hamdy A. operation Research an Introduction. </a:t>
            </a:r>
            <a:r>
              <a:rPr lang="en-US" sz="2000" dirty="0"/>
              <a:t>University of Arkansas, Fayetteville. Eight editions 2007</a:t>
            </a:r>
            <a:r>
              <a:rPr lang="en-US" sz="2000" dirty="0" smtClean="0"/>
              <a:t>.</a:t>
            </a:r>
            <a:endParaRPr lang="en-US" sz="1900" dirty="0"/>
          </a:p>
          <a:p>
            <a:pPr lvl="0"/>
            <a:r>
              <a:rPr lang="ru-RU" sz="1900" dirty="0"/>
              <a:t>Красс М. С., </a:t>
            </a:r>
            <a:r>
              <a:rPr lang="ru-RU" sz="1900" dirty="0" err="1"/>
              <a:t>Чупринов</a:t>
            </a:r>
            <a:r>
              <a:rPr lang="ru-RU" sz="1900" dirty="0"/>
              <a:t> Б. П. Основы математики и ее приложения в экономическом образовании. М., дело, </a:t>
            </a:r>
            <a:r>
              <a:rPr lang="ru-RU" sz="1900" dirty="0" smtClean="0"/>
              <a:t>2002</a:t>
            </a:r>
            <a:endParaRPr lang="en-US" sz="1900" dirty="0"/>
          </a:p>
        </p:txBody>
      </p:sp>
      <p:sp>
        <p:nvSpPr>
          <p:cNvPr id="4" name="Slide Number Placeholder 3"/>
          <p:cNvSpPr>
            <a:spLocks noGrp="1"/>
          </p:cNvSpPr>
          <p:nvPr>
            <p:ph type="sldNum" sz="quarter" idx="12"/>
          </p:nvPr>
        </p:nvSpPr>
        <p:spPr/>
        <p:txBody>
          <a:bodyPr/>
          <a:lstStyle/>
          <a:p>
            <a:fld id="{039DBE79-AB89-47DA-A2C1-3786F823A82E}" type="slidenum">
              <a:rPr lang="en-US" smtClean="0"/>
              <a:t>21</a:t>
            </a:fld>
            <a:endParaRPr lang="en-US"/>
          </a:p>
        </p:txBody>
      </p:sp>
    </p:spTree>
    <p:extLst>
      <p:ext uri="{BB962C8B-B14F-4D97-AF65-F5344CB8AC3E}">
        <p14:creationId xmlns:p14="http://schemas.microsoft.com/office/powerpoint/2010/main" val="2091166380"/>
      </p:ext>
    </p:extLst>
  </p:cSld>
  <p:clrMapOvr>
    <a:masterClrMapping/>
  </p:clrMapOvr>
  <mc:AlternateContent xmlns:mc="http://schemas.openxmlformats.org/markup-compatibility/2006" xmlns:p14="http://schemas.microsoft.com/office/powerpoint/2010/main">
    <mc:Choice Requires="p14">
      <p:transition spd="slow" p14:dur="3500">
        <p:wheel spokes="1"/>
      </p:transition>
    </mc:Choice>
    <mc:Fallback xmlns="">
      <p:transition spd="slow">
        <p:wheel spokes="1"/>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06276" y="1926737"/>
            <a:ext cx="4955931" cy="1983956"/>
          </a:xfrm>
        </p:spPr>
        <p:txBody>
          <a:bodyPr>
            <a:normAutofit fontScale="92500"/>
          </a:bodyPr>
          <a:lstStyle/>
          <a:p>
            <a:pPr marL="0" indent="0" algn="ctr">
              <a:buNone/>
            </a:pPr>
            <a:r>
              <a:rPr lang="ka-GE" sz="4800" dirty="0" smtClean="0">
                <a:solidFill>
                  <a:srgbClr val="FF0000"/>
                </a:solidFill>
              </a:rPr>
              <a:t>გმადლობთ </a:t>
            </a:r>
          </a:p>
          <a:p>
            <a:pPr marL="0" indent="0" algn="ctr">
              <a:buNone/>
            </a:pPr>
            <a:r>
              <a:rPr lang="ka-GE" sz="4800" dirty="0" smtClean="0">
                <a:solidFill>
                  <a:srgbClr val="FF0000"/>
                </a:solidFill>
              </a:rPr>
              <a:t>ყურადღებისთვის</a:t>
            </a:r>
            <a:endParaRPr lang="en-US" sz="4800" dirty="0">
              <a:solidFill>
                <a:srgbClr val="FF0000"/>
              </a:solidFill>
            </a:endParaRPr>
          </a:p>
        </p:txBody>
      </p:sp>
      <p:sp>
        <p:nvSpPr>
          <p:cNvPr id="2" name="Slide Number Placeholder 1"/>
          <p:cNvSpPr>
            <a:spLocks noGrp="1"/>
          </p:cNvSpPr>
          <p:nvPr>
            <p:ph type="sldNum" sz="quarter" idx="12"/>
          </p:nvPr>
        </p:nvSpPr>
        <p:spPr/>
        <p:txBody>
          <a:bodyPr/>
          <a:lstStyle/>
          <a:p>
            <a:fld id="{039DBE79-AB89-47DA-A2C1-3786F823A82E}" type="slidenum">
              <a:rPr lang="en-US" smtClean="0"/>
              <a:t>22</a:t>
            </a:fld>
            <a:endParaRPr lang="en-US"/>
          </a:p>
        </p:txBody>
      </p:sp>
    </p:spTree>
    <p:extLst>
      <p:ext uri="{BB962C8B-B14F-4D97-AF65-F5344CB8AC3E}">
        <p14:creationId xmlns:p14="http://schemas.microsoft.com/office/powerpoint/2010/main" val="3720252562"/>
      </p:ext>
    </p:extLst>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838200" y="310244"/>
            <a:ext cx="10542814" cy="54882"/>
          </a:xfrm>
        </p:spPr>
        <p:txBody>
          <a:bodyPr>
            <a:normAutofit fontScale="90000"/>
          </a:bodyPr>
          <a:lstStyle/>
          <a:p>
            <a:r>
              <a:rPr lang="ka-GE" sz="3200" dirty="0"/>
              <a:t>   </a:t>
            </a:r>
            <a:endParaRPr lang="en-US" sz="3200" dirty="0"/>
          </a:p>
        </p:txBody>
      </p:sp>
      <p:sp>
        <p:nvSpPr>
          <p:cNvPr id="3" name="Content Placeholder 2"/>
          <p:cNvSpPr>
            <a:spLocks noGrp="1"/>
          </p:cNvSpPr>
          <p:nvPr>
            <p:ph idx="1"/>
          </p:nvPr>
        </p:nvSpPr>
        <p:spPr>
          <a:xfrm>
            <a:off x="669471" y="163286"/>
            <a:ext cx="10684329" cy="6013677"/>
          </a:xfrm>
        </p:spPr>
        <p:txBody>
          <a:bodyPr>
            <a:normAutofit/>
          </a:bodyPr>
          <a:lstStyle/>
          <a:p>
            <a:pPr algn="just"/>
            <a:r>
              <a:rPr lang="ka-GE" sz="2400" dirty="0"/>
              <a:t>მა</a:t>
            </a:r>
            <a:r>
              <a:rPr lang="it-IT" sz="2400" dirty="0"/>
              <a:t>თ</a:t>
            </a:r>
            <a:r>
              <a:rPr lang="ka-GE" sz="2400" dirty="0"/>
              <a:t>ემატიკის, როგორც მეცნიერული შემეცნების საშუალების უპირატესობა კარგად ჩანს მათემატიკური მოდ</a:t>
            </a:r>
            <a:r>
              <a:rPr lang="it-IT" sz="2400" dirty="0"/>
              <a:t>ე</a:t>
            </a:r>
            <a:r>
              <a:rPr lang="ka-GE" sz="2400" dirty="0"/>
              <a:t>ლების აგების დროს, რომლებიც გარკვეული სახით წარმოგვიდგენენ გამოსაკვლევ ობიექტს. მართალია, შესაბამისი მოდელი არ წარმოადგენს საკვლევი ობიექტის ზუსტ ასლს, მაგრამ გარკვეული დაშვებებით, შეას</a:t>
            </a:r>
            <a:r>
              <a:rPr lang="it-IT" sz="2400" dirty="0"/>
              <a:t>აძ</a:t>
            </a:r>
            <a:r>
              <a:rPr lang="ka-GE" sz="2400" dirty="0"/>
              <a:t>ლებლობის ფარგლებში მაქსიმალური მიახლოებით იგი გამოხატავს გამოსაკვლევი ობიექტის ხასიათს და წარმოგვიდგენს მის ძირითად კავშირებს, მის კომპონენტებს შორის არსებულ თანადობას</a:t>
            </a:r>
            <a:r>
              <a:rPr lang="ka-GE" sz="2400" dirty="0" smtClean="0"/>
              <a:t>.</a:t>
            </a:r>
          </a:p>
          <a:p>
            <a:pPr algn="just"/>
            <a:r>
              <a:rPr lang="ru-RU" sz="2400" dirty="0"/>
              <a:t>პრაქტიკული ეკონომიკური ხასიათის ამოცანების ამოხსნის დროს, დასაბუთებული და მათემატიკურად სწორად გადაწყვეტილი ოპტიმალური ამონახსნის მისაღებად, გამოიყენება მათემატიკური მოდელირება. მათემატიკური მოდელირების სწავლების დროს განსაკუთრებული მნიშვნელობა ენიჭება  სტუდენტთა დაინტერესებას პრაქტიკული ამოცანებით</a:t>
            </a:r>
            <a:r>
              <a:rPr lang="ru-RU" sz="2400" dirty="0" smtClean="0"/>
              <a:t>.</a:t>
            </a:r>
            <a:endParaRPr lang="ka-GE" sz="2400" dirty="0" smtClean="0"/>
          </a:p>
          <a:p>
            <a:pPr marL="0" indent="0">
              <a:buNone/>
            </a:pPr>
            <a:endParaRPr lang="en-US" sz="2400" dirty="0"/>
          </a:p>
        </p:txBody>
      </p:sp>
      <p:sp>
        <p:nvSpPr>
          <p:cNvPr id="4" name="Slide Number Placeholder 3"/>
          <p:cNvSpPr>
            <a:spLocks noGrp="1"/>
          </p:cNvSpPr>
          <p:nvPr>
            <p:ph type="sldNum" sz="quarter" idx="12"/>
          </p:nvPr>
        </p:nvSpPr>
        <p:spPr/>
        <p:txBody>
          <a:bodyPr/>
          <a:lstStyle/>
          <a:p>
            <a:fld id="{039DBE79-AB89-47DA-A2C1-3786F823A82E}" type="slidenum">
              <a:rPr lang="en-US" smtClean="0"/>
              <a:t>3</a:t>
            </a:fld>
            <a:endParaRPr lang="en-US"/>
          </a:p>
        </p:txBody>
      </p:sp>
    </p:spTree>
    <p:extLst>
      <p:ext uri="{BB962C8B-B14F-4D97-AF65-F5344CB8AC3E}">
        <p14:creationId xmlns:p14="http://schemas.microsoft.com/office/powerpoint/2010/main" val="3106504485"/>
      </p:ext>
    </p:extLst>
  </p:cSld>
  <p:clrMapOvr>
    <a:masterClrMapping/>
  </p:clrMapOvr>
  <p:transition spd="slow">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84406"/>
            <a:ext cx="10515600" cy="1586474"/>
          </a:xfrm>
        </p:spPr>
        <p:txBody>
          <a:bodyPr>
            <a:normAutofit fontScale="90000"/>
          </a:bodyPr>
          <a:lstStyle/>
          <a:p>
            <a:r>
              <a:rPr lang="ka-GE" sz="3100" dirty="0"/>
              <a:t/>
            </a:r>
            <a:br>
              <a:rPr lang="ka-GE" sz="3100" dirty="0"/>
            </a:br>
            <a:r>
              <a:rPr lang="ka-GE" sz="3100" dirty="0"/>
              <a:t>პრაქტიკული ეკონომიკური პრობლემების გადაწყვეტისას მათემატიკური მოდლების გამოყენებას მრავალმხრივი მნიშვნელობა აქვს:</a:t>
            </a:r>
            <a:r>
              <a:rPr lang="en-US" dirty="0"/>
              <a:t/>
            </a:r>
            <a:br>
              <a:rPr lang="en-US" dirty="0"/>
            </a:br>
            <a:endParaRPr lang="en-US" dirty="0"/>
          </a:p>
        </p:txBody>
      </p:sp>
      <p:sp>
        <p:nvSpPr>
          <p:cNvPr id="3" name="Content Placeholder 2"/>
          <p:cNvSpPr>
            <a:spLocks noGrp="1"/>
          </p:cNvSpPr>
          <p:nvPr>
            <p:ph idx="1"/>
          </p:nvPr>
        </p:nvSpPr>
        <p:spPr>
          <a:xfrm>
            <a:off x="1316501" y="2121047"/>
            <a:ext cx="10515600" cy="4351338"/>
          </a:xfrm>
        </p:spPr>
        <p:txBody>
          <a:bodyPr>
            <a:normAutofit fontScale="92500" lnSpcReduction="10000"/>
          </a:bodyPr>
          <a:lstStyle/>
          <a:p>
            <a:pPr algn="just"/>
            <a:r>
              <a:rPr lang="ka-GE" sz="2100" dirty="0"/>
              <a:t>- მათემატიკური მოდლები საშუალებას გვაძლევს მოვაწესრიგოთ ეკონომიკური ინფორმაციის სისტემა, აღმოვაჩინოთ არსებული ინფორმაციის ნაკლი და ან კორექტირება გავუკეთოთ ძველს, ან მოვითხოვოთ ახალი ინფორმაცია.</a:t>
            </a:r>
            <a:endParaRPr lang="en-US" sz="2100" dirty="0"/>
          </a:p>
          <a:p>
            <a:pPr algn="just"/>
            <a:r>
              <a:rPr lang="ka-GE" sz="2100" dirty="0"/>
              <a:t>– ეკონომიკური ამოცანების ფორმალიზაცია  და კომპიუტერის გამოყენება მრავალგზის ამცირებს ტიპიური, მასობრივი გაანგარიშებების სიჩქარეს, ამაღლებს მის სიზუსტეს, საშუალებას იძლევა მოახდინოს რთული სისტემის მრვალავარიანტიანი ეკონომიკური გაანგრიშებები.</a:t>
            </a:r>
            <a:endParaRPr lang="en-US" sz="2100" dirty="0"/>
          </a:p>
          <a:p>
            <a:pPr algn="just"/>
            <a:r>
              <a:rPr lang="ka-GE" sz="2100" b="1" dirty="0"/>
              <a:t> –</a:t>
            </a:r>
            <a:r>
              <a:rPr lang="ka-GE" sz="2100" dirty="0"/>
              <a:t> მოდელირების გამოყენება საშუალებას გვაძლევს მნიშვნელოვნად გაძლიერდეს კონკრეტული რიცხობრივი ანალიზის საშუალებანი: ეკონომიკურ პროცესებზე მოქმედი მრავალი ფაქტორის ურთიერთგავლენის შეცვლა, ეკონომიკიური ობიექტების განვითარების პირობების ცვლილებების შედეგების რიცხობრივი შეფასება და სხვა.</a:t>
            </a:r>
            <a:endParaRPr lang="en-US" sz="2100" dirty="0"/>
          </a:p>
          <a:p>
            <a:pPr algn="just"/>
            <a:r>
              <a:rPr lang="ka-GE" sz="2100" b="1" dirty="0"/>
              <a:t> – </a:t>
            </a:r>
            <a:r>
              <a:rPr lang="ka-GE" sz="2100" dirty="0"/>
              <a:t>მათემატიკური მოდელირება საშუალებას იძლევა ამოვხსნათ ისეთი ეკონომიკური ამოცანები, რომელთა ამოხსნა სხვა გზით პრაქტიკულად შეუძლებელია. როგორიცაა, სახალხო მეურნეობის გეგმის ოპტიმალური ვარიანტის პოვნა, მსხვილი სახალხო სამეურნეო ღონისძიების იმიტაცია და ა.შ</a:t>
            </a:r>
            <a:r>
              <a:rPr lang="ka-GE" sz="2100" dirty="0" smtClean="0"/>
              <a:t>.</a:t>
            </a:r>
          </a:p>
          <a:p>
            <a:pPr marL="0" indent="0" algn="just">
              <a:buNone/>
            </a:pPr>
            <a:endParaRPr lang="en-US" sz="2100" dirty="0" smtClean="0"/>
          </a:p>
          <a:p>
            <a:endParaRPr lang="en-US" dirty="0"/>
          </a:p>
        </p:txBody>
      </p:sp>
      <p:sp>
        <p:nvSpPr>
          <p:cNvPr id="4" name="Slide Number Placeholder 3"/>
          <p:cNvSpPr>
            <a:spLocks noGrp="1"/>
          </p:cNvSpPr>
          <p:nvPr>
            <p:ph type="sldNum" sz="quarter" idx="12"/>
          </p:nvPr>
        </p:nvSpPr>
        <p:spPr/>
        <p:txBody>
          <a:bodyPr/>
          <a:lstStyle/>
          <a:p>
            <a:fld id="{039DBE79-AB89-47DA-A2C1-3786F823A82E}" type="slidenum">
              <a:rPr lang="en-US" smtClean="0"/>
              <a:t>4</a:t>
            </a:fld>
            <a:endParaRPr lang="en-US"/>
          </a:p>
        </p:txBody>
      </p:sp>
    </p:spTree>
    <p:extLst>
      <p:ext uri="{BB962C8B-B14F-4D97-AF65-F5344CB8AC3E}">
        <p14:creationId xmlns:p14="http://schemas.microsoft.com/office/powerpoint/2010/main" val="3495570192"/>
      </p:ext>
    </p:extLst>
  </p:cSld>
  <p:clrMapOvr>
    <a:masterClrMapping/>
  </p:clrMapOvr>
  <mc:AlternateContent xmlns:mc="http://schemas.openxmlformats.org/markup-compatibility/2006" xmlns:p14="http://schemas.microsoft.com/office/powerpoint/2010/main">
    <mc:Choice Requires="p14">
      <p:transition spd="slow" p14:dur="3500">
        <p:checker/>
      </p:transition>
    </mc:Choice>
    <mc:Fallback xmlns="">
      <p:transition spd="slow">
        <p:checker/>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0228" y="299811"/>
            <a:ext cx="9677401" cy="92075"/>
          </a:xfrm>
        </p:spPr>
        <p:txBody>
          <a:bodyPr>
            <a:normAutofit fontScale="90000"/>
          </a:bodyPr>
          <a:lstStyle/>
          <a:p>
            <a:r>
              <a:rPr lang="en-US" sz="3600" b="1" dirty="0"/>
              <a:t>      </a:t>
            </a:r>
            <a:endParaRPr lang="en-US" dirty="0"/>
          </a:p>
        </p:txBody>
      </p:sp>
      <p:sp>
        <p:nvSpPr>
          <p:cNvPr id="3" name="Content Placeholder 2"/>
          <p:cNvSpPr>
            <a:spLocks noGrp="1"/>
          </p:cNvSpPr>
          <p:nvPr>
            <p:ph idx="1"/>
          </p:nvPr>
        </p:nvSpPr>
        <p:spPr>
          <a:xfrm>
            <a:off x="1234922" y="415790"/>
            <a:ext cx="9803192" cy="5674767"/>
          </a:xfrm>
        </p:spPr>
        <p:txBody>
          <a:bodyPr>
            <a:normAutofit/>
          </a:bodyPr>
          <a:lstStyle/>
          <a:p>
            <a:pPr marL="0" indent="0">
              <a:buNone/>
            </a:pPr>
            <a:endParaRPr lang="ka-GE" sz="1800" dirty="0" smtClean="0"/>
          </a:p>
          <a:p>
            <a:pPr marL="0" indent="0" algn="just">
              <a:buNone/>
            </a:pPr>
            <a:r>
              <a:rPr lang="ka-GE" sz="1800" dirty="0" smtClean="0"/>
              <a:t>შეიძლება </a:t>
            </a:r>
            <a:r>
              <a:rPr lang="ka-GE" sz="1800" dirty="0"/>
              <a:t>გამოიყოს გამოყენებით ეკონომიკურ გამოკვლევებში მათემატიკური მეთოდების გამოყენების ოთხი ძირითადი (ასპექტი) სფერო მაინც.</a:t>
            </a:r>
            <a:endParaRPr lang="en-US" sz="1800" dirty="0"/>
          </a:p>
          <a:p>
            <a:pPr marL="0" indent="0" algn="just">
              <a:buNone/>
            </a:pPr>
            <a:r>
              <a:rPr lang="ka-GE" sz="1800" dirty="0"/>
              <a:t>_  ეკონომიკური ინფორმაციის სისტემის სრულყოფა;</a:t>
            </a:r>
            <a:endParaRPr lang="en-US" sz="1800" dirty="0"/>
          </a:p>
          <a:p>
            <a:pPr marL="0" indent="0" algn="just">
              <a:buNone/>
            </a:pPr>
            <a:r>
              <a:rPr lang="ka-GE" sz="1800" dirty="0"/>
              <a:t>_ ეკონომიკური გაანგარიშებების ინტენსიფიკაცია (მათი ალგორითმიზაციის ჩათვლით);</a:t>
            </a:r>
            <a:endParaRPr lang="en-US" sz="1800" dirty="0"/>
          </a:p>
          <a:p>
            <a:pPr marL="0" indent="0" algn="just">
              <a:buNone/>
            </a:pPr>
            <a:r>
              <a:rPr lang="de-DE" sz="1800" dirty="0"/>
              <a:t>_  ეკონ</a:t>
            </a:r>
            <a:r>
              <a:rPr lang="ka-GE" sz="1800" dirty="0"/>
              <a:t>ო</a:t>
            </a:r>
            <a:r>
              <a:rPr lang="de-DE" sz="1800" dirty="0"/>
              <a:t>მიკური პრობლემების რაოდენობრივი ანალიზის გაღრმავება;</a:t>
            </a:r>
            <a:endParaRPr lang="en-US" sz="1800" dirty="0"/>
          </a:p>
          <a:p>
            <a:pPr marL="0" indent="0" algn="just">
              <a:buNone/>
            </a:pPr>
            <a:r>
              <a:rPr lang="de-DE" sz="1800" dirty="0" smtClean="0"/>
              <a:t>- </a:t>
            </a:r>
            <a:r>
              <a:rPr lang="de-DE" sz="1800" dirty="0"/>
              <a:t>რაოდენობრივი ეკონომიკური გამოკვლევების სფეროს გაფართოება, რაც პრინციპულად ახალი ეკონომიკური ამოცანების გადაწყვეტას გულისხმობს</a:t>
            </a:r>
            <a:r>
              <a:rPr lang="de-DE" sz="1800" dirty="0" smtClean="0"/>
              <a:t>.</a:t>
            </a:r>
            <a:r>
              <a:rPr lang="ka-GE" sz="1800" dirty="0"/>
              <a:t> </a:t>
            </a:r>
            <a:endParaRPr lang="ka-GE" sz="1800" dirty="0" smtClean="0"/>
          </a:p>
          <a:p>
            <a:pPr algn="just"/>
            <a:r>
              <a:rPr lang="ka-GE" sz="1800" dirty="0" smtClean="0"/>
              <a:t>ეკონომიკური </a:t>
            </a:r>
            <a:r>
              <a:rPr lang="ka-GE" sz="1800" dirty="0"/>
              <a:t>საკითხების კვლვით დაკავებულ სპეციალისტებს მიაჩნიათ, რომ პროცესი მჭიდროდაა დაკავშირებული მათემატიკური მეთოდებისა და მოდელების შესწავლასთან. თუკი ადრე უპირატესობა ენიჭებოდა ხარისობრივ ანალიზს, დღეისათვის უფრო მნიშვნელოვანია რაოდენობრივი კანონზომიერებები და აგებულია მრავალი ეკონომიკური მოვლენისა და პროცესის ამსახველი </a:t>
            </a:r>
            <a:r>
              <a:rPr lang="ka-GE" sz="1800" dirty="0" smtClean="0"/>
              <a:t>მათემატიკური მოდელი.</a:t>
            </a:r>
          </a:p>
          <a:p>
            <a:pPr algn="just"/>
            <a:r>
              <a:rPr lang="ka-GE" sz="1800" dirty="0" smtClean="0"/>
              <a:t>ეკონომიკური </a:t>
            </a:r>
            <a:r>
              <a:rPr lang="ka-GE" sz="1800" dirty="0"/>
              <a:t>პროცესების მათემატიკური მოდელირების ენა და ლოგიკური მიზეზ-შედეგობრივი დამოკიდებულების თანმიმდევრული დადგენა დაკვირვების, კონტროლის და მართვის განხორციელების მიზნით არის სხვადასხვა პრობლემის გადაჭრის ეფექტური გზა</a:t>
            </a:r>
            <a:r>
              <a:rPr lang="ka-GE" sz="1800" dirty="0" smtClean="0"/>
              <a:t>.</a:t>
            </a:r>
            <a:r>
              <a:rPr lang="ka-GE" sz="1800" dirty="0"/>
              <a:t> </a:t>
            </a:r>
            <a:endParaRPr lang="ka-GE" sz="1800" dirty="0" smtClean="0"/>
          </a:p>
          <a:p>
            <a:endParaRPr lang="en-US" sz="1800" dirty="0"/>
          </a:p>
          <a:p>
            <a:pPr marL="0" indent="0">
              <a:buNone/>
            </a:pPr>
            <a:endParaRPr lang="en-US" sz="1800" dirty="0"/>
          </a:p>
        </p:txBody>
      </p:sp>
      <p:sp>
        <p:nvSpPr>
          <p:cNvPr id="5" name="Slide Number Placeholder 4"/>
          <p:cNvSpPr>
            <a:spLocks noGrp="1"/>
          </p:cNvSpPr>
          <p:nvPr>
            <p:ph type="sldNum" sz="quarter" idx="12"/>
          </p:nvPr>
        </p:nvSpPr>
        <p:spPr/>
        <p:txBody>
          <a:bodyPr/>
          <a:lstStyle/>
          <a:p>
            <a:fld id="{039DBE79-AB89-47DA-A2C1-3786F823A82E}" type="slidenum">
              <a:rPr lang="en-US" smtClean="0"/>
              <a:t>5</a:t>
            </a:fld>
            <a:endParaRPr lang="en-US"/>
          </a:p>
        </p:txBody>
      </p:sp>
    </p:spTree>
    <p:extLst>
      <p:ext uri="{BB962C8B-B14F-4D97-AF65-F5344CB8AC3E}">
        <p14:creationId xmlns:p14="http://schemas.microsoft.com/office/powerpoint/2010/main" val="2922532042"/>
      </p:ext>
    </p:extLst>
  </p:cSld>
  <p:clrMapOvr>
    <a:masterClrMapping/>
  </p:clrMapOvr>
  <mc:AlternateContent xmlns:mc="http://schemas.openxmlformats.org/markup-compatibility/2006" xmlns:p14="http://schemas.microsoft.com/office/powerpoint/2010/main">
    <mc:Choice Requires="p14">
      <p:transition spd="slow" p14:dur="3750">
        <p14:flip dir="r"/>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US" dirty="0"/>
              <a:t> </a:t>
            </a:r>
            <a:r>
              <a:rPr lang="en-US" dirty="0" err="1"/>
              <a:t>მათემატიკურ</a:t>
            </a:r>
            <a:r>
              <a:rPr lang="en-US" dirty="0"/>
              <a:t> </a:t>
            </a:r>
            <a:r>
              <a:rPr lang="en-US" dirty="0" err="1"/>
              <a:t>მოდელთაგან</a:t>
            </a:r>
            <a:r>
              <a:rPr lang="en-US" dirty="0"/>
              <a:t> </a:t>
            </a:r>
            <a:r>
              <a:rPr lang="en-US" dirty="0" err="1"/>
              <a:t>პირველ</a:t>
            </a:r>
            <a:r>
              <a:rPr lang="en-US" dirty="0"/>
              <a:t> </a:t>
            </a:r>
            <a:r>
              <a:rPr lang="en-US" dirty="0" err="1"/>
              <a:t>რიგში</a:t>
            </a:r>
            <a:r>
              <a:rPr lang="en-US" dirty="0"/>
              <a:t> </a:t>
            </a:r>
            <a:r>
              <a:rPr lang="en-US" dirty="0" err="1"/>
              <a:t>განვიხილავთ</a:t>
            </a:r>
            <a:r>
              <a:rPr lang="en-US" dirty="0"/>
              <a:t> </a:t>
            </a:r>
            <a:r>
              <a:rPr lang="en-US" dirty="0" err="1"/>
              <a:t>წრფივ</a:t>
            </a:r>
            <a:r>
              <a:rPr lang="en-US" dirty="0"/>
              <a:t> </a:t>
            </a:r>
            <a:r>
              <a:rPr lang="en-US" dirty="0" err="1"/>
              <a:t>მოდელებს</a:t>
            </a:r>
            <a:r>
              <a:rPr lang="en-US" dirty="0"/>
              <a:t>. </a:t>
            </a:r>
            <a:r>
              <a:rPr lang="en-US" dirty="0" err="1"/>
              <a:t>მათ</a:t>
            </a:r>
            <a:r>
              <a:rPr lang="en-US" dirty="0"/>
              <a:t> </a:t>
            </a:r>
            <a:r>
              <a:rPr lang="en-US" dirty="0" err="1"/>
              <a:t>შორის</a:t>
            </a:r>
            <a:r>
              <a:rPr lang="en-US" dirty="0"/>
              <a:t> </a:t>
            </a:r>
            <a:r>
              <a:rPr lang="en-US" dirty="0" err="1"/>
              <a:t>უმარტივესს</a:t>
            </a:r>
            <a:r>
              <a:rPr lang="en-US" dirty="0"/>
              <a:t>, </a:t>
            </a:r>
            <a:r>
              <a:rPr lang="en-US" dirty="0" err="1"/>
              <a:t>მოდელებს</a:t>
            </a:r>
            <a:r>
              <a:rPr lang="en-US" dirty="0"/>
              <a:t> </a:t>
            </a:r>
            <a:r>
              <a:rPr lang="en-US" dirty="0" err="1"/>
              <a:t>ორი</a:t>
            </a:r>
            <a:r>
              <a:rPr lang="en-US" dirty="0"/>
              <a:t> </a:t>
            </a:r>
            <a:r>
              <a:rPr lang="en-US" dirty="0" err="1"/>
              <a:t>ცვლადით</a:t>
            </a:r>
            <a:r>
              <a:rPr lang="en-US" dirty="0"/>
              <a:t>, </a:t>
            </a:r>
            <a:r>
              <a:rPr lang="en-US" dirty="0" err="1"/>
              <a:t>რომელთა</a:t>
            </a:r>
            <a:r>
              <a:rPr lang="en-US" dirty="0"/>
              <a:t> </a:t>
            </a:r>
            <a:r>
              <a:rPr lang="en-US" dirty="0" err="1"/>
              <a:t>ამოხსნა</a:t>
            </a:r>
            <a:r>
              <a:rPr lang="en-US" dirty="0"/>
              <a:t> </a:t>
            </a:r>
            <a:r>
              <a:rPr lang="en-US" dirty="0" err="1"/>
              <a:t>გეომეტრიული</a:t>
            </a:r>
            <a:r>
              <a:rPr lang="en-US" dirty="0"/>
              <a:t> </a:t>
            </a:r>
            <a:r>
              <a:rPr lang="en-US" dirty="0" err="1"/>
              <a:t>ინტერპრეტაციის</a:t>
            </a:r>
            <a:r>
              <a:rPr lang="en-US" dirty="0"/>
              <a:t> </a:t>
            </a:r>
            <a:r>
              <a:rPr lang="en-US" dirty="0" err="1"/>
              <a:t>საფუძველზეცაა</a:t>
            </a:r>
            <a:r>
              <a:rPr lang="en-US" dirty="0"/>
              <a:t> </a:t>
            </a:r>
            <a:r>
              <a:rPr lang="en-US" dirty="0" err="1"/>
              <a:t>შესაძლებელი</a:t>
            </a:r>
            <a:r>
              <a:rPr lang="en-US" dirty="0"/>
              <a:t>. </a:t>
            </a:r>
          </a:p>
          <a:p>
            <a:r>
              <a:rPr lang="en-US" dirty="0"/>
              <a:t>  </a:t>
            </a:r>
            <a:r>
              <a:rPr lang="en-US" dirty="0" err="1"/>
              <a:t>სტუდენტებისათვის</a:t>
            </a:r>
            <a:r>
              <a:rPr lang="en-US" dirty="0"/>
              <a:t> </a:t>
            </a:r>
            <a:r>
              <a:rPr lang="en-US" dirty="0" err="1"/>
              <a:t>რომ</a:t>
            </a:r>
            <a:r>
              <a:rPr lang="en-US" dirty="0"/>
              <a:t> </a:t>
            </a:r>
            <a:r>
              <a:rPr lang="en-US" dirty="0" err="1"/>
              <a:t>უფრო</a:t>
            </a:r>
            <a:r>
              <a:rPr lang="en-US" dirty="0"/>
              <a:t> </a:t>
            </a:r>
            <a:r>
              <a:rPr lang="en-US" dirty="0" err="1"/>
              <a:t>საინტერესო</a:t>
            </a:r>
            <a:r>
              <a:rPr lang="en-US" dirty="0"/>
              <a:t> </a:t>
            </a:r>
            <a:r>
              <a:rPr lang="en-US" dirty="0" err="1"/>
              <a:t>იყოს</a:t>
            </a:r>
            <a:r>
              <a:rPr lang="en-US" dirty="0"/>
              <a:t>, </a:t>
            </a:r>
            <a:r>
              <a:rPr lang="en-US" dirty="0" err="1"/>
              <a:t>ვიღებთ</a:t>
            </a:r>
            <a:r>
              <a:rPr lang="en-US" dirty="0"/>
              <a:t> </a:t>
            </a:r>
            <a:r>
              <a:rPr lang="en-US" dirty="0" err="1"/>
              <a:t>წრფივი</a:t>
            </a:r>
            <a:r>
              <a:rPr lang="en-US" dirty="0"/>
              <a:t> </a:t>
            </a:r>
            <a:r>
              <a:rPr lang="en-US" dirty="0" err="1"/>
              <a:t>პროგრამირების</a:t>
            </a:r>
            <a:r>
              <a:rPr lang="en-US" dirty="0"/>
              <a:t> </a:t>
            </a:r>
            <a:r>
              <a:rPr lang="en-US" dirty="0" err="1"/>
              <a:t>ერთ-ერთ</a:t>
            </a:r>
            <a:r>
              <a:rPr lang="en-US" dirty="0"/>
              <a:t> </a:t>
            </a:r>
            <a:r>
              <a:rPr lang="en-US" dirty="0" err="1"/>
              <a:t>ტიპიურ</a:t>
            </a:r>
            <a:r>
              <a:rPr lang="en-US" dirty="0"/>
              <a:t> </a:t>
            </a:r>
            <a:r>
              <a:rPr lang="en-US" dirty="0" err="1"/>
              <a:t>ამოცანას</a:t>
            </a:r>
            <a:r>
              <a:rPr lang="en-US" dirty="0"/>
              <a:t>, </a:t>
            </a:r>
            <a:r>
              <a:rPr lang="en-US" dirty="0" err="1"/>
              <a:t>რომლის</a:t>
            </a:r>
            <a:r>
              <a:rPr lang="en-US" dirty="0"/>
              <a:t> </a:t>
            </a:r>
            <a:r>
              <a:rPr lang="en-US" dirty="0" err="1"/>
              <a:t>მსგავსიც</a:t>
            </a:r>
            <a:r>
              <a:rPr lang="en-US" dirty="0"/>
              <a:t> </a:t>
            </a:r>
            <a:r>
              <a:rPr lang="en-US" dirty="0" err="1"/>
              <a:t>მრავლად</a:t>
            </a:r>
            <a:r>
              <a:rPr lang="en-US" dirty="0"/>
              <a:t> </a:t>
            </a:r>
            <a:r>
              <a:rPr lang="en-US" dirty="0" err="1"/>
              <a:t>გვხვდება</a:t>
            </a:r>
            <a:r>
              <a:rPr lang="en-US" dirty="0"/>
              <a:t> </a:t>
            </a:r>
            <a:r>
              <a:rPr lang="en-US" dirty="0" err="1"/>
              <a:t>სხვადასხვა</a:t>
            </a:r>
            <a:r>
              <a:rPr lang="en-US" dirty="0"/>
              <a:t> </a:t>
            </a:r>
            <a:r>
              <a:rPr lang="en-US" dirty="0" err="1"/>
              <a:t>სახელმძღვანელოში</a:t>
            </a:r>
            <a:r>
              <a:rPr lang="en-US" dirty="0"/>
              <a:t>.</a:t>
            </a:r>
          </a:p>
          <a:p>
            <a:r>
              <a:rPr lang="en-US" dirty="0"/>
              <a:t>  </a:t>
            </a:r>
            <a:r>
              <a:rPr lang="en-US" dirty="0" err="1"/>
              <a:t>სტუდენტებს</a:t>
            </a:r>
            <a:r>
              <a:rPr lang="en-US" dirty="0"/>
              <a:t> </a:t>
            </a:r>
            <a:r>
              <a:rPr lang="en-US" dirty="0" err="1"/>
              <a:t>განვუმარტავთ</a:t>
            </a:r>
            <a:r>
              <a:rPr lang="en-US" dirty="0"/>
              <a:t>, </a:t>
            </a:r>
            <a:r>
              <a:rPr lang="en-US" dirty="0" err="1"/>
              <a:t>რომ</a:t>
            </a:r>
            <a:r>
              <a:rPr lang="en-US" dirty="0"/>
              <a:t> </a:t>
            </a:r>
            <a:r>
              <a:rPr lang="en-US" dirty="0" err="1"/>
              <a:t>ერთიდაიგივე</a:t>
            </a:r>
            <a:r>
              <a:rPr lang="en-US" dirty="0"/>
              <a:t> </a:t>
            </a:r>
            <a:r>
              <a:rPr lang="en-US" dirty="0" err="1"/>
              <a:t>მათემატიკური</a:t>
            </a:r>
            <a:r>
              <a:rPr lang="en-US" dirty="0"/>
              <a:t> </a:t>
            </a:r>
            <a:r>
              <a:rPr lang="en-US" dirty="0" err="1"/>
              <a:t>მოდელით</a:t>
            </a:r>
            <a:r>
              <a:rPr lang="en-US" dirty="0"/>
              <a:t>, </a:t>
            </a:r>
            <a:r>
              <a:rPr lang="en-US" dirty="0" err="1"/>
              <a:t>შეიძლება</a:t>
            </a:r>
            <a:r>
              <a:rPr lang="en-US" dirty="0"/>
              <a:t> </a:t>
            </a:r>
            <a:r>
              <a:rPr lang="en-US" dirty="0" err="1"/>
              <a:t>აღიწეროს</a:t>
            </a:r>
            <a:r>
              <a:rPr lang="en-US" dirty="0"/>
              <a:t> </a:t>
            </a:r>
            <a:r>
              <a:rPr lang="en-US" dirty="0" err="1"/>
              <a:t>სრულიად</a:t>
            </a:r>
            <a:r>
              <a:rPr lang="en-US" dirty="0"/>
              <a:t> </a:t>
            </a:r>
            <a:r>
              <a:rPr lang="en-US" dirty="0" err="1"/>
              <a:t>განსხვავებული</a:t>
            </a:r>
            <a:r>
              <a:rPr lang="en-US" dirty="0"/>
              <a:t> </a:t>
            </a:r>
            <a:r>
              <a:rPr lang="en-US" dirty="0" err="1"/>
              <a:t>სფეროდან</a:t>
            </a:r>
            <a:r>
              <a:rPr lang="en-US" dirty="0"/>
              <a:t> </a:t>
            </a:r>
            <a:r>
              <a:rPr lang="en-US" dirty="0" err="1"/>
              <a:t>აღებული</a:t>
            </a:r>
            <a:r>
              <a:rPr lang="en-US" dirty="0"/>
              <a:t> </a:t>
            </a:r>
            <a:r>
              <a:rPr lang="en-US" dirty="0" err="1"/>
              <a:t>ამოცანები</a:t>
            </a:r>
            <a:r>
              <a:rPr lang="en-US" dirty="0"/>
              <a:t> </a:t>
            </a:r>
            <a:r>
              <a:rPr lang="en-US" dirty="0" err="1"/>
              <a:t>და</a:t>
            </a:r>
            <a:r>
              <a:rPr lang="en-US" dirty="0"/>
              <a:t> </a:t>
            </a:r>
            <a:r>
              <a:rPr lang="en-US" dirty="0" err="1"/>
              <a:t>კონკრეტულ</a:t>
            </a:r>
            <a:r>
              <a:rPr lang="en-US" dirty="0"/>
              <a:t> </a:t>
            </a:r>
            <a:r>
              <a:rPr lang="en-US" dirty="0" err="1"/>
              <a:t>შემთხვევაში</a:t>
            </a:r>
            <a:r>
              <a:rPr lang="en-US" dirty="0"/>
              <a:t> </a:t>
            </a:r>
            <a:r>
              <a:rPr lang="en-US" dirty="0" err="1"/>
              <a:t>ვიღებთ</a:t>
            </a:r>
            <a:r>
              <a:rPr lang="en-US" dirty="0"/>
              <a:t> </a:t>
            </a:r>
            <a:r>
              <a:rPr lang="en-US" dirty="0" err="1"/>
              <a:t>ამოცანას</a:t>
            </a:r>
            <a:r>
              <a:rPr lang="en-US" dirty="0"/>
              <a:t>, </a:t>
            </a:r>
            <a:r>
              <a:rPr lang="en-US" dirty="0" err="1"/>
              <a:t>რომლის</a:t>
            </a:r>
            <a:r>
              <a:rPr lang="en-US" dirty="0"/>
              <a:t> </a:t>
            </a:r>
            <a:r>
              <a:rPr lang="en-US" dirty="0" err="1"/>
              <a:t>პირობაც</a:t>
            </a:r>
            <a:r>
              <a:rPr lang="en-US" dirty="0"/>
              <a:t> </a:t>
            </a:r>
            <a:r>
              <a:rPr lang="en-US" dirty="0" err="1"/>
              <a:t>დააინტერესებს</a:t>
            </a:r>
            <a:r>
              <a:rPr lang="en-US" dirty="0"/>
              <a:t> </a:t>
            </a:r>
            <a:r>
              <a:rPr lang="en-US" dirty="0" err="1"/>
              <a:t>სტუდენტს</a:t>
            </a:r>
            <a:r>
              <a:rPr lang="en-US" dirty="0"/>
              <a:t>, </a:t>
            </a:r>
            <a:r>
              <a:rPr lang="en-US" dirty="0" err="1"/>
              <a:t>რამდენადაც</a:t>
            </a:r>
            <a:r>
              <a:rPr lang="en-US" dirty="0"/>
              <a:t> </a:t>
            </a:r>
            <a:r>
              <a:rPr lang="en-US" dirty="0" err="1"/>
              <a:t>მსგავსი</a:t>
            </a:r>
            <a:r>
              <a:rPr lang="en-US" dirty="0"/>
              <a:t> </a:t>
            </a:r>
            <a:r>
              <a:rPr lang="en-US" dirty="0" err="1"/>
              <a:t>სიტუაცია</a:t>
            </a:r>
            <a:r>
              <a:rPr lang="en-US" dirty="0"/>
              <a:t> </a:t>
            </a:r>
            <a:r>
              <a:rPr lang="en-US" dirty="0" err="1"/>
              <a:t>ხშირად</a:t>
            </a:r>
            <a:r>
              <a:rPr lang="en-US" dirty="0"/>
              <a:t> </a:t>
            </a:r>
            <a:r>
              <a:rPr lang="en-US" dirty="0" err="1"/>
              <a:t>ხვდება</a:t>
            </a:r>
            <a:r>
              <a:rPr lang="en-US" dirty="0"/>
              <a:t> </a:t>
            </a:r>
            <a:r>
              <a:rPr lang="en-US" dirty="0" err="1"/>
              <a:t>ცხოვრებაში</a:t>
            </a:r>
            <a:r>
              <a:rPr lang="en-US" dirty="0"/>
              <a:t>. </a:t>
            </a:r>
          </a:p>
        </p:txBody>
      </p:sp>
      <p:sp>
        <p:nvSpPr>
          <p:cNvPr id="4" name="Slide Number Placeholder 3"/>
          <p:cNvSpPr>
            <a:spLocks noGrp="1"/>
          </p:cNvSpPr>
          <p:nvPr>
            <p:ph type="sldNum" sz="quarter" idx="12"/>
          </p:nvPr>
        </p:nvSpPr>
        <p:spPr/>
        <p:txBody>
          <a:bodyPr/>
          <a:lstStyle/>
          <a:p>
            <a:fld id="{039DBE79-AB89-47DA-A2C1-3786F823A82E}" type="slidenum">
              <a:rPr lang="en-US" smtClean="0"/>
              <a:t>6</a:t>
            </a:fld>
            <a:endParaRPr lang="en-US"/>
          </a:p>
        </p:txBody>
      </p:sp>
    </p:spTree>
    <p:extLst>
      <p:ext uri="{BB962C8B-B14F-4D97-AF65-F5344CB8AC3E}">
        <p14:creationId xmlns:p14="http://schemas.microsoft.com/office/powerpoint/2010/main" val="18858146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a:t> </a:t>
            </a:r>
            <a:r>
              <a:rPr lang="en-US" dirty="0" err="1"/>
              <a:t>მათემატიკურ</a:t>
            </a:r>
            <a:r>
              <a:rPr lang="en-US" dirty="0"/>
              <a:t> </a:t>
            </a:r>
            <a:r>
              <a:rPr lang="en-US" dirty="0" err="1"/>
              <a:t>მოდელთაგან</a:t>
            </a:r>
            <a:r>
              <a:rPr lang="en-US" dirty="0"/>
              <a:t> </a:t>
            </a:r>
            <a:r>
              <a:rPr lang="en-US" dirty="0" err="1"/>
              <a:t>პირველ</a:t>
            </a:r>
            <a:r>
              <a:rPr lang="en-US" dirty="0"/>
              <a:t> </a:t>
            </a:r>
            <a:r>
              <a:rPr lang="en-US" dirty="0" err="1"/>
              <a:t>რიგში</a:t>
            </a:r>
            <a:r>
              <a:rPr lang="en-US" dirty="0"/>
              <a:t> </a:t>
            </a:r>
            <a:r>
              <a:rPr lang="en-US" dirty="0" err="1"/>
              <a:t>განვიხილავთ</a:t>
            </a:r>
            <a:r>
              <a:rPr lang="en-US" dirty="0"/>
              <a:t> </a:t>
            </a:r>
            <a:r>
              <a:rPr lang="en-US" dirty="0" err="1"/>
              <a:t>წრფივ</a:t>
            </a:r>
            <a:r>
              <a:rPr lang="en-US" dirty="0"/>
              <a:t> </a:t>
            </a:r>
            <a:r>
              <a:rPr lang="en-US" dirty="0" err="1"/>
              <a:t>მოდელებს</a:t>
            </a:r>
            <a:r>
              <a:rPr lang="en-US" dirty="0"/>
              <a:t>. </a:t>
            </a:r>
            <a:r>
              <a:rPr lang="en-US" dirty="0" err="1"/>
              <a:t>მათ</a:t>
            </a:r>
            <a:r>
              <a:rPr lang="en-US" dirty="0"/>
              <a:t> </a:t>
            </a:r>
            <a:r>
              <a:rPr lang="en-US" dirty="0" err="1"/>
              <a:t>შორის</a:t>
            </a:r>
            <a:r>
              <a:rPr lang="en-US" dirty="0"/>
              <a:t> </a:t>
            </a:r>
            <a:r>
              <a:rPr lang="en-US" dirty="0" err="1"/>
              <a:t>უმარტივესს</a:t>
            </a:r>
            <a:r>
              <a:rPr lang="en-US" dirty="0"/>
              <a:t>, </a:t>
            </a:r>
            <a:r>
              <a:rPr lang="en-US" dirty="0" err="1"/>
              <a:t>მოდელებს</a:t>
            </a:r>
            <a:r>
              <a:rPr lang="en-US" dirty="0"/>
              <a:t> </a:t>
            </a:r>
            <a:r>
              <a:rPr lang="en-US" dirty="0" err="1"/>
              <a:t>ორი</a:t>
            </a:r>
            <a:r>
              <a:rPr lang="en-US" dirty="0"/>
              <a:t> </a:t>
            </a:r>
            <a:r>
              <a:rPr lang="en-US" dirty="0" err="1"/>
              <a:t>ცვლადით</a:t>
            </a:r>
            <a:r>
              <a:rPr lang="en-US" dirty="0"/>
              <a:t>, </a:t>
            </a:r>
            <a:r>
              <a:rPr lang="en-US" dirty="0" err="1"/>
              <a:t>რომელთა</a:t>
            </a:r>
            <a:r>
              <a:rPr lang="en-US" dirty="0"/>
              <a:t> </a:t>
            </a:r>
            <a:r>
              <a:rPr lang="en-US" dirty="0" err="1"/>
              <a:t>ამოხსნა</a:t>
            </a:r>
            <a:r>
              <a:rPr lang="en-US" dirty="0"/>
              <a:t> </a:t>
            </a:r>
            <a:r>
              <a:rPr lang="en-US" dirty="0" err="1"/>
              <a:t>გეომეტრიული</a:t>
            </a:r>
            <a:r>
              <a:rPr lang="en-US" dirty="0"/>
              <a:t> </a:t>
            </a:r>
            <a:r>
              <a:rPr lang="en-US" dirty="0" err="1"/>
              <a:t>ინტერპრეტაციის</a:t>
            </a:r>
            <a:r>
              <a:rPr lang="en-US" dirty="0"/>
              <a:t> </a:t>
            </a:r>
            <a:r>
              <a:rPr lang="en-US" dirty="0" err="1"/>
              <a:t>საფუძველზეცაა</a:t>
            </a:r>
            <a:r>
              <a:rPr lang="en-US" dirty="0"/>
              <a:t> </a:t>
            </a:r>
            <a:r>
              <a:rPr lang="en-US" dirty="0" err="1"/>
              <a:t>შესაძლებელი</a:t>
            </a:r>
            <a:r>
              <a:rPr lang="en-US" dirty="0"/>
              <a:t>. </a:t>
            </a:r>
          </a:p>
          <a:p>
            <a:r>
              <a:rPr lang="en-US" dirty="0"/>
              <a:t>  </a:t>
            </a:r>
            <a:r>
              <a:rPr lang="en-US" dirty="0" err="1"/>
              <a:t>სტუდენტებისათვის</a:t>
            </a:r>
            <a:r>
              <a:rPr lang="en-US" dirty="0"/>
              <a:t> </a:t>
            </a:r>
            <a:r>
              <a:rPr lang="en-US" dirty="0" err="1"/>
              <a:t>რომ</a:t>
            </a:r>
            <a:r>
              <a:rPr lang="en-US" dirty="0"/>
              <a:t> </a:t>
            </a:r>
            <a:r>
              <a:rPr lang="en-US" dirty="0" err="1"/>
              <a:t>უფრო</a:t>
            </a:r>
            <a:r>
              <a:rPr lang="en-US" dirty="0"/>
              <a:t> </a:t>
            </a:r>
            <a:r>
              <a:rPr lang="en-US" dirty="0" err="1"/>
              <a:t>საინტერესო</a:t>
            </a:r>
            <a:r>
              <a:rPr lang="en-US" dirty="0"/>
              <a:t> </a:t>
            </a:r>
            <a:r>
              <a:rPr lang="en-US" dirty="0" err="1"/>
              <a:t>იყოს</a:t>
            </a:r>
            <a:r>
              <a:rPr lang="en-US" dirty="0"/>
              <a:t>, </a:t>
            </a:r>
            <a:r>
              <a:rPr lang="en-US" dirty="0" err="1"/>
              <a:t>ვიღებთ</a:t>
            </a:r>
            <a:r>
              <a:rPr lang="en-US" dirty="0"/>
              <a:t> </a:t>
            </a:r>
            <a:r>
              <a:rPr lang="en-US" dirty="0" err="1"/>
              <a:t>წრფივი</a:t>
            </a:r>
            <a:r>
              <a:rPr lang="en-US" dirty="0"/>
              <a:t> </a:t>
            </a:r>
            <a:r>
              <a:rPr lang="en-US" dirty="0" err="1"/>
              <a:t>პროგრამირების</a:t>
            </a:r>
            <a:r>
              <a:rPr lang="en-US" dirty="0"/>
              <a:t> </a:t>
            </a:r>
            <a:r>
              <a:rPr lang="en-US" dirty="0" err="1"/>
              <a:t>ერთ-ერთ</a:t>
            </a:r>
            <a:r>
              <a:rPr lang="en-US" dirty="0"/>
              <a:t> </a:t>
            </a:r>
            <a:r>
              <a:rPr lang="en-US" dirty="0" err="1"/>
              <a:t>ტიპიურ</a:t>
            </a:r>
            <a:r>
              <a:rPr lang="en-US" dirty="0"/>
              <a:t> </a:t>
            </a:r>
            <a:r>
              <a:rPr lang="en-US" dirty="0" err="1"/>
              <a:t>ამოცანას</a:t>
            </a:r>
            <a:r>
              <a:rPr lang="en-US" dirty="0"/>
              <a:t>, </a:t>
            </a:r>
            <a:r>
              <a:rPr lang="en-US" dirty="0" err="1"/>
              <a:t>რომლის</a:t>
            </a:r>
            <a:r>
              <a:rPr lang="en-US" dirty="0"/>
              <a:t> </a:t>
            </a:r>
            <a:r>
              <a:rPr lang="en-US" dirty="0" err="1"/>
              <a:t>მსგავსიც</a:t>
            </a:r>
            <a:r>
              <a:rPr lang="en-US" dirty="0"/>
              <a:t> </a:t>
            </a:r>
            <a:r>
              <a:rPr lang="en-US" dirty="0" err="1"/>
              <a:t>მრავლად</a:t>
            </a:r>
            <a:r>
              <a:rPr lang="en-US" dirty="0"/>
              <a:t> </a:t>
            </a:r>
            <a:r>
              <a:rPr lang="en-US" dirty="0" err="1"/>
              <a:t>გვხვდება</a:t>
            </a:r>
            <a:r>
              <a:rPr lang="en-US" dirty="0"/>
              <a:t> </a:t>
            </a:r>
            <a:r>
              <a:rPr lang="en-US" dirty="0" err="1"/>
              <a:t>სხვადასხვა</a:t>
            </a:r>
            <a:r>
              <a:rPr lang="en-US" dirty="0"/>
              <a:t> </a:t>
            </a:r>
            <a:r>
              <a:rPr lang="en-US" dirty="0" err="1"/>
              <a:t>სახელმძღვანელოში</a:t>
            </a:r>
            <a:r>
              <a:rPr lang="en-US" dirty="0"/>
              <a:t>.</a:t>
            </a:r>
          </a:p>
          <a:p>
            <a:r>
              <a:rPr lang="en-US" dirty="0"/>
              <a:t>  </a:t>
            </a:r>
            <a:r>
              <a:rPr lang="en-US" dirty="0" err="1"/>
              <a:t>სტუდენტებს</a:t>
            </a:r>
            <a:r>
              <a:rPr lang="en-US" dirty="0"/>
              <a:t> </a:t>
            </a:r>
            <a:r>
              <a:rPr lang="en-US" dirty="0" err="1"/>
              <a:t>განვუმარტავთ</a:t>
            </a:r>
            <a:r>
              <a:rPr lang="en-US" dirty="0"/>
              <a:t>, </a:t>
            </a:r>
            <a:r>
              <a:rPr lang="en-US" dirty="0" err="1"/>
              <a:t>რომ</a:t>
            </a:r>
            <a:r>
              <a:rPr lang="en-US" dirty="0"/>
              <a:t> </a:t>
            </a:r>
            <a:r>
              <a:rPr lang="en-US" dirty="0" err="1"/>
              <a:t>ერთიდაიგივე</a:t>
            </a:r>
            <a:r>
              <a:rPr lang="en-US" dirty="0"/>
              <a:t> </a:t>
            </a:r>
            <a:r>
              <a:rPr lang="en-US" dirty="0" err="1"/>
              <a:t>მათემატიკური</a:t>
            </a:r>
            <a:r>
              <a:rPr lang="en-US" dirty="0"/>
              <a:t> </a:t>
            </a:r>
            <a:r>
              <a:rPr lang="en-US" dirty="0" err="1"/>
              <a:t>მოდელით</a:t>
            </a:r>
            <a:r>
              <a:rPr lang="en-US" dirty="0"/>
              <a:t>, </a:t>
            </a:r>
            <a:r>
              <a:rPr lang="en-US" dirty="0" err="1"/>
              <a:t>შეიძლება</a:t>
            </a:r>
            <a:r>
              <a:rPr lang="en-US" dirty="0"/>
              <a:t> </a:t>
            </a:r>
            <a:r>
              <a:rPr lang="en-US" dirty="0" err="1"/>
              <a:t>აღიწეროს</a:t>
            </a:r>
            <a:r>
              <a:rPr lang="en-US" dirty="0"/>
              <a:t> </a:t>
            </a:r>
            <a:r>
              <a:rPr lang="en-US" dirty="0" err="1"/>
              <a:t>სრულიად</a:t>
            </a:r>
            <a:r>
              <a:rPr lang="en-US" dirty="0"/>
              <a:t> </a:t>
            </a:r>
            <a:r>
              <a:rPr lang="en-US" dirty="0" err="1"/>
              <a:t>განსხვავებული</a:t>
            </a:r>
            <a:r>
              <a:rPr lang="en-US" dirty="0"/>
              <a:t> </a:t>
            </a:r>
            <a:r>
              <a:rPr lang="en-US" dirty="0" err="1"/>
              <a:t>სფეროდან</a:t>
            </a:r>
            <a:r>
              <a:rPr lang="en-US" dirty="0"/>
              <a:t> </a:t>
            </a:r>
            <a:r>
              <a:rPr lang="en-US" dirty="0" err="1"/>
              <a:t>აღებული</a:t>
            </a:r>
            <a:r>
              <a:rPr lang="en-US" dirty="0"/>
              <a:t> </a:t>
            </a:r>
            <a:r>
              <a:rPr lang="en-US" dirty="0" err="1"/>
              <a:t>ამოცანები</a:t>
            </a:r>
            <a:r>
              <a:rPr lang="en-US" dirty="0"/>
              <a:t> </a:t>
            </a:r>
            <a:r>
              <a:rPr lang="en-US" dirty="0" err="1"/>
              <a:t>და</a:t>
            </a:r>
            <a:r>
              <a:rPr lang="en-US" dirty="0"/>
              <a:t> </a:t>
            </a:r>
            <a:r>
              <a:rPr lang="en-US" dirty="0" err="1"/>
              <a:t>კონკრეტულ</a:t>
            </a:r>
            <a:r>
              <a:rPr lang="en-US" dirty="0"/>
              <a:t> </a:t>
            </a:r>
            <a:r>
              <a:rPr lang="en-US" dirty="0" err="1"/>
              <a:t>შემთხვევაში</a:t>
            </a:r>
            <a:r>
              <a:rPr lang="en-US" dirty="0"/>
              <a:t> </a:t>
            </a:r>
            <a:r>
              <a:rPr lang="en-US" dirty="0" err="1"/>
              <a:t>ვიღებთ</a:t>
            </a:r>
            <a:r>
              <a:rPr lang="en-US" dirty="0"/>
              <a:t> </a:t>
            </a:r>
            <a:r>
              <a:rPr lang="en-US" dirty="0" err="1"/>
              <a:t>ამოცანას</a:t>
            </a:r>
            <a:r>
              <a:rPr lang="en-US" dirty="0"/>
              <a:t>, </a:t>
            </a:r>
            <a:r>
              <a:rPr lang="en-US" dirty="0" err="1"/>
              <a:t>რომლის</a:t>
            </a:r>
            <a:r>
              <a:rPr lang="en-US" dirty="0"/>
              <a:t> </a:t>
            </a:r>
            <a:r>
              <a:rPr lang="en-US" dirty="0" err="1"/>
              <a:t>პირობაც</a:t>
            </a:r>
            <a:r>
              <a:rPr lang="en-US" dirty="0"/>
              <a:t> </a:t>
            </a:r>
            <a:r>
              <a:rPr lang="en-US" dirty="0" err="1"/>
              <a:t>დააინტერესებს</a:t>
            </a:r>
            <a:r>
              <a:rPr lang="en-US" dirty="0"/>
              <a:t> </a:t>
            </a:r>
            <a:r>
              <a:rPr lang="en-US" dirty="0" err="1"/>
              <a:t>სტუდენტს</a:t>
            </a:r>
            <a:r>
              <a:rPr lang="en-US" dirty="0"/>
              <a:t>, </a:t>
            </a:r>
            <a:r>
              <a:rPr lang="en-US" dirty="0" err="1"/>
              <a:t>რამდენადაც</a:t>
            </a:r>
            <a:r>
              <a:rPr lang="en-US" dirty="0"/>
              <a:t> </a:t>
            </a:r>
            <a:r>
              <a:rPr lang="en-US" dirty="0" err="1"/>
              <a:t>მსგავსი</a:t>
            </a:r>
            <a:r>
              <a:rPr lang="en-US" dirty="0"/>
              <a:t> </a:t>
            </a:r>
            <a:r>
              <a:rPr lang="en-US" dirty="0" err="1"/>
              <a:t>სიტუაცია</a:t>
            </a:r>
            <a:r>
              <a:rPr lang="en-US" dirty="0"/>
              <a:t> </a:t>
            </a:r>
            <a:r>
              <a:rPr lang="en-US" dirty="0" err="1"/>
              <a:t>ხშირად</a:t>
            </a:r>
            <a:r>
              <a:rPr lang="en-US" dirty="0"/>
              <a:t> </a:t>
            </a:r>
            <a:r>
              <a:rPr lang="en-US" dirty="0" err="1"/>
              <a:t>ხვდება</a:t>
            </a:r>
            <a:r>
              <a:rPr lang="en-US" dirty="0"/>
              <a:t> </a:t>
            </a:r>
            <a:r>
              <a:rPr lang="en-US" dirty="0" err="1"/>
              <a:t>ცხოვრებაში</a:t>
            </a:r>
            <a:r>
              <a:rPr lang="en-US" dirty="0"/>
              <a:t>. </a:t>
            </a:r>
          </a:p>
        </p:txBody>
      </p:sp>
      <p:sp>
        <p:nvSpPr>
          <p:cNvPr id="4" name="Slide Number Placeholder 3"/>
          <p:cNvSpPr>
            <a:spLocks noGrp="1"/>
          </p:cNvSpPr>
          <p:nvPr>
            <p:ph type="sldNum" sz="quarter" idx="12"/>
          </p:nvPr>
        </p:nvSpPr>
        <p:spPr/>
        <p:txBody>
          <a:bodyPr/>
          <a:lstStyle/>
          <a:p>
            <a:fld id="{039DBE79-AB89-47DA-A2C1-3786F823A82E}" type="slidenum">
              <a:rPr lang="en-US" smtClean="0"/>
              <a:t>7</a:t>
            </a:fld>
            <a:endParaRPr lang="en-US"/>
          </a:p>
        </p:txBody>
      </p:sp>
    </p:spTree>
    <p:extLst>
      <p:ext uri="{BB962C8B-B14F-4D97-AF65-F5344CB8AC3E}">
        <p14:creationId xmlns:p14="http://schemas.microsoft.com/office/powerpoint/2010/main" val="31066934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dirty="0" err="1" smtClean="0"/>
              <a:t>ვინაიდან</a:t>
            </a:r>
            <a:r>
              <a:rPr lang="ka-GE" dirty="0" smtClean="0"/>
              <a:t>,</a:t>
            </a:r>
            <a:r>
              <a:rPr lang="en-US" dirty="0" smtClean="0"/>
              <a:t> </a:t>
            </a:r>
            <a:r>
              <a:rPr lang="en-US" dirty="0" err="1"/>
              <a:t>როგორც</a:t>
            </a:r>
            <a:r>
              <a:rPr lang="en-US" dirty="0"/>
              <a:t> </a:t>
            </a:r>
            <a:r>
              <a:rPr lang="en-US" dirty="0" err="1" smtClean="0"/>
              <a:t>აღვნიშნეთ</a:t>
            </a:r>
            <a:r>
              <a:rPr lang="ka-GE" dirty="0" smtClean="0"/>
              <a:t>,</a:t>
            </a:r>
            <a:r>
              <a:rPr lang="en-US" dirty="0" smtClean="0"/>
              <a:t> </a:t>
            </a:r>
            <a:r>
              <a:rPr lang="en-US" dirty="0" err="1"/>
              <a:t>ჩვენი</a:t>
            </a:r>
            <a:r>
              <a:rPr lang="en-US" dirty="0"/>
              <a:t> </a:t>
            </a:r>
            <a:r>
              <a:rPr lang="en-US" dirty="0" err="1"/>
              <a:t>მიზანი</a:t>
            </a:r>
            <a:r>
              <a:rPr lang="en-US" dirty="0"/>
              <a:t> </a:t>
            </a:r>
            <a:r>
              <a:rPr lang="en-US" dirty="0" err="1"/>
              <a:t>გრაფიკული</a:t>
            </a:r>
            <a:r>
              <a:rPr lang="en-US" dirty="0"/>
              <a:t> </a:t>
            </a:r>
            <a:r>
              <a:rPr lang="en-US" dirty="0" err="1"/>
              <a:t>მეთოდის</a:t>
            </a:r>
            <a:r>
              <a:rPr lang="en-US" dirty="0"/>
              <a:t> </a:t>
            </a:r>
            <a:r>
              <a:rPr lang="en-US" dirty="0" err="1"/>
              <a:t>გამოყენებაა</a:t>
            </a:r>
            <a:r>
              <a:rPr lang="en-US" dirty="0"/>
              <a:t>, </a:t>
            </a:r>
            <a:r>
              <a:rPr lang="en-US" dirty="0" err="1"/>
              <a:t>ამიტომ</a:t>
            </a:r>
            <a:r>
              <a:rPr lang="en-US" dirty="0"/>
              <a:t> </a:t>
            </a:r>
            <a:r>
              <a:rPr lang="en-US" dirty="0" err="1"/>
              <a:t>ვიღებთ</a:t>
            </a:r>
            <a:r>
              <a:rPr lang="en-US" dirty="0"/>
              <a:t> </a:t>
            </a:r>
            <a:r>
              <a:rPr lang="en-US" dirty="0" err="1"/>
              <a:t>ამოცანას</a:t>
            </a:r>
            <a:r>
              <a:rPr lang="en-US" dirty="0"/>
              <a:t>, </a:t>
            </a:r>
            <a:r>
              <a:rPr lang="en-US" dirty="0" err="1"/>
              <a:t>რომლის</a:t>
            </a:r>
            <a:r>
              <a:rPr lang="en-US" dirty="0"/>
              <a:t> </a:t>
            </a:r>
            <a:r>
              <a:rPr lang="en-US" dirty="0" err="1"/>
              <a:t>მოდელის</a:t>
            </a:r>
            <a:r>
              <a:rPr lang="en-US" dirty="0"/>
              <a:t> </a:t>
            </a:r>
            <a:r>
              <a:rPr lang="en-US" dirty="0" err="1"/>
              <a:t>ასაგებადაც</a:t>
            </a:r>
            <a:r>
              <a:rPr lang="en-US" dirty="0"/>
              <a:t> </a:t>
            </a:r>
            <a:r>
              <a:rPr lang="en-US" dirty="0" err="1"/>
              <a:t>მხოლოდ</a:t>
            </a:r>
            <a:r>
              <a:rPr lang="en-US" dirty="0"/>
              <a:t> 2 </a:t>
            </a:r>
            <a:r>
              <a:rPr lang="en-US" dirty="0" err="1"/>
              <a:t>ცვლადი</a:t>
            </a:r>
            <a:r>
              <a:rPr lang="en-US" dirty="0"/>
              <a:t> </a:t>
            </a:r>
            <a:r>
              <a:rPr lang="en-US" dirty="0" err="1"/>
              <a:t>იქნება</a:t>
            </a:r>
            <a:r>
              <a:rPr lang="en-US" dirty="0"/>
              <a:t> </a:t>
            </a:r>
            <a:r>
              <a:rPr lang="en-US" dirty="0" err="1"/>
              <a:t>საჭირო</a:t>
            </a:r>
            <a:r>
              <a:rPr lang="en-US" dirty="0" smtClean="0"/>
              <a:t>.</a:t>
            </a:r>
            <a:endParaRPr lang="ka-GE" dirty="0" smtClean="0"/>
          </a:p>
          <a:p>
            <a:endParaRPr lang="en-US" dirty="0"/>
          </a:p>
          <a:p>
            <a:r>
              <a:rPr lang="en-US" dirty="0"/>
              <a:t>  </a:t>
            </a:r>
            <a:r>
              <a:rPr lang="en-US" b="1" dirty="0" err="1"/>
              <a:t>ამოცანა</a:t>
            </a:r>
            <a:r>
              <a:rPr lang="en-US" b="1" dirty="0"/>
              <a:t>.</a:t>
            </a:r>
            <a:r>
              <a:rPr lang="en-US" dirty="0"/>
              <a:t> </a:t>
            </a:r>
            <a:r>
              <a:rPr lang="en-US" dirty="0" err="1"/>
              <a:t>ფირმა</a:t>
            </a:r>
            <a:r>
              <a:rPr lang="en-US" dirty="0"/>
              <a:t> </a:t>
            </a:r>
            <a:r>
              <a:rPr lang="en-US" dirty="0" err="1"/>
              <a:t>აწარმოებს</a:t>
            </a:r>
            <a:r>
              <a:rPr lang="en-US" dirty="0"/>
              <a:t> 2 </a:t>
            </a:r>
            <a:r>
              <a:rPr lang="en-US" dirty="0" err="1"/>
              <a:t>ტიპის</a:t>
            </a:r>
            <a:r>
              <a:rPr lang="en-US" dirty="0"/>
              <a:t> </a:t>
            </a:r>
            <a:r>
              <a:rPr lang="en-US" dirty="0" err="1"/>
              <a:t>ნაყინს</a:t>
            </a:r>
            <a:r>
              <a:rPr lang="en-US" dirty="0"/>
              <a:t> –</a:t>
            </a:r>
            <a:r>
              <a:rPr lang="en-US" dirty="0" err="1"/>
              <a:t>ნაღებით</a:t>
            </a:r>
            <a:r>
              <a:rPr lang="en-US" dirty="0"/>
              <a:t> </a:t>
            </a:r>
            <a:r>
              <a:rPr lang="en-US" dirty="0" err="1"/>
              <a:t>და</a:t>
            </a:r>
            <a:r>
              <a:rPr lang="en-US" dirty="0"/>
              <a:t> </a:t>
            </a:r>
            <a:r>
              <a:rPr lang="en-US" dirty="0" err="1"/>
              <a:t>შოკოლადით</a:t>
            </a:r>
            <a:r>
              <a:rPr lang="en-US" dirty="0"/>
              <a:t>, </a:t>
            </a:r>
            <a:r>
              <a:rPr lang="en-US" dirty="0" err="1"/>
              <a:t>რისთვისაც</a:t>
            </a:r>
            <a:r>
              <a:rPr lang="en-US" dirty="0"/>
              <a:t> </a:t>
            </a:r>
            <a:r>
              <a:rPr lang="en-US" dirty="0" err="1"/>
              <a:t>გამოიყენება</a:t>
            </a:r>
            <a:r>
              <a:rPr lang="en-US" dirty="0"/>
              <a:t> 2 </a:t>
            </a:r>
            <a:r>
              <a:rPr lang="en-US" dirty="0" err="1"/>
              <a:t>ტიპის</a:t>
            </a:r>
            <a:r>
              <a:rPr lang="en-US" dirty="0"/>
              <a:t> </a:t>
            </a:r>
            <a:r>
              <a:rPr lang="en-US" dirty="0" err="1"/>
              <a:t>საწყისი</a:t>
            </a:r>
            <a:r>
              <a:rPr lang="en-US" dirty="0"/>
              <a:t> </a:t>
            </a:r>
            <a:r>
              <a:rPr lang="en-US" dirty="0" err="1"/>
              <a:t>პროდუქტი</a:t>
            </a:r>
            <a:r>
              <a:rPr lang="en-US" dirty="0"/>
              <a:t> –</a:t>
            </a:r>
            <a:r>
              <a:rPr lang="en-US" dirty="0" err="1"/>
              <a:t>რძე</a:t>
            </a:r>
            <a:r>
              <a:rPr lang="en-US" dirty="0"/>
              <a:t> </a:t>
            </a:r>
            <a:r>
              <a:rPr lang="en-US" dirty="0" err="1"/>
              <a:t>და</a:t>
            </a:r>
            <a:r>
              <a:rPr lang="en-US" dirty="0"/>
              <a:t> </a:t>
            </a:r>
            <a:r>
              <a:rPr lang="en-US" dirty="0" err="1"/>
              <a:t>შემავსებელი</a:t>
            </a:r>
            <a:r>
              <a:rPr lang="en-US" dirty="0"/>
              <a:t>, </a:t>
            </a:r>
            <a:r>
              <a:rPr lang="en-US" dirty="0" err="1"/>
              <a:t>რომელთა</a:t>
            </a:r>
            <a:r>
              <a:rPr lang="en-US" dirty="0"/>
              <a:t> </a:t>
            </a:r>
            <a:r>
              <a:rPr lang="en-US" dirty="0" err="1"/>
              <a:t>დღიური</a:t>
            </a:r>
            <a:r>
              <a:rPr lang="en-US" dirty="0"/>
              <a:t> </a:t>
            </a:r>
            <a:r>
              <a:rPr lang="en-US" dirty="0" err="1"/>
              <a:t>ხარჯი</a:t>
            </a:r>
            <a:r>
              <a:rPr lang="en-US" dirty="0"/>
              <a:t> 1 </a:t>
            </a:r>
            <a:r>
              <a:rPr lang="en-US" dirty="0" err="1"/>
              <a:t>კგ</a:t>
            </a:r>
            <a:r>
              <a:rPr lang="en-US" dirty="0"/>
              <a:t> </a:t>
            </a:r>
            <a:r>
              <a:rPr lang="en-US" dirty="0" err="1"/>
              <a:t>ნაყინის</a:t>
            </a:r>
            <a:r>
              <a:rPr lang="en-US" dirty="0"/>
              <a:t> </a:t>
            </a:r>
            <a:r>
              <a:rPr lang="en-US" dirty="0" err="1"/>
              <a:t>დასამზადებლად</a:t>
            </a:r>
            <a:r>
              <a:rPr lang="en-US" dirty="0"/>
              <a:t> </a:t>
            </a:r>
            <a:r>
              <a:rPr lang="en-US" dirty="0" err="1"/>
              <a:t>წინასწარაა</a:t>
            </a:r>
            <a:r>
              <a:rPr lang="en-US" dirty="0"/>
              <a:t> </a:t>
            </a:r>
            <a:r>
              <a:rPr lang="en-US" dirty="0" err="1"/>
              <a:t>განსაზღვრული</a:t>
            </a:r>
            <a:r>
              <a:rPr lang="en-US" dirty="0"/>
              <a:t> </a:t>
            </a:r>
            <a:r>
              <a:rPr lang="en-US" dirty="0" err="1"/>
              <a:t>და</a:t>
            </a:r>
            <a:r>
              <a:rPr lang="en-US" dirty="0"/>
              <a:t> </a:t>
            </a:r>
            <a:r>
              <a:rPr lang="en-US" dirty="0" err="1"/>
              <a:t>შესაბამისად</a:t>
            </a:r>
            <a:r>
              <a:rPr lang="en-US" dirty="0"/>
              <a:t> </a:t>
            </a:r>
            <a:r>
              <a:rPr lang="en-US" dirty="0" err="1"/>
              <a:t>ნაღების</a:t>
            </a:r>
            <a:r>
              <a:rPr lang="en-US" dirty="0"/>
              <a:t> </a:t>
            </a:r>
            <a:r>
              <a:rPr lang="en-US" dirty="0" err="1"/>
              <a:t>ნაყინისათვის</a:t>
            </a:r>
            <a:r>
              <a:rPr lang="en-US" dirty="0"/>
              <a:t> </a:t>
            </a:r>
            <a:r>
              <a:rPr lang="en-US" dirty="0" err="1"/>
              <a:t>ტოლია</a:t>
            </a:r>
            <a:r>
              <a:rPr lang="en-US" dirty="0"/>
              <a:t> 0,8; 0,4, </a:t>
            </a:r>
            <a:r>
              <a:rPr lang="en-US" dirty="0" err="1"/>
              <a:t>ხოლო</a:t>
            </a:r>
            <a:r>
              <a:rPr lang="en-US" dirty="0"/>
              <a:t> </a:t>
            </a:r>
            <a:r>
              <a:rPr lang="en-US" dirty="0" err="1"/>
              <a:t>შოკოლადიანი</a:t>
            </a:r>
            <a:r>
              <a:rPr lang="en-US" dirty="0"/>
              <a:t> ნაყინისათვის_0.5; 0,8. </a:t>
            </a:r>
            <a:r>
              <a:rPr lang="en-US" dirty="0" err="1"/>
              <a:t>რძის</a:t>
            </a:r>
            <a:r>
              <a:rPr lang="en-US" dirty="0"/>
              <a:t> </a:t>
            </a:r>
            <a:r>
              <a:rPr lang="en-US" dirty="0" err="1"/>
              <a:t>მარაგი</a:t>
            </a:r>
            <a:r>
              <a:rPr lang="en-US" dirty="0"/>
              <a:t> </a:t>
            </a:r>
            <a:r>
              <a:rPr lang="en-US" dirty="0" err="1"/>
              <a:t>შეადგენს</a:t>
            </a:r>
            <a:r>
              <a:rPr lang="en-US" dirty="0"/>
              <a:t>  400 </a:t>
            </a:r>
            <a:r>
              <a:rPr lang="en-US" dirty="0" err="1"/>
              <a:t>კგ</a:t>
            </a:r>
            <a:r>
              <a:rPr lang="en-US" dirty="0"/>
              <a:t>-ს,  </a:t>
            </a:r>
            <a:r>
              <a:rPr lang="en-US" dirty="0" err="1"/>
              <a:t>ხოლო</a:t>
            </a:r>
            <a:r>
              <a:rPr lang="en-US" dirty="0"/>
              <a:t> შემავსებლებისა_365 </a:t>
            </a:r>
            <a:r>
              <a:rPr lang="en-US" dirty="0" err="1"/>
              <a:t>კგ</a:t>
            </a:r>
            <a:r>
              <a:rPr lang="en-US" dirty="0"/>
              <a:t>-ს.          </a:t>
            </a:r>
          </a:p>
          <a:p>
            <a:r>
              <a:rPr lang="en-US" dirty="0" err="1"/>
              <a:t>ბაზრის</a:t>
            </a:r>
            <a:r>
              <a:rPr lang="en-US" dirty="0"/>
              <a:t> </a:t>
            </a:r>
            <a:r>
              <a:rPr lang="en-US" dirty="0" err="1"/>
              <a:t>ანალიზმა</a:t>
            </a:r>
            <a:r>
              <a:rPr lang="en-US" dirty="0"/>
              <a:t> </a:t>
            </a:r>
            <a:r>
              <a:rPr lang="en-US" dirty="0" err="1"/>
              <a:t>აჩვენა</a:t>
            </a:r>
            <a:r>
              <a:rPr lang="en-US" dirty="0"/>
              <a:t>, </a:t>
            </a:r>
            <a:r>
              <a:rPr lang="en-US" dirty="0" err="1"/>
              <a:t>რომ</a:t>
            </a:r>
            <a:r>
              <a:rPr lang="en-US" dirty="0"/>
              <a:t> </a:t>
            </a:r>
            <a:r>
              <a:rPr lang="en-US" dirty="0" err="1"/>
              <a:t>ნაღების</a:t>
            </a:r>
            <a:r>
              <a:rPr lang="en-US" dirty="0"/>
              <a:t> </a:t>
            </a:r>
            <a:r>
              <a:rPr lang="en-US" dirty="0" err="1"/>
              <a:t>ნაყინზე</a:t>
            </a:r>
            <a:r>
              <a:rPr lang="en-US" dirty="0"/>
              <a:t> </a:t>
            </a:r>
            <a:r>
              <a:rPr lang="en-US" dirty="0" err="1"/>
              <a:t>დღიური</a:t>
            </a:r>
            <a:r>
              <a:rPr lang="en-US" dirty="0"/>
              <a:t> </a:t>
            </a:r>
            <a:r>
              <a:rPr lang="en-US" dirty="0" err="1"/>
              <a:t>მოთხოვნა</a:t>
            </a:r>
            <a:r>
              <a:rPr lang="en-US" dirty="0"/>
              <a:t> </a:t>
            </a:r>
            <a:r>
              <a:rPr lang="en-US" dirty="0" err="1"/>
              <a:t>აღემატება</a:t>
            </a:r>
            <a:r>
              <a:rPr lang="en-US" dirty="0"/>
              <a:t> </a:t>
            </a:r>
            <a:r>
              <a:rPr lang="en-US" dirty="0" err="1"/>
              <a:t>შოკოლადიან</a:t>
            </a:r>
            <a:r>
              <a:rPr lang="en-US" dirty="0"/>
              <a:t> </a:t>
            </a:r>
            <a:r>
              <a:rPr lang="en-US" dirty="0" err="1"/>
              <a:t>ნაყინზე</a:t>
            </a:r>
            <a:r>
              <a:rPr lang="en-US" dirty="0"/>
              <a:t> </a:t>
            </a:r>
            <a:r>
              <a:rPr lang="en-US" dirty="0" err="1"/>
              <a:t>მოთხოვნას</a:t>
            </a:r>
            <a:r>
              <a:rPr lang="en-US" dirty="0"/>
              <a:t> </a:t>
            </a:r>
            <a:r>
              <a:rPr lang="en-US" dirty="0" err="1"/>
              <a:t>არაუმეტეს</a:t>
            </a:r>
            <a:r>
              <a:rPr lang="en-US" dirty="0"/>
              <a:t> 100კგ-ით. </a:t>
            </a:r>
            <a:r>
              <a:rPr lang="en-US" dirty="0" err="1"/>
              <a:t>გარდა</a:t>
            </a:r>
            <a:r>
              <a:rPr lang="en-US" dirty="0"/>
              <a:t> </a:t>
            </a:r>
            <a:r>
              <a:rPr lang="en-US" dirty="0" err="1"/>
              <a:t>ამისა</a:t>
            </a:r>
            <a:r>
              <a:rPr lang="en-US" dirty="0"/>
              <a:t>, </a:t>
            </a:r>
            <a:r>
              <a:rPr lang="en-US" dirty="0" err="1"/>
              <a:t>დადგენილია</a:t>
            </a:r>
            <a:r>
              <a:rPr lang="en-US" dirty="0"/>
              <a:t> </a:t>
            </a:r>
            <a:r>
              <a:rPr lang="en-US" dirty="0" err="1"/>
              <a:t>რომ</a:t>
            </a:r>
            <a:r>
              <a:rPr lang="en-US" dirty="0"/>
              <a:t> </a:t>
            </a:r>
            <a:r>
              <a:rPr lang="en-US" dirty="0" err="1"/>
              <a:t>შოკოლადიან</a:t>
            </a:r>
            <a:r>
              <a:rPr lang="en-US" dirty="0"/>
              <a:t> </a:t>
            </a:r>
            <a:r>
              <a:rPr lang="en-US" dirty="0" err="1"/>
              <a:t>ნაყინზე</a:t>
            </a:r>
            <a:r>
              <a:rPr lang="en-US" dirty="0"/>
              <a:t> </a:t>
            </a:r>
            <a:r>
              <a:rPr lang="en-US" dirty="0" err="1"/>
              <a:t>მოთხოვნილება</a:t>
            </a:r>
            <a:r>
              <a:rPr lang="en-US" dirty="0"/>
              <a:t> </a:t>
            </a:r>
            <a:r>
              <a:rPr lang="en-US" dirty="0" err="1"/>
              <a:t>არ</a:t>
            </a:r>
            <a:r>
              <a:rPr lang="en-US" dirty="0"/>
              <a:t> </a:t>
            </a:r>
            <a:r>
              <a:rPr lang="en-US" dirty="0" err="1"/>
              <a:t>აღემატება</a:t>
            </a:r>
            <a:r>
              <a:rPr lang="en-US" dirty="0"/>
              <a:t> 350კგ-ს </a:t>
            </a:r>
            <a:r>
              <a:rPr lang="en-US" dirty="0" err="1"/>
              <a:t>დღეში</a:t>
            </a:r>
            <a:r>
              <a:rPr lang="en-US" dirty="0"/>
              <a:t>.  </a:t>
            </a:r>
            <a:r>
              <a:rPr lang="en-US" dirty="0" err="1"/>
              <a:t>გასაყიდი</a:t>
            </a:r>
            <a:r>
              <a:rPr lang="en-US" dirty="0"/>
              <a:t> </a:t>
            </a:r>
            <a:r>
              <a:rPr lang="en-US" dirty="0" err="1"/>
              <a:t>ფასი</a:t>
            </a:r>
            <a:r>
              <a:rPr lang="en-US" dirty="0"/>
              <a:t> 1კგ </a:t>
            </a:r>
            <a:r>
              <a:rPr lang="en-US" dirty="0" err="1"/>
              <a:t>ნაღების</a:t>
            </a:r>
            <a:r>
              <a:rPr lang="en-US" dirty="0"/>
              <a:t> </a:t>
            </a:r>
            <a:r>
              <a:rPr lang="en-US" dirty="0" err="1"/>
              <a:t>ნაყინისა</a:t>
            </a:r>
            <a:r>
              <a:rPr lang="en-US" dirty="0"/>
              <a:t> </a:t>
            </a:r>
            <a:r>
              <a:rPr lang="en-US" dirty="0" err="1"/>
              <a:t>არის</a:t>
            </a:r>
            <a:r>
              <a:rPr lang="en-US" dirty="0"/>
              <a:t> 16 </a:t>
            </a:r>
            <a:r>
              <a:rPr lang="en-US" dirty="0" err="1"/>
              <a:t>ლარი</a:t>
            </a:r>
            <a:r>
              <a:rPr lang="en-US" dirty="0"/>
              <a:t>, </a:t>
            </a:r>
            <a:r>
              <a:rPr lang="en-US" dirty="0" err="1"/>
              <a:t>შოკოლადის</a:t>
            </a:r>
            <a:r>
              <a:rPr lang="en-US" dirty="0"/>
              <a:t> </a:t>
            </a:r>
            <a:r>
              <a:rPr lang="en-US" dirty="0" err="1"/>
              <a:t>ნაყინისა</a:t>
            </a:r>
            <a:r>
              <a:rPr lang="en-US" dirty="0"/>
              <a:t> – 14 </a:t>
            </a:r>
            <a:r>
              <a:rPr lang="en-US" dirty="0" err="1"/>
              <a:t>ლარი</a:t>
            </a:r>
            <a:r>
              <a:rPr lang="en-US" dirty="0"/>
              <a:t>.</a:t>
            </a:r>
          </a:p>
          <a:p>
            <a:r>
              <a:rPr lang="en-US" dirty="0" err="1"/>
              <a:t>ფირმამ</a:t>
            </a:r>
            <a:r>
              <a:rPr lang="en-US" dirty="0"/>
              <a:t> </a:t>
            </a:r>
            <a:r>
              <a:rPr lang="en-US" dirty="0" err="1"/>
              <a:t>რა</a:t>
            </a:r>
            <a:r>
              <a:rPr lang="en-US" dirty="0"/>
              <a:t> </a:t>
            </a:r>
            <a:r>
              <a:rPr lang="en-US" dirty="0" err="1"/>
              <a:t>რაოდენობით</a:t>
            </a:r>
            <a:r>
              <a:rPr lang="en-US" dirty="0"/>
              <a:t> </a:t>
            </a:r>
            <a:r>
              <a:rPr lang="en-US" dirty="0" err="1"/>
              <a:t>უნდა</a:t>
            </a:r>
            <a:r>
              <a:rPr lang="en-US" dirty="0"/>
              <a:t> </a:t>
            </a:r>
            <a:r>
              <a:rPr lang="en-US" dirty="0" err="1"/>
              <a:t>აწარმოოს</a:t>
            </a:r>
            <a:r>
              <a:rPr lang="en-US" dirty="0"/>
              <a:t> </a:t>
            </a:r>
            <a:r>
              <a:rPr lang="en-US" dirty="0" err="1"/>
              <a:t>თითოეული</a:t>
            </a:r>
            <a:r>
              <a:rPr lang="en-US" dirty="0"/>
              <a:t> </a:t>
            </a:r>
            <a:r>
              <a:rPr lang="en-US" dirty="0" err="1"/>
              <a:t>სახის</a:t>
            </a:r>
            <a:r>
              <a:rPr lang="en-US" dirty="0"/>
              <a:t> </a:t>
            </a:r>
            <a:r>
              <a:rPr lang="en-US" dirty="0" err="1"/>
              <a:t>ნაყინი</a:t>
            </a:r>
            <a:r>
              <a:rPr lang="en-US" dirty="0"/>
              <a:t>, </a:t>
            </a:r>
            <a:r>
              <a:rPr lang="en-US" dirty="0" err="1"/>
              <a:t>რომ</a:t>
            </a:r>
            <a:r>
              <a:rPr lang="en-US" dirty="0"/>
              <a:t> </a:t>
            </a:r>
            <a:r>
              <a:rPr lang="en-US" dirty="0" err="1"/>
              <a:t>რეალიზაციით</a:t>
            </a:r>
            <a:r>
              <a:rPr lang="en-US" dirty="0"/>
              <a:t> </a:t>
            </a:r>
            <a:r>
              <a:rPr lang="en-US" dirty="0" err="1"/>
              <a:t>მიღებული</a:t>
            </a:r>
            <a:r>
              <a:rPr lang="en-US" dirty="0"/>
              <a:t> </a:t>
            </a:r>
            <a:r>
              <a:rPr lang="en-US" dirty="0" err="1"/>
              <a:t>მოგება</a:t>
            </a:r>
            <a:r>
              <a:rPr lang="en-US" dirty="0"/>
              <a:t> </a:t>
            </a:r>
            <a:r>
              <a:rPr lang="en-US" dirty="0" err="1"/>
              <a:t>იყოს</a:t>
            </a:r>
            <a:r>
              <a:rPr lang="en-US" dirty="0"/>
              <a:t> </a:t>
            </a:r>
            <a:r>
              <a:rPr lang="en-US" dirty="0" err="1"/>
              <a:t>მაქსიმალური</a:t>
            </a:r>
            <a:r>
              <a:rPr lang="en-US" dirty="0"/>
              <a:t>?</a:t>
            </a:r>
          </a:p>
          <a:p>
            <a:endParaRPr lang="en-US" dirty="0"/>
          </a:p>
        </p:txBody>
      </p:sp>
      <p:sp>
        <p:nvSpPr>
          <p:cNvPr id="4" name="Slide Number Placeholder 3"/>
          <p:cNvSpPr>
            <a:spLocks noGrp="1"/>
          </p:cNvSpPr>
          <p:nvPr>
            <p:ph type="sldNum" sz="quarter" idx="12"/>
          </p:nvPr>
        </p:nvSpPr>
        <p:spPr/>
        <p:txBody>
          <a:bodyPr/>
          <a:lstStyle/>
          <a:p>
            <a:fld id="{039DBE79-AB89-47DA-A2C1-3786F823A82E}" type="slidenum">
              <a:rPr lang="en-US" smtClean="0"/>
              <a:t>8</a:t>
            </a:fld>
            <a:endParaRPr lang="en-US"/>
          </a:p>
        </p:txBody>
      </p:sp>
    </p:spTree>
    <p:extLst>
      <p:ext uri="{BB962C8B-B14F-4D97-AF65-F5344CB8AC3E}">
        <p14:creationId xmlns:p14="http://schemas.microsoft.com/office/powerpoint/2010/main" val="33790198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Slide Number Placeholder 3"/>
          <p:cNvSpPr>
            <a:spLocks noGrp="1"/>
          </p:cNvSpPr>
          <p:nvPr>
            <p:ph type="sldNum" sz="quarter" idx="12"/>
          </p:nvPr>
        </p:nvSpPr>
        <p:spPr/>
        <p:txBody>
          <a:bodyPr/>
          <a:lstStyle/>
          <a:p>
            <a:fld id="{039DBE79-AB89-47DA-A2C1-3786F823A82E}" type="slidenum">
              <a:rPr lang="en-US" smtClean="0"/>
              <a:t>9</a:t>
            </a:fld>
            <a:endParaRPr lang="en-US"/>
          </a:p>
        </p:txBody>
      </p:sp>
      <p:pic>
        <p:nvPicPr>
          <p:cNvPr id="5" name="Content Placeholder 6"/>
          <p:cNvPicPr>
            <a:picLocks noGrp="1" noChangeAspect="1"/>
          </p:cNvPicPr>
          <p:nvPr>
            <p:ph idx="1"/>
          </p:nvPr>
        </p:nvPicPr>
        <p:blipFill rotWithShape="1">
          <a:blip r:embed="rId2"/>
          <a:srcRect l="23716" t="36911" r="22560" b="17156"/>
          <a:stretch/>
        </p:blipFill>
        <p:spPr>
          <a:xfrm>
            <a:off x="1368653" y="2155371"/>
            <a:ext cx="9734775" cy="3755571"/>
          </a:xfrm>
          <a:prstGeom prst="rect">
            <a:avLst/>
          </a:prstGeom>
        </p:spPr>
      </p:pic>
    </p:spTree>
    <p:extLst>
      <p:ext uri="{BB962C8B-B14F-4D97-AF65-F5344CB8AC3E}">
        <p14:creationId xmlns:p14="http://schemas.microsoft.com/office/powerpoint/2010/main" val="89007579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482</TotalTime>
  <Words>1254</Words>
  <Application>Microsoft Office PowerPoint</Application>
  <PresentationFormat>Custom</PresentationFormat>
  <Paragraphs>92</Paragraphs>
  <Slides>22</Slides>
  <Notes>0</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22</vt:i4>
      </vt:variant>
    </vt:vector>
  </HeadingPairs>
  <TitlesOfParts>
    <vt:vector size="25" baseType="lpstr">
      <vt:lpstr>Flow</vt:lpstr>
      <vt:lpstr>Уравнение</vt:lpstr>
      <vt:lpstr>Equation</vt:lpstr>
      <vt:lpstr>ბათუმის შოთა რუსთაველის სახელმწიფო უნივერსიტეტი ზუსტ მეცნიერებათა და განათლების ფაკულტეტი  კომპიუტერული მეცნიერებათა დეპარტამენტი   წრფივი პროგრამირების ამოცანის ეკონომიკური ანალიზი გრაფიკული მეთოდის გამოყენებით (ერთ კონკრეტულ მაგალითზე)   </vt:lpstr>
      <vt:lpstr>  ანოტაცია:</vt:lpstr>
      <vt:lpstr>   </vt:lpstr>
      <vt:lpstr> პრაქტიკული ეკონომიკური პრობლემების გადაწყვეტისას მათემატიკური მოდლების გამოყენებას მრავალმხრივი მნიშვნელობა აქვს: </vt:lpstr>
      <vt:lpstr>      </vt:lpstr>
      <vt:lpstr>PowerPoint Presentation</vt:lpstr>
      <vt:lpstr>PowerPoint Presentation</vt:lpstr>
      <vt:lpstr>PowerPoint Presentation</vt:lpstr>
      <vt:lpstr>PowerPoint Presentation</vt:lpstr>
      <vt:lpstr>PowerPoint Presentation</vt:lpstr>
      <vt:lpstr>საწყისი ამონახსნი, რომელიც მიიღება გეომეტრიული მეთოდით.</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გამოყენებული ლიტერატურა: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ბათუმის შოთა რუსთაველის სახელმწიფო უნივერსიტეტი ფიზიკა-მათემატიკისა და კომპიუტერულ მეცნიერებათა ფაკულტეტი.  კომპიუტერული მეცნიერებების საბაკალავრო პროგრამა  თორნიკე ნაკაიძე   მარადი ცეცხლაძე       კომერციული საქმიანობის ამსახველი ზოგიერთი მათემატიკური მოდელი  და მათი ანალიზი</dc:title>
  <dc:creator>Tornike</dc:creator>
  <cp:lastModifiedBy>Admin</cp:lastModifiedBy>
  <cp:revision>56</cp:revision>
  <dcterms:created xsi:type="dcterms:W3CDTF">2017-05-23T15:14:31Z</dcterms:created>
  <dcterms:modified xsi:type="dcterms:W3CDTF">2019-06-26T08:53:37Z</dcterms:modified>
</cp:coreProperties>
</file>