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9" r:id="rId4"/>
    <p:sldId id="262" r:id="rId5"/>
    <p:sldId id="307" r:id="rId6"/>
    <p:sldId id="257" r:id="rId7"/>
    <p:sldId id="277" r:id="rId8"/>
    <p:sldId id="316" r:id="rId9"/>
    <p:sldId id="287" r:id="rId10"/>
    <p:sldId id="288" r:id="rId11"/>
    <p:sldId id="295" r:id="rId12"/>
    <p:sldId id="293" r:id="rId13"/>
    <p:sldId id="292" r:id="rId14"/>
    <p:sldId id="280" r:id="rId15"/>
    <p:sldId id="281" r:id="rId16"/>
    <p:sldId id="282" r:id="rId17"/>
    <p:sldId id="283" r:id="rId18"/>
    <p:sldId id="284" r:id="rId19"/>
    <p:sldId id="261" r:id="rId20"/>
    <p:sldId id="263" r:id="rId21"/>
    <p:sldId id="268" r:id="rId22"/>
    <p:sldId id="269" r:id="rId23"/>
    <p:sldId id="272" r:id="rId24"/>
    <p:sldId id="273" r:id="rId25"/>
    <p:sldId id="274" r:id="rId26"/>
    <p:sldId id="275" r:id="rId27"/>
    <p:sldId id="276" r:id="rId28"/>
    <p:sldId id="309" r:id="rId29"/>
    <p:sldId id="312" r:id="rId30"/>
    <p:sldId id="315" r:id="rId31"/>
    <p:sldId id="296" r:id="rId32"/>
    <p:sldId id="297" r:id="rId33"/>
    <p:sldId id="299" r:id="rId34"/>
    <p:sldId id="298" r:id="rId35"/>
    <p:sldId id="300" r:id="rId36"/>
    <p:sldId id="301" r:id="rId37"/>
    <p:sldId id="302" r:id="rId38"/>
    <p:sldId id="303" r:id="rId39"/>
    <p:sldId id="305" r:id="rId40"/>
    <p:sldId id="317" r:id="rId41"/>
    <p:sldId id="30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7E8FB-7704-4B5A-B1A8-4221E0710B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0CEF2-6F6D-41C3-A91B-3CE45BA125D2}">
      <dgm:prSet/>
      <dgm:spPr/>
      <dgm:t>
        <a:bodyPr/>
        <a:lstStyle/>
        <a:p>
          <a:r>
            <a:rPr lang="ka-GE" b="1" dirty="0" smtClean="0"/>
            <a:t>საქართველოში 2006 წელს დაიწყო ინკლუზიური განათლების საპილოტე პროექტი თბილისის 10 საჯარო სკოლაში. </a:t>
          </a:r>
        </a:p>
      </dgm:t>
    </dgm:pt>
    <dgm:pt modelId="{080FAFEA-5003-4B14-8FB9-B40CAF786C15}" type="parTrans" cxnId="{9C04322E-9795-4689-A007-2B79674B84D9}">
      <dgm:prSet/>
      <dgm:spPr/>
      <dgm:t>
        <a:bodyPr/>
        <a:lstStyle/>
        <a:p>
          <a:endParaRPr lang="en-US"/>
        </a:p>
      </dgm:t>
    </dgm:pt>
    <dgm:pt modelId="{3FC5F1A8-D5BB-4834-B35A-3E10E11941F9}" type="sibTrans" cxnId="{9C04322E-9795-4689-A007-2B79674B84D9}">
      <dgm:prSet/>
      <dgm:spPr/>
      <dgm:t>
        <a:bodyPr/>
        <a:lstStyle/>
        <a:p>
          <a:endParaRPr lang="en-US"/>
        </a:p>
      </dgm:t>
    </dgm:pt>
    <dgm:pt modelId="{8C967C15-A5DE-4905-85FB-95A2E5CF7768}">
      <dgm:prSet/>
      <dgm:spPr/>
      <dgm:t>
        <a:bodyPr/>
        <a:lstStyle/>
        <a:p>
          <a:r>
            <a:rPr lang="ka-GE" b="1" dirty="0" smtClean="0"/>
            <a:t>2009 </a:t>
          </a:r>
          <a:r>
            <a:rPr lang="ka-GE" b="1" dirty="0" smtClean="0"/>
            <a:t>წლიდან </a:t>
          </a:r>
          <a:r>
            <a:rPr lang="ka-GE" b="1" dirty="0" smtClean="0"/>
            <a:t>ინკლუზიური განათლება ზოგადსაგანმანათლებლო საფეხურზე მთელი ქვეყნის მასშტაბით სავალდებულო </a:t>
          </a:r>
          <a:r>
            <a:rPr lang="ka-GE" b="1" dirty="0" smtClean="0"/>
            <a:t>გახდა. </a:t>
          </a:r>
          <a:endParaRPr lang="en-US" b="1" dirty="0"/>
        </a:p>
      </dgm:t>
    </dgm:pt>
    <dgm:pt modelId="{0FE4225D-AF52-4BC4-B0F3-23A8EDBABB8E}" type="parTrans" cxnId="{62300B3B-4CA8-4EC7-99DD-53767C17DB61}">
      <dgm:prSet/>
      <dgm:spPr/>
      <dgm:t>
        <a:bodyPr/>
        <a:lstStyle/>
        <a:p>
          <a:endParaRPr lang="en-US"/>
        </a:p>
      </dgm:t>
    </dgm:pt>
    <dgm:pt modelId="{15AA32ED-1392-419B-89A9-0AC68F2C969E}" type="sibTrans" cxnId="{62300B3B-4CA8-4EC7-99DD-53767C17DB61}">
      <dgm:prSet/>
      <dgm:spPr/>
      <dgm:t>
        <a:bodyPr/>
        <a:lstStyle/>
        <a:p>
          <a:endParaRPr lang="en-US"/>
        </a:p>
      </dgm:t>
    </dgm:pt>
    <dgm:pt modelId="{E32A6D22-279F-4046-855E-2E0168DD0B0F}">
      <dgm:prSet/>
      <dgm:spPr/>
      <dgm:t>
        <a:bodyPr/>
        <a:lstStyle/>
        <a:p>
          <a:r>
            <a:rPr lang="ka-GE" b="1" dirty="0" smtClean="0"/>
            <a:t>2013 წლიდან დაინერგა ინკლუზიური განათლება პროფესიული განათლების </a:t>
          </a:r>
          <a:r>
            <a:rPr lang="ka-GE" b="1" dirty="0" smtClean="0"/>
            <a:t>საფეხურზე.</a:t>
          </a:r>
          <a:endParaRPr lang="en-US" b="1" dirty="0"/>
        </a:p>
      </dgm:t>
    </dgm:pt>
    <dgm:pt modelId="{B124C4D9-3FC2-4CED-97C9-87ECD17CAA98}" type="parTrans" cxnId="{28791F3D-6E23-4A9A-9DED-9CD9741F24A1}">
      <dgm:prSet/>
      <dgm:spPr/>
      <dgm:t>
        <a:bodyPr/>
        <a:lstStyle/>
        <a:p>
          <a:endParaRPr lang="en-US"/>
        </a:p>
      </dgm:t>
    </dgm:pt>
    <dgm:pt modelId="{F35BE615-3AAB-451F-907F-A5276378B31C}" type="sibTrans" cxnId="{28791F3D-6E23-4A9A-9DED-9CD9741F24A1}">
      <dgm:prSet/>
      <dgm:spPr/>
      <dgm:t>
        <a:bodyPr/>
        <a:lstStyle/>
        <a:p>
          <a:endParaRPr lang="en-US"/>
        </a:p>
      </dgm:t>
    </dgm:pt>
    <dgm:pt modelId="{694574ED-A9CE-4AA2-8B96-B6ADA5B7B4AC}">
      <dgm:prSet/>
      <dgm:spPr/>
      <dgm:t>
        <a:bodyPr/>
        <a:lstStyle/>
        <a:p>
          <a:r>
            <a:rPr lang="ka-GE" b="1" dirty="0" smtClean="0"/>
            <a:t>დღესდღეობით ინკლუზიური </a:t>
          </a:r>
          <a:r>
            <a:rPr lang="ka-GE" b="1" dirty="0" smtClean="0"/>
            <a:t>განათლება ინერგება სკოლამდელი აღზრდისა და განათლების დაწესებულებებში</a:t>
          </a:r>
          <a:r>
            <a:rPr lang="ka-GE" dirty="0" smtClean="0"/>
            <a:t>.</a:t>
          </a:r>
        </a:p>
      </dgm:t>
    </dgm:pt>
    <dgm:pt modelId="{D982D7CE-B666-4868-9860-A2D1E08DB1DC}" type="parTrans" cxnId="{47737973-0F60-4CC5-A765-4F93F1EF017F}">
      <dgm:prSet/>
      <dgm:spPr/>
      <dgm:t>
        <a:bodyPr/>
        <a:lstStyle/>
        <a:p>
          <a:endParaRPr lang="en-US"/>
        </a:p>
      </dgm:t>
    </dgm:pt>
    <dgm:pt modelId="{49901DA8-8E8C-47C7-8DF2-A0235BA950B2}" type="sibTrans" cxnId="{47737973-0F60-4CC5-A765-4F93F1EF017F}">
      <dgm:prSet/>
      <dgm:spPr/>
      <dgm:t>
        <a:bodyPr/>
        <a:lstStyle/>
        <a:p>
          <a:endParaRPr lang="en-US"/>
        </a:p>
      </dgm:t>
    </dgm:pt>
    <dgm:pt modelId="{60E5958D-50CD-4D60-AAC9-83DACE360AC7}" type="pres">
      <dgm:prSet presAssocID="{36F7E8FB-7704-4B5A-B1A8-4221E0710B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08872C5B-60D5-46FB-8B49-DFA0364E0463}" type="pres">
      <dgm:prSet presAssocID="{36F7E8FB-7704-4B5A-B1A8-4221E0710BFA}" presName="Name1" presStyleCnt="0"/>
      <dgm:spPr/>
    </dgm:pt>
    <dgm:pt modelId="{C8E365F3-FFC3-4454-AF34-4F4957CBC63C}" type="pres">
      <dgm:prSet presAssocID="{36F7E8FB-7704-4B5A-B1A8-4221E0710BFA}" presName="cycle" presStyleCnt="0"/>
      <dgm:spPr/>
    </dgm:pt>
    <dgm:pt modelId="{33DB425E-869C-47BE-B76C-F69F2CED629C}" type="pres">
      <dgm:prSet presAssocID="{36F7E8FB-7704-4B5A-B1A8-4221E0710BFA}" presName="srcNode" presStyleLbl="node1" presStyleIdx="0" presStyleCnt="4"/>
      <dgm:spPr/>
    </dgm:pt>
    <dgm:pt modelId="{1336EBA1-276F-4EFD-89CF-6271FEDCD11C}" type="pres">
      <dgm:prSet presAssocID="{36F7E8FB-7704-4B5A-B1A8-4221E0710BFA}" presName="conn" presStyleLbl="parChTrans1D2" presStyleIdx="0" presStyleCnt="1"/>
      <dgm:spPr/>
      <dgm:t>
        <a:bodyPr/>
        <a:lstStyle/>
        <a:p>
          <a:endParaRPr lang="ka-GE"/>
        </a:p>
      </dgm:t>
    </dgm:pt>
    <dgm:pt modelId="{048689C4-9CC9-4538-86E2-D971A27B9FE8}" type="pres">
      <dgm:prSet presAssocID="{36F7E8FB-7704-4B5A-B1A8-4221E0710BFA}" presName="extraNode" presStyleLbl="node1" presStyleIdx="0" presStyleCnt="4"/>
      <dgm:spPr/>
    </dgm:pt>
    <dgm:pt modelId="{701C99C9-C179-4EC0-BD97-888515E36074}" type="pres">
      <dgm:prSet presAssocID="{36F7E8FB-7704-4B5A-B1A8-4221E0710BFA}" presName="dstNode" presStyleLbl="node1" presStyleIdx="0" presStyleCnt="4"/>
      <dgm:spPr/>
    </dgm:pt>
    <dgm:pt modelId="{8BDA33EB-EFF9-40E2-B7CD-8F88062A7616}" type="pres">
      <dgm:prSet presAssocID="{0F40CEF2-6F6D-41C3-A91B-3CE45BA125D2}" presName="text_1" presStyleLbl="node1" presStyleIdx="0" presStyleCnt="4" custLinFactNeighborX="-109" custLinFactNeighborY="-1512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5AC2F325-B8D6-4A7D-AFFC-C8D0C5BEF009}" type="pres">
      <dgm:prSet presAssocID="{0F40CEF2-6F6D-41C3-A91B-3CE45BA125D2}" presName="accent_1" presStyleCnt="0"/>
      <dgm:spPr/>
    </dgm:pt>
    <dgm:pt modelId="{F9EE11A1-2020-483D-B14E-1824ABF91295}" type="pres">
      <dgm:prSet presAssocID="{0F40CEF2-6F6D-41C3-A91B-3CE45BA125D2}" presName="accentRepeatNode" presStyleLbl="solidFgAcc1" presStyleIdx="0" presStyleCnt="4"/>
      <dgm:spPr/>
    </dgm:pt>
    <dgm:pt modelId="{598E0095-524F-41F3-A875-78FA806E3F11}" type="pres">
      <dgm:prSet presAssocID="{E32A6D22-279F-4046-855E-2E0168DD0B0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543E6CF8-F950-480B-BC2A-9D7C49CDDB2F}" type="pres">
      <dgm:prSet presAssocID="{E32A6D22-279F-4046-855E-2E0168DD0B0F}" presName="accent_2" presStyleCnt="0"/>
      <dgm:spPr/>
    </dgm:pt>
    <dgm:pt modelId="{33C5A251-FF7C-4D0A-A805-CEB83044A29C}" type="pres">
      <dgm:prSet presAssocID="{E32A6D22-279F-4046-855E-2E0168DD0B0F}" presName="accentRepeatNode" presStyleLbl="solidFgAcc1" presStyleIdx="1" presStyleCnt="4"/>
      <dgm:spPr/>
    </dgm:pt>
    <dgm:pt modelId="{0104E569-DB57-4C29-ACD3-3EF3EDB03857}" type="pres">
      <dgm:prSet presAssocID="{8C967C15-A5DE-4905-85FB-95A2E5CF7768}" presName="text_3" presStyleLbl="node1" presStyleIdx="2" presStyleCnt="4" custLinFactNeighborX="3378" custLinFactNeighborY="1512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8BC88AE1-FFB8-4C58-B3D2-5340412C10A3}" type="pres">
      <dgm:prSet presAssocID="{8C967C15-A5DE-4905-85FB-95A2E5CF7768}" presName="accent_3" presStyleCnt="0"/>
      <dgm:spPr/>
    </dgm:pt>
    <dgm:pt modelId="{0EA34111-47AF-4105-B15E-485491DA9065}" type="pres">
      <dgm:prSet presAssocID="{8C967C15-A5DE-4905-85FB-95A2E5CF7768}" presName="accentRepeatNode" presStyleLbl="solidFgAcc1" presStyleIdx="2" presStyleCnt="4"/>
      <dgm:spPr/>
    </dgm:pt>
    <dgm:pt modelId="{EA91F6CF-9E46-4001-B467-932AC0D802B5}" type="pres">
      <dgm:prSet presAssocID="{694574ED-A9CE-4AA2-8B96-B6ADA5B7B4A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C6226554-38DB-4C96-9B35-9545EC858083}" type="pres">
      <dgm:prSet presAssocID="{694574ED-A9CE-4AA2-8B96-B6ADA5B7B4AC}" presName="accent_4" presStyleCnt="0"/>
      <dgm:spPr/>
    </dgm:pt>
    <dgm:pt modelId="{908F06CB-5A92-4BBA-B082-2D52B741DD00}" type="pres">
      <dgm:prSet presAssocID="{694574ED-A9CE-4AA2-8B96-B6ADA5B7B4AC}" presName="accentRepeatNode" presStyleLbl="solidFgAcc1" presStyleIdx="3" presStyleCnt="4"/>
      <dgm:spPr/>
    </dgm:pt>
  </dgm:ptLst>
  <dgm:cxnLst>
    <dgm:cxn modelId="{B0090589-381D-4ECC-8445-8F09C646FD7F}" type="presOf" srcId="{E32A6D22-279F-4046-855E-2E0168DD0B0F}" destId="{598E0095-524F-41F3-A875-78FA806E3F11}" srcOrd="0" destOrd="0" presId="urn:microsoft.com/office/officeart/2008/layout/VerticalCurvedList"/>
    <dgm:cxn modelId="{9C04322E-9795-4689-A007-2B79674B84D9}" srcId="{36F7E8FB-7704-4B5A-B1A8-4221E0710BFA}" destId="{0F40CEF2-6F6D-41C3-A91B-3CE45BA125D2}" srcOrd="0" destOrd="0" parTransId="{080FAFEA-5003-4B14-8FB9-B40CAF786C15}" sibTransId="{3FC5F1A8-D5BB-4834-B35A-3E10E11941F9}"/>
    <dgm:cxn modelId="{62300B3B-4CA8-4EC7-99DD-53767C17DB61}" srcId="{36F7E8FB-7704-4B5A-B1A8-4221E0710BFA}" destId="{8C967C15-A5DE-4905-85FB-95A2E5CF7768}" srcOrd="2" destOrd="0" parTransId="{0FE4225D-AF52-4BC4-B0F3-23A8EDBABB8E}" sibTransId="{15AA32ED-1392-419B-89A9-0AC68F2C969E}"/>
    <dgm:cxn modelId="{AF9D7A21-9D59-4A78-9C78-05519C96E7ED}" type="presOf" srcId="{694574ED-A9CE-4AA2-8B96-B6ADA5B7B4AC}" destId="{EA91F6CF-9E46-4001-B467-932AC0D802B5}" srcOrd="0" destOrd="0" presId="urn:microsoft.com/office/officeart/2008/layout/VerticalCurvedList"/>
    <dgm:cxn modelId="{1A090D4D-A707-495A-A41E-78CABECEBDDA}" type="presOf" srcId="{8C967C15-A5DE-4905-85FB-95A2E5CF7768}" destId="{0104E569-DB57-4C29-ACD3-3EF3EDB03857}" srcOrd="0" destOrd="0" presId="urn:microsoft.com/office/officeart/2008/layout/VerticalCurvedList"/>
    <dgm:cxn modelId="{2ECDE8EC-DA97-4120-A6D6-E568AE06DD9A}" type="presOf" srcId="{36F7E8FB-7704-4B5A-B1A8-4221E0710BFA}" destId="{60E5958D-50CD-4D60-AAC9-83DACE360AC7}" srcOrd="0" destOrd="0" presId="urn:microsoft.com/office/officeart/2008/layout/VerticalCurvedList"/>
    <dgm:cxn modelId="{2C9A86E9-B0B6-486A-A2C3-B41324EA6642}" type="presOf" srcId="{3FC5F1A8-D5BB-4834-B35A-3E10E11941F9}" destId="{1336EBA1-276F-4EFD-89CF-6271FEDCD11C}" srcOrd="0" destOrd="0" presId="urn:microsoft.com/office/officeart/2008/layout/VerticalCurvedList"/>
    <dgm:cxn modelId="{47737973-0F60-4CC5-A765-4F93F1EF017F}" srcId="{36F7E8FB-7704-4B5A-B1A8-4221E0710BFA}" destId="{694574ED-A9CE-4AA2-8B96-B6ADA5B7B4AC}" srcOrd="3" destOrd="0" parTransId="{D982D7CE-B666-4868-9860-A2D1E08DB1DC}" sibTransId="{49901DA8-8E8C-47C7-8DF2-A0235BA950B2}"/>
    <dgm:cxn modelId="{FE204635-8CCF-4518-ACED-349D204A3D67}" type="presOf" srcId="{0F40CEF2-6F6D-41C3-A91B-3CE45BA125D2}" destId="{8BDA33EB-EFF9-40E2-B7CD-8F88062A7616}" srcOrd="0" destOrd="0" presId="urn:microsoft.com/office/officeart/2008/layout/VerticalCurvedList"/>
    <dgm:cxn modelId="{28791F3D-6E23-4A9A-9DED-9CD9741F24A1}" srcId="{36F7E8FB-7704-4B5A-B1A8-4221E0710BFA}" destId="{E32A6D22-279F-4046-855E-2E0168DD0B0F}" srcOrd="1" destOrd="0" parTransId="{B124C4D9-3FC2-4CED-97C9-87ECD17CAA98}" sibTransId="{F35BE615-3AAB-451F-907F-A5276378B31C}"/>
    <dgm:cxn modelId="{024B4443-30CC-4443-A71A-F214618DCF9D}" type="presParOf" srcId="{60E5958D-50CD-4D60-AAC9-83DACE360AC7}" destId="{08872C5B-60D5-46FB-8B49-DFA0364E0463}" srcOrd="0" destOrd="0" presId="urn:microsoft.com/office/officeart/2008/layout/VerticalCurvedList"/>
    <dgm:cxn modelId="{22345097-8417-4425-885B-923A1D6E5BF2}" type="presParOf" srcId="{08872C5B-60D5-46FB-8B49-DFA0364E0463}" destId="{C8E365F3-FFC3-4454-AF34-4F4957CBC63C}" srcOrd="0" destOrd="0" presId="urn:microsoft.com/office/officeart/2008/layout/VerticalCurvedList"/>
    <dgm:cxn modelId="{DE6947EF-D258-4811-AF5A-58C6867221BE}" type="presParOf" srcId="{C8E365F3-FFC3-4454-AF34-4F4957CBC63C}" destId="{33DB425E-869C-47BE-B76C-F69F2CED629C}" srcOrd="0" destOrd="0" presId="urn:microsoft.com/office/officeart/2008/layout/VerticalCurvedList"/>
    <dgm:cxn modelId="{D1858573-BC62-4658-82F8-6725CD98DC6D}" type="presParOf" srcId="{C8E365F3-FFC3-4454-AF34-4F4957CBC63C}" destId="{1336EBA1-276F-4EFD-89CF-6271FEDCD11C}" srcOrd="1" destOrd="0" presId="urn:microsoft.com/office/officeart/2008/layout/VerticalCurvedList"/>
    <dgm:cxn modelId="{8C8149A1-81E8-41C7-995F-1CAA0943B4D8}" type="presParOf" srcId="{C8E365F3-FFC3-4454-AF34-4F4957CBC63C}" destId="{048689C4-9CC9-4538-86E2-D971A27B9FE8}" srcOrd="2" destOrd="0" presId="urn:microsoft.com/office/officeart/2008/layout/VerticalCurvedList"/>
    <dgm:cxn modelId="{E20E2B91-9A2C-41D3-AED2-BAAFAECF6D8D}" type="presParOf" srcId="{C8E365F3-FFC3-4454-AF34-4F4957CBC63C}" destId="{701C99C9-C179-4EC0-BD97-888515E36074}" srcOrd="3" destOrd="0" presId="urn:microsoft.com/office/officeart/2008/layout/VerticalCurvedList"/>
    <dgm:cxn modelId="{CE805149-04B4-4749-98C6-571BA55F52EA}" type="presParOf" srcId="{08872C5B-60D5-46FB-8B49-DFA0364E0463}" destId="{8BDA33EB-EFF9-40E2-B7CD-8F88062A7616}" srcOrd="1" destOrd="0" presId="urn:microsoft.com/office/officeart/2008/layout/VerticalCurvedList"/>
    <dgm:cxn modelId="{7137C233-F40C-4C3F-B790-DE69B68B067F}" type="presParOf" srcId="{08872C5B-60D5-46FB-8B49-DFA0364E0463}" destId="{5AC2F325-B8D6-4A7D-AFFC-C8D0C5BEF009}" srcOrd="2" destOrd="0" presId="urn:microsoft.com/office/officeart/2008/layout/VerticalCurvedList"/>
    <dgm:cxn modelId="{99299336-0308-4F81-B343-61634EB76A53}" type="presParOf" srcId="{5AC2F325-B8D6-4A7D-AFFC-C8D0C5BEF009}" destId="{F9EE11A1-2020-483D-B14E-1824ABF91295}" srcOrd="0" destOrd="0" presId="urn:microsoft.com/office/officeart/2008/layout/VerticalCurvedList"/>
    <dgm:cxn modelId="{B8666C16-E423-4178-BA40-F092F7741117}" type="presParOf" srcId="{08872C5B-60D5-46FB-8B49-DFA0364E0463}" destId="{598E0095-524F-41F3-A875-78FA806E3F11}" srcOrd="3" destOrd="0" presId="urn:microsoft.com/office/officeart/2008/layout/VerticalCurvedList"/>
    <dgm:cxn modelId="{A784BB50-4C12-4D05-BBDA-DA6B0891586B}" type="presParOf" srcId="{08872C5B-60D5-46FB-8B49-DFA0364E0463}" destId="{543E6CF8-F950-480B-BC2A-9D7C49CDDB2F}" srcOrd="4" destOrd="0" presId="urn:microsoft.com/office/officeart/2008/layout/VerticalCurvedList"/>
    <dgm:cxn modelId="{1C79F5DD-7746-42EA-8A35-C5526689EFA5}" type="presParOf" srcId="{543E6CF8-F950-480B-BC2A-9D7C49CDDB2F}" destId="{33C5A251-FF7C-4D0A-A805-CEB83044A29C}" srcOrd="0" destOrd="0" presId="urn:microsoft.com/office/officeart/2008/layout/VerticalCurvedList"/>
    <dgm:cxn modelId="{E6D1FA84-E3C1-43F7-A0D1-69C90E25DD9A}" type="presParOf" srcId="{08872C5B-60D5-46FB-8B49-DFA0364E0463}" destId="{0104E569-DB57-4C29-ACD3-3EF3EDB03857}" srcOrd="5" destOrd="0" presId="urn:microsoft.com/office/officeart/2008/layout/VerticalCurvedList"/>
    <dgm:cxn modelId="{5019AC34-EC9C-4B17-AB85-B60098593F15}" type="presParOf" srcId="{08872C5B-60D5-46FB-8B49-DFA0364E0463}" destId="{8BC88AE1-FFB8-4C58-B3D2-5340412C10A3}" srcOrd="6" destOrd="0" presId="urn:microsoft.com/office/officeart/2008/layout/VerticalCurvedList"/>
    <dgm:cxn modelId="{5DD93E5F-01B6-4297-8302-6EC2BBDBDEE7}" type="presParOf" srcId="{8BC88AE1-FFB8-4C58-B3D2-5340412C10A3}" destId="{0EA34111-47AF-4105-B15E-485491DA9065}" srcOrd="0" destOrd="0" presId="urn:microsoft.com/office/officeart/2008/layout/VerticalCurvedList"/>
    <dgm:cxn modelId="{50D73ED2-8594-4B34-987C-FB31CE16E2EA}" type="presParOf" srcId="{08872C5B-60D5-46FB-8B49-DFA0364E0463}" destId="{EA91F6CF-9E46-4001-B467-932AC0D802B5}" srcOrd="7" destOrd="0" presId="urn:microsoft.com/office/officeart/2008/layout/VerticalCurvedList"/>
    <dgm:cxn modelId="{CAA9591D-0FCA-43F1-BE2B-94808C00C342}" type="presParOf" srcId="{08872C5B-60D5-46FB-8B49-DFA0364E0463}" destId="{C6226554-38DB-4C96-9B35-9545EC858083}" srcOrd="8" destOrd="0" presId="urn:microsoft.com/office/officeart/2008/layout/VerticalCurvedList"/>
    <dgm:cxn modelId="{89D315D8-167D-49DC-AA91-3580CC8B3B61}" type="presParOf" srcId="{C6226554-38DB-4C96-9B35-9545EC858083}" destId="{908F06CB-5A92-4BBA-B082-2D52B741DD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94883-1CD6-42D5-B312-BDA08657C5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07BF46-21FE-4C8D-B717-0B809B4AD974}">
      <dgm:prSet/>
      <dgm:spPr/>
      <dgm:t>
        <a:bodyPr/>
        <a:lstStyle/>
        <a:p>
          <a:r>
            <a:rPr lang="ka-GE" b="1" dirty="0" smtClean="0"/>
            <a:t>იზრუნოს  შეზღუდული შესაძლებლობის მქონე სტუდენტებისათვის სწავლის პირობების </a:t>
          </a:r>
          <a:r>
            <a:rPr lang="ka-GE" b="1" dirty="0" smtClean="0"/>
            <a:t>შესაქმნელად;</a:t>
          </a:r>
          <a:endParaRPr lang="en-US" b="1" dirty="0"/>
        </a:p>
      </dgm:t>
    </dgm:pt>
    <dgm:pt modelId="{AA63D9AC-4CC2-47A8-81F8-7F65E41F63EA}" type="parTrans" cxnId="{B62D8829-0028-42D0-AB44-B2C66D101FAB}">
      <dgm:prSet/>
      <dgm:spPr/>
      <dgm:t>
        <a:bodyPr/>
        <a:lstStyle/>
        <a:p>
          <a:endParaRPr lang="en-US"/>
        </a:p>
      </dgm:t>
    </dgm:pt>
    <dgm:pt modelId="{6C4D154A-7650-44E3-B68F-C5DFEFD713F5}" type="sibTrans" cxnId="{B62D8829-0028-42D0-AB44-B2C66D101FAB}">
      <dgm:prSet/>
      <dgm:spPr/>
      <dgm:t>
        <a:bodyPr/>
        <a:lstStyle/>
        <a:p>
          <a:endParaRPr lang="en-US"/>
        </a:p>
      </dgm:t>
    </dgm:pt>
    <dgm:pt modelId="{0DB6A2AD-CB94-416D-9F34-8444E740E891}">
      <dgm:prSet/>
      <dgm:spPr/>
      <dgm:t>
        <a:bodyPr/>
        <a:lstStyle/>
        <a:p>
          <a:r>
            <a:rPr lang="ka-GE" b="1" dirty="0" smtClean="0"/>
            <a:t>შშმ სტუდენტებისთვის დააწესოს შეღავათები მათი სრულფასოვანი განათლებისათვის აუცილებელი პირობების </a:t>
          </a:r>
          <a:r>
            <a:rPr lang="ka-GE" b="1" dirty="0" smtClean="0"/>
            <a:t>შესაქმნელად; </a:t>
          </a:r>
          <a:endParaRPr lang="en-US" b="1" dirty="0"/>
        </a:p>
      </dgm:t>
    </dgm:pt>
    <dgm:pt modelId="{0A73B8A6-3F95-4ECB-B62D-4AD88751C252}" type="parTrans" cxnId="{A258725B-CCAC-4A99-B42E-61DC9686FDEF}">
      <dgm:prSet/>
      <dgm:spPr/>
      <dgm:t>
        <a:bodyPr/>
        <a:lstStyle/>
        <a:p>
          <a:endParaRPr lang="en-US"/>
        </a:p>
      </dgm:t>
    </dgm:pt>
    <dgm:pt modelId="{324555AB-BE72-4197-8DAF-A94523CD46E5}" type="sibTrans" cxnId="{A258725B-CCAC-4A99-B42E-61DC9686FDEF}">
      <dgm:prSet/>
      <dgm:spPr/>
      <dgm:t>
        <a:bodyPr/>
        <a:lstStyle/>
        <a:p>
          <a:endParaRPr lang="en-US"/>
        </a:p>
      </dgm:t>
    </dgm:pt>
    <dgm:pt modelId="{57F2C9E4-9598-4576-9C8F-B76D28A8B860}">
      <dgm:prSet/>
      <dgm:spPr/>
      <dgm:t>
        <a:bodyPr/>
        <a:lstStyle/>
        <a:p>
          <a:r>
            <a:rPr lang="ka-GE" b="1" dirty="0" smtClean="0"/>
            <a:t>ჰქონდეს ადაპტირებული გარმო სპეციალური საგანმანათლებლო საჭიროების მქონე </a:t>
          </a:r>
          <a:r>
            <a:rPr lang="ka-GE" b="1" dirty="0" smtClean="0"/>
            <a:t>სტუდენტებისათვის.</a:t>
          </a:r>
          <a:endParaRPr lang="en-US" b="1" dirty="0"/>
        </a:p>
      </dgm:t>
    </dgm:pt>
    <dgm:pt modelId="{5987A5D0-EDFD-49C0-A698-B666A2130146}" type="parTrans" cxnId="{98782625-53E1-4091-B78B-0CA59A53D65D}">
      <dgm:prSet/>
      <dgm:spPr/>
      <dgm:t>
        <a:bodyPr/>
        <a:lstStyle/>
        <a:p>
          <a:endParaRPr lang="en-US"/>
        </a:p>
      </dgm:t>
    </dgm:pt>
    <dgm:pt modelId="{99217E84-D943-451D-B672-BAD0DC775C52}" type="sibTrans" cxnId="{98782625-53E1-4091-B78B-0CA59A53D65D}">
      <dgm:prSet/>
      <dgm:spPr/>
      <dgm:t>
        <a:bodyPr/>
        <a:lstStyle/>
        <a:p>
          <a:endParaRPr lang="en-US"/>
        </a:p>
      </dgm:t>
    </dgm:pt>
    <dgm:pt modelId="{7EAD4226-D64E-453D-B816-E8DA0AE1F079}" type="pres">
      <dgm:prSet presAssocID="{93F94883-1CD6-42D5-B312-BDA08657C5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AE3A111E-CC02-40BF-A0A5-A387DE012946}" type="pres">
      <dgm:prSet presAssocID="{93F94883-1CD6-42D5-B312-BDA08657C54A}" presName="Name1" presStyleCnt="0"/>
      <dgm:spPr/>
    </dgm:pt>
    <dgm:pt modelId="{471C4DD1-0CCD-4F1A-8E8B-E91A6F0E12E5}" type="pres">
      <dgm:prSet presAssocID="{93F94883-1CD6-42D5-B312-BDA08657C54A}" presName="cycle" presStyleCnt="0"/>
      <dgm:spPr/>
    </dgm:pt>
    <dgm:pt modelId="{E1B71ABC-0D85-4D2A-9E59-9A95A0C14EA8}" type="pres">
      <dgm:prSet presAssocID="{93F94883-1CD6-42D5-B312-BDA08657C54A}" presName="srcNode" presStyleLbl="node1" presStyleIdx="0" presStyleCnt="3"/>
      <dgm:spPr/>
    </dgm:pt>
    <dgm:pt modelId="{61048C36-7B4A-4804-BE6F-1099924722D8}" type="pres">
      <dgm:prSet presAssocID="{93F94883-1CD6-42D5-B312-BDA08657C54A}" presName="conn" presStyleLbl="parChTrans1D2" presStyleIdx="0" presStyleCnt="1"/>
      <dgm:spPr/>
      <dgm:t>
        <a:bodyPr/>
        <a:lstStyle/>
        <a:p>
          <a:endParaRPr lang="ka-GE"/>
        </a:p>
      </dgm:t>
    </dgm:pt>
    <dgm:pt modelId="{51E61B5B-08FF-491B-9232-9D479BF8FBCD}" type="pres">
      <dgm:prSet presAssocID="{93F94883-1CD6-42D5-B312-BDA08657C54A}" presName="extraNode" presStyleLbl="node1" presStyleIdx="0" presStyleCnt="3"/>
      <dgm:spPr/>
    </dgm:pt>
    <dgm:pt modelId="{3C46BAE7-5BB2-483B-A0C5-92E7AE8101BA}" type="pres">
      <dgm:prSet presAssocID="{93F94883-1CD6-42D5-B312-BDA08657C54A}" presName="dstNode" presStyleLbl="node1" presStyleIdx="0" presStyleCnt="3"/>
      <dgm:spPr/>
    </dgm:pt>
    <dgm:pt modelId="{D22CE7A6-2AE4-45C4-A9E1-BE09F7F8AD0E}" type="pres">
      <dgm:prSet presAssocID="{FD07BF46-21FE-4C8D-B717-0B809B4AD97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15DCC0D-E3AD-42DA-A89D-7DE1E2AF0AA8}" type="pres">
      <dgm:prSet presAssocID="{FD07BF46-21FE-4C8D-B717-0B809B4AD974}" presName="accent_1" presStyleCnt="0"/>
      <dgm:spPr/>
    </dgm:pt>
    <dgm:pt modelId="{357592F6-87F2-4BA5-A7E5-1EF7B8BFB3FD}" type="pres">
      <dgm:prSet presAssocID="{FD07BF46-21FE-4C8D-B717-0B809B4AD974}" presName="accentRepeatNode" presStyleLbl="solidFgAcc1" presStyleIdx="0" presStyleCnt="3"/>
      <dgm:spPr/>
    </dgm:pt>
    <dgm:pt modelId="{D734F42B-471C-43C4-9214-9DB69BA57EC7}" type="pres">
      <dgm:prSet presAssocID="{0DB6A2AD-CB94-416D-9F34-8444E740E89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A17B8085-804F-4681-8B84-88BF585526D5}" type="pres">
      <dgm:prSet presAssocID="{0DB6A2AD-CB94-416D-9F34-8444E740E891}" presName="accent_2" presStyleCnt="0"/>
      <dgm:spPr/>
    </dgm:pt>
    <dgm:pt modelId="{39787140-EF2B-4D1D-AF2C-35B12CBC4CA6}" type="pres">
      <dgm:prSet presAssocID="{0DB6A2AD-CB94-416D-9F34-8444E740E891}" presName="accentRepeatNode" presStyleLbl="solidFgAcc1" presStyleIdx="1" presStyleCnt="3"/>
      <dgm:spPr/>
    </dgm:pt>
    <dgm:pt modelId="{06B72DC4-6D84-4139-8455-10BD1987A519}" type="pres">
      <dgm:prSet presAssocID="{57F2C9E4-9598-4576-9C8F-B76D28A8B86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B29D6BCA-7D93-453C-957D-3B7949882414}" type="pres">
      <dgm:prSet presAssocID="{57F2C9E4-9598-4576-9C8F-B76D28A8B860}" presName="accent_3" presStyleCnt="0"/>
      <dgm:spPr/>
    </dgm:pt>
    <dgm:pt modelId="{07917178-9C85-4C1F-9F82-A8C6FCD16B68}" type="pres">
      <dgm:prSet presAssocID="{57F2C9E4-9598-4576-9C8F-B76D28A8B860}" presName="accentRepeatNode" presStyleLbl="solidFgAcc1" presStyleIdx="2" presStyleCnt="3"/>
      <dgm:spPr/>
    </dgm:pt>
  </dgm:ptLst>
  <dgm:cxnLst>
    <dgm:cxn modelId="{93BA0B2C-0270-44DA-9307-B7D37624349F}" type="presOf" srcId="{FD07BF46-21FE-4C8D-B717-0B809B4AD974}" destId="{D22CE7A6-2AE4-45C4-A9E1-BE09F7F8AD0E}" srcOrd="0" destOrd="0" presId="urn:microsoft.com/office/officeart/2008/layout/VerticalCurvedList"/>
    <dgm:cxn modelId="{7DD1C2BC-BF3D-4502-98C5-DAF9625088FE}" type="presOf" srcId="{0DB6A2AD-CB94-416D-9F34-8444E740E891}" destId="{D734F42B-471C-43C4-9214-9DB69BA57EC7}" srcOrd="0" destOrd="0" presId="urn:microsoft.com/office/officeart/2008/layout/VerticalCurvedList"/>
    <dgm:cxn modelId="{AB510228-93EB-47B0-BCA5-700CE1BB9965}" type="presOf" srcId="{93F94883-1CD6-42D5-B312-BDA08657C54A}" destId="{7EAD4226-D64E-453D-B816-E8DA0AE1F079}" srcOrd="0" destOrd="0" presId="urn:microsoft.com/office/officeart/2008/layout/VerticalCurvedList"/>
    <dgm:cxn modelId="{BD5EBB4B-0A46-45CA-9C91-73C34695E82E}" type="presOf" srcId="{57F2C9E4-9598-4576-9C8F-B76D28A8B860}" destId="{06B72DC4-6D84-4139-8455-10BD1987A519}" srcOrd="0" destOrd="0" presId="urn:microsoft.com/office/officeart/2008/layout/VerticalCurvedList"/>
    <dgm:cxn modelId="{0BA8EA84-CDF0-4C45-B734-0D0A6D767283}" type="presOf" srcId="{6C4D154A-7650-44E3-B68F-C5DFEFD713F5}" destId="{61048C36-7B4A-4804-BE6F-1099924722D8}" srcOrd="0" destOrd="0" presId="urn:microsoft.com/office/officeart/2008/layout/VerticalCurvedList"/>
    <dgm:cxn modelId="{A258725B-CCAC-4A99-B42E-61DC9686FDEF}" srcId="{93F94883-1CD6-42D5-B312-BDA08657C54A}" destId="{0DB6A2AD-CB94-416D-9F34-8444E740E891}" srcOrd="1" destOrd="0" parTransId="{0A73B8A6-3F95-4ECB-B62D-4AD88751C252}" sibTransId="{324555AB-BE72-4197-8DAF-A94523CD46E5}"/>
    <dgm:cxn modelId="{B62D8829-0028-42D0-AB44-B2C66D101FAB}" srcId="{93F94883-1CD6-42D5-B312-BDA08657C54A}" destId="{FD07BF46-21FE-4C8D-B717-0B809B4AD974}" srcOrd="0" destOrd="0" parTransId="{AA63D9AC-4CC2-47A8-81F8-7F65E41F63EA}" sibTransId="{6C4D154A-7650-44E3-B68F-C5DFEFD713F5}"/>
    <dgm:cxn modelId="{98782625-53E1-4091-B78B-0CA59A53D65D}" srcId="{93F94883-1CD6-42D5-B312-BDA08657C54A}" destId="{57F2C9E4-9598-4576-9C8F-B76D28A8B860}" srcOrd="2" destOrd="0" parTransId="{5987A5D0-EDFD-49C0-A698-B666A2130146}" sibTransId="{99217E84-D943-451D-B672-BAD0DC775C52}"/>
    <dgm:cxn modelId="{70517C5F-513D-4BC1-8891-D97D7DDCB370}" type="presParOf" srcId="{7EAD4226-D64E-453D-B816-E8DA0AE1F079}" destId="{AE3A111E-CC02-40BF-A0A5-A387DE012946}" srcOrd="0" destOrd="0" presId="urn:microsoft.com/office/officeart/2008/layout/VerticalCurvedList"/>
    <dgm:cxn modelId="{2FCDC5A1-6714-44B8-8527-CF0910A42A64}" type="presParOf" srcId="{AE3A111E-CC02-40BF-A0A5-A387DE012946}" destId="{471C4DD1-0CCD-4F1A-8E8B-E91A6F0E12E5}" srcOrd="0" destOrd="0" presId="urn:microsoft.com/office/officeart/2008/layout/VerticalCurvedList"/>
    <dgm:cxn modelId="{1C5B97D9-53C3-40BE-B007-56BF6C00E5CB}" type="presParOf" srcId="{471C4DD1-0CCD-4F1A-8E8B-E91A6F0E12E5}" destId="{E1B71ABC-0D85-4D2A-9E59-9A95A0C14EA8}" srcOrd="0" destOrd="0" presId="urn:microsoft.com/office/officeart/2008/layout/VerticalCurvedList"/>
    <dgm:cxn modelId="{B9D1B9F8-AC9F-4AF8-BD7C-74D70107B2F0}" type="presParOf" srcId="{471C4DD1-0CCD-4F1A-8E8B-E91A6F0E12E5}" destId="{61048C36-7B4A-4804-BE6F-1099924722D8}" srcOrd="1" destOrd="0" presId="urn:microsoft.com/office/officeart/2008/layout/VerticalCurvedList"/>
    <dgm:cxn modelId="{3221901F-5D3E-4FF2-A00F-90F1DE42C1D0}" type="presParOf" srcId="{471C4DD1-0CCD-4F1A-8E8B-E91A6F0E12E5}" destId="{51E61B5B-08FF-491B-9232-9D479BF8FBCD}" srcOrd="2" destOrd="0" presId="urn:microsoft.com/office/officeart/2008/layout/VerticalCurvedList"/>
    <dgm:cxn modelId="{1791982F-39D1-4146-8929-5E07B7F7D3D0}" type="presParOf" srcId="{471C4DD1-0CCD-4F1A-8E8B-E91A6F0E12E5}" destId="{3C46BAE7-5BB2-483B-A0C5-92E7AE8101BA}" srcOrd="3" destOrd="0" presId="urn:microsoft.com/office/officeart/2008/layout/VerticalCurvedList"/>
    <dgm:cxn modelId="{257011AB-6EEE-464C-81B0-5018C0229268}" type="presParOf" srcId="{AE3A111E-CC02-40BF-A0A5-A387DE012946}" destId="{D22CE7A6-2AE4-45C4-A9E1-BE09F7F8AD0E}" srcOrd="1" destOrd="0" presId="urn:microsoft.com/office/officeart/2008/layout/VerticalCurvedList"/>
    <dgm:cxn modelId="{E28984A3-3D53-4D07-AA72-9E1813AEC7A0}" type="presParOf" srcId="{AE3A111E-CC02-40BF-A0A5-A387DE012946}" destId="{415DCC0D-E3AD-42DA-A89D-7DE1E2AF0AA8}" srcOrd="2" destOrd="0" presId="urn:microsoft.com/office/officeart/2008/layout/VerticalCurvedList"/>
    <dgm:cxn modelId="{53BF8A27-603F-4F93-BE58-75EF53FB588F}" type="presParOf" srcId="{415DCC0D-E3AD-42DA-A89D-7DE1E2AF0AA8}" destId="{357592F6-87F2-4BA5-A7E5-1EF7B8BFB3FD}" srcOrd="0" destOrd="0" presId="urn:microsoft.com/office/officeart/2008/layout/VerticalCurvedList"/>
    <dgm:cxn modelId="{AD9BDEF4-EF53-486F-9980-00FDBC476E4A}" type="presParOf" srcId="{AE3A111E-CC02-40BF-A0A5-A387DE012946}" destId="{D734F42B-471C-43C4-9214-9DB69BA57EC7}" srcOrd="3" destOrd="0" presId="urn:microsoft.com/office/officeart/2008/layout/VerticalCurvedList"/>
    <dgm:cxn modelId="{AEFD88E0-A797-4159-BD76-754FCDCF849E}" type="presParOf" srcId="{AE3A111E-CC02-40BF-A0A5-A387DE012946}" destId="{A17B8085-804F-4681-8B84-88BF585526D5}" srcOrd="4" destOrd="0" presId="urn:microsoft.com/office/officeart/2008/layout/VerticalCurvedList"/>
    <dgm:cxn modelId="{8FA3F709-361F-4583-9304-DB85AA146039}" type="presParOf" srcId="{A17B8085-804F-4681-8B84-88BF585526D5}" destId="{39787140-EF2B-4D1D-AF2C-35B12CBC4CA6}" srcOrd="0" destOrd="0" presId="urn:microsoft.com/office/officeart/2008/layout/VerticalCurvedList"/>
    <dgm:cxn modelId="{77E00788-674D-4736-8C66-C92FA58EBE86}" type="presParOf" srcId="{AE3A111E-CC02-40BF-A0A5-A387DE012946}" destId="{06B72DC4-6D84-4139-8455-10BD1987A519}" srcOrd="5" destOrd="0" presId="urn:microsoft.com/office/officeart/2008/layout/VerticalCurvedList"/>
    <dgm:cxn modelId="{5992C3B7-3A57-4916-A1CD-F673EF64811F}" type="presParOf" srcId="{AE3A111E-CC02-40BF-A0A5-A387DE012946}" destId="{B29D6BCA-7D93-453C-957D-3B7949882414}" srcOrd="6" destOrd="0" presId="urn:microsoft.com/office/officeart/2008/layout/VerticalCurvedList"/>
    <dgm:cxn modelId="{017F4E6D-6BBD-4EC4-80D1-EBAEA756C950}" type="presParOf" srcId="{B29D6BCA-7D93-453C-957D-3B7949882414}" destId="{07917178-9C85-4C1F-9F82-A8C6FCD16B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B2E84-729A-48CE-818D-DEF61E49E5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AEE2D-730A-401D-8EC8-B8F0392A75D6}">
      <dgm:prSet phldrT="[Text]"/>
      <dgm:spPr/>
      <dgm:t>
        <a:bodyPr/>
        <a:lstStyle/>
        <a:p>
          <a:r>
            <a:rPr lang="ka-GE" dirty="0" smtClean="0"/>
            <a:t>რეგლამენტი ორიენტირებულია მობილობის შეზღუდვის მქონე პირების საჭიროებებზე და უმეტეს </a:t>
          </a:r>
          <a:r>
            <a:rPr lang="ka-GE" dirty="0" smtClean="0"/>
            <a:t>შემთხვევებში </a:t>
          </a:r>
          <a:r>
            <a:rPr lang="ka-GE" dirty="0" smtClean="0"/>
            <a:t>ვერ პასუხობს სხვა კატეგორიის შშმ პირთა საჭიროებებს. </a:t>
          </a:r>
          <a:endParaRPr lang="en-US" dirty="0"/>
        </a:p>
      </dgm:t>
    </dgm:pt>
    <dgm:pt modelId="{A2A0DB23-DEB6-4584-A8F6-C8854686E5CE}" type="parTrans" cxnId="{8A886D5F-84B3-4E4E-9BB7-B91DEB8F5CE3}">
      <dgm:prSet/>
      <dgm:spPr/>
      <dgm:t>
        <a:bodyPr/>
        <a:lstStyle/>
        <a:p>
          <a:endParaRPr lang="en-US"/>
        </a:p>
      </dgm:t>
    </dgm:pt>
    <dgm:pt modelId="{1394D6F0-3506-4108-AA0B-5403B60BA350}" type="sibTrans" cxnId="{8A886D5F-84B3-4E4E-9BB7-B91DEB8F5CE3}">
      <dgm:prSet/>
      <dgm:spPr/>
      <dgm:t>
        <a:bodyPr/>
        <a:lstStyle/>
        <a:p>
          <a:endParaRPr lang="en-US"/>
        </a:p>
      </dgm:t>
    </dgm:pt>
    <dgm:pt modelId="{92934B11-689D-4FD3-96EA-43DBBB21306D}">
      <dgm:prSet/>
      <dgm:spPr/>
      <dgm:t>
        <a:bodyPr/>
        <a:lstStyle/>
        <a:p>
          <a:r>
            <a:rPr lang="ka-GE" dirty="0" smtClean="0"/>
            <a:t>იგი ნაწილობრივ არის თანხვედრაში გაეროს შშმ პირთა უფლებების კონვენციის მიხედვით განსაზღვრულ </a:t>
          </a:r>
          <a:r>
            <a:rPr lang="ka-GE" b="0" dirty="0" smtClean="0"/>
            <a:t>უნივერსალური დიზაინის პრინციპებთან</a:t>
          </a:r>
          <a:r>
            <a:rPr lang="ka-GE" dirty="0" smtClean="0"/>
            <a:t>.  </a:t>
          </a:r>
          <a:endParaRPr lang="ka-GE" dirty="0"/>
        </a:p>
      </dgm:t>
    </dgm:pt>
    <dgm:pt modelId="{D658400F-8A39-4019-9AED-552417F3BE58}" type="parTrans" cxnId="{A4526512-80CA-4268-8E04-9058621D41A4}">
      <dgm:prSet/>
      <dgm:spPr/>
      <dgm:t>
        <a:bodyPr/>
        <a:lstStyle/>
        <a:p>
          <a:endParaRPr lang="en-US"/>
        </a:p>
      </dgm:t>
    </dgm:pt>
    <dgm:pt modelId="{334B8558-1467-4A48-A70B-E970F2466978}" type="sibTrans" cxnId="{A4526512-80CA-4268-8E04-9058621D41A4}">
      <dgm:prSet/>
      <dgm:spPr/>
      <dgm:t>
        <a:bodyPr/>
        <a:lstStyle/>
        <a:p>
          <a:endParaRPr lang="en-US"/>
        </a:p>
      </dgm:t>
    </dgm:pt>
    <dgm:pt modelId="{8D7622FC-CAB8-4639-A4BC-529034C3876C}" type="pres">
      <dgm:prSet presAssocID="{8F5B2E84-729A-48CE-818D-DEF61E49E5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B2FD95DC-FFAF-4415-BD9E-9EC0ACDF0FA9}" type="pres">
      <dgm:prSet presAssocID="{8F5B2E84-729A-48CE-818D-DEF61E49E524}" presName="Name1" presStyleCnt="0"/>
      <dgm:spPr/>
    </dgm:pt>
    <dgm:pt modelId="{DEE9866B-824F-4878-8348-9D9CFE4E3CC7}" type="pres">
      <dgm:prSet presAssocID="{8F5B2E84-729A-48CE-818D-DEF61E49E524}" presName="cycle" presStyleCnt="0"/>
      <dgm:spPr/>
    </dgm:pt>
    <dgm:pt modelId="{BA08464C-8964-4602-A45B-AD3D1AF51D54}" type="pres">
      <dgm:prSet presAssocID="{8F5B2E84-729A-48CE-818D-DEF61E49E524}" presName="srcNode" presStyleLbl="node1" presStyleIdx="0" presStyleCnt="2"/>
      <dgm:spPr/>
    </dgm:pt>
    <dgm:pt modelId="{3B9B87CE-EFFB-4D1E-A7B2-14093D4A5B27}" type="pres">
      <dgm:prSet presAssocID="{8F5B2E84-729A-48CE-818D-DEF61E49E524}" presName="conn" presStyleLbl="parChTrans1D2" presStyleIdx="0" presStyleCnt="1"/>
      <dgm:spPr/>
      <dgm:t>
        <a:bodyPr/>
        <a:lstStyle/>
        <a:p>
          <a:endParaRPr lang="ka-GE"/>
        </a:p>
      </dgm:t>
    </dgm:pt>
    <dgm:pt modelId="{56B4F055-5372-466C-8E93-AD16B00DF814}" type="pres">
      <dgm:prSet presAssocID="{8F5B2E84-729A-48CE-818D-DEF61E49E524}" presName="extraNode" presStyleLbl="node1" presStyleIdx="0" presStyleCnt="2"/>
      <dgm:spPr/>
    </dgm:pt>
    <dgm:pt modelId="{5AA04467-6665-485F-954A-9FCE5D7EA8E9}" type="pres">
      <dgm:prSet presAssocID="{8F5B2E84-729A-48CE-818D-DEF61E49E524}" presName="dstNode" presStyleLbl="node1" presStyleIdx="0" presStyleCnt="2"/>
      <dgm:spPr/>
    </dgm:pt>
    <dgm:pt modelId="{51063F53-98B3-40B0-8CDB-359C5A18F04A}" type="pres">
      <dgm:prSet presAssocID="{7BCAEE2D-730A-401D-8EC8-B8F0392A75D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124DF-2802-44EB-9A53-323972322469}" type="pres">
      <dgm:prSet presAssocID="{7BCAEE2D-730A-401D-8EC8-B8F0392A75D6}" presName="accent_1" presStyleCnt="0"/>
      <dgm:spPr/>
    </dgm:pt>
    <dgm:pt modelId="{669DFE90-0064-4508-8080-0F8F7352E283}" type="pres">
      <dgm:prSet presAssocID="{7BCAEE2D-730A-401D-8EC8-B8F0392A75D6}" presName="accentRepeatNode" presStyleLbl="solidFgAcc1" presStyleIdx="0" presStyleCnt="2"/>
      <dgm:spPr/>
    </dgm:pt>
    <dgm:pt modelId="{D2EC51E6-21F5-4279-99B5-FBE1E9AD9F89}" type="pres">
      <dgm:prSet presAssocID="{92934B11-689D-4FD3-96EA-43DBBB21306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0E44B616-2586-4F06-86BF-D7D3C4E1CA06}" type="pres">
      <dgm:prSet presAssocID="{92934B11-689D-4FD3-96EA-43DBBB21306D}" presName="accent_2" presStyleCnt="0"/>
      <dgm:spPr/>
    </dgm:pt>
    <dgm:pt modelId="{30BCC68B-1A7D-48A2-9DC3-5E84EB8D57AE}" type="pres">
      <dgm:prSet presAssocID="{92934B11-689D-4FD3-96EA-43DBBB21306D}" presName="accentRepeatNode" presStyleLbl="solidFgAcc1" presStyleIdx="1" presStyleCnt="2"/>
      <dgm:spPr/>
    </dgm:pt>
  </dgm:ptLst>
  <dgm:cxnLst>
    <dgm:cxn modelId="{3F7E8287-415A-40C3-BFE1-BC8C1DD8EA94}" type="presOf" srcId="{1394D6F0-3506-4108-AA0B-5403B60BA350}" destId="{3B9B87CE-EFFB-4D1E-A7B2-14093D4A5B27}" srcOrd="0" destOrd="0" presId="urn:microsoft.com/office/officeart/2008/layout/VerticalCurvedList"/>
    <dgm:cxn modelId="{8A886D5F-84B3-4E4E-9BB7-B91DEB8F5CE3}" srcId="{8F5B2E84-729A-48CE-818D-DEF61E49E524}" destId="{7BCAEE2D-730A-401D-8EC8-B8F0392A75D6}" srcOrd="0" destOrd="0" parTransId="{A2A0DB23-DEB6-4584-A8F6-C8854686E5CE}" sibTransId="{1394D6F0-3506-4108-AA0B-5403B60BA350}"/>
    <dgm:cxn modelId="{944FCF5A-8A1E-4213-A030-9759912E8480}" type="presOf" srcId="{8F5B2E84-729A-48CE-818D-DEF61E49E524}" destId="{8D7622FC-CAB8-4639-A4BC-529034C3876C}" srcOrd="0" destOrd="0" presId="urn:microsoft.com/office/officeart/2008/layout/VerticalCurvedList"/>
    <dgm:cxn modelId="{6508BA82-2624-4B3C-82A5-E7D3FEDC9182}" type="presOf" srcId="{92934B11-689D-4FD3-96EA-43DBBB21306D}" destId="{D2EC51E6-21F5-4279-99B5-FBE1E9AD9F89}" srcOrd="0" destOrd="0" presId="urn:microsoft.com/office/officeart/2008/layout/VerticalCurvedList"/>
    <dgm:cxn modelId="{A4526512-80CA-4268-8E04-9058621D41A4}" srcId="{8F5B2E84-729A-48CE-818D-DEF61E49E524}" destId="{92934B11-689D-4FD3-96EA-43DBBB21306D}" srcOrd="1" destOrd="0" parTransId="{D658400F-8A39-4019-9AED-552417F3BE58}" sibTransId="{334B8558-1467-4A48-A70B-E970F2466978}"/>
    <dgm:cxn modelId="{01C247BE-C700-412F-A304-5F185CD3348C}" type="presOf" srcId="{7BCAEE2D-730A-401D-8EC8-B8F0392A75D6}" destId="{51063F53-98B3-40B0-8CDB-359C5A18F04A}" srcOrd="0" destOrd="0" presId="urn:microsoft.com/office/officeart/2008/layout/VerticalCurvedList"/>
    <dgm:cxn modelId="{1DD82943-917D-43AB-9712-75EA4BA356DD}" type="presParOf" srcId="{8D7622FC-CAB8-4639-A4BC-529034C3876C}" destId="{B2FD95DC-FFAF-4415-BD9E-9EC0ACDF0FA9}" srcOrd="0" destOrd="0" presId="urn:microsoft.com/office/officeart/2008/layout/VerticalCurvedList"/>
    <dgm:cxn modelId="{65EC7F96-9A4D-47D4-BD5C-1BAE69E36FCB}" type="presParOf" srcId="{B2FD95DC-FFAF-4415-BD9E-9EC0ACDF0FA9}" destId="{DEE9866B-824F-4878-8348-9D9CFE4E3CC7}" srcOrd="0" destOrd="0" presId="urn:microsoft.com/office/officeart/2008/layout/VerticalCurvedList"/>
    <dgm:cxn modelId="{5B086933-83B4-4657-9E33-AF73484D78C2}" type="presParOf" srcId="{DEE9866B-824F-4878-8348-9D9CFE4E3CC7}" destId="{BA08464C-8964-4602-A45B-AD3D1AF51D54}" srcOrd="0" destOrd="0" presId="urn:microsoft.com/office/officeart/2008/layout/VerticalCurvedList"/>
    <dgm:cxn modelId="{BDDAF683-CE02-4803-B703-7002378EA7B0}" type="presParOf" srcId="{DEE9866B-824F-4878-8348-9D9CFE4E3CC7}" destId="{3B9B87CE-EFFB-4D1E-A7B2-14093D4A5B27}" srcOrd="1" destOrd="0" presId="urn:microsoft.com/office/officeart/2008/layout/VerticalCurvedList"/>
    <dgm:cxn modelId="{93AD614B-354A-4791-9FA0-154237AC6912}" type="presParOf" srcId="{DEE9866B-824F-4878-8348-9D9CFE4E3CC7}" destId="{56B4F055-5372-466C-8E93-AD16B00DF814}" srcOrd="2" destOrd="0" presId="urn:microsoft.com/office/officeart/2008/layout/VerticalCurvedList"/>
    <dgm:cxn modelId="{1774AF5B-7AA1-4271-BF81-434A06204BA6}" type="presParOf" srcId="{DEE9866B-824F-4878-8348-9D9CFE4E3CC7}" destId="{5AA04467-6665-485F-954A-9FCE5D7EA8E9}" srcOrd="3" destOrd="0" presId="urn:microsoft.com/office/officeart/2008/layout/VerticalCurvedList"/>
    <dgm:cxn modelId="{84801310-E79A-47D7-9697-183DC95B6910}" type="presParOf" srcId="{B2FD95DC-FFAF-4415-BD9E-9EC0ACDF0FA9}" destId="{51063F53-98B3-40B0-8CDB-359C5A18F04A}" srcOrd="1" destOrd="0" presId="urn:microsoft.com/office/officeart/2008/layout/VerticalCurvedList"/>
    <dgm:cxn modelId="{0D29F257-C555-45A2-ACC7-11D0BABA3ADF}" type="presParOf" srcId="{B2FD95DC-FFAF-4415-BD9E-9EC0ACDF0FA9}" destId="{EB4124DF-2802-44EB-9A53-323972322469}" srcOrd="2" destOrd="0" presId="urn:microsoft.com/office/officeart/2008/layout/VerticalCurvedList"/>
    <dgm:cxn modelId="{BBA5E40C-5384-4658-A605-359EAA64FF93}" type="presParOf" srcId="{EB4124DF-2802-44EB-9A53-323972322469}" destId="{669DFE90-0064-4508-8080-0F8F7352E283}" srcOrd="0" destOrd="0" presId="urn:microsoft.com/office/officeart/2008/layout/VerticalCurvedList"/>
    <dgm:cxn modelId="{E22DA41E-E499-4914-BE0D-EB93638A5AD7}" type="presParOf" srcId="{B2FD95DC-FFAF-4415-BD9E-9EC0ACDF0FA9}" destId="{D2EC51E6-21F5-4279-99B5-FBE1E9AD9F89}" srcOrd="3" destOrd="0" presId="urn:microsoft.com/office/officeart/2008/layout/VerticalCurvedList"/>
    <dgm:cxn modelId="{C56C8BF9-6020-45CE-B529-654495CBD28B}" type="presParOf" srcId="{B2FD95DC-FFAF-4415-BD9E-9EC0ACDF0FA9}" destId="{0E44B616-2586-4F06-86BF-D7D3C4E1CA06}" srcOrd="4" destOrd="0" presId="urn:microsoft.com/office/officeart/2008/layout/VerticalCurvedList"/>
    <dgm:cxn modelId="{D9C79ED2-A0B9-4A5E-99AB-EC492B6811FF}" type="presParOf" srcId="{0E44B616-2586-4F06-86BF-D7D3C4E1CA06}" destId="{30BCC68B-1A7D-48A2-9DC3-5E84EB8D57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036E8-C960-4648-9F74-84435FF534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917CA-3621-4C37-BC47-DA21419846AB}">
      <dgm:prSet phldrT="[Text]"/>
      <dgm:spPr/>
      <dgm:t>
        <a:bodyPr/>
        <a:lstStyle/>
        <a:p>
          <a:r>
            <a:rPr lang="ka-GE" dirty="0" smtClean="0"/>
            <a:t>ავტორიზაციის წესი უსდ-ებს ავალდებულებს კუთვნილებაში არსებული შენობების საქართველოს მთავრობის #41-ე დადგენილებასთან შესაბამისობაში მოყვანას.</a:t>
          </a:r>
          <a:endParaRPr lang="en-US" dirty="0"/>
        </a:p>
      </dgm:t>
    </dgm:pt>
    <dgm:pt modelId="{F9F184D4-110F-468C-8D00-7FA55BB2A353}" type="parTrans" cxnId="{055A4F9C-C7D6-425E-A074-DD41E204B5DA}">
      <dgm:prSet/>
      <dgm:spPr/>
      <dgm:t>
        <a:bodyPr/>
        <a:lstStyle/>
        <a:p>
          <a:endParaRPr lang="en-US"/>
        </a:p>
      </dgm:t>
    </dgm:pt>
    <dgm:pt modelId="{E7B48C1C-17AC-4831-9741-54B6F731C374}" type="sibTrans" cxnId="{055A4F9C-C7D6-425E-A074-DD41E204B5DA}">
      <dgm:prSet/>
      <dgm:spPr/>
      <dgm:t>
        <a:bodyPr/>
        <a:lstStyle/>
        <a:p>
          <a:endParaRPr lang="en-US"/>
        </a:p>
      </dgm:t>
    </dgm:pt>
    <dgm:pt modelId="{5A59C9F8-A393-44BA-9999-BE126C11A1A6}" type="pres">
      <dgm:prSet presAssocID="{FB8036E8-C960-4648-9F74-84435FF534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FC6D2BBA-9D53-46DD-8031-C816280E9BB5}" type="pres">
      <dgm:prSet presAssocID="{FB8036E8-C960-4648-9F74-84435FF5346B}" presName="Name1" presStyleCnt="0"/>
      <dgm:spPr/>
    </dgm:pt>
    <dgm:pt modelId="{952B0647-B359-4E56-8CB3-7F4164111D4C}" type="pres">
      <dgm:prSet presAssocID="{FB8036E8-C960-4648-9F74-84435FF5346B}" presName="cycle" presStyleCnt="0"/>
      <dgm:spPr/>
    </dgm:pt>
    <dgm:pt modelId="{F6C9AA68-97ED-4CEA-8EA4-854B50073D06}" type="pres">
      <dgm:prSet presAssocID="{FB8036E8-C960-4648-9F74-84435FF5346B}" presName="srcNode" presStyleLbl="node1" presStyleIdx="0" presStyleCnt="1"/>
      <dgm:spPr/>
    </dgm:pt>
    <dgm:pt modelId="{681F5FB4-026B-4E9C-8537-9A790E5989B6}" type="pres">
      <dgm:prSet presAssocID="{FB8036E8-C960-4648-9F74-84435FF5346B}" presName="conn" presStyleLbl="parChTrans1D2" presStyleIdx="0" presStyleCnt="1"/>
      <dgm:spPr/>
      <dgm:t>
        <a:bodyPr/>
        <a:lstStyle/>
        <a:p>
          <a:endParaRPr lang="ka-GE"/>
        </a:p>
      </dgm:t>
    </dgm:pt>
    <dgm:pt modelId="{2396406C-A2CD-461C-B745-03245AC7AE5D}" type="pres">
      <dgm:prSet presAssocID="{FB8036E8-C960-4648-9F74-84435FF5346B}" presName="extraNode" presStyleLbl="node1" presStyleIdx="0" presStyleCnt="1"/>
      <dgm:spPr/>
    </dgm:pt>
    <dgm:pt modelId="{37293A96-2669-47F3-851A-235427BE696E}" type="pres">
      <dgm:prSet presAssocID="{FB8036E8-C960-4648-9F74-84435FF5346B}" presName="dstNode" presStyleLbl="node1" presStyleIdx="0" presStyleCnt="1"/>
      <dgm:spPr/>
    </dgm:pt>
    <dgm:pt modelId="{477B66BC-5D6C-4651-A915-DD059762AD05}" type="pres">
      <dgm:prSet presAssocID="{48A917CA-3621-4C37-BC47-DA21419846A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6ED8C-2BF4-4F2E-90DB-BF50AB448C98}" type="pres">
      <dgm:prSet presAssocID="{48A917CA-3621-4C37-BC47-DA21419846AB}" presName="accent_1" presStyleCnt="0"/>
      <dgm:spPr/>
    </dgm:pt>
    <dgm:pt modelId="{EB0E75D9-6ECB-41E7-8C59-564EC5A37CD5}" type="pres">
      <dgm:prSet presAssocID="{48A917CA-3621-4C37-BC47-DA21419846AB}" presName="accentRepeatNode" presStyleLbl="solidFgAcc1" presStyleIdx="0" presStyleCnt="1"/>
      <dgm:spPr/>
    </dgm:pt>
  </dgm:ptLst>
  <dgm:cxnLst>
    <dgm:cxn modelId="{1D21A558-34BB-4F6A-84A1-6D66B3A31C87}" type="presOf" srcId="{48A917CA-3621-4C37-BC47-DA21419846AB}" destId="{477B66BC-5D6C-4651-A915-DD059762AD05}" srcOrd="0" destOrd="0" presId="urn:microsoft.com/office/officeart/2008/layout/VerticalCurvedList"/>
    <dgm:cxn modelId="{36F2D372-C744-45C0-BC45-8611901B7CC7}" type="presOf" srcId="{E7B48C1C-17AC-4831-9741-54B6F731C374}" destId="{681F5FB4-026B-4E9C-8537-9A790E5989B6}" srcOrd="0" destOrd="0" presId="urn:microsoft.com/office/officeart/2008/layout/VerticalCurvedList"/>
    <dgm:cxn modelId="{41976E7F-17AC-437C-A5D5-C4B0778FB93A}" type="presOf" srcId="{FB8036E8-C960-4648-9F74-84435FF5346B}" destId="{5A59C9F8-A393-44BA-9999-BE126C11A1A6}" srcOrd="0" destOrd="0" presId="urn:microsoft.com/office/officeart/2008/layout/VerticalCurvedList"/>
    <dgm:cxn modelId="{055A4F9C-C7D6-425E-A074-DD41E204B5DA}" srcId="{FB8036E8-C960-4648-9F74-84435FF5346B}" destId="{48A917CA-3621-4C37-BC47-DA21419846AB}" srcOrd="0" destOrd="0" parTransId="{F9F184D4-110F-468C-8D00-7FA55BB2A353}" sibTransId="{E7B48C1C-17AC-4831-9741-54B6F731C374}"/>
    <dgm:cxn modelId="{0522361C-D69E-412D-B1D9-32D4917D7B25}" type="presParOf" srcId="{5A59C9F8-A393-44BA-9999-BE126C11A1A6}" destId="{FC6D2BBA-9D53-46DD-8031-C816280E9BB5}" srcOrd="0" destOrd="0" presId="urn:microsoft.com/office/officeart/2008/layout/VerticalCurvedList"/>
    <dgm:cxn modelId="{10BCAB7D-CA3B-4EFC-8841-18B24A3BB3A4}" type="presParOf" srcId="{FC6D2BBA-9D53-46DD-8031-C816280E9BB5}" destId="{952B0647-B359-4E56-8CB3-7F4164111D4C}" srcOrd="0" destOrd="0" presId="urn:microsoft.com/office/officeart/2008/layout/VerticalCurvedList"/>
    <dgm:cxn modelId="{814733A1-564A-4BE3-B31A-32E5E0247A50}" type="presParOf" srcId="{952B0647-B359-4E56-8CB3-7F4164111D4C}" destId="{F6C9AA68-97ED-4CEA-8EA4-854B50073D06}" srcOrd="0" destOrd="0" presId="urn:microsoft.com/office/officeart/2008/layout/VerticalCurvedList"/>
    <dgm:cxn modelId="{EDE6F267-88B8-46BF-944F-50B203D71F75}" type="presParOf" srcId="{952B0647-B359-4E56-8CB3-7F4164111D4C}" destId="{681F5FB4-026B-4E9C-8537-9A790E5989B6}" srcOrd="1" destOrd="0" presId="urn:microsoft.com/office/officeart/2008/layout/VerticalCurvedList"/>
    <dgm:cxn modelId="{AF04C5C6-6F75-41C4-8371-0B24BA8226BB}" type="presParOf" srcId="{952B0647-B359-4E56-8CB3-7F4164111D4C}" destId="{2396406C-A2CD-461C-B745-03245AC7AE5D}" srcOrd="2" destOrd="0" presId="urn:microsoft.com/office/officeart/2008/layout/VerticalCurvedList"/>
    <dgm:cxn modelId="{B228EBE5-CE3F-4CEF-B0B8-B5B06748F8FB}" type="presParOf" srcId="{952B0647-B359-4E56-8CB3-7F4164111D4C}" destId="{37293A96-2669-47F3-851A-235427BE696E}" srcOrd="3" destOrd="0" presId="urn:microsoft.com/office/officeart/2008/layout/VerticalCurvedList"/>
    <dgm:cxn modelId="{A55D96A1-DE7B-400A-8328-091A0082FC96}" type="presParOf" srcId="{FC6D2BBA-9D53-46DD-8031-C816280E9BB5}" destId="{477B66BC-5D6C-4651-A915-DD059762AD05}" srcOrd="1" destOrd="0" presId="urn:microsoft.com/office/officeart/2008/layout/VerticalCurvedList"/>
    <dgm:cxn modelId="{4E398C65-8DFE-4FA0-B1B1-7DAAEEF59C9E}" type="presParOf" srcId="{FC6D2BBA-9D53-46DD-8031-C816280E9BB5}" destId="{1F56ED8C-2BF4-4F2E-90DB-BF50AB448C98}" srcOrd="2" destOrd="0" presId="urn:microsoft.com/office/officeart/2008/layout/VerticalCurvedList"/>
    <dgm:cxn modelId="{3E965D1F-2B17-4465-ADFC-F9131A951393}" type="presParOf" srcId="{1F56ED8C-2BF4-4F2E-90DB-BF50AB448C98}" destId="{EB0E75D9-6ECB-41E7-8C59-564EC5A37C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8DA30F-B6CE-455E-B4BB-603C9AFA3863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4DB8A677-AF27-4D00-AB64-47DB0885BA0A}">
      <dgm:prSet phldrT="[Text]"/>
      <dgm:spPr/>
      <dgm:t>
        <a:bodyPr/>
        <a:lstStyle/>
        <a:p>
          <a:r>
            <a:rPr lang="ka-GE" dirty="0" smtClean="0"/>
            <a:t>მობილობის შეზღუდვის მქონე პირები</a:t>
          </a:r>
          <a:endParaRPr lang="en-US" dirty="0"/>
        </a:p>
      </dgm:t>
    </dgm:pt>
    <dgm:pt modelId="{D6BD8A13-F78A-4A83-B4EA-E58D765B10F0}" type="parTrans" cxnId="{80C98EA5-71B3-49D4-B26E-F23036D969E4}">
      <dgm:prSet/>
      <dgm:spPr/>
      <dgm:t>
        <a:bodyPr/>
        <a:lstStyle/>
        <a:p>
          <a:endParaRPr lang="en-US"/>
        </a:p>
      </dgm:t>
    </dgm:pt>
    <dgm:pt modelId="{F24510D9-A7CA-4CC7-AD16-18234DF254E7}" type="sibTrans" cxnId="{80C98EA5-71B3-49D4-B26E-F23036D969E4}">
      <dgm:prSet/>
      <dgm:spPr/>
      <dgm:t>
        <a:bodyPr/>
        <a:lstStyle/>
        <a:p>
          <a:endParaRPr lang="en-US"/>
        </a:p>
      </dgm:t>
    </dgm:pt>
    <dgm:pt modelId="{61E902C1-977D-43CB-A7B3-C0F4965465C3}">
      <dgm:prSet/>
      <dgm:spPr/>
      <dgm:t>
        <a:bodyPr/>
        <a:lstStyle/>
        <a:p>
          <a:r>
            <a:rPr lang="ka-GE" smtClean="0"/>
            <a:t>სმენის შეზღუდვის მქონე პირები</a:t>
          </a:r>
          <a:endParaRPr lang="en-US" dirty="0"/>
        </a:p>
      </dgm:t>
    </dgm:pt>
    <dgm:pt modelId="{3FC1A7E8-7A8F-4608-9AC6-6E9F7376D09D}" type="parTrans" cxnId="{5D549033-9636-4537-A677-6B5078C991DB}">
      <dgm:prSet/>
      <dgm:spPr/>
      <dgm:t>
        <a:bodyPr/>
        <a:lstStyle/>
        <a:p>
          <a:endParaRPr lang="en-US"/>
        </a:p>
      </dgm:t>
    </dgm:pt>
    <dgm:pt modelId="{D142F78D-3E53-454F-9F4C-05C2AD0A5684}" type="sibTrans" cxnId="{5D549033-9636-4537-A677-6B5078C991DB}">
      <dgm:prSet/>
      <dgm:spPr/>
      <dgm:t>
        <a:bodyPr/>
        <a:lstStyle/>
        <a:p>
          <a:endParaRPr lang="en-US"/>
        </a:p>
      </dgm:t>
    </dgm:pt>
    <dgm:pt modelId="{38D49C93-A433-4A99-8303-C789A2A9ECD0}">
      <dgm:prSet/>
      <dgm:spPr/>
      <dgm:t>
        <a:bodyPr/>
        <a:lstStyle/>
        <a:p>
          <a:r>
            <a:rPr lang="ka-GE" smtClean="0"/>
            <a:t>მხედველობის შეზღუდვის მქონე პირები</a:t>
          </a:r>
          <a:endParaRPr lang="en-US" dirty="0"/>
        </a:p>
      </dgm:t>
    </dgm:pt>
    <dgm:pt modelId="{7BC4A114-31E2-41AD-B285-25CDC142DA0F}" type="parTrans" cxnId="{520AA6DA-6ACA-4387-9385-067CE68F8829}">
      <dgm:prSet/>
      <dgm:spPr/>
      <dgm:t>
        <a:bodyPr/>
        <a:lstStyle/>
        <a:p>
          <a:endParaRPr lang="en-US"/>
        </a:p>
      </dgm:t>
    </dgm:pt>
    <dgm:pt modelId="{51B8FF36-65AE-4915-A885-8077A39309FF}" type="sibTrans" cxnId="{520AA6DA-6ACA-4387-9385-067CE68F8829}">
      <dgm:prSet/>
      <dgm:spPr/>
      <dgm:t>
        <a:bodyPr/>
        <a:lstStyle/>
        <a:p>
          <a:endParaRPr lang="en-US"/>
        </a:p>
      </dgm:t>
    </dgm:pt>
    <dgm:pt modelId="{06136720-5342-4D66-959A-8F07F30D7282}">
      <dgm:prSet/>
      <dgm:spPr/>
      <dgm:t>
        <a:bodyPr/>
        <a:lstStyle/>
        <a:p>
          <a:r>
            <a:rPr lang="ka-GE" smtClean="0"/>
            <a:t>აუტიზმის სპექტრის მქონე პირები</a:t>
          </a:r>
          <a:endParaRPr lang="en-US" dirty="0"/>
        </a:p>
      </dgm:t>
    </dgm:pt>
    <dgm:pt modelId="{D2F378C7-0140-4325-8ED7-48D56B062F65}" type="parTrans" cxnId="{1D44FE39-D013-43D5-B6AC-D4242E283B16}">
      <dgm:prSet/>
      <dgm:spPr/>
      <dgm:t>
        <a:bodyPr/>
        <a:lstStyle/>
        <a:p>
          <a:endParaRPr lang="en-US"/>
        </a:p>
      </dgm:t>
    </dgm:pt>
    <dgm:pt modelId="{A04FEF66-6328-46CC-A63B-6F41B031135E}" type="sibTrans" cxnId="{1D44FE39-D013-43D5-B6AC-D4242E283B16}">
      <dgm:prSet/>
      <dgm:spPr/>
      <dgm:t>
        <a:bodyPr/>
        <a:lstStyle/>
        <a:p>
          <a:endParaRPr lang="en-US"/>
        </a:p>
      </dgm:t>
    </dgm:pt>
    <dgm:pt modelId="{F60A34C2-40DA-4A07-8ED8-46478BABBEC9}">
      <dgm:prSet/>
      <dgm:spPr/>
      <dgm:t>
        <a:bodyPr/>
        <a:lstStyle/>
        <a:p>
          <a:r>
            <a:rPr lang="ka-GE" smtClean="0"/>
            <a:t>დასწავლის უნარის დარღვევის მქონე პირები</a:t>
          </a:r>
          <a:endParaRPr lang="en-US" dirty="0"/>
        </a:p>
      </dgm:t>
    </dgm:pt>
    <dgm:pt modelId="{5AF112F4-A889-43D2-B47E-CEEF3D32715F}" type="parTrans" cxnId="{62A5E460-8BE6-4B8B-9A82-7874E57B22DE}">
      <dgm:prSet/>
      <dgm:spPr/>
      <dgm:t>
        <a:bodyPr/>
        <a:lstStyle/>
        <a:p>
          <a:endParaRPr lang="en-US"/>
        </a:p>
      </dgm:t>
    </dgm:pt>
    <dgm:pt modelId="{DEA30435-BF63-4CA0-B4BC-7D92FFE1E462}" type="sibTrans" cxnId="{62A5E460-8BE6-4B8B-9A82-7874E57B22DE}">
      <dgm:prSet/>
      <dgm:spPr/>
      <dgm:t>
        <a:bodyPr/>
        <a:lstStyle/>
        <a:p>
          <a:endParaRPr lang="en-US"/>
        </a:p>
      </dgm:t>
    </dgm:pt>
    <dgm:pt modelId="{6D0ACEFE-4E5B-443D-8EB2-4D38BDB2BE16}">
      <dgm:prSet/>
      <dgm:spPr/>
      <dgm:t>
        <a:bodyPr/>
        <a:lstStyle/>
        <a:p>
          <a:r>
            <a:rPr lang="ka-GE" dirty="0" smtClean="0"/>
            <a:t>ფსიქო-სოციალური საჭიროების მქონე პირები.</a:t>
          </a:r>
          <a:endParaRPr lang="en-US" dirty="0"/>
        </a:p>
      </dgm:t>
    </dgm:pt>
    <dgm:pt modelId="{7C1E4DD1-571F-4330-843C-BE515FA00822}" type="parTrans" cxnId="{ECB2F641-2437-4234-AC53-E8C530381FC7}">
      <dgm:prSet/>
      <dgm:spPr/>
      <dgm:t>
        <a:bodyPr/>
        <a:lstStyle/>
        <a:p>
          <a:endParaRPr lang="en-US"/>
        </a:p>
      </dgm:t>
    </dgm:pt>
    <dgm:pt modelId="{89195AA3-E44D-4435-96A2-594590949FED}" type="sibTrans" cxnId="{ECB2F641-2437-4234-AC53-E8C530381FC7}">
      <dgm:prSet/>
      <dgm:spPr/>
      <dgm:t>
        <a:bodyPr/>
        <a:lstStyle/>
        <a:p>
          <a:endParaRPr lang="en-US"/>
        </a:p>
      </dgm:t>
    </dgm:pt>
    <dgm:pt modelId="{E97E2B24-BFCA-46BA-870F-33A697E6F56C}" type="pres">
      <dgm:prSet presAssocID="{218DA30F-B6CE-455E-B4BB-603C9AFA3863}" presName="Name0" presStyleCnt="0">
        <dgm:presLayoutVars>
          <dgm:chMax val="7"/>
          <dgm:dir/>
          <dgm:resizeHandles val="exact"/>
        </dgm:presLayoutVars>
      </dgm:prSet>
      <dgm:spPr/>
    </dgm:pt>
    <dgm:pt modelId="{4A5BA1E8-6B33-4E12-B0EF-9FA1798944DE}" type="pres">
      <dgm:prSet presAssocID="{218DA30F-B6CE-455E-B4BB-603C9AFA3863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7E260-07EF-462C-8F4A-C40CDF97544E}" type="pres">
      <dgm:prSet presAssocID="{218DA30F-B6CE-455E-B4BB-603C9AFA3863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2CD47F65-291C-47CC-91D3-3ECBC4C68F99}" type="pres">
      <dgm:prSet presAssocID="{218DA30F-B6CE-455E-B4BB-603C9AFA3863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58E153C6-22D1-4F90-AC5E-E31FFE432FC3}" type="pres">
      <dgm:prSet presAssocID="{218DA30F-B6CE-455E-B4BB-603C9AFA3863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AD401F15-EC8F-4B5C-8B98-AC44F6245837}" type="pres">
      <dgm:prSet presAssocID="{218DA30F-B6CE-455E-B4BB-603C9AFA3863}" presName="ellips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AE55AAD3-0147-43C0-826D-E10161B8A7DE}" type="pres">
      <dgm:prSet presAssocID="{218DA30F-B6CE-455E-B4BB-603C9AFA3863}" presName="ellipse6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</dgm:ptLst>
  <dgm:cxnLst>
    <dgm:cxn modelId="{5D549033-9636-4537-A677-6B5078C991DB}" srcId="{218DA30F-B6CE-455E-B4BB-603C9AFA3863}" destId="{61E902C1-977D-43CB-A7B3-C0F4965465C3}" srcOrd="1" destOrd="0" parTransId="{3FC1A7E8-7A8F-4608-9AC6-6E9F7376D09D}" sibTransId="{D142F78D-3E53-454F-9F4C-05C2AD0A5684}"/>
    <dgm:cxn modelId="{520AA6DA-6ACA-4387-9385-067CE68F8829}" srcId="{218DA30F-B6CE-455E-B4BB-603C9AFA3863}" destId="{38D49C93-A433-4A99-8303-C789A2A9ECD0}" srcOrd="2" destOrd="0" parTransId="{7BC4A114-31E2-41AD-B285-25CDC142DA0F}" sibTransId="{51B8FF36-65AE-4915-A885-8077A39309FF}"/>
    <dgm:cxn modelId="{4B65F584-FE62-4424-AEBE-8E8157B9441E}" type="presOf" srcId="{4DB8A677-AF27-4D00-AB64-47DB0885BA0A}" destId="{4A5BA1E8-6B33-4E12-B0EF-9FA1798944DE}" srcOrd="0" destOrd="0" presId="urn:microsoft.com/office/officeart/2005/8/layout/rings+Icon"/>
    <dgm:cxn modelId="{80C98EA5-71B3-49D4-B26E-F23036D969E4}" srcId="{218DA30F-B6CE-455E-B4BB-603C9AFA3863}" destId="{4DB8A677-AF27-4D00-AB64-47DB0885BA0A}" srcOrd="0" destOrd="0" parTransId="{D6BD8A13-F78A-4A83-B4EA-E58D765B10F0}" sibTransId="{F24510D9-A7CA-4CC7-AD16-18234DF254E7}"/>
    <dgm:cxn modelId="{4D004CDE-EACA-4AEB-8B1D-F30B5673760E}" type="presOf" srcId="{218DA30F-B6CE-455E-B4BB-603C9AFA3863}" destId="{E97E2B24-BFCA-46BA-870F-33A697E6F56C}" srcOrd="0" destOrd="0" presId="urn:microsoft.com/office/officeart/2005/8/layout/rings+Icon"/>
    <dgm:cxn modelId="{320C4952-0FE7-48FA-B5CD-B889C3B0D8F5}" type="presOf" srcId="{06136720-5342-4D66-959A-8F07F30D7282}" destId="{58E153C6-22D1-4F90-AC5E-E31FFE432FC3}" srcOrd="0" destOrd="0" presId="urn:microsoft.com/office/officeart/2005/8/layout/rings+Icon"/>
    <dgm:cxn modelId="{074B55F3-DE70-4ADF-9A1F-0BD2DF6EF7AE}" type="presOf" srcId="{6D0ACEFE-4E5B-443D-8EB2-4D38BDB2BE16}" destId="{AE55AAD3-0147-43C0-826D-E10161B8A7DE}" srcOrd="0" destOrd="0" presId="urn:microsoft.com/office/officeart/2005/8/layout/rings+Icon"/>
    <dgm:cxn modelId="{1D44FE39-D013-43D5-B6AC-D4242E283B16}" srcId="{218DA30F-B6CE-455E-B4BB-603C9AFA3863}" destId="{06136720-5342-4D66-959A-8F07F30D7282}" srcOrd="3" destOrd="0" parTransId="{D2F378C7-0140-4325-8ED7-48D56B062F65}" sibTransId="{A04FEF66-6328-46CC-A63B-6F41B031135E}"/>
    <dgm:cxn modelId="{5DE1AC81-CFD2-43F7-8F97-3674D0388B25}" type="presOf" srcId="{F60A34C2-40DA-4A07-8ED8-46478BABBEC9}" destId="{AD401F15-EC8F-4B5C-8B98-AC44F6245837}" srcOrd="0" destOrd="0" presId="urn:microsoft.com/office/officeart/2005/8/layout/rings+Icon"/>
    <dgm:cxn modelId="{ECB2F641-2437-4234-AC53-E8C530381FC7}" srcId="{218DA30F-B6CE-455E-B4BB-603C9AFA3863}" destId="{6D0ACEFE-4E5B-443D-8EB2-4D38BDB2BE16}" srcOrd="5" destOrd="0" parTransId="{7C1E4DD1-571F-4330-843C-BE515FA00822}" sibTransId="{89195AA3-E44D-4435-96A2-594590949FED}"/>
    <dgm:cxn modelId="{62A5E460-8BE6-4B8B-9A82-7874E57B22DE}" srcId="{218DA30F-B6CE-455E-B4BB-603C9AFA3863}" destId="{F60A34C2-40DA-4A07-8ED8-46478BABBEC9}" srcOrd="4" destOrd="0" parTransId="{5AF112F4-A889-43D2-B47E-CEEF3D32715F}" sibTransId="{DEA30435-BF63-4CA0-B4BC-7D92FFE1E462}"/>
    <dgm:cxn modelId="{19AA7DBE-E328-49A6-8A1D-6D1E30220A05}" type="presOf" srcId="{38D49C93-A433-4A99-8303-C789A2A9ECD0}" destId="{2CD47F65-291C-47CC-91D3-3ECBC4C68F99}" srcOrd="0" destOrd="0" presId="urn:microsoft.com/office/officeart/2005/8/layout/rings+Icon"/>
    <dgm:cxn modelId="{88599BDC-13C4-40E4-A755-691EFABA2A22}" type="presOf" srcId="{61E902C1-977D-43CB-A7B3-C0F4965465C3}" destId="{C3B7E260-07EF-462C-8F4A-C40CDF97544E}" srcOrd="0" destOrd="0" presId="urn:microsoft.com/office/officeart/2005/8/layout/rings+Icon"/>
    <dgm:cxn modelId="{D1B6E361-82C6-4F81-8CCB-AAD313BA9820}" type="presParOf" srcId="{E97E2B24-BFCA-46BA-870F-33A697E6F56C}" destId="{4A5BA1E8-6B33-4E12-B0EF-9FA1798944DE}" srcOrd="0" destOrd="0" presId="urn:microsoft.com/office/officeart/2005/8/layout/rings+Icon"/>
    <dgm:cxn modelId="{642693FE-18ED-4060-B479-CD902FBFC53A}" type="presParOf" srcId="{E97E2B24-BFCA-46BA-870F-33A697E6F56C}" destId="{C3B7E260-07EF-462C-8F4A-C40CDF97544E}" srcOrd="1" destOrd="0" presId="urn:microsoft.com/office/officeart/2005/8/layout/rings+Icon"/>
    <dgm:cxn modelId="{2699B37E-125E-427B-8028-F6F87936AB2C}" type="presParOf" srcId="{E97E2B24-BFCA-46BA-870F-33A697E6F56C}" destId="{2CD47F65-291C-47CC-91D3-3ECBC4C68F99}" srcOrd="2" destOrd="0" presId="urn:microsoft.com/office/officeart/2005/8/layout/rings+Icon"/>
    <dgm:cxn modelId="{E7BB37D7-6944-45CB-B298-0113E38576B8}" type="presParOf" srcId="{E97E2B24-BFCA-46BA-870F-33A697E6F56C}" destId="{58E153C6-22D1-4F90-AC5E-E31FFE432FC3}" srcOrd="3" destOrd="0" presId="urn:microsoft.com/office/officeart/2005/8/layout/rings+Icon"/>
    <dgm:cxn modelId="{3E7FAD56-74EA-4CF3-BC2E-8AB993AF2D87}" type="presParOf" srcId="{E97E2B24-BFCA-46BA-870F-33A697E6F56C}" destId="{AD401F15-EC8F-4B5C-8B98-AC44F6245837}" srcOrd="4" destOrd="0" presId="urn:microsoft.com/office/officeart/2005/8/layout/rings+Icon"/>
    <dgm:cxn modelId="{AD34C77A-41B6-4B52-99D7-2610C301C66E}" type="presParOf" srcId="{E97E2B24-BFCA-46BA-870F-33A697E6F56C}" destId="{AE55AAD3-0147-43C0-826D-E10161B8A7DE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B5029C-CCFD-41CB-B642-C4BB631427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9C08B-B7E9-4E1A-803E-74B47D73E9A6}">
      <dgm:prSet phldrT="[Text]"/>
      <dgm:spPr/>
      <dgm:t>
        <a:bodyPr/>
        <a:lstStyle/>
        <a:p>
          <a:r>
            <a:rPr lang="ka-GE" b="1" dirty="0" smtClean="0"/>
            <a:t>შვედეთში, ესპანეთში, უნგრეთსა და ავსტრიაში საგანმანათლებლო სისტემა მთლიანად აგებულია ინკლუზიის პრინციპებზე.</a:t>
          </a:r>
          <a:endParaRPr lang="en-US" dirty="0"/>
        </a:p>
      </dgm:t>
    </dgm:pt>
    <dgm:pt modelId="{4F09DDE1-F36A-40D1-B065-60BA94ACDFDF}" type="parTrans" cxnId="{6CEDC649-8608-4140-9FDA-ACFACBC7D592}">
      <dgm:prSet/>
      <dgm:spPr/>
      <dgm:t>
        <a:bodyPr/>
        <a:lstStyle/>
        <a:p>
          <a:endParaRPr lang="en-US"/>
        </a:p>
      </dgm:t>
    </dgm:pt>
    <dgm:pt modelId="{16D34E2A-CBD2-4611-9CBB-37B0F8080203}" type="sibTrans" cxnId="{6CEDC649-8608-4140-9FDA-ACFACBC7D592}">
      <dgm:prSet/>
      <dgm:spPr/>
      <dgm:t>
        <a:bodyPr/>
        <a:lstStyle/>
        <a:p>
          <a:endParaRPr lang="en-US"/>
        </a:p>
      </dgm:t>
    </dgm:pt>
    <dgm:pt modelId="{4B8A6912-167A-48ED-BC2F-F8D670614DC7}">
      <dgm:prSet/>
      <dgm:spPr/>
      <dgm:t>
        <a:bodyPr/>
        <a:lstStyle/>
        <a:p>
          <a:r>
            <a:rPr lang="ka-GE" b="1" smtClean="0"/>
            <a:t>ფინეთში</a:t>
          </a:r>
          <a:r>
            <a:rPr lang="ka-GE" smtClean="0"/>
            <a:t> </a:t>
          </a:r>
          <a:r>
            <a:rPr lang="ka-GE" b="1" smtClean="0"/>
            <a:t>არსებობს ინდივიდუალური მხარდაჭერის სპეციალური ინსტრუქციები, სსსმ სტუდენტებისთვის ადგენენ სპეციალური განათლებისა და მომზადების ინდივიდუალურ სასწავლო გეგმას. </a:t>
          </a:r>
          <a:endParaRPr lang="ka-GE" b="1" dirty="0" smtClean="0"/>
        </a:p>
      </dgm:t>
    </dgm:pt>
    <dgm:pt modelId="{B5B85A28-3DA7-4002-AB3B-FC4B24CFA2F3}" type="parTrans" cxnId="{ADE86D12-04EE-4BDB-BA98-D68BBCC98D74}">
      <dgm:prSet/>
      <dgm:spPr/>
      <dgm:t>
        <a:bodyPr/>
        <a:lstStyle/>
        <a:p>
          <a:endParaRPr lang="en-US"/>
        </a:p>
      </dgm:t>
    </dgm:pt>
    <dgm:pt modelId="{BFA2E2B2-C47F-45FE-975C-3EA44A9746C9}" type="sibTrans" cxnId="{ADE86D12-04EE-4BDB-BA98-D68BBCC98D74}">
      <dgm:prSet/>
      <dgm:spPr/>
      <dgm:t>
        <a:bodyPr/>
        <a:lstStyle/>
        <a:p>
          <a:endParaRPr lang="en-US"/>
        </a:p>
      </dgm:t>
    </dgm:pt>
    <dgm:pt modelId="{BBE28B92-D6E3-42C2-8F0D-7CFA2739F488}">
      <dgm:prSet/>
      <dgm:spPr/>
      <dgm:t>
        <a:bodyPr/>
        <a:lstStyle/>
        <a:p>
          <a:r>
            <a:rPr lang="ka-GE" b="1" dirty="0" smtClean="0"/>
            <a:t>ევროპის გარკვეულ ქვეყნებში უმაღლესი განათლება </a:t>
          </a:r>
          <a:r>
            <a:rPr lang="ka-GE" b="1" dirty="0" err="1" smtClean="0"/>
            <a:t>შშმ</a:t>
          </a:r>
          <a:r>
            <a:rPr lang="ka-GE" b="1" dirty="0" smtClean="0"/>
            <a:t>/</a:t>
          </a:r>
          <a:r>
            <a:rPr lang="ka-GE" b="1" dirty="0" err="1" smtClean="0"/>
            <a:t>სსსმ</a:t>
          </a:r>
          <a:r>
            <a:rPr lang="ka-GE" b="1" dirty="0" smtClean="0"/>
            <a:t> პირებისათვის არის </a:t>
          </a:r>
          <a:r>
            <a:rPr lang="ka-GE" b="1" dirty="0" smtClean="0"/>
            <a:t>უფასო </a:t>
          </a:r>
          <a:r>
            <a:rPr lang="ka-GE" b="1" dirty="0" smtClean="0"/>
            <a:t>ან ისინი იღებენ დამატებით დაფინანსებას, რათა მხარდაჭერა გაუწიონ </a:t>
          </a:r>
          <a:r>
            <a:rPr lang="ka-GE" b="1" dirty="0" err="1" smtClean="0"/>
            <a:t>შშმ</a:t>
          </a:r>
          <a:r>
            <a:rPr lang="ka-GE" b="1" dirty="0" smtClean="0"/>
            <a:t>/</a:t>
          </a:r>
          <a:r>
            <a:rPr lang="ka-GE" b="1" dirty="0" err="1" smtClean="0"/>
            <a:t>სსსმ</a:t>
          </a:r>
          <a:r>
            <a:rPr lang="ka-GE" b="1" dirty="0" smtClean="0"/>
            <a:t> პირებს. </a:t>
          </a:r>
          <a:endParaRPr lang="en-US" b="1" dirty="0"/>
        </a:p>
      </dgm:t>
    </dgm:pt>
    <dgm:pt modelId="{6DFA1C7F-352D-4635-8B57-E646EBD6E15B}" type="parTrans" cxnId="{1F038A89-F910-49CB-A415-15983D3991C4}">
      <dgm:prSet/>
      <dgm:spPr/>
      <dgm:t>
        <a:bodyPr/>
        <a:lstStyle/>
        <a:p>
          <a:endParaRPr lang="en-US"/>
        </a:p>
      </dgm:t>
    </dgm:pt>
    <dgm:pt modelId="{BECCC886-87D4-4FC0-B20C-48CCC7756A93}" type="sibTrans" cxnId="{1F038A89-F910-49CB-A415-15983D3991C4}">
      <dgm:prSet/>
      <dgm:spPr/>
      <dgm:t>
        <a:bodyPr/>
        <a:lstStyle/>
        <a:p>
          <a:endParaRPr lang="en-US"/>
        </a:p>
      </dgm:t>
    </dgm:pt>
    <dgm:pt modelId="{6B010025-171F-4FCC-B2C5-0F2B3B96E3D9}" type="pres">
      <dgm:prSet presAssocID="{F9B5029C-CCFD-41CB-B642-C4BB631427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05908FB8-E594-4630-AAC5-6C3B1BC40A4B}" type="pres">
      <dgm:prSet presAssocID="{F9B5029C-CCFD-41CB-B642-C4BB631427C3}" presName="Name1" presStyleCnt="0"/>
      <dgm:spPr/>
    </dgm:pt>
    <dgm:pt modelId="{AE0B1855-1DAE-45CA-9737-927E7E949D52}" type="pres">
      <dgm:prSet presAssocID="{F9B5029C-CCFD-41CB-B642-C4BB631427C3}" presName="cycle" presStyleCnt="0"/>
      <dgm:spPr/>
    </dgm:pt>
    <dgm:pt modelId="{FB1BE4A2-3AB6-417B-95D1-645BFA3DA11C}" type="pres">
      <dgm:prSet presAssocID="{F9B5029C-CCFD-41CB-B642-C4BB631427C3}" presName="srcNode" presStyleLbl="node1" presStyleIdx="0" presStyleCnt="3"/>
      <dgm:spPr/>
    </dgm:pt>
    <dgm:pt modelId="{4B0F21EA-8332-49C6-9DFD-516791F3C952}" type="pres">
      <dgm:prSet presAssocID="{F9B5029C-CCFD-41CB-B642-C4BB631427C3}" presName="conn" presStyleLbl="parChTrans1D2" presStyleIdx="0" presStyleCnt="1"/>
      <dgm:spPr/>
      <dgm:t>
        <a:bodyPr/>
        <a:lstStyle/>
        <a:p>
          <a:endParaRPr lang="ka-GE"/>
        </a:p>
      </dgm:t>
    </dgm:pt>
    <dgm:pt modelId="{5408D2E9-F3BA-4ECE-B211-18F123D78009}" type="pres">
      <dgm:prSet presAssocID="{F9B5029C-CCFD-41CB-B642-C4BB631427C3}" presName="extraNode" presStyleLbl="node1" presStyleIdx="0" presStyleCnt="3"/>
      <dgm:spPr/>
    </dgm:pt>
    <dgm:pt modelId="{DC57BCA8-8BC9-4600-9E38-EF7BC300ABD3}" type="pres">
      <dgm:prSet presAssocID="{F9B5029C-CCFD-41CB-B642-C4BB631427C3}" presName="dstNode" presStyleLbl="node1" presStyleIdx="0" presStyleCnt="3"/>
      <dgm:spPr/>
    </dgm:pt>
    <dgm:pt modelId="{2E1879AB-4323-4D6E-87EE-0772107257E4}" type="pres">
      <dgm:prSet presAssocID="{1919C08B-B7E9-4E1A-803E-74B47D73E9A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3954F-6595-419F-A28A-C94D5AD32959}" type="pres">
      <dgm:prSet presAssocID="{1919C08B-B7E9-4E1A-803E-74B47D73E9A6}" presName="accent_1" presStyleCnt="0"/>
      <dgm:spPr/>
    </dgm:pt>
    <dgm:pt modelId="{850B07EB-2FA3-4D7A-865C-66507FD1D5D2}" type="pres">
      <dgm:prSet presAssocID="{1919C08B-B7E9-4E1A-803E-74B47D73E9A6}" presName="accentRepeatNode" presStyleLbl="solidFgAcc1" presStyleIdx="0" presStyleCnt="3"/>
      <dgm:spPr/>
    </dgm:pt>
    <dgm:pt modelId="{FAA0829A-00BE-4F63-86B7-FCE7C2119978}" type="pres">
      <dgm:prSet presAssocID="{4B8A6912-167A-48ED-BC2F-F8D670614D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00E5C419-9CA2-43F8-A940-AB0B2C70D1E6}" type="pres">
      <dgm:prSet presAssocID="{4B8A6912-167A-48ED-BC2F-F8D670614DC7}" presName="accent_2" presStyleCnt="0"/>
      <dgm:spPr/>
    </dgm:pt>
    <dgm:pt modelId="{BA51B4B9-4668-429D-8C84-8A0E61ADEA67}" type="pres">
      <dgm:prSet presAssocID="{4B8A6912-167A-48ED-BC2F-F8D670614DC7}" presName="accentRepeatNode" presStyleLbl="solidFgAcc1" presStyleIdx="1" presStyleCnt="3"/>
      <dgm:spPr/>
    </dgm:pt>
    <dgm:pt modelId="{DB389EE7-FF12-43D7-9E33-660C7781FDD7}" type="pres">
      <dgm:prSet presAssocID="{BBE28B92-D6E3-42C2-8F0D-7CFA2739F4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B4B7A8A6-5E5E-4A6E-8F95-7C229320C3F2}" type="pres">
      <dgm:prSet presAssocID="{BBE28B92-D6E3-42C2-8F0D-7CFA2739F488}" presName="accent_3" presStyleCnt="0"/>
      <dgm:spPr/>
    </dgm:pt>
    <dgm:pt modelId="{5A82B790-945A-4331-98ED-B3C15CB68485}" type="pres">
      <dgm:prSet presAssocID="{BBE28B92-D6E3-42C2-8F0D-7CFA2739F488}" presName="accentRepeatNode" presStyleLbl="solidFgAcc1" presStyleIdx="2" presStyleCnt="3"/>
      <dgm:spPr/>
    </dgm:pt>
  </dgm:ptLst>
  <dgm:cxnLst>
    <dgm:cxn modelId="{10B714D2-83F9-4A6D-AAED-DADD0999CE0C}" type="presOf" srcId="{BBE28B92-D6E3-42C2-8F0D-7CFA2739F488}" destId="{DB389EE7-FF12-43D7-9E33-660C7781FDD7}" srcOrd="0" destOrd="0" presId="urn:microsoft.com/office/officeart/2008/layout/VerticalCurvedList"/>
    <dgm:cxn modelId="{1F038A89-F910-49CB-A415-15983D3991C4}" srcId="{F9B5029C-CCFD-41CB-B642-C4BB631427C3}" destId="{BBE28B92-D6E3-42C2-8F0D-7CFA2739F488}" srcOrd="2" destOrd="0" parTransId="{6DFA1C7F-352D-4635-8B57-E646EBD6E15B}" sibTransId="{BECCC886-87D4-4FC0-B20C-48CCC7756A93}"/>
    <dgm:cxn modelId="{F202F0E6-AE7E-4B42-98B2-CB1D8BBBA65F}" type="presOf" srcId="{1919C08B-B7E9-4E1A-803E-74B47D73E9A6}" destId="{2E1879AB-4323-4D6E-87EE-0772107257E4}" srcOrd="0" destOrd="0" presId="urn:microsoft.com/office/officeart/2008/layout/VerticalCurvedList"/>
    <dgm:cxn modelId="{6CEDC649-8608-4140-9FDA-ACFACBC7D592}" srcId="{F9B5029C-CCFD-41CB-B642-C4BB631427C3}" destId="{1919C08B-B7E9-4E1A-803E-74B47D73E9A6}" srcOrd="0" destOrd="0" parTransId="{4F09DDE1-F36A-40D1-B065-60BA94ACDFDF}" sibTransId="{16D34E2A-CBD2-4611-9CBB-37B0F8080203}"/>
    <dgm:cxn modelId="{ADE86D12-04EE-4BDB-BA98-D68BBCC98D74}" srcId="{F9B5029C-CCFD-41CB-B642-C4BB631427C3}" destId="{4B8A6912-167A-48ED-BC2F-F8D670614DC7}" srcOrd="1" destOrd="0" parTransId="{B5B85A28-3DA7-4002-AB3B-FC4B24CFA2F3}" sibTransId="{BFA2E2B2-C47F-45FE-975C-3EA44A9746C9}"/>
    <dgm:cxn modelId="{475C9F79-EC9A-44A5-9EB8-21E585339BE8}" type="presOf" srcId="{4B8A6912-167A-48ED-BC2F-F8D670614DC7}" destId="{FAA0829A-00BE-4F63-86B7-FCE7C2119978}" srcOrd="0" destOrd="0" presId="urn:microsoft.com/office/officeart/2008/layout/VerticalCurvedList"/>
    <dgm:cxn modelId="{1E4FF08E-81C0-4530-B974-834ACCA1F32B}" type="presOf" srcId="{16D34E2A-CBD2-4611-9CBB-37B0F8080203}" destId="{4B0F21EA-8332-49C6-9DFD-516791F3C952}" srcOrd="0" destOrd="0" presId="urn:microsoft.com/office/officeart/2008/layout/VerticalCurvedList"/>
    <dgm:cxn modelId="{F21AF4A7-3A0D-4B0C-A8FB-8C40928914DC}" type="presOf" srcId="{F9B5029C-CCFD-41CB-B642-C4BB631427C3}" destId="{6B010025-171F-4FCC-B2C5-0F2B3B96E3D9}" srcOrd="0" destOrd="0" presId="urn:microsoft.com/office/officeart/2008/layout/VerticalCurvedList"/>
    <dgm:cxn modelId="{30D97C1C-2742-4DE8-BBCA-0FA3CA632CE9}" type="presParOf" srcId="{6B010025-171F-4FCC-B2C5-0F2B3B96E3D9}" destId="{05908FB8-E594-4630-AAC5-6C3B1BC40A4B}" srcOrd="0" destOrd="0" presId="urn:microsoft.com/office/officeart/2008/layout/VerticalCurvedList"/>
    <dgm:cxn modelId="{9026ED74-715F-4D4A-804C-63A427A109DD}" type="presParOf" srcId="{05908FB8-E594-4630-AAC5-6C3B1BC40A4B}" destId="{AE0B1855-1DAE-45CA-9737-927E7E949D52}" srcOrd="0" destOrd="0" presId="urn:microsoft.com/office/officeart/2008/layout/VerticalCurvedList"/>
    <dgm:cxn modelId="{C1074648-4F50-40A4-BAC3-6552AC81E673}" type="presParOf" srcId="{AE0B1855-1DAE-45CA-9737-927E7E949D52}" destId="{FB1BE4A2-3AB6-417B-95D1-645BFA3DA11C}" srcOrd="0" destOrd="0" presId="urn:microsoft.com/office/officeart/2008/layout/VerticalCurvedList"/>
    <dgm:cxn modelId="{F3B3E851-CB1F-420E-B748-FD4ADD4CBB7B}" type="presParOf" srcId="{AE0B1855-1DAE-45CA-9737-927E7E949D52}" destId="{4B0F21EA-8332-49C6-9DFD-516791F3C952}" srcOrd="1" destOrd="0" presId="urn:microsoft.com/office/officeart/2008/layout/VerticalCurvedList"/>
    <dgm:cxn modelId="{FBD30FD2-F995-47D5-AA9E-89CF1E0DFCBC}" type="presParOf" srcId="{AE0B1855-1DAE-45CA-9737-927E7E949D52}" destId="{5408D2E9-F3BA-4ECE-B211-18F123D78009}" srcOrd="2" destOrd="0" presId="urn:microsoft.com/office/officeart/2008/layout/VerticalCurvedList"/>
    <dgm:cxn modelId="{BE12E5F4-E0BC-4BBB-8C83-57437154BB65}" type="presParOf" srcId="{AE0B1855-1DAE-45CA-9737-927E7E949D52}" destId="{DC57BCA8-8BC9-4600-9E38-EF7BC300ABD3}" srcOrd="3" destOrd="0" presId="urn:microsoft.com/office/officeart/2008/layout/VerticalCurvedList"/>
    <dgm:cxn modelId="{98F2ED0D-0537-428B-BD4D-39A5CBFCFA26}" type="presParOf" srcId="{05908FB8-E594-4630-AAC5-6C3B1BC40A4B}" destId="{2E1879AB-4323-4D6E-87EE-0772107257E4}" srcOrd="1" destOrd="0" presId="urn:microsoft.com/office/officeart/2008/layout/VerticalCurvedList"/>
    <dgm:cxn modelId="{749AD5E2-5700-4912-93FB-B298D713213C}" type="presParOf" srcId="{05908FB8-E594-4630-AAC5-6C3B1BC40A4B}" destId="{D363954F-6595-419F-A28A-C94D5AD32959}" srcOrd="2" destOrd="0" presId="urn:microsoft.com/office/officeart/2008/layout/VerticalCurvedList"/>
    <dgm:cxn modelId="{EAED97E8-CBB5-46FA-9DC1-BB42EDDFC00A}" type="presParOf" srcId="{D363954F-6595-419F-A28A-C94D5AD32959}" destId="{850B07EB-2FA3-4D7A-865C-66507FD1D5D2}" srcOrd="0" destOrd="0" presId="urn:microsoft.com/office/officeart/2008/layout/VerticalCurvedList"/>
    <dgm:cxn modelId="{B793E653-CEBC-46BC-8101-F8D4BAE50E4D}" type="presParOf" srcId="{05908FB8-E594-4630-AAC5-6C3B1BC40A4B}" destId="{FAA0829A-00BE-4F63-86B7-FCE7C2119978}" srcOrd="3" destOrd="0" presId="urn:microsoft.com/office/officeart/2008/layout/VerticalCurvedList"/>
    <dgm:cxn modelId="{A182D1D9-FA17-4E0B-AF0A-F7BF871A77EA}" type="presParOf" srcId="{05908FB8-E594-4630-AAC5-6C3B1BC40A4B}" destId="{00E5C419-9CA2-43F8-A940-AB0B2C70D1E6}" srcOrd="4" destOrd="0" presId="urn:microsoft.com/office/officeart/2008/layout/VerticalCurvedList"/>
    <dgm:cxn modelId="{FB1385CE-8F53-41B2-87C3-27A7A86E1806}" type="presParOf" srcId="{00E5C419-9CA2-43F8-A940-AB0B2C70D1E6}" destId="{BA51B4B9-4668-429D-8C84-8A0E61ADEA67}" srcOrd="0" destOrd="0" presId="urn:microsoft.com/office/officeart/2008/layout/VerticalCurvedList"/>
    <dgm:cxn modelId="{E338938E-587E-4EA3-B7E2-38E6006E7600}" type="presParOf" srcId="{05908FB8-E594-4630-AAC5-6C3B1BC40A4B}" destId="{DB389EE7-FF12-43D7-9E33-660C7781FDD7}" srcOrd="5" destOrd="0" presId="urn:microsoft.com/office/officeart/2008/layout/VerticalCurvedList"/>
    <dgm:cxn modelId="{5FFF049E-6BFE-4FE3-8D89-151D59988B16}" type="presParOf" srcId="{05908FB8-E594-4630-AAC5-6C3B1BC40A4B}" destId="{B4B7A8A6-5E5E-4A6E-8F95-7C229320C3F2}" srcOrd="6" destOrd="0" presId="urn:microsoft.com/office/officeart/2008/layout/VerticalCurvedList"/>
    <dgm:cxn modelId="{1F4DF0A1-E0CD-4797-A081-F0180B4031A1}" type="presParOf" srcId="{B4B7A8A6-5E5E-4A6E-8F95-7C229320C3F2}" destId="{5A82B790-945A-4331-98ED-B3C15CB684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6EBA1-276F-4EFD-89CF-6271FEDCD11C}">
      <dsp:nvSpPr>
        <dsp:cNvPr id="0" name=""/>
        <dsp:cNvSpPr/>
      </dsp:nvSpPr>
      <dsp:spPr>
        <a:xfrm>
          <a:off x="-5421402" y="-830144"/>
          <a:ext cx="6455312" cy="6455312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33EB-EFF9-40E2-B7CD-8F88062A7616}">
      <dsp:nvSpPr>
        <dsp:cNvPr id="0" name=""/>
        <dsp:cNvSpPr/>
      </dsp:nvSpPr>
      <dsp:spPr>
        <a:xfrm>
          <a:off x="530161" y="357487"/>
          <a:ext cx="10197521" cy="73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5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/>
            <a:t>საქართველოში 2006 წელს დაიწყო ინკლუზიური განათლების საპილოტე პროექტი თბილისის 10 საჯარო სკოლაში. </a:t>
          </a:r>
        </a:p>
      </dsp:txBody>
      <dsp:txXfrm>
        <a:off x="530161" y="357487"/>
        <a:ext cx="10197521" cy="737666"/>
      </dsp:txXfrm>
    </dsp:sp>
    <dsp:sp modelId="{F9EE11A1-2020-483D-B14E-1824ABF91295}">
      <dsp:nvSpPr>
        <dsp:cNvPr id="0" name=""/>
        <dsp:cNvSpPr/>
      </dsp:nvSpPr>
      <dsp:spPr>
        <a:xfrm>
          <a:off x="80235" y="276433"/>
          <a:ext cx="922083" cy="922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E0095-524F-41F3-A875-78FA806E3F11}">
      <dsp:nvSpPr>
        <dsp:cNvPr id="0" name=""/>
        <dsp:cNvSpPr/>
      </dsp:nvSpPr>
      <dsp:spPr>
        <a:xfrm>
          <a:off x="964197" y="1475332"/>
          <a:ext cx="9774600" cy="73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5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/>
            <a:t>2013 წლიდან დაინერგა ინკლუზიური განათლება პროფესიული განათლების </a:t>
          </a:r>
          <a:r>
            <a:rPr lang="ka-GE" sz="2000" b="1" kern="1200" dirty="0" smtClean="0"/>
            <a:t>საფეხურზე.</a:t>
          </a:r>
          <a:endParaRPr lang="en-US" sz="2000" b="1" kern="1200" dirty="0"/>
        </a:p>
      </dsp:txBody>
      <dsp:txXfrm>
        <a:off x="964197" y="1475332"/>
        <a:ext cx="9774600" cy="737666"/>
      </dsp:txXfrm>
    </dsp:sp>
    <dsp:sp modelId="{33C5A251-FF7C-4D0A-A805-CEB83044A29C}">
      <dsp:nvSpPr>
        <dsp:cNvPr id="0" name=""/>
        <dsp:cNvSpPr/>
      </dsp:nvSpPr>
      <dsp:spPr>
        <a:xfrm>
          <a:off x="503156" y="1383124"/>
          <a:ext cx="922083" cy="922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4E569-DB57-4C29-ACD3-3EF3EDB03857}">
      <dsp:nvSpPr>
        <dsp:cNvPr id="0" name=""/>
        <dsp:cNvSpPr/>
      </dsp:nvSpPr>
      <dsp:spPr>
        <a:xfrm>
          <a:off x="1030930" y="2593178"/>
          <a:ext cx="9774600" cy="73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5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/>
            <a:t>2009 </a:t>
          </a:r>
          <a:r>
            <a:rPr lang="ka-GE" sz="2000" b="1" kern="1200" dirty="0" smtClean="0"/>
            <a:t>წლიდან </a:t>
          </a:r>
          <a:r>
            <a:rPr lang="ka-GE" sz="2000" b="1" kern="1200" dirty="0" smtClean="0"/>
            <a:t>ინკლუზიური განათლება ზოგადსაგანმანათლებლო საფეხურზე მთელი ქვეყნის მასშტაბით სავალდებულო </a:t>
          </a:r>
          <a:r>
            <a:rPr lang="ka-GE" sz="2000" b="1" kern="1200" dirty="0" smtClean="0"/>
            <a:t>გახდა. </a:t>
          </a:r>
          <a:endParaRPr lang="en-US" sz="2000" b="1" kern="1200" dirty="0"/>
        </a:p>
      </dsp:txBody>
      <dsp:txXfrm>
        <a:off x="1030930" y="2593178"/>
        <a:ext cx="9774600" cy="737666"/>
      </dsp:txXfrm>
    </dsp:sp>
    <dsp:sp modelId="{0EA34111-47AF-4105-B15E-485491DA9065}">
      <dsp:nvSpPr>
        <dsp:cNvPr id="0" name=""/>
        <dsp:cNvSpPr/>
      </dsp:nvSpPr>
      <dsp:spPr>
        <a:xfrm>
          <a:off x="503156" y="2489816"/>
          <a:ext cx="922083" cy="922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1F6CF-9E46-4001-B467-932AC0D802B5}">
      <dsp:nvSpPr>
        <dsp:cNvPr id="0" name=""/>
        <dsp:cNvSpPr/>
      </dsp:nvSpPr>
      <dsp:spPr>
        <a:xfrm>
          <a:off x="541276" y="3688716"/>
          <a:ext cx="10197521" cy="737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52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 smtClean="0"/>
            <a:t>დღესდღეობით ინკლუზიური </a:t>
          </a:r>
          <a:r>
            <a:rPr lang="ka-GE" sz="2000" b="1" kern="1200" dirty="0" smtClean="0"/>
            <a:t>განათლება ინერგება სკოლამდელი აღზრდისა და განათლების დაწესებულებებში</a:t>
          </a:r>
          <a:r>
            <a:rPr lang="ka-GE" sz="2000" kern="1200" dirty="0" smtClean="0"/>
            <a:t>.</a:t>
          </a:r>
        </a:p>
      </dsp:txBody>
      <dsp:txXfrm>
        <a:off x="541276" y="3688716"/>
        <a:ext cx="10197521" cy="737666"/>
      </dsp:txXfrm>
    </dsp:sp>
    <dsp:sp modelId="{908F06CB-5A92-4BBA-B082-2D52B741DD00}">
      <dsp:nvSpPr>
        <dsp:cNvPr id="0" name=""/>
        <dsp:cNvSpPr/>
      </dsp:nvSpPr>
      <dsp:spPr>
        <a:xfrm>
          <a:off x="80235" y="3596507"/>
          <a:ext cx="922083" cy="922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48C36-7B4A-4804-BE6F-1099924722D8}">
      <dsp:nvSpPr>
        <dsp:cNvPr id="0" name=""/>
        <dsp:cNvSpPr/>
      </dsp:nvSpPr>
      <dsp:spPr>
        <a:xfrm>
          <a:off x="-5131177" y="-786029"/>
          <a:ext cx="6110604" cy="6110604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CE7A6-2AE4-45C4-A9E1-BE09F7F8AD0E}">
      <dsp:nvSpPr>
        <dsp:cNvPr id="0" name=""/>
        <dsp:cNvSpPr/>
      </dsp:nvSpPr>
      <dsp:spPr>
        <a:xfrm>
          <a:off x="629950" y="453854"/>
          <a:ext cx="9980994" cy="907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49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b="1" kern="1200" dirty="0" smtClean="0"/>
            <a:t>იზრუნოს  შეზღუდული შესაძლებლობის მქონე სტუდენტებისათვის სწავლის პირობების </a:t>
          </a:r>
          <a:r>
            <a:rPr lang="ka-GE" sz="2300" b="1" kern="1200" dirty="0" smtClean="0"/>
            <a:t>შესაქმნელად;</a:t>
          </a:r>
          <a:endParaRPr lang="en-US" sz="2300" b="1" kern="1200" dirty="0"/>
        </a:p>
      </dsp:txBody>
      <dsp:txXfrm>
        <a:off x="629950" y="453854"/>
        <a:ext cx="9980994" cy="907709"/>
      </dsp:txXfrm>
    </dsp:sp>
    <dsp:sp modelId="{357592F6-87F2-4BA5-A7E5-1EF7B8BFB3FD}">
      <dsp:nvSpPr>
        <dsp:cNvPr id="0" name=""/>
        <dsp:cNvSpPr/>
      </dsp:nvSpPr>
      <dsp:spPr>
        <a:xfrm>
          <a:off x="62631" y="340390"/>
          <a:ext cx="1134636" cy="1134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4F42B-471C-43C4-9214-9DB69BA57EC7}">
      <dsp:nvSpPr>
        <dsp:cNvPr id="0" name=""/>
        <dsp:cNvSpPr/>
      </dsp:nvSpPr>
      <dsp:spPr>
        <a:xfrm>
          <a:off x="959902" y="1815418"/>
          <a:ext cx="9651041" cy="907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49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b="1" kern="1200" dirty="0" smtClean="0"/>
            <a:t>შშმ სტუდენტებისთვის დააწესოს შეღავათები მათი სრულფასოვანი განათლებისათვის აუცილებელი პირობების </a:t>
          </a:r>
          <a:r>
            <a:rPr lang="ka-GE" sz="2300" b="1" kern="1200" dirty="0" smtClean="0"/>
            <a:t>შესაქმნელად; </a:t>
          </a:r>
          <a:endParaRPr lang="en-US" sz="2300" b="1" kern="1200" dirty="0"/>
        </a:p>
      </dsp:txBody>
      <dsp:txXfrm>
        <a:off x="959902" y="1815418"/>
        <a:ext cx="9651041" cy="907709"/>
      </dsp:txXfrm>
    </dsp:sp>
    <dsp:sp modelId="{39787140-EF2B-4D1D-AF2C-35B12CBC4CA6}">
      <dsp:nvSpPr>
        <dsp:cNvPr id="0" name=""/>
        <dsp:cNvSpPr/>
      </dsp:nvSpPr>
      <dsp:spPr>
        <a:xfrm>
          <a:off x="392584" y="1701954"/>
          <a:ext cx="1134636" cy="1134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72DC4-6D84-4139-8455-10BD1987A519}">
      <dsp:nvSpPr>
        <dsp:cNvPr id="0" name=""/>
        <dsp:cNvSpPr/>
      </dsp:nvSpPr>
      <dsp:spPr>
        <a:xfrm>
          <a:off x="629950" y="3176981"/>
          <a:ext cx="9980994" cy="907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49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300" b="1" kern="1200" dirty="0" smtClean="0"/>
            <a:t>ჰქონდეს ადაპტირებული გარმო სპეციალური საგანმანათლებლო საჭიროების მქონე </a:t>
          </a:r>
          <a:r>
            <a:rPr lang="ka-GE" sz="2300" b="1" kern="1200" dirty="0" smtClean="0"/>
            <a:t>სტუდენტებისათვის.</a:t>
          </a:r>
          <a:endParaRPr lang="en-US" sz="2300" b="1" kern="1200" dirty="0"/>
        </a:p>
      </dsp:txBody>
      <dsp:txXfrm>
        <a:off x="629950" y="3176981"/>
        <a:ext cx="9980994" cy="907709"/>
      </dsp:txXfrm>
    </dsp:sp>
    <dsp:sp modelId="{07917178-9C85-4C1F-9F82-A8C6FCD16B68}">
      <dsp:nvSpPr>
        <dsp:cNvPr id="0" name=""/>
        <dsp:cNvSpPr/>
      </dsp:nvSpPr>
      <dsp:spPr>
        <a:xfrm>
          <a:off x="62631" y="3063517"/>
          <a:ext cx="1134636" cy="1134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B87CE-EFFB-4D1E-A7B2-14093D4A5B27}">
      <dsp:nvSpPr>
        <dsp:cNvPr id="0" name=""/>
        <dsp:cNvSpPr/>
      </dsp:nvSpPr>
      <dsp:spPr>
        <a:xfrm>
          <a:off x="-2935949" y="-455102"/>
          <a:ext cx="3524752" cy="3524752"/>
        </a:xfrm>
        <a:prstGeom prst="blockArc">
          <a:avLst>
            <a:gd name="adj1" fmla="val 18900000"/>
            <a:gd name="adj2" fmla="val 2700000"/>
            <a:gd name="adj3" fmla="val 61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63F53-98B3-40B0-8CDB-359C5A18F04A}">
      <dsp:nvSpPr>
        <dsp:cNvPr id="0" name=""/>
        <dsp:cNvSpPr/>
      </dsp:nvSpPr>
      <dsp:spPr>
        <a:xfrm>
          <a:off x="480619" y="373514"/>
          <a:ext cx="10314838" cy="746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87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რეგლამენტი ორიენტირებულია მობილობის შეზღუდვის მქონე პირების საჭიროებებზე და უმეტეს </a:t>
          </a:r>
          <a:r>
            <a:rPr lang="ka-GE" sz="1900" kern="1200" dirty="0" smtClean="0"/>
            <a:t>შემთხვევებში </a:t>
          </a:r>
          <a:r>
            <a:rPr lang="ka-GE" sz="1900" kern="1200" dirty="0" smtClean="0"/>
            <a:t>ვერ პასუხობს სხვა კატეგორიის შშმ პირთა საჭიროებებს. </a:t>
          </a:r>
          <a:endParaRPr lang="en-US" sz="1900" kern="1200" dirty="0"/>
        </a:p>
      </dsp:txBody>
      <dsp:txXfrm>
        <a:off x="480619" y="373514"/>
        <a:ext cx="10314838" cy="746924"/>
      </dsp:txXfrm>
    </dsp:sp>
    <dsp:sp modelId="{669DFE90-0064-4508-8080-0F8F7352E283}">
      <dsp:nvSpPr>
        <dsp:cNvPr id="0" name=""/>
        <dsp:cNvSpPr/>
      </dsp:nvSpPr>
      <dsp:spPr>
        <a:xfrm>
          <a:off x="13791" y="280148"/>
          <a:ext cx="933655" cy="933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C51E6-21F5-4279-99B5-FBE1E9AD9F89}">
      <dsp:nvSpPr>
        <dsp:cNvPr id="0" name=""/>
        <dsp:cNvSpPr/>
      </dsp:nvSpPr>
      <dsp:spPr>
        <a:xfrm>
          <a:off x="480619" y="1494109"/>
          <a:ext cx="10314838" cy="746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87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იგი ნაწილობრივ არის თანხვედრაში გაეროს შშმ პირთა უფლებების კონვენციის მიხედვით განსაზღვრულ </a:t>
          </a:r>
          <a:r>
            <a:rPr lang="ka-GE" sz="1900" b="0" kern="1200" dirty="0" smtClean="0"/>
            <a:t>უნივერსალური დიზაინის პრინციპებთან</a:t>
          </a:r>
          <a:r>
            <a:rPr lang="ka-GE" sz="1900" kern="1200" dirty="0" smtClean="0"/>
            <a:t>.  </a:t>
          </a:r>
          <a:endParaRPr lang="ka-GE" sz="1900" kern="1200" dirty="0"/>
        </a:p>
      </dsp:txBody>
      <dsp:txXfrm>
        <a:off x="480619" y="1494109"/>
        <a:ext cx="10314838" cy="746924"/>
      </dsp:txXfrm>
    </dsp:sp>
    <dsp:sp modelId="{30BCC68B-1A7D-48A2-9DC3-5E84EB8D57AE}">
      <dsp:nvSpPr>
        <dsp:cNvPr id="0" name=""/>
        <dsp:cNvSpPr/>
      </dsp:nvSpPr>
      <dsp:spPr>
        <a:xfrm>
          <a:off x="13791" y="1400744"/>
          <a:ext cx="933655" cy="9336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F5FB4-026B-4E9C-8537-9A790E5989B6}">
      <dsp:nvSpPr>
        <dsp:cNvPr id="0" name=""/>
        <dsp:cNvSpPr/>
      </dsp:nvSpPr>
      <dsp:spPr>
        <a:xfrm>
          <a:off x="-1545960" y="-262413"/>
          <a:ext cx="2019090" cy="2019090"/>
        </a:xfrm>
        <a:prstGeom prst="blockArc">
          <a:avLst>
            <a:gd name="adj1" fmla="val 18900000"/>
            <a:gd name="adj2" fmla="val 2700000"/>
            <a:gd name="adj3" fmla="val 107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B66BC-5D6C-4651-A915-DD059762AD05}">
      <dsp:nvSpPr>
        <dsp:cNvPr id="0" name=""/>
        <dsp:cNvSpPr/>
      </dsp:nvSpPr>
      <dsp:spPr>
        <a:xfrm>
          <a:off x="461378" y="378029"/>
          <a:ext cx="10314417" cy="738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0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ავტორიზაციის წესი უსდ-ებს ავალდებულებს კუთვნილებაში არსებული შენობების საქართველოს მთავრობის #41-ე დადგენილებასთან შესაბამისობაში მოყვანას.</a:t>
          </a:r>
          <a:endParaRPr lang="en-US" sz="1900" kern="1200" dirty="0"/>
        </a:p>
      </dsp:txBody>
      <dsp:txXfrm>
        <a:off x="461378" y="378029"/>
        <a:ext cx="10314417" cy="738205"/>
      </dsp:txXfrm>
    </dsp:sp>
    <dsp:sp modelId="{EB0E75D9-6ECB-41E7-8C59-564EC5A37CD5}">
      <dsp:nvSpPr>
        <dsp:cNvPr id="0" name=""/>
        <dsp:cNvSpPr/>
      </dsp:nvSpPr>
      <dsp:spPr>
        <a:xfrm>
          <a:off x="0" y="285753"/>
          <a:ext cx="922757" cy="9227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BA1E8-6B33-4E12-B0EF-9FA1798944DE}">
      <dsp:nvSpPr>
        <dsp:cNvPr id="0" name=""/>
        <dsp:cNvSpPr/>
      </dsp:nvSpPr>
      <dsp:spPr>
        <a:xfrm>
          <a:off x="1358648" y="0"/>
          <a:ext cx="2186528" cy="218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მობილობის შეზღუდვის მქონე პირები</a:t>
          </a:r>
          <a:endParaRPr lang="en-US" sz="1700" kern="1200" dirty="0"/>
        </a:p>
      </dsp:txBody>
      <dsp:txXfrm>
        <a:off x="1678858" y="320226"/>
        <a:ext cx="1546108" cy="1546186"/>
      </dsp:txXfrm>
    </dsp:sp>
    <dsp:sp modelId="{C3B7E260-07EF-462C-8F4A-C40CDF97544E}">
      <dsp:nvSpPr>
        <dsp:cNvPr id="0" name=""/>
        <dsp:cNvSpPr/>
      </dsp:nvSpPr>
      <dsp:spPr>
        <a:xfrm>
          <a:off x="2494384" y="1409214"/>
          <a:ext cx="2186528" cy="218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smtClean="0"/>
            <a:t>სმენის შეზღუდვის მქონე პირები</a:t>
          </a:r>
          <a:endParaRPr lang="en-US" sz="1700" kern="1200" dirty="0"/>
        </a:p>
      </dsp:txBody>
      <dsp:txXfrm>
        <a:off x="2814594" y="1729440"/>
        <a:ext cx="1546108" cy="1546186"/>
      </dsp:txXfrm>
    </dsp:sp>
    <dsp:sp modelId="{2CD47F65-291C-47CC-91D3-3ECBC4C68F99}">
      <dsp:nvSpPr>
        <dsp:cNvPr id="0" name=""/>
        <dsp:cNvSpPr/>
      </dsp:nvSpPr>
      <dsp:spPr>
        <a:xfrm>
          <a:off x="3630120" y="0"/>
          <a:ext cx="2186528" cy="218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smtClean="0"/>
            <a:t>მხედველობის შეზღუდვის მქონე პირები</a:t>
          </a:r>
          <a:endParaRPr lang="en-US" sz="1700" kern="1200" dirty="0"/>
        </a:p>
      </dsp:txBody>
      <dsp:txXfrm>
        <a:off x="3950330" y="320226"/>
        <a:ext cx="1546108" cy="1546186"/>
      </dsp:txXfrm>
    </dsp:sp>
    <dsp:sp modelId="{58E153C6-22D1-4F90-AC5E-E31FFE432FC3}">
      <dsp:nvSpPr>
        <dsp:cNvPr id="0" name=""/>
        <dsp:cNvSpPr/>
      </dsp:nvSpPr>
      <dsp:spPr>
        <a:xfrm>
          <a:off x="4765857" y="1409214"/>
          <a:ext cx="2186528" cy="218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smtClean="0"/>
            <a:t>აუტიზმის სპექტრის მქონე პირები</a:t>
          </a:r>
          <a:endParaRPr lang="en-US" sz="1700" kern="1200" dirty="0"/>
        </a:p>
      </dsp:txBody>
      <dsp:txXfrm>
        <a:off x="5086067" y="1729440"/>
        <a:ext cx="1546108" cy="1546186"/>
      </dsp:txXfrm>
    </dsp:sp>
    <dsp:sp modelId="{AD401F15-EC8F-4B5C-8B98-AC44F6245837}">
      <dsp:nvSpPr>
        <dsp:cNvPr id="0" name=""/>
        <dsp:cNvSpPr/>
      </dsp:nvSpPr>
      <dsp:spPr>
        <a:xfrm>
          <a:off x="5901593" y="0"/>
          <a:ext cx="2186528" cy="218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smtClean="0"/>
            <a:t>დასწავლის უნარის დარღვევის მქონე პირები</a:t>
          </a:r>
          <a:endParaRPr lang="en-US" sz="1700" kern="1200" dirty="0"/>
        </a:p>
      </dsp:txBody>
      <dsp:txXfrm>
        <a:off x="6221803" y="320226"/>
        <a:ext cx="1546108" cy="1546186"/>
      </dsp:txXfrm>
    </dsp:sp>
    <dsp:sp modelId="{AE55AAD3-0147-43C0-826D-E10161B8A7DE}">
      <dsp:nvSpPr>
        <dsp:cNvPr id="0" name=""/>
        <dsp:cNvSpPr/>
      </dsp:nvSpPr>
      <dsp:spPr>
        <a:xfrm>
          <a:off x="7037329" y="1409214"/>
          <a:ext cx="2186528" cy="2186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ფსიქო-სოციალური საჭიროების მქონე პირები.</a:t>
          </a:r>
          <a:endParaRPr lang="en-US" sz="1700" kern="1200" dirty="0"/>
        </a:p>
      </dsp:txBody>
      <dsp:txXfrm>
        <a:off x="7357539" y="1729440"/>
        <a:ext cx="1546108" cy="1546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F21EA-8332-49C6-9DFD-516791F3C952}">
      <dsp:nvSpPr>
        <dsp:cNvPr id="0" name=""/>
        <dsp:cNvSpPr/>
      </dsp:nvSpPr>
      <dsp:spPr>
        <a:xfrm>
          <a:off x="-5086604" y="-779245"/>
          <a:ext cx="6057595" cy="605759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879AB-4323-4D6E-87EE-0772107257E4}">
      <dsp:nvSpPr>
        <dsp:cNvPr id="0" name=""/>
        <dsp:cNvSpPr/>
      </dsp:nvSpPr>
      <dsp:spPr>
        <a:xfrm>
          <a:off x="624504" y="449910"/>
          <a:ext cx="9918246" cy="899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2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/>
            <a:t>შვედეთში, ესპანეთში, უნგრეთსა და ავსტრიაში საგანმანათლებლო სისტემა მთლიანად აგებულია ინკლუზიის პრინციპებზე.</a:t>
          </a:r>
          <a:endParaRPr lang="en-US" sz="1700" kern="1200" dirty="0"/>
        </a:p>
      </dsp:txBody>
      <dsp:txXfrm>
        <a:off x="624504" y="449910"/>
        <a:ext cx="9918246" cy="899820"/>
      </dsp:txXfrm>
    </dsp:sp>
    <dsp:sp modelId="{850B07EB-2FA3-4D7A-865C-66507FD1D5D2}">
      <dsp:nvSpPr>
        <dsp:cNvPr id="0" name=""/>
        <dsp:cNvSpPr/>
      </dsp:nvSpPr>
      <dsp:spPr>
        <a:xfrm>
          <a:off x="62116" y="337432"/>
          <a:ext cx="1124776" cy="1124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0829A-00BE-4F63-86B7-FCE7C2119978}">
      <dsp:nvSpPr>
        <dsp:cNvPr id="0" name=""/>
        <dsp:cNvSpPr/>
      </dsp:nvSpPr>
      <dsp:spPr>
        <a:xfrm>
          <a:off x="951589" y="1799641"/>
          <a:ext cx="9591161" cy="899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2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smtClean="0"/>
            <a:t>ფინეთში</a:t>
          </a:r>
          <a:r>
            <a:rPr lang="ka-GE" sz="1700" kern="1200" smtClean="0"/>
            <a:t> </a:t>
          </a:r>
          <a:r>
            <a:rPr lang="ka-GE" sz="1700" b="1" kern="1200" smtClean="0"/>
            <a:t>არსებობს ინდივიდუალური მხარდაჭერის სპეციალური ინსტრუქციები, სსსმ სტუდენტებისთვის ადგენენ სპეციალური განათლებისა და მომზადების ინდივიდუალურ სასწავლო გეგმას. </a:t>
          </a:r>
          <a:endParaRPr lang="ka-GE" sz="1700" b="1" kern="1200" dirty="0" smtClean="0"/>
        </a:p>
      </dsp:txBody>
      <dsp:txXfrm>
        <a:off x="951589" y="1799641"/>
        <a:ext cx="9591161" cy="899820"/>
      </dsp:txXfrm>
    </dsp:sp>
    <dsp:sp modelId="{BA51B4B9-4668-429D-8C84-8A0E61ADEA67}">
      <dsp:nvSpPr>
        <dsp:cNvPr id="0" name=""/>
        <dsp:cNvSpPr/>
      </dsp:nvSpPr>
      <dsp:spPr>
        <a:xfrm>
          <a:off x="389201" y="1687164"/>
          <a:ext cx="1124776" cy="1124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89EE7-FF12-43D7-9E33-660C7781FDD7}">
      <dsp:nvSpPr>
        <dsp:cNvPr id="0" name=""/>
        <dsp:cNvSpPr/>
      </dsp:nvSpPr>
      <dsp:spPr>
        <a:xfrm>
          <a:off x="624504" y="3149372"/>
          <a:ext cx="9918246" cy="899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2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b="1" kern="1200" dirty="0" smtClean="0"/>
            <a:t>ევროპის გარკვეულ ქვეყნებში უმაღლესი განათლება </a:t>
          </a:r>
          <a:r>
            <a:rPr lang="ka-GE" sz="1700" b="1" kern="1200" dirty="0" err="1" smtClean="0"/>
            <a:t>შშმ</a:t>
          </a:r>
          <a:r>
            <a:rPr lang="ka-GE" sz="1700" b="1" kern="1200" dirty="0" smtClean="0"/>
            <a:t>/</a:t>
          </a:r>
          <a:r>
            <a:rPr lang="ka-GE" sz="1700" b="1" kern="1200" dirty="0" err="1" smtClean="0"/>
            <a:t>სსსმ</a:t>
          </a:r>
          <a:r>
            <a:rPr lang="ka-GE" sz="1700" b="1" kern="1200" dirty="0" smtClean="0"/>
            <a:t> პირებისათვის არის </a:t>
          </a:r>
          <a:r>
            <a:rPr lang="ka-GE" sz="1700" b="1" kern="1200" dirty="0" smtClean="0"/>
            <a:t>უფასო </a:t>
          </a:r>
          <a:r>
            <a:rPr lang="ka-GE" sz="1700" b="1" kern="1200" dirty="0" smtClean="0"/>
            <a:t>ან ისინი იღებენ დამატებით დაფინანსებას, რათა მხარდაჭერა გაუწიონ </a:t>
          </a:r>
          <a:r>
            <a:rPr lang="ka-GE" sz="1700" b="1" kern="1200" dirty="0" err="1" smtClean="0"/>
            <a:t>შშმ</a:t>
          </a:r>
          <a:r>
            <a:rPr lang="ka-GE" sz="1700" b="1" kern="1200" dirty="0" smtClean="0"/>
            <a:t>/</a:t>
          </a:r>
          <a:r>
            <a:rPr lang="ka-GE" sz="1700" b="1" kern="1200" dirty="0" err="1" smtClean="0"/>
            <a:t>სსსმ</a:t>
          </a:r>
          <a:r>
            <a:rPr lang="ka-GE" sz="1700" b="1" kern="1200" dirty="0" smtClean="0"/>
            <a:t> პირებს. </a:t>
          </a:r>
          <a:endParaRPr lang="en-US" sz="1700" b="1" kern="1200" dirty="0"/>
        </a:p>
      </dsp:txBody>
      <dsp:txXfrm>
        <a:off x="624504" y="3149372"/>
        <a:ext cx="9918246" cy="899820"/>
      </dsp:txXfrm>
    </dsp:sp>
    <dsp:sp modelId="{5A82B790-945A-4331-98ED-B3C15CB68485}">
      <dsp:nvSpPr>
        <dsp:cNvPr id="0" name=""/>
        <dsp:cNvSpPr/>
      </dsp:nvSpPr>
      <dsp:spPr>
        <a:xfrm>
          <a:off x="62116" y="3036895"/>
          <a:ext cx="1124776" cy="1124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6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1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1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4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6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15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5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0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1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4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88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80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A60807-7A8F-4F1F-A524-38BFAD28D227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2C9584-EBC7-433B-813D-D7BCF3F3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sz="3100" b="1" dirty="0" smtClean="0"/>
              <a:t/>
            </a:r>
            <a:br>
              <a:rPr lang="ka-GE" sz="3100" b="1" dirty="0" smtClean="0"/>
            </a:br>
            <a:r>
              <a:rPr lang="ka-GE" sz="3100" b="1" dirty="0"/>
              <a:t/>
            </a:r>
            <a:br>
              <a:rPr lang="ka-GE" sz="3100" b="1" dirty="0"/>
            </a:br>
            <a:r>
              <a:rPr lang="ka-GE" sz="3100" b="1" dirty="0" smtClean="0"/>
              <a:t/>
            </a:r>
            <a:br>
              <a:rPr lang="ka-GE" sz="3100" b="1" dirty="0" smtClean="0"/>
            </a:br>
            <a:r>
              <a:rPr lang="ka-GE" sz="3100" b="1" dirty="0" smtClean="0"/>
              <a:t>შშმ </a:t>
            </a:r>
            <a:r>
              <a:rPr lang="ka-GE" sz="3100" b="1" dirty="0"/>
              <a:t>და სსსმ სტუდენტების წარმატებული და ღირსეული ინკლუზიის </a:t>
            </a:r>
            <a:r>
              <a:rPr lang="ka-GE" sz="3100" b="1" dirty="0" smtClean="0"/>
              <a:t>გზები </a:t>
            </a:r>
            <a:r>
              <a:rPr lang="ka-GE" sz="3100" b="1" dirty="0"/>
              <a:t>და საშუალებები უმაღლეს საგანმანათლებლო </a:t>
            </a:r>
            <a:r>
              <a:rPr lang="ka-GE" sz="3100" b="1" dirty="0" smtClean="0"/>
              <a:t>დაწესებულებებში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ka-GE" dirty="0" smtClean="0"/>
              <a:t>ასოცირებული პორფესორი </a:t>
            </a:r>
          </a:p>
          <a:p>
            <a:r>
              <a:rPr lang="ka-GE" dirty="0" smtClean="0"/>
              <a:t>მარინე გურგენიძე</a:t>
            </a:r>
          </a:p>
          <a:p>
            <a:r>
              <a:rPr lang="ka-GE" dirty="0" smtClean="0"/>
              <a:t>ზუსტ მეცნიერებათა და განათლების ფაკულტეტი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0551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პოლონეთი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702" y="1773044"/>
            <a:ext cx="10381786" cy="44047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ka-GE" b="1" dirty="0" smtClean="0"/>
              <a:t>უნივერსიტეტებში საჭიროებისამებრ </a:t>
            </a:r>
            <a:r>
              <a:rPr lang="ka-GE" b="1" dirty="0"/>
              <a:t>იწვევენ ან მუდმივ თანამშრომლად ქირაობენ ინფორმაციული ტექნოლოგიების </a:t>
            </a:r>
            <a:r>
              <a:rPr lang="ka-GE" b="1" dirty="0" smtClean="0"/>
              <a:t>სპეციალისტს. </a:t>
            </a:r>
            <a:endParaRPr lang="ka-GE" b="1" dirty="0" smtClean="0"/>
          </a:p>
          <a:p>
            <a:pPr marL="0" indent="0" algn="just">
              <a:buNone/>
            </a:pPr>
            <a:r>
              <a:rPr lang="ka-GE" b="1" dirty="0" smtClean="0"/>
              <a:t>იგი </a:t>
            </a:r>
            <a:r>
              <a:rPr lang="ka-GE" b="1" dirty="0" smtClean="0"/>
              <a:t>პასუხისმგებელია: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უსინათლო </a:t>
            </a:r>
            <a:r>
              <a:rPr lang="ka-GE" dirty="0"/>
              <a:t>და მცირემხედველი სტუდენტებისათვის კომპიუტერული პროგრამების </a:t>
            </a:r>
            <a:r>
              <a:rPr lang="ka-GE" dirty="0" smtClean="0"/>
              <a:t>სწავლებაზე;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სხვადასხვა </a:t>
            </a:r>
            <a:r>
              <a:rPr lang="ka-GE" dirty="0"/>
              <a:t>დამხმარე საშუალებების გამოყენებისათვის საჭირო უნარების </a:t>
            </a:r>
            <a:r>
              <a:rPr lang="ka-GE" dirty="0" smtClean="0"/>
              <a:t>განვითარებაზე;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წინასაგამოცდო </a:t>
            </a:r>
            <a:r>
              <a:rPr lang="ka-GE" dirty="0"/>
              <a:t>პერიოდში, სტუდენტის კუთვნილი კომპიუტერის შემოწმებაზე, რათა გამოცდის დროს, სტუდენტმა არ გამოიყენოს წინასწარ გამზადებული მასალა</a:t>
            </a:r>
            <a:r>
              <a:rPr lang="ka-GE" dirty="0" smtClean="0"/>
              <a:t>.</a:t>
            </a:r>
          </a:p>
          <a:p>
            <a:pPr marL="0" indent="0" algn="just">
              <a:buNone/>
            </a:pPr>
            <a:r>
              <a:rPr lang="ka-GE" b="1" dirty="0" smtClean="0"/>
              <a:t>ფინანსები :</a:t>
            </a:r>
          </a:p>
          <a:p>
            <a:pPr algn="just"/>
            <a:r>
              <a:rPr lang="ka-GE" dirty="0" smtClean="0"/>
              <a:t>უნივერსიტეტების ბიუჯეტი</a:t>
            </a:r>
          </a:p>
          <a:p>
            <a:pPr algn="just"/>
            <a:r>
              <a:rPr lang="ka-GE" dirty="0" smtClean="0"/>
              <a:t>სხვადასხვა ფონდები და საერთაშორისო ორგანიზაციების მიერ გამოყოფილი გრანტები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238" y="600074"/>
            <a:ext cx="2886074" cy="11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2492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ნორვეგია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019" y="2028928"/>
            <a:ext cx="10615961" cy="439027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უნივერსიტეტს აქვს სამედიცინო პუნქტი, სადაც ნებისმიერი სტუდენტი იღებს სახელმწიფო სამედიცინო მომსახურებას.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სტუდენტი</a:t>
            </a:r>
            <a:r>
              <a:rPr lang="ka-GE" dirty="0"/>
              <a:t>, </a:t>
            </a:r>
            <a:r>
              <a:rPr lang="ka-GE" dirty="0" smtClean="0"/>
              <a:t>საკუთარი საჭიროების </a:t>
            </a:r>
            <a:r>
              <a:rPr lang="ka-GE" dirty="0"/>
              <a:t>გამჟღავნებისთანავე, </a:t>
            </a:r>
            <a:r>
              <a:rPr lang="ka-GE" dirty="0" smtClean="0"/>
              <a:t>გადამისამართდება </a:t>
            </a:r>
            <a:r>
              <a:rPr lang="ka-GE" dirty="0"/>
              <a:t>სამედიცინო პუნქტის ზოგადი </a:t>
            </a:r>
            <a:r>
              <a:rPr lang="ka-GE" dirty="0" smtClean="0"/>
              <a:t>პროფილის ექიმთან</a:t>
            </a:r>
            <a:r>
              <a:rPr lang="ka-GE" dirty="0"/>
              <a:t>, რომელიც ამზადებს დასკვნას უნივერსიტეტისათვის.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დასკვნაში </a:t>
            </a:r>
            <a:r>
              <a:rPr lang="ka-GE" dirty="0"/>
              <a:t>მკაფიოდ არის განსაზღვრული სტუდენტის ჯანმრთელობის მდგომარეობა, დარღვევა თუ სპეციალური საგანმანათლებლო </a:t>
            </a:r>
            <a:r>
              <a:rPr lang="ka-GE" dirty="0" smtClean="0"/>
              <a:t>საჭიროება.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დასკვნა </a:t>
            </a:r>
            <a:r>
              <a:rPr lang="ka-GE" dirty="0"/>
              <a:t>წარედგინება შესაბამისი დეპარტამენტის საგამოცდო </a:t>
            </a:r>
            <a:r>
              <a:rPr lang="ka-GE" dirty="0" smtClean="0"/>
              <a:t>ცენტრს, უნივერსიტეტის </a:t>
            </a:r>
            <a:r>
              <a:rPr lang="ka-GE" dirty="0"/>
              <a:t>მისაწვდომობის ცენტრს, რომლებიც პასუხისმგებელნი არიან სტუდენტისათვის თანაბარი პირობების უზრუნველყოფაზე.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საუნივერსიტეტო </a:t>
            </a:r>
            <a:r>
              <a:rPr lang="ka-GE" dirty="0"/>
              <a:t>მისაწვდომობის ცენტრი, სტუდენტთან გასაუბრებისა და საჭიროების შემთხვევაში, მისი შეფასების საფუძველზე განსაზღვრავს, თუ რა ტიპის ტექნიკური აღჭურვილობა, როგორი ცვლილებები გარემოში და </a:t>
            </a:r>
            <a:r>
              <a:rPr lang="ka-GE" dirty="0" smtClean="0"/>
              <a:t>რა </a:t>
            </a:r>
            <a:r>
              <a:rPr lang="ka-GE" dirty="0"/>
              <a:t>ფორმით მიწოდებული სასწავლო მასალა ესაჭიროება </a:t>
            </a:r>
            <a:r>
              <a:rPr lang="ka-GE" dirty="0" smtClean="0"/>
              <a:t>სსსმ </a:t>
            </a:r>
            <a:r>
              <a:rPr lang="ka-GE" dirty="0"/>
              <a:t>სტუდენტს</a:t>
            </a:r>
            <a:r>
              <a:rPr lang="ka-GE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273" y="660436"/>
            <a:ext cx="3448070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468"/>
            <a:ext cx="10515600" cy="54641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ნორვეგია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77072"/>
            <a:ext cx="10652393" cy="4457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b="1" dirty="0" smtClean="0"/>
              <a:t>აქვთ სწორი </a:t>
            </a:r>
            <a:r>
              <a:rPr lang="ka-GE" b="1" dirty="0" smtClean="0"/>
              <a:t>ხედვა და მატერილური </a:t>
            </a:r>
            <a:r>
              <a:rPr lang="ka-GE" b="1" dirty="0" smtClean="0"/>
              <a:t>ბაზა:</a:t>
            </a:r>
            <a:endParaRPr lang="ka-GE" b="1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სხვადასხვა </a:t>
            </a:r>
            <a:r>
              <a:rPr lang="ka-GE" dirty="0"/>
              <a:t>თანამედროვე ტექნოლოგიებით აღჭურვილი ოთახი, სადაც </a:t>
            </a:r>
            <a:r>
              <a:rPr lang="ka-GE" dirty="0" smtClean="0"/>
              <a:t>სსსმ </a:t>
            </a:r>
            <a:r>
              <a:rPr lang="ka-GE" dirty="0"/>
              <a:t>სტუდენტებისათვის შესაძლებელია საგამოცდო მასალის </a:t>
            </a:r>
            <a:r>
              <a:rPr lang="ka-GE" dirty="0" smtClean="0"/>
              <a:t>მომზადება;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სამეცადინო ოთახებსა და ბიბლიოთეკებში </a:t>
            </a:r>
            <a:r>
              <a:rPr lang="ka-GE" dirty="0" err="1" smtClean="0"/>
              <a:t>სსსმ</a:t>
            </a:r>
            <a:r>
              <a:rPr lang="ka-GE" dirty="0" smtClean="0"/>
              <a:t> </a:t>
            </a:r>
            <a:r>
              <a:rPr lang="ka-GE" dirty="0" smtClean="0"/>
              <a:t>სტუდენტებისათვის იმავე სივრცეში ან ცალკე ოთახში </a:t>
            </a:r>
            <a:r>
              <a:rPr lang="ka-GE" dirty="0" smtClean="0"/>
              <a:t>გამოყოფილი ადგილები, სადაც საჭირო აღჭურვილობაა განთავსებული </a:t>
            </a:r>
            <a:r>
              <a:rPr lang="ka-GE" sz="2200" i="1" u="sng" dirty="0" smtClean="0"/>
              <a:t>(სპეციალური </a:t>
            </a:r>
            <a:r>
              <a:rPr lang="ka-GE" sz="2200" i="1" u="sng" dirty="0" smtClean="0"/>
              <a:t>მაუსი, ელექტრო გამადიდებელი,  ეკრანის წამკითხველი ხმოვანი პროგრამა და სხვ</a:t>
            </a:r>
            <a:r>
              <a:rPr lang="ka-GE" sz="2200" i="1" u="sng" dirty="0" smtClean="0"/>
              <a:t>.).</a:t>
            </a:r>
            <a:endParaRPr lang="ka-GE" sz="2200" i="1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36" y="624468"/>
            <a:ext cx="3352756" cy="12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/>
              <a:t>საბერძნეთი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576" y="1940312"/>
            <a:ext cx="9748021" cy="39355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b="1" dirty="0" smtClean="0"/>
              <a:t>ონლაინ კურსი </a:t>
            </a:r>
          </a:p>
          <a:p>
            <a:pPr marL="0" indent="0" algn="ctr">
              <a:buNone/>
            </a:pPr>
            <a:r>
              <a:rPr lang="ka-GE" b="1" dirty="0" smtClean="0"/>
              <a:t>შემუშავდა </a:t>
            </a:r>
          </a:p>
          <a:p>
            <a:pPr marL="0" indent="0" algn="ctr">
              <a:buNone/>
            </a:pPr>
            <a:r>
              <a:rPr lang="ka-GE" b="1" i="1" u="sng" dirty="0" smtClean="0"/>
              <a:t>პირეოსის</a:t>
            </a:r>
            <a:r>
              <a:rPr lang="ka-GE" b="1" dirty="0" smtClean="0"/>
              <a:t>  უნივერსიტეტში</a:t>
            </a:r>
          </a:p>
          <a:p>
            <a:pPr marL="0" indent="0" algn="just">
              <a:buNone/>
            </a:pPr>
            <a:endParaRPr lang="ka-GE" dirty="0"/>
          </a:p>
          <a:p>
            <a:pPr marL="0" indent="0" algn="just">
              <a:buNone/>
            </a:pPr>
            <a:r>
              <a:rPr lang="ka-GE" dirty="0" smtClean="0"/>
              <a:t>კურსი </a:t>
            </a:r>
            <a:r>
              <a:rPr lang="ka-GE" dirty="0"/>
              <a:t>ეხმარება უმაღლესი საგანმანათლებლო დაწესებულების პროფესორ-მასწავლებლებს, გაზარდონ </a:t>
            </a:r>
            <a:r>
              <a:rPr lang="ka-GE" dirty="0" err="1" smtClean="0"/>
              <a:t>შშმ</a:t>
            </a:r>
            <a:r>
              <a:rPr lang="ka-GE" dirty="0" smtClean="0"/>
              <a:t>/</a:t>
            </a:r>
            <a:r>
              <a:rPr lang="ka-GE" dirty="0" err="1" smtClean="0"/>
              <a:t>სსსმ</a:t>
            </a:r>
            <a:r>
              <a:rPr lang="ka-GE" dirty="0" smtClean="0"/>
              <a:t> </a:t>
            </a:r>
            <a:r>
              <a:rPr lang="ka-GE" dirty="0"/>
              <a:t>სტუდენტების ჩართულობა აკადემიურ </a:t>
            </a:r>
            <a:r>
              <a:rPr lang="ka-GE" dirty="0" smtClean="0"/>
              <a:t>პროგრამებში.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57226"/>
            <a:ext cx="34004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02785"/>
          </a:xfrm>
        </p:spPr>
        <p:txBody>
          <a:bodyPr>
            <a:normAutofit/>
          </a:bodyPr>
          <a:lstStyle/>
          <a:p>
            <a:pPr algn="ctr"/>
            <a:r>
              <a:rPr lang="ka-GE" b="1" dirty="0" smtClean="0"/>
              <a:t>ამერიკა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78513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უმაღლესი </a:t>
            </a:r>
            <a:r>
              <a:rPr lang="ka-GE" dirty="0"/>
              <a:t>განათლების მისაწვდომობა ძირითადად რეგულირდება შეზღუდული შესაძლებლობის მქონე ამერიკელთა აქტით (Americans with disability Act</a:t>
            </a:r>
            <a:r>
              <a:rPr lang="ka-GE" dirty="0" smtClean="0"/>
              <a:t>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სტუდენტის </a:t>
            </a:r>
            <a:r>
              <a:rPr lang="ka-GE" dirty="0" smtClean="0"/>
              <a:t>ვალდებულებაა სწავლის </a:t>
            </a:r>
            <a:r>
              <a:rPr lang="ka-GE" dirty="0"/>
              <a:t>დაწყებამდე განაცხადოს სპეციალური საგანმანათლებლო საჭიროების შესახებ და ითანამშრომლოს შესაბამის სამსახურთან.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უნივერსიტეტები უზრუნველყოფენ </a:t>
            </a:r>
            <a:r>
              <a:rPr lang="ka-GE" dirty="0"/>
              <a:t>დამატებითი სპეციალისტის </a:t>
            </a:r>
            <a:r>
              <a:rPr lang="ka-GE" dirty="0" smtClean="0"/>
              <a:t>ჩართულობას </a:t>
            </a:r>
            <a:r>
              <a:rPr lang="ka-GE" b="1" i="1" u="sng" dirty="0" smtClean="0"/>
              <a:t>(ჟესტური </a:t>
            </a:r>
            <a:r>
              <a:rPr lang="ka-GE" b="1" i="1" u="sng" dirty="0"/>
              <a:t>ენის თარჯიმანი, ბრაილის სისტემის სპეციალისტი, </a:t>
            </a:r>
            <a:r>
              <a:rPr lang="ka-GE" b="1" i="1" u="sng" dirty="0" smtClean="0"/>
              <a:t>საინფრომაციო </a:t>
            </a:r>
            <a:r>
              <a:rPr lang="ka-GE" b="1" i="1" u="sng" dirty="0"/>
              <a:t>ტექნოლოგიების </a:t>
            </a:r>
            <a:r>
              <a:rPr lang="ka-GE" b="1" i="1" u="sng" dirty="0" smtClean="0"/>
              <a:t>სპეციალისტი და სხვა). </a:t>
            </a:r>
            <a:endParaRPr lang="en-US" b="1" i="1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248" y="623228"/>
            <a:ext cx="3646449" cy="17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6498"/>
          </a:xfrm>
        </p:spPr>
        <p:txBody>
          <a:bodyPr>
            <a:normAutofit/>
          </a:bodyPr>
          <a:lstStyle/>
          <a:p>
            <a:pPr algn="l"/>
            <a:r>
              <a:rPr lang="ka-GE" sz="3200" b="1" dirty="0"/>
              <a:t>უილმინგტონის უნივერსიტეტი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ka-GE" sz="3200" b="1" dirty="0" smtClean="0"/>
              <a:t>სტუდენტებს </a:t>
            </a:r>
            <a:r>
              <a:rPr lang="ka-GE" sz="3200" b="1" dirty="0"/>
              <a:t>სთავაზობს </a:t>
            </a:r>
            <a:r>
              <a:rPr lang="ka-GE" sz="3200" b="1" dirty="0" smtClean="0"/>
              <a:t>გზამკვლევს;</a:t>
            </a:r>
          </a:p>
          <a:p>
            <a:pPr marL="0" indent="0" algn="just">
              <a:buNone/>
            </a:pPr>
            <a:r>
              <a:rPr lang="ka-GE" sz="3200" b="1" dirty="0" smtClean="0"/>
              <a:t> </a:t>
            </a:r>
          </a:p>
          <a:p>
            <a:pPr algn="just"/>
            <a:r>
              <a:rPr lang="ka-GE" sz="3200" b="1" dirty="0" smtClean="0"/>
              <a:t>გზამკვლევი </a:t>
            </a:r>
            <a:r>
              <a:rPr lang="ka-GE" sz="3200" b="1" dirty="0"/>
              <a:t>დარღვევების ოთხ ძირითად ჯგუფს გამოყოფს</a:t>
            </a:r>
            <a:r>
              <a:rPr lang="ka-GE" sz="3200" b="1" dirty="0" smtClean="0"/>
              <a:t>:</a:t>
            </a:r>
          </a:p>
          <a:p>
            <a:pPr marL="0" indent="0" algn="just">
              <a:buNone/>
            </a:pPr>
            <a:endParaRPr lang="en-US" sz="32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/>
              <a:t>დასწავლის უნარის დარღვევა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 smtClean="0"/>
              <a:t>მობილობის </a:t>
            </a:r>
            <a:r>
              <a:rPr lang="ka-GE" dirty="0"/>
              <a:t>შეზღუდვა ან მხედველობის დარღვევა </a:t>
            </a:r>
            <a:endParaRPr lang="ka-GE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 smtClean="0"/>
              <a:t>სიყრუე/კომუნიკაციის </a:t>
            </a:r>
            <a:r>
              <a:rPr lang="ka-GE" dirty="0"/>
              <a:t>დარღვევები </a:t>
            </a:r>
            <a:endParaRPr lang="ka-GE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ka-GE" dirty="0" smtClean="0"/>
              <a:t>ფსიქოლოგიური დარღვევები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191" y="661356"/>
            <a:ext cx="3681296" cy="17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1752"/>
          </a:xfrm>
        </p:spPr>
        <p:txBody>
          <a:bodyPr>
            <a:normAutofit/>
          </a:bodyPr>
          <a:lstStyle/>
          <a:p>
            <a:pPr algn="l"/>
            <a:r>
              <a:rPr lang="ka-GE" sz="3200" b="1" dirty="0" smtClean="0"/>
              <a:t>უილმინგტონის უნივერსიტეტი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18732"/>
            <a:ext cx="9601195" cy="37571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კანონი უნივერსიტეტისგან მოითხოვს </a:t>
            </a:r>
            <a:r>
              <a:rPr lang="ka-GE" dirty="0" smtClean="0"/>
              <a:t>შშმ სტუდენტების პროგრამებში </a:t>
            </a:r>
            <a:r>
              <a:rPr lang="ka-GE" dirty="0"/>
              <a:t>მონაწილეობის თანაბარი შესაძლებლობის მიცემას. 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უმაღლესი </a:t>
            </a:r>
            <a:r>
              <a:rPr lang="ka-GE" dirty="0"/>
              <a:t>განათლების საფეხურზე არ იწერება </a:t>
            </a:r>
            <a:r>
              <a:rPr lang="ka-GE" dirty="0" smtClean="0"/>
              <a:t>ისგ, </a:t>
            </a:r>
            <a:r>
              <a:rPr lang="ka-GE" dirty="0"/>
              <a:t>არ მარტივდება სასწავლო მასალის თუ ტესტების სირთულე.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უნივერსიტეტი </a:t>
            </a:r>
            <a:r>
              <a:rPr lang="ka-GE" dirty="0"/>
              <a:t>უზრუნველყოფს </a:t>
            </a:r>
            <a:r>
              <a:rPr lang="ka-GE" dirty="0" smtClean="0"/>
              <a:t>მისაწვდომობას.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უნივერსიტეტში ჰყავთ </a:t>
            </a:r>
            <a:r>
              <a:rPr lang="ka-GE" dirty="0"/>
              <a:t>აკომოდაციის </a:t>
            </a:r>
            <a:r>
              <a:rPr lang="ka-GE" dirty="0" smtClean="0"/>
              <a:t>ინსტრუქტორი.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363" y="612285"/>
            <a:ext cx="3101898" cy="13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18" y="603103"/>
            <a:ext cx="9905080" cy="1058430"/>
          </a:xfrm>
        </p:spPr>
        <p:txBody>
          <a:bodyPr>
            <a:normAutofit/>
          </a:bodyPr>
          <a:lstStyle/>
          <a:p>
            <a:pPr algn="l"/>
            <a:r>
              <a:rPr lang="ka-GE" sz="2400" b="1" dirty="0"/>
              <a:t>უილმინგტონის </a:t>
            </a:r>
            <a:r>
              <a:rPr lang="ka-GE" sz="2400" b="1" dirty="0" smtClean="0"/>
              <a:t>უნივერსიტეტი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ka-GE" sz="2400" b="1" dirty="0" err="1" smtClean="0"/>
              <a:t>შშმ</a:t>
            </a:r>
            <a:r>
              <a:rPr lang="ka-GE" sz="2400" b="1" dirty="0" smtClean="0"/>
              <a:t>/</a:t>
            </a:r>
            <a:r>
              <a:rPr lang="ka-GE" sz="2400" b="1" dirty="0" err="1" smtClean="0"/>
              <a:t>სსსმ</a:t>
            </a:r>
            <a:r>
              <a:rPr lang="ka-GE" sz="2400" b="1" dirty="0" smtClean="0"/>
              <a:t> სტუდენტთა ხელშეწყობის საშუალებები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66" y="1773716"/>
            <a:ext cx="10536828" cy="4461831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სხვადასხვა მხარდაჭერის სერვისი;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აუდიტორიაში კონკრეტული ადგილი;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მეცადინეობების აუდიო/ვიდეო ჩანაწერის გაკეთება;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ტესტის დასაწერად სხვა სივრცის გამოყოფა;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ტესტის და სხვა სამუშაოების დროს დამატებითი დრო;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ლექსიკონის ან გრამატიკული შეცდომების ავტო-კორექტორის </a:t>
            </a:r>
            <a:r>
              <a:rPr lang="ka-GE" dirty="0" smtClean="0"/>
              <a:t>(ე.წ</a:t>
            </a:r>
            <a:r>
              <a:rPr lang="ka-GE" dirty="0"/>
              <a:t>. spell check) გამოყენება;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ჟესტური ენის თარჯიმანი;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წამკითხველი/ჩანაწერების გამკეთებელი;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დამხმარე საშუალებების გამოყენება;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მეცადინეობების დროს მცირე შესვენებების გამოყენება;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ka-GE" dirty="0"/>
              <a:t>სასწავლო მასალების და ტესტირების ფორმატის </a:t>
            </a:r>
            <a:r>
              <a:rPr lang="ka-GE" dirty="0" smtClean="0"/>
              <a:t>ცვლილება.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376" y="603102"/>
            <a:ext cx="2859964" cy="16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2063"/>
          </a:xfrm>
        </p:spPr>
        <p:txBody>
          <a:bodyPr>
            <a:normAutofit/>
          </a:bodyPr>
          <a:lstStyle/>
          <a:p>
            <a:pPr algn="l"/>
            <a:r>
              <a:rPr lang="ka-GE" sz="3200" b="1" dirty="0" smtClean="0"/>
              <a:t>უილმინგტონის უნივერსიტეტი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535" y="1784195"/>
            <a:ext cx="9894062" cy="4091673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თუ </a:t>
            </a:r>
            <a:r>
              <a:rPr lang="ka-GE" dirty="0"/>
              <a:t>სტუდენტს აქვს კონსპექტის </a:t>
            </a:r>
            <a:r>
              <a:rPr lang="ka-GE" dirty="0" smtClean="0"/>
              <a:t>გაკეთების, აუდიო-ვიდეო ჩანაწერების სირთულე, ჯგუფიდან </a:t>
            </a:r>
            <a:r>
              <a:rPr lang="ka-GE" dirty="0"/>
              <a:t>შეირჩევა ადამიანი კოორდინატორის მიერ, რომელიც გააკეთებს ჩანაწერებს ანაზღაურებით ან მოხალისეობრივად.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თუ </a:t>
            </a:r>
            <a:r>
              <a:rPr lang="ka-GE" dirty="0"/>
              <a:t>სტუდენტს სურს ინფორმაცია მისი სპეციალური საჭიროების შესახებ დარჩეს უცნობი, მაშინ ის ჩანაწერებს მიიღებს კოორდინატორის </a:t>
            </a:r>
            <a:r>
              <a:rPr lang="ka-GE" dirty="0" smtClean="0"/>
              <a:t>საშუალებით.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პირადი ასისტენტის სერვისის საჭიროებისას სტუდენტი ხარჯებს თავად </a:t>
            </a:r>
            <a:r>
              <a:rPr lang="ka-GE" dirty="0" smtClean="0"/>
              <a:t>ფარავს.</a:t>
            </a:r>
            <a:endParaRPr lang="ka-GE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სტუდენტმა ორი კვირით ადრე აცნობოს უნივერსიტეტს მეცადინეობებზე დამატებით ადამიანის დასწრების შესახებ. </a:t>
            </a:r>
            <a:endParaRPr lang="en-US" dirty="0"/>
          </a:p>
          <a:p>
            <a:pPr algn="just"/>
            <a:endParaRPr lang="ka-GE" dirty="0" smtClean="0"/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818" y="625334"/>
            <a:ext cx="2603218" cy="11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56" y="634012"/>
            <a:ext cx="10515600" cy="831231"/>
          </a:xfrm>
        </p:spPr>
        <p:txBody>
          <a:bodyPr>
            <a:normAutofit fontScale="90000"/>
          </a:bodyPr>
          <a:lstStyle/>
          <a:p>
            <a:pPr algn="l"/>
            <a:r>
              <a:rPr lang="ka-GE" sz="3200" b="1" dirty="0" smtClean="0"/>
              <a:t>საქართველოს უმაღლესი საგანმანათლებლო დაწესებულებები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81" y="1684507"/>
            <a:ext cx="10664327" cy="44924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ka-GE" dirty="0" smtClean="0">
                <a:ea typeface="Sylfaen" panose="010A0502050306030303" pitchFamily="18" charset="0"/>
                <a:cs typeface="Sylfaen" panose="010A0502050306030303" pitchFamily="18" charset="0"/>
              </a:rPr>
              <a:t>კვლევებით, უსდ-ებში შშმ/სსსმ </a:t>
            </a:r>
            <a:r>
              <a:rPr lang="ka-GE" dirty="0">
                <a:ea typeface="Sylfaen" panose="010A0502050306030303" pitchFamily="18" charset="0"/>
                <a:cs typeface="Sylfaen" panose="010A0502050306030303" pitchFamily="18" charset="0"/>
              </a:rPr>
              <a:t>მოსწავლეთა </a:t>
            </a:r>
            <a:r>
              <a:rPr lang="ka-GE" dirty="0" smtClean="0">
                <a:ea typeface="Sylfaen" panose="010A0502050306030303" pitchFamily="18" charset="0"/>
                <a:cs typeface="Sylfaen" panose="010A0502050306030303" pitchFamily="18" charset="0"/>
              </a:rPr>
              <a:t>სწავლების ცალკეული </a:t>
            </a:r>
            <a:r>
              <a:rPr lang="ka-GE" dirty="0">
                <a:ea typeface="Sylfaen" panose="010A0502050306030303" pitchFamily="18" charset="0"/>
                <a:cs typeface="Sylfaen" panose="010A0502050306030303" pitchFamily="18" charset="0"/>
              </a:rPr>
              <a:t>გამოცდილება </a:t>
            </a:r>
            <a:r>
              <a:rPr lang="ka-GE" dirty="0" smtClean="0">
                <a:ea typeface="Sylfaen" panose="010A0502050306030303" pitchFamily="18" charset="0"/>
                <a:cs typeface="Sylfaen" panose="010A0502050306030303" pitchFamily="18" charset="0"/>
              </a:rPr>
              <a:t>არსებობს</a:t>
            </a:r>
            <a:r>
              <a:rPr lang="ka-GE" dirty="0" smtClean="0">
                <a:ea typeface="Sylfaen" panose="010A0502050306030303" pitchFamily="18" charset="0"/>
                <a:cs typeface="Times New Roman" panose="02020603050405020304" pitchFamily="18" charset="0"/>
              </a:rPr>
              <a:t>. </a:t>
            </a:r>
            <a:r>
              <a:rPr lang="ka-GE" dirty="0" smtClean="0"/>
              <a:t>ჰყავთ </a:t>
            </a:r>
            <a:r>
              <a:rPr lang="ka-GE" b="1" dirty="0"/>
              <a:t>ინკლუზიური </a:t>
            </a:r>
            <a:r>
              <a:rPr lang="ka-GE" b="1" dirty="0" smtClean="0"/>
              <a:t>განათლების კოორდინატორი. </a:t>
            </a:r>
          </a:p>
          <a:p>
            <a:pPr marL="0" indent="0" algn="just">
              <a:buNone/>
            </a:pPr>
            <a:r>
              <a:rPr lang="ka-GE" b="1" dirty="0" smtClean="0"/>
              <a:t>იგი პასუხისმგებელია: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 შშმ/სსსმ სტუდენტებისადმი </a:t>
            </a:r>
            <a:r>
              <a:rPr lang="ka-GE" dirty="0"/>
              <a:t>ინდივიდუალური მიდგომის </a:t>
            </a:r>
            <a:r>
              <a:rPr lang="ka-GE" dirty="0" smtClean="0"/>
              <a:t>უზრუნველყოფაზე;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სასწავლო მასალების </a:t>
            </a:r>
            <a:r>
              <a:rPr lang="ka-GE" dirty="0"/>
              <a:t>მისაწვდომობის </a:t>
            </a:r>
            <a:r>
              <a:rPr lang="ka-GE" dirty="0" smtClean="0"/>
              <a:t>უზრუნველყოფაზე;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ლექტორების ინფორმირებაზე;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სწავლის </a:t>
            </a:r>
            <a:r>
              <a:rPr lang="ka-GE" dirty="0"/>
              <a:t>პროცესში გამოვლენილი ბარიერების აღმოფხვრაზე. </a:t>
            </a:r>
            <a:br>
              <a:rPr lang="ka-GE" dirty="0"/>
            </a:br>
            <a:endParaRPr lang="en-US" dirty="0"/>
          </a:p>
        </p:txBody>
      </p:sp>
      <p:pic>
        <p:nvPicPr>
          <p:cNvPr id="4" name="სურათი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054" y="555280"/>
            <a:ext cx="3091839" cy="10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12492"/>
          </a:xfrm>
        </p:spPr>
        <p:txBody>
          <a:bodyPr>
            <a:normAutofit/>
          </a:bodyPr>
          <a:lstStyle/>
          <a:p>
            <a:r>
              <a:rPr lang="ka-GE" sz="2800" b="1" dirty="0"/>
              <a:t>ინკლუზიური განათლება საქართველოში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149419"/>
              </p:ext>
            </p:extLst>
          </p:nvPr>
        </p:nvGraphicFramePr>
        <p:xfrm>
          <a:off x="557561" y="1594625"/>
          <a:ext cx="10805531" cy="479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15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750" y="982132"/>
            <a:ext cx="9513847" cy="77976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ააიპ ‘’მარიანის’’ მიერ ჩატარდა კვლევა შშმ და სსსმ სტუდენტების ინკლუზიაში არსებული ბარიერების გამოვლენა’’</a:t>
            </a:r>
            <a:br>
              <a:rPr lang="ka-GE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38" y="1951463"/>
            <a:ext cx="10582507" cy="392440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sz="3200" dirty="0" smtClean="0"/>
              <a:t>მკვლევრებმა </a:t>
            </a:r>
            <a:r>
              <a:rPr lang="ka-GE" sz="3200" dirty="0"/>
              <a:t>შეისწავლეს და გააანალიზეს ის სირთულეები, რასაც </a:t>
            </a:r>
            <a:r>
              <a:rPr lang="ka-GE" sz="3200" b="1" dirty="0" smtClean="0"/>
              <a:t>შშმ/სსსმ სტუდენტები </a:t>
            </a:r>
            <a:r>
              <a:rPr lang="ka-GE" sz="3200" dirty="0" smtClean="0"/>
              <a:t>აწყდებიან </a:t>
            </a:r>
            <a:r>
              <a:rPr lang="ka-GE" sz="3200" dirty="0"/>
              <a:t>უმაღლესი განათლების მიღებისა </a:t>
            </a:r>
            <a:r>
              <a:rPr lang="ka-GE" sz="3200" dirty="0" smtClean="0"/>
              <a:t>პროცესში; </a:t>
            </a:r>
          </a:p>
          <a:p>
            <a:pPr marL="0" indent="0" algn="just">
              <a:buNone/>
            </a:pPr>
            <a:endParaRPr lang="ka-GE" sz="32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sz="3200" dirty="0" smtClean="0"/>
              <a:t>გამოყვეს სტუდენტთა პრიორიტეტები</a:t>
            </a:r>
            <a:endParaRPr lang="ka-GE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7922"/>
            <a:ext cx="10515600" cy="51295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სტუდენტთა პრიორიტეტები: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483881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ka-GE" dirty="0"/>
              <a:t>ადმინისტრაციის მზაობა და დამოკიდებულებები;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ka-GE" dirty="0"/>
              <a:t>სასწავლო მასალები;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ka-GE" dirty="0"/>
              <a:t>გამოცდებისა და შეფასების სხვა კომპონენტების მისაწვდომობა;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ka-GE" dirty="0"/>
              <a:t>ლექტორების ცნობიერება, დამოკიდებულებები და მიდგომები;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ka-GE" dirty="0"/>
              <a:t>მატერიალური ბაზა _ ინფრასტრუქტურა უნივერსიტეტის შენობაში და მის მიმდებარედ, დამხმარე ტექნიკური აღჭურვილობა; 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ka-GE" dirty="0"/>
              <a:t>ინფორმაციის მისაწვდომობა (ვებგვერდის, ელექტრონული ფოსტისა თუ სხვა ელექტრონული სისტემების); 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ka-GE" dirty="0"/>
              <a:t>სტუდენტურ ცხოვრებაში ჩართულობა და სხვა სტუდენტებთან თანასწორი კომუნიკაცია.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82" y="657922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4349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ადმინისტრაციის მზაობა და დამოკიდებულება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7556" cy="4351338"/>
          </a:xfrm>
        </p:spPr>
        <p:txBody>
          <a:bodyPr>
            <a:normAutofit/>
          </a:bodyPr>
          <a:lstStyle/>
          <a:p>
            <a:pPr algn="just"/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აუცილებელია </a:t>
            </a:r>
            <a:r>
              <a:rPr lang="ka-GE" dirty="0" smtClean="0"/>
              <a:t>შშმ/სსსმ </a:t>
            </a:r>
            <a:r>
              <a:rPr lang="ka-GE" dirty="0"/>
              <a:t>სტუდენტებისათვის თანასწორი, ღირსეული და მათ საჭიროებებზე მორგებული სასწავლო </a:t>
            </a:r>
            <a:r>
              <a:rPr lang="ka-GE" dirty="0" smtClean="0"/>
              <a:t>გარემოს და რესურსების უზრუნველყოფა;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მხედველობის დარღვევის მქონე სტუდენტებს ესაჭიროებათ სასწავლო მასალის არსებობა ალტერნატიულ ფორმატში </a:t>
            </a:r>
            <a:r>
              <a:rPr lang="ka-GE" sz="2000" i="1" u="sng" dirty="0" smtClean="0"/>
              <a:t>(ტექსტი ელექტრონულად, აუდიო ფორმატში ან ბრაილის შრიფტით); </a:t>
            </a:r>
            <a:r>
              <a:rPr lang="ka-GE" dirty="0" smtClean="0"/>
              <a:t>უნივერსიტეტმა უნდა შექმნას ალტერნატიული ფორმატის სასწავლო მასალის ერთიანი ბაზა.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0" y="747132"/>
            <a:ext cx="10350190" cy="390292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400" b="1" dirty="0" smtClean="0"/>
              <a:t>გამოცდებისა და შეფასების სხვა კომპონენტების მისაწვდომობა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610" y="1360448"/>
            <a:ext cx="10350190" cy="50180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ka-GE" sz="3100" b="1" dirty="0" smtClean="0"/>
              <a:t>იგულისხმება არა შინაარსის გამარტივება, არამედ ფორმის ცვლილება: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სმენის დარღვევის მქონე სტუდენტისათვის - დავალების დაწერა;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მხედველობის დარღვევის მქონე სტუდენტისათვის - გაზრდილი შრიფტით დაბეჭდილი ტესტი;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დასწავლის უნარის დარღვევის დაქვეითების მქონე </a:t>
            </a:r>
            <a:r>
              <a:rPr lang="ka-GE" sz="2600" dirty="0" smtClean="0"/>
              <a:t>სტუდენტისათვის </a:t>
            </a:r>
            <a:r>
              <a:rPr lang="ka-GE" sz="2600" dirty="0" smtClean="0"/>
              <a:t>- გამოცდის ზეპირად ჩაბარება,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ფსიქოსოციალური საჭიროების მქონე სტუდენტისათვის </a:t>
            </a:r>
            <a:r>
              <a:rPr lang="ka-GE" sz="2600" dirty="0" smtClean="0"/>
              <a:t>- ნაკლებად </a:t>
            </a:r>
            <a:r>
              <a:rPr lang="ka-GE" sz="2600" dirty="0" smtClean="0"/>
              <a:t>სტრესული გარემო დავალების წარსადგენად ან წერითი სამუშაოს შესასრულებლად. </a:t>
            </a:r>
          </a:p>
          <a:p>
            <a:pPr marL="0" indent="0" algn="just">
              <a:buNone/>
            </a:pPr>
            <a:endParaRPr lang="ka-GE" sz="3100" b="1" dirty="0" smtClean="0"/>
          </a:p>
          <a:p>
            <a:pPr marL="0" indent="0" algn="just">
              <a:buNone/>
            </a:pPr>
            <a:r>
              <a:rPr lang="ka-GE" sz="3100" b="1" dirty="0" smtClean="0"/>
              <a:t>გამოცდების დროს მნიშვნელობას იძენს: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საჭიროებისას სსსმ სტუდენტისათვის ცალკე საგამოცდო ოთახის გამოყოფა;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გამოცდის ელექტრონულ ფორმატში </a:t>
            </a:r>
            <a:r>
              <a:rPr lang="ka-GE" sz="2600" dirty="0" smtClean="0"/>
              <a:t>- კომპიუტერით </a:t>
            </a:r>
            <a:r>
              <a:rPr lang="ka-GE" sz="2600" dirty="0" smtClean="0"/>
              <a:t>ჩაბარება;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საგამოცდო დროის გაზრდა;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ka-GE" sz="2600" dirty="0" smtClean="0"/>
              <a:t>განათების მორგება.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4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b="1" dirty="0" smtClean="0"/>
              <a:t>უდიდესი მნიშვნელობა ენიჭება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ka-GE" sz="3200" b="1" dirty="0" smtClean="0"/>
              <a:t>ლექტორების მიდგომებს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თითოეულ </a:t>
            </a:r>
            <a:r>
              <a:rPr lang="ka-GE" dirty="0"/>
              <a:t>სტუდენტს </a:t>
            </a:r>
            <a:r>
              <a:rPr lang="ka-GE" dirty="0" smtClean="0"/>
              <a:t>სჭირდება ინდივიდუალურად მიდგომა;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err="1" smtClean="0"/>
              <a:t>შშმ</a:t>
            </a:r>
            <a:r>
              <a:rPr lang="ka-GE" dirty="0" smtClean="0"/>
              <a:t>/</a:t>
            </a:r>
            <a:r>
              <a:rPr lang="ka-GE" dirty="0" err="1" smtClean="0"/>
              <a:t>სსსმ</a:t>
            </a:r>
            <a:r>
              <a:rPr lang="ka-GE" dirty="0" smtClean="0"/>
              <a:t> პირებს </a:t>
            </a:r>
            <a:r>
              <a:rPr lang="ka-GE" dirty="0" smtClean="0"/>
              <a:t>არ </a:t>
            </a:r>
            <a:r>
              <a:rPr lang="ka-GE" dirty="0" smtClean="0"/>
              <a:t>სჭირდებათ შეღავათები.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32" y="4235902"/>
            <a:ext cx="279221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057"/>
            <a:ext cx="10515600" cy="76114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/>
              <a:t>მატერიალური ბაზა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970" y="2509024"/>
            <a:ext cx="10249829" cy="370220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უმაღლესი საგანმანათლებლო დაწესებულებების შენობების აშენებისა და / ან რემონტისას, გათვალისწინებული უნდა იყოს უნივერსალური დიზაინის პრინციპები. </a:t>
            </a: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err="1" smtClean="0"/>
              <a:t>შშმ</a:t>
            </a:r>
            <a:r>
              <a:rPr lang="ka-GE" dirty="0" smtClean="0"/>
              <a:t>/</a:t>
            </a:r>
            <a:r>
              <a:rPr lang="ka-GE" dirty="0" err="1" smtClean="0"/>
              <a:t>სსსმ</a:t>
            </a:r>
            <a:r>
              <a:rPr lang="ka-GE" dirty="0" smtClean="0"/>
              <a:t> </a:t>
            </a:r>
            <a:r>
              <a:rPr lang="ka-GE" dirty="0"/>
              <a:t>სტუდენტების გარკვეულ ნაწილს ესაჭიროება დამხმარე </a:t>
            </a:r>
            <a:r>
              <a:rPr lang="ka-GE" dirty="0" smtClean="0"/>
              <a:t>საშუალებები - გამადიდებელი </a:t>
            </a:r>
            <a:r>
              <a:rPr lang="ka-GE" dirty="0"/>
              <a:t>მოწყობილობა, ბრაილის საწერი საშუალებები, თეთრი ხელჯოხი, ყავარჯენი და </a:t>
            </a:r>
            <a:r>
              <a:rPr lang="ka-GE" dirty="0" smtClean="0"/>
              <a:t>სხვა. </a:t>
            </a:r>
          </a:p>
        </p:txBody>
      </p:sp>
    </p:spTree>
    <p:extLst>
      <p:ext uri="{BB962C8B-B14F-4D97-AF65-F5344CB8AC3E}">
        <p14:creationId xmlns:p14="http://schemas.microsoft.com/office/powerpoint/2010/main" val="26811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ინფორმაციის მისაწვდომობა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ka-GE" dirty="0" smtClean="0"/>
              <a:t>სავალდებულოა შშმ/სსსმ</a:t>
            </a:r>
            <a:r>
              <a:rPr lang="ka-GE" b="1" dirty="0" smtClean="0"/>
              <a:t> </a:t>
            </a:r>
            <a:r>
              <a:rPr lang="ka-GE" dirty="0" smtClean="0"/>
              <a:t>სტუდენტებისთვის სრულად </a:t>
            </a:r>
            <a:r>
              <a:rPr lang="ka-GE" dirty="0"/>
              <a:t>მისაწვდომი იყოს </a:t>
            </a:r>
            <a:r>
              <a:rPr lang="ka-GE" dirty="0" smtClean="0"/>
              <a:t>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უმაღლესი </a:t>
            </a:r>
            <a:r>
              <a:rPr lang="ka-GE" dirty="0"/>
              <a:t>სასწავლებლების მიერ გამოყენებული ყველა </a:t>
            </a:r>
            <a:r>
              <a:rPr lang="ka-GE" dirty="0" smtClean="0"/>
              <a:t>ვებგვერდი;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ელექტრონული ფოსტა;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დავალებების </a:t>
            </a:r>
            <a:r>
              <a:rPr lang="ka-GE" dirty="0"/>
              <a:t>წარსადგენი ელექტრონული </a:t>
            </a:r>
            <a:r>
              <a:rPr lang="ka-GE" dirty="0" smtClean="0"/>
              <a:t>სისტემები. </a:t>
            </a:r>
          </a:p>
          <a:p>
            <a:pPr marL="0" indent="0">
              <a:buNone/>
            </a:pPr>
            <a:r>
              <a:rPr lang="ka-GE" sz="2000" b="1" dirty="0" smtClean="0"/>
              <a:t>   (გაეროს </a:t>
            </a:r>
            <a:r>
              <a:rPr lang="ka-GE" sz="2000" b="1" dirty="0"/>
              <a:t>შშმ პირთა უფლებების </a:t>
            </a:r>
            <a:r>
              <a:rPr lang="ka-GE" sz="2000" b="1" dirty="0" smtClean="0"/>
              <a:t>კონვენცია)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84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09" y="978442"/>
            <a:ext cx="10515600" cy="1325563"/>
          </a:xfrm>
        </p:spPr>
        <p:txBody>
          <a:bodyPr/>
          <a:lstStyle/>
          <a:p>
            <a:pPr algn="ctr"/>
            <a:r>
              <a:rPr lang="ka-GE" sz="2600" b="1" dirty="0">
                <a:solidFill>
                  <a:prstClr val="black"/>
                </a:solidFill>
              </a:rPr>
              <a:t>სტუდენტურ ცხოვრებაში ჩართულობა და სხვა სტუდენტებთან თანასწორი კომუნიკაცია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78450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ფსიქო-სოციალური </a:t>
            </a:r>
            <a:r>
              <a:rPr lang="ka-GE" dirty="0"/>
              <a:t>საჭიროების მქონე სტუდენტს შესაძლოა დიდი სტრესის დროს გაუმწვავდეს მდგომარეობა, რამაც </a:t>
            </a:r>
            <a:r>
              <a:rPr lang="ka-GE" dirty="0" smtClean="0"/>
              <a:t>გაურთულოს ურთიერთობები ლექტორებთან და </a:t>
            </a:r>
            <a:r>
              <a:rPr lang="ka-GE" dirty="0"/>
              <a:t>სტუდენტებთან. </a:t>
            </a:r>
            <a:endParaRPr lang="ka-GE" dirty="0" smtClean="0"/>
          </a:p>
          <a:p>
            <a:pPr marL="0" indent="0" algn="just">
              <a:buNone/>
            </a:pP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მნიშვნელოვანია </a:t>
            </a:r>
            <a:r>
              <a:rPr lang="ka-GE" dirty="0"/>
              <a:t>სტუდენტების ცნობიერების </a:t>
            </a:r>
            <a:r>
              <a:rPr lang="ka-GE" dirty="0" smtClean="0"/>
              <a:t>ამაღლება; სათანადოდ ინფორმირება.  </a:t>
            </a:r>
          </a:p>
        </p:txBody>
      </p:sp>
    </p:spTree>
    <p:extLst>
      <p:ext uri="{BB962C8B-B14F-4D97-AF65-F5344CB8AC3E}">
        <p14:creationId xmlns:p14="http://schemas.microsoft.com/office/powerpoint/2010/main" val="6640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239" y="769434"/>
            <a:ext cx="9954321" cy="702527"/>
          </a:xfrm>
        </p:spPr>
        <p:txBody>
          <a:bodyPr>
            <a:normAutofit fontScale="90000"/>
          </a:bodyPr>
          <a:lstStyle/>
          <a:p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b="1" dirty="0" smtClean="0"/>
              <a:t>2018  წელს შშმ/სსსმ </a:t>
            </a:r>
            <a:r>
              <a:rPr lang="ka-GE" sz="2000" b="1" dirty="0"/>
              <a:t>პირთათვის უმაღლესი განათლების ხელმისაწვდომობის ხარისხის დადგენის მიზნით ჩატარებული კვლევა</a:t>
            </a:r>
            <a:br>
              <a:rPr lang="ka-GE" sz="2000" b="1" dirty="0"/>
            </a:br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b="1" dirty="0" smtClean="0"/>
              <a:t>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231" y="1718632"/>
            <a:ext cx="10598227" cy="45260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b="1" dirty="0"/>
              <a:t>კვლევის ამოცანა: </a:t>
            </a:r>
            <a:r>
              <a:rPr lang="ka-GE" dirty="0"/>
              <a:t>უმაღლეს საგანმანათლებლო დაწესებულებებში შშმ/სსსმ პირთათვის ხარისხიანი განათლების უზრუნვეყოფის პირობების ანალიზი, საჭირო რეკომენდაციების შემუშავება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b="1" dirty="0"/>
              <a:t>დაკვირვების მეთოდით</a:t>
            </a:r>
            <a:r>
              <a:rPr lang="ka-GE" dirty="0"/>
              <a:t> </a:t>
            </a:r>
            <a:r>
              <a:rPr lang="ka-GE" dirty="0" smtClean="0"/>
              <a:t>კვლევის </a:t>
            </a:r>
            <a:r>
              <a:rPr lang="ka-GE" dirty="0" smtClean="0"/>
              <a:t>პროცესში </a:t>
            </a:r>
            <a:r>
              <a:rPr lang="ka-GE" dirty="0" smtClean="0"/>
              <a:t>შეფასდა </a:t>
            </a:r>
            <a:r>
              <a:rPr lang="ka-GE" dirty="0" smtClean="0"/>
              <a:t>3 უმაღლესი დაწესებულების ფიზიკური გარემოს მოწყობა და მატერიალურ-ტექნიკური ბაზა;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b="1" dirty="0" smtClean="0"/>
              <a:t>ჩაღრმავებული ინტერვიუს მეთოდით</a:t>
            </a:r>
            <a:r>
              <a:rPr lang="ka-GE" dirty="0" smtClean="0"/>
              <a:t> გამოკითხული იქნა უსდ-ების ადმინისტრაციის წარმომადგენლები, </a:t>
            </a:r>
            <a:r>
              <a:rPr lang="ka-GE" dirty="0"/>
              <a:t>სასწავლო პროცესების მართვის </a:t>
            </a:r>
            <a:r>
              <a:rPr lang="ka-GE" dirty="0" smtClean="0"/>
              <a:t>მენეჯერები</a:t>
            </a:r>
            <a:r>
              <a:rPr lang="ka-GE" dirty="0"/>
              <a:t>, </a:t>
            </a:r>
            <a:r>
              <a:rPr lang="ka-GE" dirty="0" smtClean="0"/>
              <a:t>თვითმმართველობის პრეზიდენტები</a:t>
            </a:r>
            <a:r>
              <a:rPr lang="ka-GE" dirty="0"/>
              <a:t>, აჭარის ავტონომიური რესპუბლიკის განათლების, კულტურისა და სპორტის სამინისტროს მულტიდისციპლინარული გუნდის </a:t>
            </a:r>
            <a:r>
              <a:rPr lang="ka-GE" dirty="0" smtClean="0"/>
              <a:t>წევრი, შშმ/სსსმ პირები.</a:t>
            </a:r>
            <a:endParaRPr lang="ka-GE" b="1" dirty="0"/>
          </a:p>
          <a:p>
            <a:pPr marL="0" indent="0" algn="r">
              <a:buNone/>
            </a:pPr>
            <a:r>
              <a:rPr lang="ka-GE" sz="1500" b="1" dirty="0" smtClean="0"/>
              <a:t>(„</a:t>
            </a:r>
            <a:r>
              <a:rPr lang="ka-GE" sz="1500" b="1" dirty="0"/>
              <a:t>უმაღლესი განათლების ხელმისაწვდომობა შშმ/სსსმ </a:t>
            </a:r>
            <a:r>
              <a:rPr lang="ka-GE" sz="1500" b="1" dirty="0" smtClean="0"/>
              <a:t>პირებისათვის“; </a:t>
            </a:r>
            <a:r>
              <a:rPr lang="ka-GE" sz="1500" b="1" dirty="0"/>
              <a:t>სამაგისტრო </a:t>
            </a:r>
            <a:r>
              <a:rPr lang="ka-GE" sz="1500" b="1" dirty="0" smtClean="0"/>
              <a:t>ნაშრომი; ავტორი </a:t>
            </a:r>
            <a:r>
              <a:rPr lang="ka-GE" sz="1500" b="1" dirty="0"/>
              <a:t>რენა </a:t>
            </a:r>
            <a:r>
              <a:rPr lang="ka-GE" sz="1500" b="1" dirty="0" smtClean="0"/>
              <a:t>ზოიძე, ხელმძღვანელი ასოც. პროფესორი მარინე გურგენიძე) </a:t>
            </a:r>
            <a:r>
              <a:rPr lang="ka-GE" sz="1500" b="1" dirty="0"/>
              <a:t/>
            </a:r>
            <a:br>
              <a:rPr lang="ka-GE" sz="1500" b="1" dirty="0"/>
            </a:br>
            <a:endParaRPr lang="ka-GE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5701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4" y="724830"/>
            <a:ext cx="9569603" cy="1003610"/>
          </a:xfrm>
        </p:spPr>
        <p:txBody>
          <a:bodyPr>
            <a:normAutofit fontScale="90000"/>
          </a:bodyPr>
          <a:lstStyle/>
          <a:p>
            <a:r>
              <a:rPr lang="ka-GE" sz="3200" b="1" dirty="0" smtClean="0"/>
              <a:t>კვლევის დროს გამოიკვეთა შემდეგი ძირითადი პრობლემები: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68" y="1728439"/>
            <a:ext cx="10638263" cy="4515419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/>
              <a:t>უმაღლესი საგანმანათლებლო დაწესებულებები </a:t>
            </a:r>
            <a:r>
              <a:rPr lang="ka-GE" dirty="0" smtClean="0"/>
              <a:t>ნაკლებად არიან მზად </a:t>
            </a:r>
            <a:r>
              <a:rPr lang="ka-GE" dirty="0"/>
              <a:t>შშმ/სსსმ </a:t>
            </a:r>
            <a:r>
              <a:rPr lang="ka-GE" dirty="0" smtClean="0"/>
              <a:t>(განსაკუთრებით მხედველობის და სმენის არ მქონე) </a:t>
            </a:r>
            <a:r>
              <a:rPr lang="ka-GE" dirty="0"/>
              <a:t>პირთა </a:t>
            </a:r>
            <a:r>
              <a:rPr lang="ka-GE" dirty="0" smtClean="0"/>
              <a:t>მისაღებად.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კვლევის ობიექტი </a:t>
            </a:r>
            <a:r>
              <a:rPr lang="ka-GE" dirty="0"/>
              <a:t>უნივერსიტეტების </a:t>
            </a:r>
            <a:r>
              <a:rPr lang="ka-GE" dirty="0" smtClean="0"/>
              <a:t>ნაწილი არაადაპტირებული </a:t>
            </a:r>
            <a:r>
              <a:rPr lang="ka-GE" dirty="0"/>
              <a:t>მატერიალურ-ტექნიკური ბაზისა და ფიზიკური </a:t>
            </a:r>
            <a:r>
              <a:rPr lang="ka-GE" dirty="0" smtClean="0"/>
              <a:t>გარემოს </a:t>
            </a:r>
            <a:r>
              <a:rPr lang="ka-GE" dirty="0"/>
              <a:t>გამო ნაწილობრივ არის  ხელმისაწვდომი შშმ/სსსმ პირებისათვის;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არ </a:t>
            </a:r>
            <a:r>
              <a:rPr lang="ka-GE" dirty="0"/>
              <a:t>არსებობს </a:t>
            </a:r>
            <a:r>
              <a:rPr lang="ka-GE" dirty="0" smtClean="0"/>
              <a:t>შშმ/სსსმ </a:t>
            </a:r>
            <a:r>
              <a:rPr lang="ka-GE" dirty="0"/>
              <a:t>პირთა პრობლემებთან გამკლავების რაიმე სახის სამსახური, რომელიც მხარდაჭერას გაუწევდა შშმ/სსსმ </a:t>
            </a:r>
            <a:r>
              <a:rPr lang="ka-GE" dirty="0" smtClean="0"/>
              <a:t>სტუდენტებს </a:t>
            </a:r>
            <a:r>
              <a:rPr lang="ka-GE" dirty="0"/>
              <a:t>საჭიროების შემთხვევაში</a:t>
            </a:r>
            <a:r>
              <a:rPr lang="ka-GE" dirty="0" smtClean="0"/>
              <a:t>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ხშირ </a:t>
            </a:r>
            <a:r>
              <a:rPr lang="ka-GE" dirty="0"/>
              <a:t>შემთხვევაში ლექტორები არ იყენებენ სწორ </a:t>
            </a:r>
            <a:r>
              <a:rPr lang="ka-GE" dirty="0" smtClean="0"/>
              <a:t>ტერმინოლოგიას; უნივერსიტეტის </a:t>
            </a:r>
            <a:r>
              <a:rPr lang="ka-GE" dirty="0"/>
              <a:t>პერსონალის მხრიდან არის სიბრალულისა და შეცოდების </a:t>
            </a:r>
            <a:r>
              <a:rPr lang="ka-GE" dirty="0" smtClean="0"/>
              <a:t>მომენტები.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857" y="826016"/>
            <a:ext cx="9601196" cy="679400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en-US" sz="24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ka-GE" sz="2400" b="1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დოკუმენტით </a:t>
            </a:r>
            <a:r>
              <a:rPr lang="ka-GE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„საქართველოს კანონი უმაღლესი განათლების შესახებ“ უმაღლეს საგანმანათლებლო დაწესებულებას ევალება: </a:t>
            </a:r>
            <a: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en-US" sz="24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441014"/>
              </p:ext>
            </p:extLst>
          </p:nvPr>
        </p:nvGraphicFramePr>
        <p:xfrm>
          <a:off x="758283" y="1683835"/>
          <a:ext cx="10673576" cy="453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111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79399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რეკომენდაციები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39" y="1661532"/>
            <a:ext cx="10593659" cy="44596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უმაღლეს საგანმანათლებლო დაწესებულებებში მნიშვნელოვანია დაინერგოს ინკლუზიური განათლების მხარდამჭერი სერვისები; </a:t>
            </a:r>
            <a:endParaRPr lang="ka-GE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 smtClean="0"/>
              <a:t>სასარგებლოა ამოქმედდეს </a:t>
            </a:r>
            <a:r>
              <a:rPr lang="ka-GE" dirty="0"/>
              <a:t>მონიტორინგის მექანიზმი, რომელიც კონტროლს გაუწევს შშმ/სსსმ პირებისთვის განათლების ხელმისაწვდომობის არსებულ </a:t>
            </a:r>
            <a:r>
              <a:rPr lang="ka-GE" dirty="0" smtClean="0"/>
              <a:t>მდგომარეობას;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მნიშვნელოვანია სახელმწიფოს მხრიდან ხელშეწყობა უმაღლესებში ინკლუზიური განათლების გასახორციელებლად. </a:t>
            </a:r>
            <a:r>
              <a:rPr lang="ka-GE" dirty="0" smtClean="0"/>
              <a:t>სასურველია ფინანსური </a:t>
            </a:r>
            <a:r>
              <a:rPr lang="ka-GE" dirty="0"/>
              <a:t>დახმარების </a:t>
            </a:r>
            <a:r>
              <a:rPr lang="ka-GE" dirty="0" smtClean="0"/>
              <a:t>გაწევა;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ka-GE" dirty="0"/>
              <a:t>ინკლუზიური განათლების </a:t>
            </a:r>
            <a:r>
              <a:rPr lang="ka-GE" dirty="0" smtClean="0"/>
              <a:t>დანერგვისას მნიშვნელოვანია </a:t>
            </a:r>
            <a:r>
              <a:rPr lang="ka-GE" dirty="0"/>
              <a:t>ევროპის გამოცდილების გაზიარება.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 smtClean="0"/>
              <a:t>პრობლემათა გადაჭრის შესაძლო გზა</a:t>
            </a:r>
            <a:br>
              <a:rPr lang="ka-GE" sz="3200" b="1" dirty="0" smtClean="0"/>
            </a:br>
            <a:r>
              <a:rPr lang="ka-GE" sz="3200" b="1" dirty="0" smtClean="0"/>
              <a:t>საქართველოში </a:t>
            </a:r>
            <a:r>
              <a:rPr lang="ka-GE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უმაღლესი </a:t>
            </a:r>
            <a:r>
              <a:rPr lang="ka-GE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განათლების მისაწვდომობის </a:t>
            </a:r>
            <a:r>
              <a:rPr lang="ka-GE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მოდელის შესაბამისად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ka-GE" b="1" dirty="0" smtClean="0"/>
          </a:p>
          <a:p>
            <a:pPr marL="0" indent="0" algn="ctr">
              <a:buNone/>
            </a:pPr>
            <a:r>
              <a:rPr lang="ka-GE" b="1" dirty="0" smtClean="0"/>
              <a:t>მისაწვდომობის ცენტრი</a:t>
            </a:r>
          </a:p>
          <a:p>
            <a:pPr marL="0" indent="0" algn="just">
              <a:buNone/>
            </a:pPr>
            <a:endParaRPr lang="ka-GE" dirty="0" smtClean="0"/>
          </a:p>
          <a:p>
            <a:pPr marL="0" indent="0" algn="just">
              <a:buNone/>
            </a:pPr>
            <a:r>
              <a:rPr lang="ka-GE" dirty="0" smtClean="0"/>
              <a:t>მკვლევარები მიიჩნევენ, რომ შშმ/სსსმ პირთა საქართველოს უმაღლეს საგანმანათლებლო დაწესებულებებში ინკლუზიის ხელშესაწყობად მნიშვნელოვანია მისაწვდომობის ცენტრის გახსნა.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en-US" sz="1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83" y="2475202"/>
            <a:ext cx="279221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551" y="647595"/>
            <a:ext cx="10461701" cy="891273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მკვლევარები მისაწვდომობის ცენტრის მიზნებად </a:t>
            </a:r>
            <a:br>
              <a:rPr lang="ka-GE" sz="3200" b="1" dirty="0" smtClean="0"/>
            </a:br>
            <a:r>
              <a:rPr lang="ka-GE" sz="3200" b="1" dirty="0" smtClean="0"/>
              <a:t>მოიაზრებს: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50" y="1639229"/>
            <a:ext cx="10461701" cy="459430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/>
              <a:t>შეიმუშაოს კონკრეტული </a:t>
            </a:r>
            <a:r>
              <a:rPr lang="ka-GE" dirty="0" smtClean="0"/>
              <a:t> უსდ-ის </a:t>
            </a:r>
            <a:r>
              <a:rPr lang="ka-GE" dirty="0"/>
              <a:t>სტრუქტურის და პროცედურების შესაბამისი გეგმა, რათა მოხდეს </a:t>
            </a:r>
            <a:r>
              <a:rPr lang="ka-GE" dirty="0" smtClean="0"/>
              <a:t>შშმ/სსსმ სტუდენტების </a:t>
            </a:r>
            <a:r>
              <a:rPr lang="ka-GE" dirty="0"/>
              <a:t>დროული იდენტიფიცირება</a:t>
            </a:r>
            <a:r>
              <a:rPr lang="ka-GE" dirty="0" smtClean="0"/>
              <a:t>;</a:t>
            </a:r>
            <a:r>
              <a:rPr lang="ka-GE" dirty="0"/>
              <a:t> 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/>
              <a:t>შეიმუშაოს </a:t>
            </a:r>
            <a:r>
              <a:rPr lang="ka-GE" dirty="0" smtClean="0"/>
              <a:t>ინდივიდუალური </a:t>
            </a:r>
            <a:r>
              <a:rPr lang="ka-GE" dirty="0"/>
              <a:t>საჭიროებების დროული და ობიექტური შეფასების ფორმა</a:t>
            </a:r>
            <a:r>
              <a:rPr lang="ka-GE" dirty="0" smtClean="0"/>
              <a:t>;</a:t>
            </a:r>
            <a:r>
              <a:rPr lang="ka-GE" dirty="0"/>
              <a:t> 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დაგეგმოს </a:t>
            </a:r>
            <a:r>
              <a:rPr lang="ka-GE" dirty="0"/>
              <a:t>ინდივიდუალური ჩარევა და განსაზღვროს საჭირო სერვისები, </a:t>
            </a:r>
            <a:r>
              <a:rPr lang="ka-GE" dirty="0" smtClean="0"/>
              <a:t>მატერიალური, ადამიანური </a:t>
            </a:r>
            <a:r>
              <a:rPr lang="ka-GE" dirty="0"/>
              <a:t>რესურსები</a:t>
            </a:r>
            <a:r>
              <a:rPr lang="ka-GE" dirty="0" smtClean="0"/>
              <a:t>;</a:t>
            </a:r>
            <a:endParaRPr lang="en-US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/>
              <a:t>შეიმუშაოს ტრანზიციის პროცესების (</a:t>
            </a:r>
            <a:r>
              <a:rPr lang="ka-GE" dirty="0" smtClean="0"/>
              <a:t>ჩარიცხვა, მობილობა, სტუდენტის </a:t>
            </a:r>
            <a:r>
              <a:rPr lang="ka-GE" dirty="0"/>
              <a:t>სტატუსის აღდგენა) მაქსიმალურად ეფექტიანად მართვის სტრატეგია</a:t>
            </a:r>
            <a:r>
              <a:rPr lang="ka-GE" dirty="0" smtClean="0"/>
              <a:t>;</a:t>
            </a:r>
          </a:p>
          <a:p>
            <a:pPr marL="0" lvl="0" indent="0" algn="just">
              <a:buNone/>
            </a:pPr>
            <a:r>
              <a:rPr lang="ka-GE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(უმაღლესი </a:t>
            </a:r>
            <a:r>
              <a:rPr lang="ka-G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განათლების მისაწვდომობის </a:t>
            </a:r>
            <a:r>
              <a:rPr lang="ka-GE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მოდელი)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7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8" y="658746"/>
            <a:ext cx="11062010" cy="1303867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მკვლევარები მისაწვდომობის ცენტრის მიზნებად მოიაზრებს: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44" y="1962613"/>
            <a:ext cx="10482146" cy="4239883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მოახდინოს აკადემიური და ადმინისტრაციული პერსონალის ინფორმირება სტუდენტის ინდივიდუალური საჭიროებების შესახებ კონფიდენციალობის საკითხების გათვალისწინებით;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იზრუნოს უსდ-ს აკადემიური თუ ადმინისტრაციული პერსონალის და სტუდენტების ცნობიერების ამაღლებაზე;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მოახდინოს სტუდენტის დროული დაკავშირება საჭირო შიგა თუ გარე სერვისთან;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გაუწიოს კონსულტირება სსსმ და/ან შშმ სტუდენტებს არსებული ხელშეწყობის სერვისების შესახებ </a:t>
            </a:r>
            <a:endParaRPr lang="en-US" dirty="0" smtClean="0"/>
          </a:p>
          <a:p>
            <a:pPr marL="0" indent="0" algn="just">
              <a:buNone/>
            </a:pPr>
            <a:r>
              <a:rPr lang="ka-G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a-GE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(</a:t>
            </a:r>
            <a:r>
              <a:rPr lang="ka-G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უმაღლესი განათლების მისაწვდომობის მოდელი)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736" y="982132"/>
            <a:ext cx="10526751" cy="657097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მკვლევარები მისაწვდომობის ცენტრის მიზნებად </a:t>
            </a:r>
            <a:br>
              <a:rPr lang="ka-GE" sz="3200" b="1" dirty="0" smtClean="0"/>
            </a:br>
            <a:r>
              <a:rPr lang="ka-GE" sz="3200" b="1" dirty="0" smtClean="0"/>
              <a:t>მოიაზრებს: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30" y="1795346"/>
            <a:ext cx="10615961" cy="4382430"/>
          </a:xfrm>
        </p:spPr>
        <p:txBody>
          <a:bodyPr>
            <a:normAutofit fontScale="85000" lnSpcReduction="2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შეასრულოს ინფორმაციის გამტარის როლი ადმინისტრაციას, აკადემიურ პერსონალს, სხვადასხვა დეპარტამენტს-სამსახურს და სტუდენტს შორის; 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გაუწიოს კვალიფიციური კონსულტაცია უსდ-ს ადმინისტრაციას არსებული გამოწვევების თანამედროვე გადაჭრის გზების შესახებ;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მოიწვიოს დამატებითი სპეციალისტი; რეკომენდაციის მიღების მიზნით მიმართოს იმ ორგანიზაციებს, რომელთაც აქვთ შესაბამისი ცოდნა და კონკრეტულ საკითხებზე მუშაობის გამოცდილება </a:t>
            </a:r>
            <a:r>
              <a:rPr lang="ka-GE" sz="2200" i="1" u="sng" dirty="0" smtClean="0"/>
              <a:t>(დარღვევის სპეციფიკური ფორმები, განსხვავებული მდგომარეობები, განვითარების თავისებურებები);</a:t>
            </a:r>
            <a:endParaRPr lang="en-US" sz="2200" i="1" u="sng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შეარჩიოს აკომოდაციის შესაბამისი ფორმა სტუდენტის ინდივიდუალური საჭიროებების შესაბამისად, დაგეგმოს და განახორციელოს მისაწვდომობის გაზრდისთვის საჭირო აქტივობები;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შეარჩიოს საჭირო დამხმარე საშუალებები და ლობირება გაუწიოს შეძენის/ქირაობის/თხოვების პროცესს</a:t>
            </a:r>
            <a:r>
              <a:rPr lang="ka-GE" dirty="0" smtClean="0"/>
              <a:t>;</a:t>
            </a:r>
          </a:p>
          <a:p>
            <a:pPr marL="0" lvl="0" indent="0" algn="just">
              <a:buNone/>
            </a:pPr>
            <a:r>
              <a:rPr lang="ka-GE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 (</a:t>
            </a:r>
            <a:r>
              <a:rPr lang="ka-G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უმაღლესი განათლების მისაწვდომობის მოდელი)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43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062" y="680224"/>
            <a:ext cx="10461703" cy="101476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მკვლევარები მისაწვდომობის ცენტრის მიზნებად </a:t>
            </a:r>
            <a:br>
              <a:rPr lang="ka-GE" sz="3200" b="1" dirty="0" smtClean="0"/>
            </a:br>
            <a:r>
              <a:rPr lang="ka-GE" sz="3200" b="1" dirty="0" smtClean="0"/>
              <a:t>მოიაზრებს: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984917"/>
            <a:ext cx="10459844" cy="4170556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ჩაატაროს ფიზიკური გარემოს ანალიზი მისაწვდომობის კუთხით, განსაზღვროს განსახორციელებელი სამუშაოები უნივერსალური დიზაინის პრინციპების გათვალისწინებით და გაუწიოს ლობირება შესაბამისი ღონისძიებების გატარებას; </a:t>
            </a:r>
            <a:endParaRPr lang="en-US" sz="2000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ჩაატაროს უსდ-ს შიდა რეგულაციების, დებულებების და დადგენილებების ანალიზი, საჭიროების შემთხვევაში მოახდინოს ცვლილებების შეტანის ინიცირება/ლობირება; </a:t>
            </a:r>
            <a:endParaRPr lang="en-US" sz="2000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მუდმივად იზრუნოს სასწავლო მასალების მისაწვდომი ფორმატით არსებობის უზრუნველყოფაზე ყველა საგანმანათლებლო პროგრამის მიმართულებით (საკითხავი მასალები აუდიო/ელექტრონული/ბრაილის შრიფტით/გადიდებული შრიფტით; სასწავლო ვიდეოები სურდო თარგმანით/აუდიოაღწერით და სხვა); </a:t>
            </a:r>
            <a:endParaRPr lang="en-US" sz="2000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sz="2000" dirty="0" smtClean="0"/>
              <a:t>შეიმუშაოს რეკომენდაციები აკადემიურ პროცესებს მიღმა სტუდენტურ აქტივობებში ჩართვის შესახებ და ითანამშრომლოს შესაბამის სამსახურებთან თუ ჯგუფებთან</a:t>
            </a:r>
            <a:r>
              <a:rPr lang="ka-GE" sz="2000" dirty="0" smtClean="0"/>
              <a:t>;</a:t>
            </a:r>
          </a:p>
          <a:p>
            <a:pPr marL="0" lvl="0" indent="0" algn="just">
              <a:buNone/>
            </a:pPr>
            <a:r>
              <a:rPr lang="ka-GE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a-GE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</a:t>
            </a:r>
            <a:r>
              <a:rPr lang="ka-GE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a-G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უმაღლესი განათლების მისაწვდომობის მოდელი)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472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860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მკვლევარები მისაწვდომობის ცენტრის მიზნებად მოიაზრებს: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249" y="1940311"/>
            <a:ext cx="10437540" cy="3935557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შეიმუშავოს რეკომენდაციები სტუდენტური საცხოვრებლის მისაწვდომობის გაზრდის და სტუდენტთა სხვა საჭიროებების უზრუნველყოფის შესახებ;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შეიმუშავოს შიდა და გარე რეფერირების პროცედურების სტრუქტურა და დოკუმენტაცია. საჭიროების შემთხვევაში განახორციელოს რეფერირება;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დაუკავშირდეს გამომცემლებს და საავტორო უფლებების მფლობელებს სასწავლო მასალების ხელმისაწვდომი ფორმატით მოწოდების უზრუნველსაყოფად;</a:t>
            </a:r>
            <a:endParaRPr lang="en-US" dirty="0" smtClean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ka-GE" dirty="0" smtClean="0"/>
              <a:t>მოახდინოს უნივერსიტეტში არსებული მეთოდოლოგიის გადახედვა და ჰარმონიზება სახელმწიფო კანონმდებლობასთან და სხვა რეგულაციებთან მიმართებით. ასევე საერთაშორისო გამოცდილების გაზიარება და განახლებული მეთოდოლოგიების დანერგვა</a:t>
            </a:r>
            <a:r>
              <a:rPr lang="ka-GE" dirty="0" smtClean="0"/>
              <a:t>;</a:t>
            </a:r>
          </a:p>
          <a:p>
            <a:pPr marL="0" lvl="0" indent="0" algn="just">
              <a:buNone/>
            </a:pPr>
            <a:r>
              <a:rPr lang="ka-GE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    (</a:t>
            </a:r>
            <a:r>
              <a:rPr lang="ka-G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უმაღლესი განათლების მისაწვდომობის მოდელი)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96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b="1" dirty="0"/>
              <a:t>ცენტრის სტრუქტურა და პროფესიული  რესურსი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a-GE" dirty="0" smtClean="0"/>
              <a:t>მისაწვდომობის </a:t>
            </a:r>
            <a:r>
              <a:rPr lang="ka-GE" dirty="0"/>
              <a:t>ცენტრს დასჭირდება ერთი ან რამდენიმე მუდმივი </a:t>
            </a:r>
            <a:r>
              <a:rPr lang="ka-GE" dirty="0" smtClean="0"/>
              <a:t>თანამშრომელი</a:t>
            </a:r>
          </a:p>
          <a:p>
            <a:pPr marL="0" indent="0" algn="ctr">
              <a:buNone/>
            </a:pPr>
            <a:endParaRPr lang="ka-GE" dirty="0"/>
          </a:p>
          <a:p>
            <a:pPr mar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r>
              <a:rPr lang="ka-GE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(უმაღლესი განათლების მისაწვდომობის მოდელი)</a:t>
            </a:r>
            <a:endParaRPr lang="ka-GE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057"/>
            <a:ext cx="10515600" cy="68309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2700" b="1" dirty="0" smtClean="0"/>
              <a:t>მოწვეულ თანამშრომლებს შორის შესაძლოა იყვნენ: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27" y="1505413"/>
            <a:ext cx="10651273" cy="4650059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ka-GE" dirty="0" smtClean="0"/>
              <a:t>ჟესტური </a:t>
            </a:r>
            <a:r>
              <a:rPr lang="ka-GE" dirty="0"/>
              <a:t>ენისა და მეტყველების </a:t>
            </a:r>
            <a:r>
              <a:rPr lang="ka-GE" dirty="0" smtClean="0"/>
              <a:t>პედაგოგი; ჟესტური </a:t>
            </a:r>
            <a:r>
              <a:rPr lang="ka-GE" dirty="0"/>
              <a:t>ენის თარჯიმანი (სურდოთარჯიმანი);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/>
              <a:t>ტექსტების ოპერატორი (მისაწვდომ ფორმატში გადამყვანი</a:t>
            </a:r>
            <a:r>
              <a:rPr lang="ka-GE" dirty="0" smtClean="0"/>
              <a:t>); ბრაილის </a:t>
            </a:r>
            <a:r>
              <a:rPr lang="ka-GE" dirty="0"/>
              <a:t>სისტემის </a:t>
            </a:r>
            <a:r>
              <a:rPr lang="ka-GE" dirty="0" smtClean="0"/>
              <a:t>სპეციალისტი; წამკითხველი</a:t>
            </a:r>
            <a:r>
              <a:rPr lang="ka-GE" dirty="0"/>
              <a:t>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/>
              <a:t>უნივერსალური დიზაინის ექსპერტი;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/>
              <a:t>მობილობისა და ორიენტაციის </a:t>
            </a:r>
            <a:r>
              <a:rPr lang="ka-GE" dirty="0" smtClean="0"/>
              <a:t>სპეციალისტი; ასისტენტი</a:t>
            </a:r>
            <a:r>
              <a:rPr lang="ka-GE" dirty="0"/>
              <a:t>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/>
              <a:t>ნეიროფსიქოლოგი-კონსულტანტი;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 smtClean="0"/>
              <a:t>გამცილებელი; კომუნიკაციის </a:t>
            </a:r>
            <a:r>
              <a:rPr lang="ka-GE" dirty="0"/>
              <a:t>სპეციალისტი</a:t>
            </a:r>
            <a:r>
              <a:rPr lang="ka-GE" dirty="0" smtClean="0"/>
              <a:t>;</a:t>
            </a:r>
            <a:r>
              <a:rPr lang="ka-GE" dirty="0"/>
              <a:t> გამცილებელ და ასისტენტ ცხოველთა </a:t>
            </a:r>
            <a:r>
              <a:rPr lang="ka-GE" dirty="0" smtClean="0"/>
              <a:t>სპეციალისტი;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/>
              <a:t>ოკუპაციური </a:t>
            </a:r>
            <a:r>
              <a:rPr lang="ka-GE" dirty="0" smtClean="0"/>
              <a:t>თერაპევტი;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 smtClean="0"/>
              <a:t>ვებ-დეველოპერი; საინფორმაციო </a:t>
            </a:r>
            <a:r>
              <a:rPr lang="ka-GE" dirty="0"/>
              <a:t>ტექნოლოგიების სპეციალისტი - სპეციფიკური პროგრამების გამოყენების კომპეტენციით;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ka-GE" dirty="0"/>
              <a:t>აუდიოაღწერის და აუდიო-წიგნების ჩაწერის სპეციალისტი; ციფრული ფორმატის </a:t>
            </a:r>
            <a:r>
              <a:rPr lang="ka-GE" dirty="0" smtClean="0"/>
              <a:t>კონსულტანტი; დამხმარე </a:t>
            </a:r>
            <a:r>
              <a:rPr lang="ka-GE" dirty="0"/>
              <a:t>ტექნოლოგიების სპეციალისტი;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35517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ფინანსური მხარე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433" y="1817649"/>
            <a:ext cx="10337181" cy="42151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ka-GE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ka-GE" dirty="0"/>
              <a:t>საკუთარი ბიუჯეტი</a:t>
            </a:r>
            <a:endParaRPr lang="en-US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ka-GE" dirty="0"/>
              <a:t>სხვადასხვა საერთაშორისო ორგანიზაციები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ka-GE" dirty="0"/>
              <a:t>ფონდები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ka-GE" dirty="0"/>
              <a:t>ადგილობრივი თუ უცხოური ბიზნესი</a:t>
            </a:r>
          </a:p>
          <a:p>
            <a:pPr marL="0" indent="0">
              <a:buNone/>
            </a:pPr>
            <a:endParaRPr lang="ka-GE" dirty="0" smtClean="0"/>
          </a:p>
          <a:p>
            <a:pPr marL="0" indent="0" algn="ctr">
              <a:buNone/>
            </a:pPr>
            <a:r>
              <a:rPr lang="ka-GE" b="1" dirty="0" smtClean="0"/>
              <a:t>საერთაშორისო დონორები, ხშირად, ფინანსური რესურსის გარდა, ექსპერტულ მომსახურებასაც სთავაზობენ გრანტის მიმღებებს.</a:t>
            </a:r>
          </a:p>
          <a:p>
            <a:pPr marL="0" lvl="0" indent="0" algn="ctr">
              <a:buClr>
                <a:srgbClr val="83992A"/>
              </a:buClr>
              <a:buNone/>
            </a:pPr>
            <a:endParaRPr lang="ka-GE" sz="18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ka-GE" sz="1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a-GE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უმაღლესი განათლების მისაწვდომობის მოდელი)</a:t>
            </a:r>
            <a:endParaRPr lang="en-US" sz="1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ctr">
              <a:buNone/>
            </a:pPr>
            <a:r>
              <a:rPr lang="ka-GE" b="1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785" y="736806"/>
            <a:ext cx="9891133" cy="100278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 smtClean="0"/>
              <a:t>უმაღლესი </a:t>
            </a:r>
            <a:r>
              <a:rPr lang="ka-GE" sz="3200" b="1" dirty="0" smtClean="0"/>
              <a:t>საგანმანათლებლო დაწესებულებებისადმი მოთხოვნები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70" y="1739590"/>
            <a:ext cx="10593659" cy="43712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ka-GE" b="1" dirty="0" smtClean="0"/>
              <a:t>რეგლამენტის სუსტი მხარეები: </a:t>
            </a:r>
            <a:endParaRPr lang="ka-GE" b="1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9509913"/>
              </p:ext>
            </p:extLst>
          </p:nvPr>
        </p:nvGraphicFramePr>
        <p:xfrm>
          <a:off x="799171" y="3523786"/>
          <a:ext cx="10809250" cy="261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8613812"/>
              </p:ext>
            </p:extLst>
          </p:nvPr>
        </p:nvGraphicFramePr>
        <p:xfrm>
          <a:off x="799170" y="1739590"/>
          <a:ext cx="10775796" cy="149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553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80122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გამოყენებული ლიტერატურა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32" y="1862255"/>
            <a:ext cx="10749775" cy="4360125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ka-GE" sz="2900" dirty="0" smtClean="0"/>
              <a:t>1.საქართველოს </a:t>
            </a:r>
            <a:r>
              <a:rPr lang="ka-GE" sz="2900" dirty="0"/>
              <a:t>კანონი უმაღლესი განათლების შესახებ</a:t>
            </a:r>
            <a:r>
              <a:rPr lang="ka-GE" sz="2900" dirty="0" smtClean="0"/>
              <a:t>; http</a:t>
            </a:r>
            <a:r>
              <a:rPr lang="ka-GE" sz="2900" dirty="0"/>
              <a:t>://mes.gov.ge/publicInfo/wp-content/uploads/2013/12/უმაღლესი-განათლების-შესახებ-საქართველოს-კანონი..pdf</a:t>
            </a:r>
            <a:r>
              <a:rPr lang="ka-GE" sz="29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900" dirty="0" smtClean="0"/>
              <a:t>2. საქართველოს </a:t>
            </a:r>
            <a:r>
              <a:rPr lang="ka-GE" sz="2900" dirty="0"/>
              <a:t>კანონი ზოგადი განათლების შესახებ, II თავი, მუხლი 7, პუნქტი </a:t>
            </a:r>
            <a:r>
              <a:rPr lang="ka-GE" sz="2900" dirty="0" smtClean="0"/>
              <a:t>3 </a:t>
            </a:r>
            <a:endParaRPr lang="ka-GE" sz="29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900" dirty="0" smtClean="0"/>
              <a:t>3. საქართველოს </a:t>
            </a:r>
            <a:r>
              <a:rPr lang="ka-GE" sz="2900" dirty="0"/>
              <a:t>კანონი პროფესიული განათლების შესახებ, თავი V, მუხლი 23, პუნქტი </a:t>
            </a:r>
            <a:r>
              <a:rPr lang="ka-GE" sz="2900" dirty="0" smtClean="0"/>
              <a:t>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900" dirty="0" smtClean="0"/>
              <a:t>4. საქართველოს </a:t>
            </a:r>
            <a:r>
              <a:rPr lang="ka-GE" sz="2900" dirty="0"/>
              <a:t>მთავრობის დადგენილება №</a:t>
            </a:r>
            <a:r>
              <a:rPr lang="ka-GE" sz="2900" dirty="0" smtClean="0"/>
              <a:t>41; </a:t>
            </a:r>
            <a:r>
              <a:rPr lang="ka-GE" sz="2900" dirty="0"/>
              <a:t>2014 წლის 6 </a:t>
            </a:r>
            <a:r>
              <a:rPr lang="ka-GE" sz="2900" dirty="0" smtClean="0"/>
              <a:t>იანვარი; </a:t>
            </a:r>
            <a:r>
              <a:rPr lang="ka-GE" sz="2900" dirty="0"/>
              <a:t>ქ. </a:t>
            </a:r>
            <a:r>
              <a:rPr lang="ka-GE" sz="2900" dirty="0" smtClean="0"/>
              <a:t>თბილისი; </a:t>
            </a:r>
            <a:r>
              <a:rPr lang="ka-GE" sz="2900" dirty="0"/>
              <a:t>შეზღუდული შესაძლებლობის მქონე პირებისათვის სივრცის მოწყობისა და არქიტექტურული და გეგმარებითი ელემენტების ტექნიკური რეგლამენტის დამტკიცების </a:t>
            </a:r>
            <a:r>
              <a:rPr lang="ka-GE" sz="2900" dirty="0" smtClean="0"/>
              <a:t>თაობაზე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900" dirty="0"/>
              <a:t>5. უმაღლესი საგანმანათლებლო დაწესებულების ავტორიზაციის სტანდარტები; დანართი №3; საქართველოს განათლებისა და მეცნიერების მინისტრის 2018 წლის 31 იანვრის ბრძანება №07/ნ - ვებგვერდი, 31.01.2018 წ; http://eu.edu.ge/sites/default/files/2018-03/საგანმანათლებლო%20დაწესებულებების%20ავტორიზაციის%20დებულება%202.pdf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900" dirty="0" smtClean="0"/>
              <a:t>6.უმაღლესი </a:t>
            </a:r>
            <a:r>
              <a:rPr lang="ka-GE" sz="2900" dirty="0"/>
              <a:t>განათლების ხელმისაწვდომობა შშმ/სსსმ </a:t>
            </a:r>
            <a:r>
              <a:rPr lang="ka-GE" sz="2900" dirty="0" smtClean="0"/>
              <a:t>პირებისათვის</a:t>
            </a:r>
            <a:r>
              <a:rPr lang="ka-GE" sz="2900" dirty="0"/>
              <a:t>; სამაგისტრო </a:t>
            </a:r>
            <a:r>
              <a:rPr lang="ka-GE" sz="2900" dirty="0" smtClean="0"/>
              <a:t>ნაშრომი; ავტორი რენა ზოიძე; მეცნიერ-ხელმძღვანელი ასოც. პროფესორი მარინე </a:t>
            </a:r>
            <a:r>
              <a:rPr lang="ka-GE" sz="2900" dirty="0"/>
              <a:t>გურგენიძე</a:t>
            </a:r>
            <a:endParaRPr lang="ka-GE" sz="29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900" dirty="0" smtClean="0"/>
              <a:t>7. უმაღლესი </a:t>
            </a:r>
            <a:r>
              <a:rPr lang="ka-GE" sz="2900" dirty="0"/>
              <a:t>განათლების მისაწვდომობის </a:t>
            </a:r>
            <a:r>
              <a:rPr lang="ka-GE" sz="2900" dirty="0" smtClean="0"/>
              <a:t>მოდელი; </a:t>
            </a:r>
            <a:r>
              <a:rPr lang="en-US" sz="2900" dirty="0" smtClean="0"/>
              <a:t>2018</a:t>
            </a:r>
            <a:endParaRPr lang="ka-GE" sz="29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sz="2900" dirty="0" smtClean="0"/>
              <a:t>8. შეზღუდული </a:t>
            </a:r>
            <a:r>
              <a:rPr lang="ka-GE" sz="2900" dirty="0"/>
              <a:t>შესაძლებლობის მქონე პირთა უფლებების </a:t>
            </a:r>
            <a:r>
              <a:rPr lang="ka-GE" sz="2900" dirty="0" smtClean="0"/>
              <a:t>კონვენცია; </a:t>
            </a:r>
            <a:r>
              <a:rPr lang="ka-GE" sz="2900" dirty="0"/>
              <a:t>გაერთიანებული ერების ორგანიზაციის 2006 წლის 13 </a:t>
            </a:r>
            <a:r>
              <a:rPr lang="ka-GE" sz="2900" dirty="0" smtClean="0"/>
              <a:t>დეკემბერი;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ka-GE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ka-GE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გმადლობთ ყურადღებისთვის!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012" y="2443163"/>
            <a:ext cx="68865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„უნივერსალური დიზაინი”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a-GE" dirty="0" smtClean="0"/>
              <a:t>გულისხმობს პროდუქტის, გარემოს, პროგრამებისა და მომსახურების ისეთ დიზაინს, რომელიც ყველა ადამიანს აძლევს მისი მაქსიმალური გამოყენების საშუალებას. </a:t>
            </a:r>
          </a:p>
          <a:p>
            <a:pPr marL="0" indent="0" algn="ctr">
              <a:buNone/>
            </a:pPr>
            <a:r>
              <a:rPr lang="ka-GE" sz="1600" i="1" u="sng" dirty="0" smtClean="0"/>
              <a:t>(გაერთიანებული ერების კონვენცია შეზღუდული შესაძლებლობის მქონე პირთა უფლებების შესახებ 2006)</a:t>
            </a:r>
            <a:endParaRPr lang="en-US" sz="160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93" y="4546601"/>
            <a:ext cx="58150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უსდ-ები, </a:t>
            </a:r>
            <a:r>
              <a:rPr lang="ka-GE" sz="2800" b="1" dirty="0"/>
              <a:t>ტიპური და ზენორმის განვითარების სტუდენტების </a:t>
            </a:r>
            <a:r>
              <a:rPr lang="ka-GE" sz="2800" b="1" dirty="0" smtClean="0"/>
              <a:t>გარდა, </a:t>
            </a:r>
            <a:r>
              <a:rPr lang="ka-GE" sz="2800" b="1" dirty="0"/>
              <a:t>ჩარიცხვის შემთხვევაში აუცილებელია მისაწვდომი იყოს შემდეგი ჯგუფებისათვის: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6989620"/>
              </p:ext>
            </p:extLst>
          </p:nvPr>
        </p:nvGraphicFramePr>
        <p:xfrm>
          <a:off x="892099" y="2442117"/>
          <a:ext cx="10582506" cy="359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3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43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საერთაშორისო გამოცდილება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44" y="2341756"/>
            <a:ext cx="10418956" cy="3858322"/>
          </a:xfrm>
        </p:spPr>
        <p:txBody>
          <a:bodyPr/>
          <a:lstStyle/>
          <a:p>
            <a:pPr algn="just"/>
            <a:r>
              <a:rPr lang="ka-GE" dirty="0" smtClean="0"/>
              <a:t>ევროპაში ფუნქციონირებს </a:t>
            </a:r>
            <a:r>
              <a:rPr lang="ka-GE" b="1" dirty="0" smtClean="0"/>
              <a:t>სპეციალური </a:t>
            </a:r>
            <a:r>
              <a:rPr lang="ka-GE" b="1" dirty="0"/>
              <a:t>საჭიროებების და ინკლუზიური განათლების ევროპული სააგენტო </a:t>
            </a:r>
            <a:r>
              <a:rPr lang="ka-GE" dirty="0"/>
              <a:t>(EUROPEAN AGENCY for Special Needs and Inclusive Education) </a:t>
            </a:r>
            <a:endParaRPr lang="ka-GE" dirty="0" smtClean="0"/>
          </a:p>
          <a:p>
            <a:pPr algn="just"/>
            <a:r>
              <a:rPr lang="ka-GE" dirty="0" smtClean="0"/>
              <a:t>იგი აერთიანებს ევროკავშირის </a:t>
            </a:r>
            <a:r>
              <a:rPr lang="ka-GE" dirty="0"/>
              <a:t>წევრ ქვეყნებს, ისლანდიას, </a:t>
            </a:r>
            <a:r>
              <a:rPr lang="ka-GE" dirty="0" smtClean="0"/>
              <a:t>ნორვეგიას, შვეიცარიას და აქტივობებით </a:t>
            </a:r>
            <a:r>
              <a:rPr lang="ka-GE" dirty="0"/>
              <a:t>ხელს უწყობს ქვეყნებს შორის გამოცდილების გაზიარებას</a:t>
            </a:r>
            <a:r>
              <a:rPr lang="ka-GE" dirty="0" smtClean="0"/>
              <a:t>.</a:t>
            </a:r>
          </a:p>
          <a:p>
            <a:pPr algn="just"/>
            <a:r>
              <a:rPr lang="ka-GE" b="1" dirty="0"/>
              <a:t>საქართველო ამ ეტაპზე, არ არის პლატფორმის წევრი </a:t>
            </a:r>
            <a:r>
              <a:rPr lang="ka-GE" b="1" dirty="0" smtClean="0"/>
              <a:t>ქვეყანა, თუმცა აქვს ვებგვერდზე წვდომა.</a:t>
            </a:r>
            <a:r>
              <a:rPr lang="ka-G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42" y="859468"/>
            <a:ext cx="9601196" cy="779761"/>
          </a:xfrm>
        </p:spPr>
        <p:txBody>
          <a:bodyPr>
            <a:normAutofit/>
          </a:bodyPr>
          <a:lstStyle/>
          <a:p>
            <a:r>
              <a:rPr lang="ka-GE" sz="3200" b="1" dirty="0" smtClean="0"/>
              <a:t>საერთაშორისო გამოცდილება</a:t>
            </a:r>
            <a:endParaRPr lang="en-US" sz="32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74354908"/>
              </p:ext>
            </p:extLst>
          </p:nvPr>
        </p:nvGraphicFramePr>
        <p:xfrm>
          <a:off x="769435" y="1639229"/>
          <a:ext cx="10604810" cy="449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6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79761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პოლონეთი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62255"/>
            <a:ext cx="9601196" cy="43378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a-GE" dirty="0"/>
              <a:t>პოლონეთში, უმაღლესი განათლების მისაწვდომობას, შესაბამისი კანონი არეგულირებს. </a:t>
            </a:r>
            <a:endParaRPr lang="ka-GE" dirty="0" smtClean="0"/>
          </a:p>
          <a:p>
            <a:pPr marL="0" indent="0" algn="ctr">
              <a:buNone/>
            </a:pPr>
            <a:r>
              <a:rPr lang="ka-GE" sz="3500" b="1" dirty="0" smtClean="0"/>
              <a:t>პოზნანის </a:t>
            </a:r>
            <a:r>
              <a:rPr lang="ka-GE" sz="3500" b="1" dirty="0"/>
              <a:t>უნივერსიტეტი</a:t>
            </a:r>
            <a:endParaRPr lang="en-US" sz="3500" b="1" dirty="0"/>
          </a:p>
          <a:p>
            <a:pPr algn="just"/>
            <a:r>
              <a:rPr lang="ka-GE" dirty="0" smtClean="0"/>
              <a:t>მატერიალური რესურსი იხარჯება ფიზიკური გარემოს მოწყობაზე და თანამედროვე ტექნოლოგიების დანერგვაზე სწავლების პროცესში. </a:t>
            </a:r>
          </a:p>
          <a:p>
            <a:pPr algn="just"/>
            <a:r>
              <a:rPr lang="ka-GE" dirty="0" smtClean="0"/>
              <a:t>აქვთ სმარტ ოთახი და ნანო-ტექნოლოგიური აღჭურვილობები, რომლებიც უზრუნველყოფს სმენის დარღვევის მქონე სტუდენტებისთვის ხარისხიანი განათლების შეთავაზებას. </a:t>
            </a:r>
          </a:p>
          <a:p>
            <a:pPr algn="just"/>
            <a:r>
              <a:rPr lang="ka-GE" dirty="0" smtClean="0"/>
              <a:t>უნივერსიტეტის შშმ პირთა ცენტრი ყოველთვიურად მართავს ცნობიერების ასამაღლებელ შეხვედრებს სტუდენტებისათვის. </a:t>
            </a:r>
            <a:endParaRPr lang="en-US" dirty="0" smtClean="0"/>
          </a:p>
          <a:p>
            <a:pPr algn="just"/>
            <a:r>
              <a:rPr lang="ka-GE" dirty="0" smtClean="0"/>
              <a:t>საუნივერსიტეტო ბიბლიოთეკები, აუდიტორიები თუ სხვა სივრცე მოწყობილია უნივერსალური დიზაინის პრინციპებზე დაყრდნობით.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3" y="563817"/>
            <a:ext cx="3357562" cy="12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742</TotalTime>
  <Words>1955</Words>
  <Application>Microsoft Office PowerPoint</Application>
  <PresentationFormat>ფართოეკრანიანი</PresentationFormat>
  <Paragraphs>249</Paragraphs>
  <Slides>41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5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41</vt:i4>
      </vt:variant>
    </vt:vector>
  </HeadingPairs>
  <TitlesOfParts>
    <vt:vector size="47" baseType="lpstr">
      <vt:lpstr>Arial</vt:lpstr>
      <vt:lpstr>Garamond</vt:lpstr>
      <vt:lpstr>Sylfaen</vt:lpstr>
      <vt:lpstr>Times New Roman</vt:lpstr>
      <vt:lpstr>Wingdings</vt:lpstr>
      <vt:lpstr>Organic</vt:lpstr>
      <vt:lpstr>   შშმ და სსსმ სტუდენტების წარმატებული და ღირსეული ინკლუზიის გზები და საშუალებები უმაღლეს საგანმანათლებლო დაწესებულებებში</vt:lpstr>
      <vt:lpstr>ინკლუზიური განათლება საქართველოში</vt:lpstr>
      <vt:lpstr>  დოკუმენტით „საქართველოს კანონი უმაღლესი განათლების შესახებ“ უმაღლეს საგანმანათლებლო დაწესებულებას ევალება:  </vt:lpstr>
      <vt:lpstr>უმაღლესი საგანმანათლებლო დაწესებულებებისადმი მოთხოვნები</vt:lpstr>
      <vt:lpstr>„უნივერსალური დიზაინი” </vt:lpstr>
      <vt:lpstr> უსდ-ები, ტიპური და ზენორმის განვითარების სტუდენტების გარდა, ჩარიცხვის შემთხვევაში აუცილებელია მისაწვდომი იყოს შემდეგი ჯგუფებისათვის: </vt:lpstr>
      <vt:lpstr>საერთაშორისო გამოცდილება</vt:lpstr>
      <vt:lpstr>საერთაშორისო გამოცდილება</vt:lpstr>
      <vt:lpstr>პოლონეთი</vt:lpstr>
      <vt:lpstr>პოლონეთი</vt:lpstr>
      <vt:lpstr>ნორვეგია</vt:lpstr>
      <vt:lpstr>ნორვეგია</vt:lpstr>
      <vt:lpstr>საბერძნეთი </vt:lpstr>
      <vt:lpstr>ამერიკა</vt:lpstr>
      <vt:lpstr>უილმინგტონის უნივერსიტეტი </vt:lpstr>
      <vt:lpstr>უილმინგტონის უნივერსიტეტი </vt:lpstr>
      <vt:lpstr>უილმინგტონის უნივერსიტეტი შშმ/სსსმ სტუდენტთა ხელშეწყობის საშუალებები</vt:lpstr>
      <vt:lpstr>უილმინგტონის უნივერსიტეტი </vt:lpstr>
      <vt:lpstr>საქართველოს უმაღლესი საგანმანათლებლო დაწესებულებები</vt:lpstr>
      <vt:lpstr> ააიპ ‘’მარიანის’’ მიერ ჩატარდა კვლევა შშმ და სსსმ სტუდენტების ინკლუზიაში არსებული ბარიერების გამოვლენა’’ </vt:lpstr>
      <vt:lpstr>სტუდენტთა პრიორიტეტები:</vt:lpstr>
      <vt:lpstr>ადმინისტრაციის მზაობა და დამოკიდებულება</vt:lpstr>
      <vt:lpstr>გამოცდებისა და შეფასების სხვა კომპონენტების მისაწვდომობა</vt:lpstr>
      <vt:lpstr>უდიდესი მნიშვნელობა ენიჭება ლექტორების მიდგომებს</vt:lpstr>
      <vt:lpstr>მატერიალური ბაზა</vt:lpstr>
      <vt:lpstr>ინფორმაციის მისაწვდომობა</vt:lpstr>
      <vt:lpstr>სტუდენტურ ცხოვრებაში ჩართულობა და სხვა სტუდენტებთან თანასწორი კომუნიკაცია</vt:lpstr>
      <vt:lpstr>   2018  წელს შშმ/სსსმ პირთათვის უმაღლესი განათლების ხელმისაწვდომობის ხარისხის დადგენის მიზნით ჩატარებული კვლევა    </vt:lpstr>
      <vt:lpstr>კვლევის დროს გამოიკვეთა შემდეგი ძირითადი პრობლემები:</vt:lpstr>
      <vt:lpstr>რეკომენდაციები</vt:lpstr>
      <vt:lpstr>პრობლემათა გადაჭრის შესაძლო გზა საქართველოში უმაღლესი განათლების მისაწვდომობის მოდელის შესაბამისად</vt:lpstr>
      <vt:lpstr>მკვლევარები მისაწვდომობის ცენტრის მიზნებად  მოიაზრებს:</vt:lpstr>
      <vt:lpstr>მკვლევარები მისაწვდომობის ცენტრის მიზნებად მოიაზრებს:</vt:lpstr>
      <vt:lpstr>მკვლევარები მისაწვდომობის ცენტრის მიზნებად  მოიაზრებს:</vt:lpstr>
      <vt:lpstr>მკვლევარები მისაწვდომობის ცენტრის მიზნებად  მოიაზრებს:</vt:lpstr>
      <vt:lpstr>მკვლევარები მისაწვდომობის ცენტრის მიზნებად მოიაზრებს:</vt:lpstr>
      <vt:lpstr>ცენტრის სტრუქტურა და პროფესიული  რესურსი</vt:lpstr>
      <vt:lpstr> მოწვეულ თანამშრომლებს შორის შესაძლოა იყვნენ: </vt:lpstr>
      <vt:lpstr>ფინანსური მხარე</vt:lpstr>
      <vt:lpstr>გამოყენებული ლიტერატურა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შშმ და სსსმ სტუდენტების წარმატებული და ღირსეული ინკლუზიის გზები და საშუალებები უმაღლეს საგანმანათლებლო დაწესებულებებში</dc:title>
  <dc:creator>Windows User</dc:creator>
  <cp:lastModifiedBy>user</cp:lastModifiedBy>
  <cp:revision>99</cp:revision>
  <dcterms:created xsi:type="dcterms:W3CDTF">2019-06-26T13:43:11Z</dcterms:created>
  <dcterms:modified xsi:type="dcterms:W3CDTF">2019-06-27T10:42:43Z</dcterms:modified>
</cp:coreProperties>
</file>