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1" r:id="rId1"/>
  </p:sldMasterIdLst>
  <p:notesMasterIdLst>
    <p:notesMasterId r:id="rId29"/>
  </p:notesMasterIdLst>
  <p:sldIdLst>
    <p:sldId id="256" r:id="rId2"/>
    <p:sldId id="401" r:id="rId3"/>
    <p:sldId id="398" r:id="rId4"/>
    <p:sldId id="399" r:id="rId5"/>
    <p:sldId id="400" r:id="rId6"/>
    <p:sldId id="412" r:id="rId7"/>
    <p:sldId id="404" r:id="rId8"/>
    <p:sldId id="274" r:id="rId9"/>
    <p:sldId id="273" r:id="rId10"/>
    <p:sldId id="396" r:id="rId11"/>
    <p:sldId id="405" r:id="rId12"/>
    <p:sldId id="406" r:id="rId13"/>
    <p:sldId id="407" r:id="rId14"/>
    <p:sldId id="402" r:id="rId15"/>
    <p:sldId id="408" r:id="rId16"/>
    <p:sldId id="409" r:id="rId17"/>
    <p:sldId id="410" r:id="rId18"/>
    <p:sldId id="411" r:id="rId19"/>
    <p:sldId id="413" r:id="rId20"/>
    <p:sldId id="416" r:id="rId21"/>
    <p:sldId id="354" r:id="rId22"/>
    <p:sldId id="355" r:id="rId23"/>
    <p:sldId id="356" r:id="rId24"/>
    <p:sldId id="358" r:id="rId25"/>
    <p:sldId id="359" r:id="rId26"/>
    <p:sldId id="414" r:id="rId27"/>
    <p:sldId id="41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458F4-796F-4E1F-8232-26060F64FF8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31404-CB39-4B3C-ABDE-3CFD9E7DE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7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xmlns="" id="{C1778556-EF6C-4D29-BFE0-7BC32EA16E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xmlns="" id="{9D6D15B8-C5D8-47CE-B5B5-F684D6B54D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xmlns="" id="{1FFA77E9-6FCE-44E0-B062-81FD6C26E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EFDEBD-1FCB-41A5-A91D-D557F53B8388}" type="slidenum">
              <a:rPr lang="en-US" altLang="ka-GE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ka-G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9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75F5-B90D-48D3-A71F-47EEB8E07543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კიბერუსაფრთხოების სეზონური სკოლა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3C80-7CF7-451F-9D6F-38B091B96EF5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კიბერუსაფრთხოების სეზონური სკოლა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7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ADF5-CC9E-409D-8921-B26CA8D74BB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კიბერუსაფრთხოების სეზონური სკოლა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6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BEE-1D79-4F7F-90F2-805653FC1E1E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კიბერუსაფრთხოების სეზონური სკოლა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083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5DA5-4590-4C9D-9175-2CCD1248164C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კიბერუსაფრთხოების სეზონური სკოლა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5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A065-3A52-45CC-8F80-7736D906A9E3}" type="datetime1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კიბერუსაფრთხოების სეზონური სკოლა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6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4C9C-7D14-4B3B-80CD-1392AF07E82B}" type="datetime1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კიბერუსაფრთხოების სეზონური სკოლა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90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F939-EC1A-4AA4-B3BC-C62598DEE89F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კიბერუსაფრთხოების სეზონური სკოლა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C8B2-094B-419B-9E0E-45ED5E83ACA5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კიბერუსაფრთხოების სეზონური სკოლა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3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AA8-078E-4588-875C-7456AF7EEECE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კიბერუსაფრთხოების სეზონური სკოლა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6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AAC-0702-4E93-9B4C-FB27D0FEE895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კიბერუსაფრთხოების სეზონური სკოლა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9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7FC3-DF30-43C3-9511-9EFDF676E2C0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კიბერუსაფრთხოების სეზონური სკოლა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9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54A-874C-4466-8F46-EC5F4249F3C6}" type="datetime1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კიბერუსაფრთხოების სეზონური სკოლა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2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979A-A100-4642-AF71-1E374D6276F0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კიბერუსაფრთხოების სეზონური სკოლა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6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821F-37CB-4436-992E-80284AB0A4E6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კიბერუსაფრთხოების სეზონური სკოლა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5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EB71-BF17-4E06-B360-ECFFBAEE29CB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კიბერუსაფრთხოების სეზონური სკოლა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DFA3-3258-4F2B-8635-B34A958F9F7D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კიბერუსაფრთხოების სეზონური სკოლა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2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F99190-8754-40AB-8751-B18A00C97C77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ka-GE" smtClean="0"/>
              <a:t>კიბერუსაფრთხოების სეზონური სკოლა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00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  <p:sldLayoutId id="2147484128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ge/url?sa=i&amp;rct=j&amp;q=&amp;esrc=s&amp;source=images&amp;cd=&amp;cad=rja&amp;uact=8&amp;ved=0CAcQjRxqFQoTCMvGrNGZhskCFcXoDgodIGAJWg&amp;url=http://www.usedcisco.com/cisco/WS-C4510R&amp;psig=AFQjCNGFTV2xIpoKfbjg3S6pl2ZE-rYnlA&amp;ust=1447256733178132" TargetMode="External"/><Relationship Id="rId7" Type="http://schemas.openxmlformats.org/officeDocument/2006/relationships/image" Target="../media/image2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7D5059-1851-45F1-B037-FC183D298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1725" y="1943101"/>
            <a:ext cx="7148512" cy="955357"/>
          </a:xfrm>
        </p:spPr>
        <p:txBody>
          <a:bodyPr>
            <a:noAutofit/>
          </a:bodyPr>
          <a:lstStyle/>
          <a:p>
            <a:pPr algn="ctr"/>
            <a:r>
              <a:rPr lang="ka-GE" sz="4000" dirty="0" err="1" smtClean="0">
                <a:solidFill>
                  <a:srgbClr val="C00000"/>
                </a:solidFill>
              </a:rPr>
              <a:t>კიბერმდგრადობა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7786" y="4734758"/>
            <a:ext cx="7046375" cy="1535413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მ. </a:t>
            </a:r>
            <a:r>
              <a:rPr lang="en-US" sz="3200" dirty="0" err="1" smtClean="0">
                <a:solidFill>
                  <a:schemeClr val="tx1"/>
                </a:solidFill>
              </a:rPr>
              <a:t>დონაძე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r"/>
            <a:r>
              <a:rPr lang="en-US" sz="3200" dirty="0" err="1" smtClean="0">
                <a:solidFill>
                  <a:schemeClr val="tx1"/>
                </a:solidFill>
              </a:rPr>
              <a:t>კომპიუტერულ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მეცნიერებათა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დეპარტამენტი</a:t>
            </a:r>
            <a:endParaRPr lang="en-US" sz="3200" dirty="0">
              <a:solidFill>
                <a:schemeClr val="tx1"/>
              </a:solidFill>
            </a:endParaRPr>
          </a:p>
          <a:p>
            <a:pPr algn="r"/>
            <a:r>
              <a:rPr lang="en-US" sz="3200" dirty="0" err="1">
                <a:solidFill>
                  <a:schemeClr val="tx1"/>
                </a:solidFill>
              </a:rPr>
              <a:t>ასოცირებული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პროფესორი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885" y="1223309"/>
            <a:ext cx="10822193" cy="698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ka-GE" sz="3600" b="1" dirty="0" err="1">
                <a:solidFill>
                  <a:srgbClr val="FFC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კიბერსივრცე</a:t>
            </a:r>
            <a:r>
              <a:rPr lang="ka-GE" sz="3600" b="1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3600" b="1" dirty="0">
                <a:solidFill>
                  <a:srgbClr val="FFC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ka-GE" sz="3600" b="1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3600" b="1" dirty="0" err="1">
                <a:solidFill>
                  <a:srgbClr val="FFC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კიბერუსაფრთხოების</a:t>
            </a:r>
            <a:r>
              <a:rPr lang="ka-GE" sz="3600" b="1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3600" b="1" dirty="0">
                <a:solidFill>
                  <a:srgbClr val="FFC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გამოწვევები</a:t>
            </a:r>
            <a:endParaRPr lang="en-US" sz="36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xmlns="" id="{5F737CBD-24D1-4F5C-9D4C-008E987E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665" y="259556"/>
            <a:ext cx="9394874" cy="792162"/>
          </a:xfrm>
        </p:spPr>
        <p:txBody>
          <a:bodyPr/>
          <a:lstStyle/>
          <a:p>
            <a:pPr algn="ctr"/>
            <a:r>
              <a:rPr lang="ka-GE" altLang="en-US" dirty="0"/>
              <a:t>მონაცემთა ცენტრის აგებულება</a:t>
            </a:r>
            <a:endParaRPr lang="en-US" altLang="en-US" dirty="0"/>
          </a:p>
        </p:txBody>
      </p:sp>
      <p:pic>
        <p:nvPicPr>
          <p:cNvPr id="90115" name="Content Placeholder 5">
            <a:extLst>
              <a:ext uri="{FF2B5EF4-FFF2-40B4-BE49-F238E27FC236}">
                <a16:creationId xmlns:a16="http://schemas.microsoft.com/office/drawing/2014/main" xmlns="" id="{0DDA315D-374C-4FA5-BC17-C762165592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5888" y="1276350"/>
            <a:ext cx="8586512" cy="5117789"/>
          </a:xfrm>
        </p:spPr>
      </p:pic>
    </p:spTree>
    <p:extLst>
      <p:ext uri="{BB962C8B-B14F-4D97-AF65-F5344CB8AC3E}">
        <p14:creationId xmlns:p14="http://schemas.microsoft.com/office/powerpoint/2010/main" val="38037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DF632-4B39-44DC-A41B-8495F954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მონაცემთა ცენტრის ფუნქციონალური არქიტექტურა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4E5E1B-38E3-4AC4-B52B-B84E29DCA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52918"/>
            <a:ext cx="9404723" cy="4195481"/>
          </a:xfrm>
        </p:spPr>
        <p:txBody>
          <a:bodyPr/>
          <a:lstStyle/>
          <a:p>
            <a:pPr lvl="0"/>
            <a:r>
              <a:rPr lang="ka-GE" sz="3200" b="1" dirty="0"/>
              <a:t>ფიზიკური</a:t>
            </a:r>
            <a:r>
              <a:rPr lang="ka-GE" sz="3200" dirty="0"/>
              <a:t> ინფრასტრუქტურა</a:t>
            </a:r>
            <a:endParaRPr lang="en-US" sz="3200" dirty="0"/>
          </a:p>
          <a:p>
            <a:pPr lvl="0"/>
            <a:r>
              <a:rPr lang="ka-GE" sz="3200" b="1" dirty="0"/>
              <a:t>საინჟინრო</a:t>
            </a:r>
            <a:r>
              <a:rPr lang="ka-GE" sz="3200" dirty="0"/>
              <a:t> ინფრასტრუქტურა</a:t>
            </a:r>
            <a:endParaRPr lang="en-US" sz="3200" dirty="0"/>
          </a:p>
          <a:p>
            <a:pPr lvl="0"/>
            <a:r>
              <a:rPr lang="ka-GE" sz="3200" b="1" dirty="0"/>
              <a:t>მონაცემთა გადაცემის</a:t>
            </a:r>
            <a:r>
              <a:rPr lang="ka-GE" sz="3200" dirty="0"/>
              <a:t> ინფრასტრუქტურა</a:t>
            </a:r>
            <a:endParaRPr lang="en-US" sz="3200" dirty="0"/>
          </a:p>
          <a:p>
            <a:pPr lvl="0"/>
            <a:r>
              <a:rPr lang="ka-GE" sz="3200" b="1" dirty="0"/>
              <a:t>მონაცემთა შენახვის</a:t>
            </a:r>
            <a:r>
              <a:rPr lang="ka-GE" sz="3200" dirty="0"/>
              <a:t> ინფრასტრუქტურა</a:t>
            </a:r>
            <a:endParaRPr lang="en-US" sz="3200" dirty="0"/>
          </a:p>
          <a:p>
            <a:pPr lvl="0"/>
            <a:r>
              <a:rPr lang="ka-GE" sz="3200" b="1" dirty="0"/>
              <a:t>მონაცემთა დამუშავების</a:t>
            </a:r>
            <a:r>
              <a:rPr lang="ka-GE" sz="3200" dirty="0"/>
              <a:t> ინფრასტრუქტურა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264251-09AE-490C-937B-344A6F148A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7843" y="400051"/>
            <a:ext cx="9701613" cy="622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459BE-FD07-4346-9F83-2FB5650A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" y="171365"/>
            <a:ext cx="9518073" cy="964708"/>
          </a:xfrm>
        </p:spPr>
        <p:txBody>
          <a:bodyPr/>
          <a:lstStyle/>
          <a:p>
            <a:r>
              <a:rPr lang="ka-GE" dirty="0" smtClean="0"/>
              <a:t>სად განვათავსოთ მონაცემთა ცენტრი?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7C11F7-F8FA-41C9-98DF-FF648735D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948" y="1136073"/>
            <a:ext cx="10813439" cy="4893251"/>
          </a:xfrm>
        </p:spPr>
        <p:txBody>
          <a:bodyPr>
            <a:noAutofit/>
          </a:bodyPr>
          <a:lstStyle/>
          <a:p>
            <a:r>
              <a:rPr lang="ka-GE" sz="2800" dirty="0" smtClean="0"/>
              <a:t>გარეშე </a:t>
            </a:r>
            <a:r>
              <a:rPr lang="ka-GE" sz="2800" dirty="0"/>
              <a:t>პირთაგან შორს, მრავალსართული შენობის მე-2 ან მე-3 სართულზე, შედარებით ადვილი ევაკუაციისთვის და სტიქიური ზარალის </a:t>
            </a:r>
            <a:r>
              <a:rPr lang="ka-GE" sz="2800" dirty="0" smtClean="0"/>
              <a:t>მინიმიზაციისთვის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ka-GE" sz="2800" dirty="0"/>
              <a:t>სასერვერო ოთახი, აწეული იატაკი (ფალშპოლი), შეკიდული ჭერი, სასერვერო კარადები, </a:t>
            </a:r>
            <a:r>
              <a:rPr lang="ka-GE" sz="2800" dirty="0" err="1" smtClean="0"/>
              <a:t>შეკიდული</a:t>
            </a:r>
            <a:r>
              <a:rPr lang="ka-GE" sz="2800" dirty="0" smtClean="0"/>
              <a:t> </a:t>
            </a:r>
            <a:r>
              <a:rPr lang="ka-GE" sz="2800" dirty="0" err="1" smtClean="0"/>
              <a:t>კაბელური</a:t>
            </a:r>
            <a:r>
              <a:rPr lang="ka-GE" sz="2800" dirty="0" smtClean="0"/>
              <a:t> სისტემა</a:t>
            </a:r>
          </a:p>
          <a:p>
            <a:pPr marL="0" indent="0">
              <a:buNone/>
            </a:pPr>
            <a:endParaRPr lang="ka-GE" sz="2800" dirty="0"/>
          </a:p>
          <a:p>
            <a:r>
              <a:rPr lang="ka-GE" sz="2800" dirty="0"/>
              <a:t>ხანძარმედეგობა, წყალგაუმტარობა, მდგრადობა ვანდალიზმისა და აფეთქების წინააღმდეგ, ელექტრომაგნიტური და რადიაციული დაცვა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8" y="4830928"/>
            <a:ext cx="3033712" cy="20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2184E-53E0-43E6-8860-A6022AE5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52718"/>
            <a:ext cx="9926639" cy="1333220"/>
          </a:xfrm>
        </p:spPr>
        <p:txBody>
          <a:bodyPr/>
          <a:lstStyle/>
          <a:p>
            <a:pPr algn="ctr"/>
            <a:r>
              <a:rPr lang="ka-GE" sz="3600" b="1" dirty="0"/>
              <a:t>მონაცემთა ცენტრების საინჟინრო ინფრასტრუქტურა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F81C4F-318A-4967-9319-F738AD954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52918"/>
            <a:ext cx="10583863" cy="4195481"/>
          </a:xfrm>
        </p:spPr>
        <p:txBody>
          <a:bodyPr>
            <a:normAutofit/>
          </a:bodyPr>
          <a:lstStyle/>
          <a:p>
            <a:pPr lvl="0"/>
            <a:r>
              <a:rPr lang="ka-GE" sz="3200" dirty="0"/>
              <a:t>გაგრილების და ვენტილაციის სისტემა</a:t>
            </a:r>
            <a:endParaRPr lang="en-US" sz="3200" dirty="0"/>
          </a:p>
          <a:p>
            <a:pPr lvl="0"/>
            <a:r>
              <a:rPr lang="ka-GE" sz="3200" dirty="0"/>
              <a:t>უწყვეტი ელექტრომომარაგების </a:t>
            </a:r>
            <a:r>
              <a:rPr lang="ka-GE" sz="3200" dirty="0" smtClean="0"/>
              <a:t>სისტემა (მოდულური არქიტექტურა)</a:t>
            </a:r>
            <a:endParaRPr lang="en-US" sz="3200" dirty="0"/>
          </a:p>
          <a:p>
            <a:pPr lvl="0"/>
            <a:r>
              <a:rPr lang="ka-GE" sz="3200" dirty="0"/>
              <a:t>ხანძარსაწინააღმდეგო სისტემა</a:t>
            </a:r>
            <a:endParaRPr lang="en-US" sz="3200" dirty="0"/>
          </a:p>
          <a:p>
            <a:pPr lvl="0"/>
            <a:r>
              <a:rPr lang="ka-GE" sz="3200" dirty="0"/>
              <a:t>ცენტრში დაშვების კონტროლი</a:t>
            </a:r>
            <a:endParaRPr lang="en-US" sz="3200" dirty="0"/>
          </a:p>
          <a:p>
            <a:pPr lvl="0"/>
            <a:r>
              <a:rPr lang="ka-GE" sz="3200" dirty="0"/>
              <a:t>სტრუქტურირებული საკაბელო სისტემა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502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649058-6CDA-45ED-8A5F-3916E384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29" y="47270"/>
            <a:ext cx="9404723" cy="1400530"/>
          </a:xfrm>
        </p:spPr>
        <p:txBody>
          <a:bodyPr/>
          <a:lstStyle/>
          <a:p>
            <a:pPr algn="ctr"/>
            <a:r>
              <a:rPr lang="ka-GE" dirty="0"/>
              <a:t>საინჟინრო ინფრასტრუქტურის დონეები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B7DD71-4CE2-4EF1-8C0D-C8D9FF043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2061357"/>
            <a:ext cx="11601450" cy="3653643"/>
          </a:xfrm>
        </p:spPr>
        <p:txBody>
          <a:bodyPr>
            <a:noAutofit/>
          </a:bodyPr>
          <a:lstStyle/>
          <a:p>
            <a:pPr lvl="0"/>
            <a:r>
              <a:rPr lang="ka-GE" sz="2400" b="1" dirty="0"/>
              <a:t>პირველი (საბაზო) დონე (</a:t>
            </a:r>
            <a:r>
              <a:rPr lang="en-US" sz="2400" b="1" dirty="0"/>
              <a:t>Tier 1</a:t>
            </a:r>
            <a:r>
              <a:rPr lang="ka-GE" sz="2400" b="1" dirty="0"/>
              <a:t>)</a:t>
            </a:r>
            <a:r>
              <a:rPr lang="ka-GE" sz="2400" dirty="0"/>
              <a:t> - ნულოვანი დუბლირება</a:t>
            </a:r>
            <a:endParaRPr lang="en-US" sz="2400" dirty="0"/>
          </a:p>
          <a:p>
            <a:pPr lvl="0"/>
            <a:r>
              <a:rPr lang="ka-GE" sz="2400" b="1" dirty="0"/>
              <a:t>მეორე დონე (</a:t>
            </a:r>
            <a:r>
              <a:rPr lang="en-US" sz="2400" b="1" dirty="0"/>
              <a:t>Tier 2</a:t>
            </a:r>
            <a:r>
              <a:rPr lang="ka-GE" sz="2400" b="1" dirty="0"/>
              <a:t>)</a:t>
            </a:r>
            <a:r>
              <a:rPr lang="ka-GE" sz="2400" dirty="0"/>
              <a:t> - ელექტრომომარაგების და გაგრილების სისტემების დუბლირება ხორციელდება (დიზელ-გენერატორი, მეორე კონდიციონერი). უქმობის წლიური საშუალო დრო - 22 საათი.</a:t>
            </a:r>
            <a:endParaRPr lang="en-US" sz="2400" dirty="0"/>
          </a:p>
          <a:p>
            <a:pPr lvl="0"/>
            <a:r>
              <a:rPr lang="ka-GE" sz="2400" b="1" dirty="0"/>
              <a:t>მესამე დონე (</a:t>
            </a:r>
            <a:r>
              <a:rPr lang="en-US" sz="2400" b="1" dirty="0"/>
              <a:t>Tier 3</a:t>
            </a:r>
            <a:r>
              <a:rPr lang="ka-GE" sz="2400" b="1" dirty="0"/>
              <a:t>)</a:t>
            </a:r>
            <a:r>
              <a:rPr lang="ka-GE" sz="2400" dirty="0"/>
              <a:t> - ელექტრომომარაგების და გაგრილების მაგისტრალური ხაზების დუბლირება. უქმობის წლიური საშუალო დრო - 2 საათი</a:t>
            </a:r>
            <a:endParaRPr lang="en-US" sz="2400" dirty="0"/>
          </a:p>
          <a:p>
            <a:pPr lvl="0"/>
            <a:r>
              <a:rPr lang="ka-GE" sz="2400" b="1" dirty="0"/>
              <a:t>მეოთხე </a:t>
            </a:r>
            <a:r>
              <a:rPr lang="ka-GE" sz="2400" b="1" dirty="0" smtClean="0"/>
              <a:t>დონის </a:t>
            </a:r>
            <a:r>
              <a:rPr lang="ka-GE" sz="2400" b="1" dirty="0"/>
              <a:t>(</a:t>
            </a:r>
            <a:r>
              <a:rPr lang="en-US" sz="2400" b="1" dirty="0"/>
              <a:t>Tier 4</a:t>
            </a:r>
            <a:r>
              <a:rPr lang="ka-GE" sz="2400" b="1" dirty="0"/>
              <a:t>) - </a:t>
            </a:r>
            <a:r>
              <a:rPr lang="ka-GE" sz="2400" dirty="0"/>
              <a:t>გაგრილების და ელექტროკვების მინიმუმ 2 აქტიური მაგისტრალი. უქმობის წლიური საშუალო დრო - 25 წუთი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60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B82BA3-30EA-4D1D-B20A-2F2DDE2A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816" y="121345"/>
            <a:ext cx="9404723" cy="1400530"/>
          </a:xfrm>
        </p:spPr>
        <p:txBody>
          <a:bodyPr/>
          <a:lstStyle/>
          <a:p>
            <a:pPr algn="ctr"/>
            <a:r>
              <a:rPr lang="ka-GE" dirty="0"/>
              <a:t>გაგრილების და ვენტილაციის სისტემები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8E24F5-4BB2-4D20-9083-ED0A796DF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493608"/>
            <a:ext cx="9404723" cy="1178155"/>
          </a:xfrm>
        </p:spPr>
        <p:txBody>
          <a:bodyPr>
            <a:normAutofit/>
          </a:bodyPr>
          <a:lstStyle/>
          <a:p>
            <a:r>
              <a:rPr lang="ka-GE" sz="2400" dirty="0"/>
              <a:t>ჰაერით გაგრილება (იაფი)</a:t>
            </a:r>
          </a:p>
          <a:p>
            <a:r>
              <a:rPr lang="ka-GE" sz="2400" dirty="0"/>
              <a:t>წყლით გაგრილება (ხუთჯერ უფრო ეფექტური)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D477AB8-DB3D-4240-8F80-835D472336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5353" y="2836006"/>
            <a:ext cx="8295600" cy="3803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7C779D-0116-4C72-8A65-B2BFA1DE381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" r="5962"/>
          <a:stretch/>
        </p:blipFill>
        <p:spPr>
          <a:xfrm>
            <a:off x="9401175" y="4029467"/>
            <a:ext cx="2409659" cy="261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91065F-9B62-4282-A9F0-C733C3B45A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85874" y="169005"/>
            <a:ext cx="8915401" cy="59569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F22828D-BA75-4AA2-9000-5B8F5BC57F03}"/>
              </a:ext>
            </a:extLst>
          </p:cNvPr>
          <p:cNvSpPr/>
          <p:nvPr/>
        </p:nvSpPr>
        <p:spPr>
          <a:xfrm>
            <a:off x="2400299" y="6168805"/>
            <a:ext cx="6399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3200" dirty="0">
                <a:latin typeface="ALK Katerina" panose="020B060305030202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უწყვეტი</a:t>
            </a:r>
            <a:r>
              <a:rPr lang="ka-GE" sz="3200" dirty="0">
                <a:latin typeface="ALK Katerina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3200" dirty="0">
                <a:latin typeface="ALK Katerina" panose="020B0603050302020204" pitchFamily="34" charset="0"/>
                <a:ea typeface="Calibri" panose="020F0502020204030204" pitchFamily="34" charset="0"/>
                <a:cs typeface="Sylfaen" panose="010A0502050306030303" pitchFamily="18" charset="0"/>
              </a:rPr>
              <a:t>ელექტრომომარაგება</a:t>
            </a:r>
            <a:r>
              <a:rPr lang="ka-GE" sz="3200" dirty="0">
                <a:latin typeface="ALK Katerina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ALK Katerina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AF1E62-D600-47EC-A961-3A00B4B7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მონაცემთა დამუშავების, შენახვის და გადაცემის ინფრასტრუქტურა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BBFA02-6BBA-4AA3-81BC-A86AC304E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52918"/>
            <a:ext cx="9404723" cy="4195481"/>
          </a:xfrm>
        </p:spPr>
        <p:txBody>
          <a:bodyPr>
            <a:normAutofit fontScale="92500" lnSpcReduction="20000"/>
          </a:bodyPr>
          <a:lstStyle/>
          <a:p>
            <a:r>
              <a:rPr lang="ka-GE" sz="3200" dirty="0"/>
              <a:t>მონაცემთა ცენტრის კარადა ანუ </a:t>
            </a:r>
            <a:r>
              <a:rPr lang="ka-GE" sz="3200" b="1" dirty="0"/>
              <a:t>რეკი</a:t>
            </a:r>
            <a:r>
              <a:rPr lang="ka-GE" sz="3200" dirty="0"/>
              <a:t> - მონაცემთა ცენტრის გამოთვლით მოწყობილობათა და უწყვეტი კვების წყაროების განთავსების ადგილი</a:t>
            </a:r>
            <a:endParaRPr lang="en-US" sz="3200" dirty="0"/>
          </a:p>
          <a:p>
            <a:r>
              <a:rPr lang="ka-GE" sz="3200" b="1" dirty="0"/>
              <a:t>სერვერები</a:t>
            </a:r>
            <a:r>
              <a:rPr lang="ka-GE" sz="3200" dirty="0"/>
              <a:t> - მონაცემთა დასამუშავებლად</a:t>
            </a:r>
          </a:p>
          <a:p>
            <a:r>
              <a:rPr lang="ka-GE" sz="3200" b="1" dirty="0"/>
              <a:t>მონაცემთა საცავები </a:t>
            </a:r>
            <a:r>
              <a:rPr lang="ka-GE" sz="3200" dirty="0"/>
              <a:t>- მონაცემთა შესანახად</a:t>
            </a:r>
          </a:p>
          <a:p>
            <a:r>
              <a:rPr lang="ka-GE" sz="3200" b="1" dirty="0"/>
              <a:t>ქსელური მოწყობილობები </a:t>
            </a:r>
            <a:r>
              <a:rPr lang="ka-GE" sz="3200" dirty="0"/>
              <a:t>- მონაცემთა ტრანსპორტირებისთვის</a:t>
            </a:r>
          </a:p>
          <a:p>
            <a:r>
              <a:rPr lang="ka-GE" sz="3200" b="1" dirty="0"/>
              <a:t>უსაფრთხოების მოწყობილობები </a:t>
            </a:r>
            <a:r>
              <a:rPr lang="ka-GE" sz="3200" dirty="0"/>
              <a:t>- მონაცემთა დასაცავად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09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2B75A-0904-4BE9-82ED-7D1CD3BAE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83450"/>
            <a:ext cx="9404723" cy="852300"/>
          </a:xfrm>
        </p:spPr>
        <p:txBody>
          <a:bodyPr/>
          <a:lstStyle/>
          <a:p>
            <a:r>
              <a:rPr lang="ka-GE" dirty="0"/>
              <a:t>რეკის ფორმ-ფაქტორები</a:t>
            </a:r>
            <a:endParaRPr lang="ru-R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8202333-EFAF-4F37-9BBA-1558F68EC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035750"/>
            <a:ext cx="5865643" cy="56491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154A67-089F-4C36-B557-D9E499D23734}"/>
              </a:ext>
            </a:extLst>
          </p:cNvPr>
          <p:cNvSpPr txBox="1"/>
          <p:nvPr/>
        </p:nvSpPr>
        <p:spPr>
          <a:xfrm>
            <a:off x="6567055" y="1189608"/>
            <a:ext cx="51915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/>
              <a:t>სამონტაჟო ერთეული - </a:t>
            </a:r>
            <a:r>
              <a:rPr lang="ka-GE" sz="2400" dirty="0" err="1"/>
              <a:t>იუნიტი</a:t>
            </a:r>
            <a:r>
              <a:rPr lang="ka-GE" sz="2400" dirty="0"/>
              <a:t> (</a:t>
            </a:r>
            <a:r>
              <a:rPr lang="en-US" sz="2400" dirty="0"/>
              <a:t>Unit</a:t>
            </a:r>
            <a:r>
              <a:rPr lang="ka-GE" sz="2400" dirty="0"/>
              <a:t>)</a:t>
            </a:r>
            <a:r>
              <a:rPr lang="en-US" sz="2400" dirty="0"/>
              <a:t> – 1</a:t>
            </a:r>
            <a:r>
              <a:rPr lang="ka-GE" sz="2400" dirty="0"/>
              <a:t>.</a:t>
            </a:r>
            <a:r>
              <a:rPr lang="en-US" sz="2400" dirty="0"/>
              <a:t>75 </a:t>
            </a:r>
            <a:r>
              <a:rPr lang="ka-GE" sz="2400" dirty="0"/>
              <a:t>ინჩი (44,45 </a:t>
            </a:r>
            <a:r>
              <a:rPr lang="ka-GE" sz="2400" dirty="0" err="1"/>
              <a:t>მმ</a:t>
            </a:r>
            <a:r>
              <a:rPr lang="ka-GE" sz="2400" dirty="0" smtClean="0"/>
              <a:t>)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/>
              <a:t>იუნიტების ტიპიური რაოდენობა - 42, </a:t>
            </a:r>
            <a:r>
              <a:rPr lang="en-US" sz="2400" dirty="0" smtClean="0"/>
              <a:t> </a:t>
            </a:r>
            <a:r>
              <a:rPr lang="ka-GE" sz="2400" dirty="0" smtClean="0"/>
              <a:t>21</a:t>
            </a:r>
            <a:r>
              <a:rPr lang="en-US" sz="2400" dirty="0" smtClean="0"/>
              <a:t>, 18</a:t>
            </a:r>
            <a:endParaRPr lang="en-US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8C1E9-5FB3-4461-9A13-BA692023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75" y="320033"/>
            <a:ext cx="9718325" cy="1349406"/>
          </a:xfrm>
        </p:spPr>
        <p:txBody>
          <a:bodyPr>
            <a:normAutofit fontScale="90000"/>
          </a:bodyPr>
          <a:lstStyle/>
          <a:p>
            <a:pPr algn="ctr"/>
            <a:r>
              <a:rPr lang="ka-GE" dirty="0"/>
              <a:t>კიბერმდგრადობის ადგილი კიბერუსაფრთხოების ერთიან სივრცეში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954263-679E-4DB8-8A7B-875FEBB6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01" y="1840889"/>
            <a:ext cx="11427824" cy="4768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800" dirty="0">
                <a:latin typeface="Sylfaen" panose="010A0502050306030303" pitchFamily="18" charset="0"/>
              </a:rPr>
              <a:t>კიბერუსაფრთხოების საკვანძო ელემენტები</a:t>
            </a:r>
          </a:p>
          <a:p>
            <a:pPr lvl="1"/>
            <a:r>
              <a:rPr lang="ka-GE" sz="2800" dirty="0">
                <a:solidFill>
                  <a:srgbClr val="FF0000"/>
                </a:solidFill>
                <a:latin typeface="Sylfaen" panose="010A0502050306030303" pitchFamily="18" charset="0"/>
              </a:rPr>
              <a:t>კიბერმდგრადობა (</a:t>
            </a:r>
            <a:r>
              <a:rPr lang="en-US" sz="2800" dirty="0">
                <a:solidFill>
                  <a:srgbClr val="FF0000"/>
                </a:solidFill>
                <a:latin typeface="Sylfaen" panose="010A0502050306030303" pitchFamily="18" charset="0"/>
              </a:rPr>
              <a:t>Cyber </a:t>
            </a:r>
            <a:r>
              <a:rPr lang="en-US" sz="2800" dirty="0" smtClean="0">
                <a:solidFill>
                  <a:srgbClr val="FF0000"/>
                </a:solidFill>
                <a:latin typeface="Sylfaen" panose="010A0502050306030303" pitchFamily="18" charset="0"/>
              </a:rPr>
              <a:t>resilience</a:t>
            </a:r>
            <a:r>
              <a:rPr lang="ka-GE" sz="2800" dirty="0" smtClean="0">
                <a:solidFill>
                  <a:srgbClr val="FF0000"/>
                </a:solidFill>
                <a:latin typeface="Sylfaen" panose="010A0502050306030303" pitchFamily="18" charset="0"/>
              </a:rPr>
              <a:t>)</a:t>
            </a:r>
            <a:endParaRPr lang="ka-GE" sz="2800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lvl="1"/>
            <a:r>
              <a:rPr lang="ka-GE" sz="2800" dirty="0">
                <a:latin typeface="Sylfaen" panose="010A0502050306030303" pitchFamily="18" charset="0"/>
              </a:rPr>
              <a:t>ინფორმაციული უსაფრთხოება (</a:t>
            </a:r>
            <a:r>
              <a:rPr lang="en-US" sz="2800" dirty="0">
                <a:latin typeface="Sylfaen" panose="010A0502050306030303" pitchFamily="18" charset="0"/>
              </a:rPr>
              <a:t>Information Security</a:t>
            </a:r>
            <a:r>
              <a:rPr lang="ka-GE" sz="2800" dirty="0">
                <a:latin typeface="Sylfaen" panose="010A0502050306030303" pitchFamily="18" charset="0"/>
              </a:rPr>
              <a:t>)</a:t>
            </a:r>
          </a:p>
          <a:p>
            <a:pPr lvl="1"/>
            <a:r>
              <a:rPr lang="ka-GE" sz="2800" dirty="0">
                <a:latin typeface="Sylfaen" panose="010A0502050306030303" pitchFamily="18" charset="0"/>
              </a:rPr>
              <a:t>აპლიკაციების უსაფრთხოება</a:t>
            </a:r>
            <a:r>
              <a:rPr lang="en-US" sz="2800" dirty="0">
                <a:latin typeface="Sylfaen" panose="010A0502050306030303" pitchFamily="18" charset="0"/>
              </a:rPr>
              <a:t> (Application Security)</a:t>
            </a:r>
            <a:endParaRPr lang="ka-GE" sz="2800" dirty="0">
              <a:latin typeface="Sylfaen" panose="010A0502050306030303" pitchFamily="18" charset="0"/>
            </a:endParaRPr>
          </a:p>
          <a:p>
            <a:pPr lvl="1"/>
            <a:r>
              <a:rPr lang="ka-GE" sz="2800" dirty="0">
                <a:latin typeface="Sylfaen" panose="010A0502050306030303" pitchFamily="18" charset="0"/>
              </a:rPr>
              <a:t>კომპიუტერული ქსელის უსაფრთხოება</a:t>
            </a:r>
            <a:r>
              <a:rPr lang="en-US" sz="2800" dirty="0">
                <a:latin typeface="Sylfaen" panose="010A0502050306030303" pitchFamily="18" charset="0"/>
              </a:rPr>
              <a:t> (Network Security)</a:t>
            </a:r>
            <a:endParaRPr lang="ka-GE" sz="2800" dirty="0">
              <a:latin typeface="Sylfaen" panose="010A0502050306030303" pitchFamily="18" charset="0"/>
            </a:endParaRPr>
          </a:p>
          <a:p>
            <a:pPr lvl="1"/>
            <a:r>
              <a:rPr lang="ka-GE" sz="2800" dirty="0">
                <a:latin typeface="Sylfaen" panose="010A0502050306030303" pitchFamily="18" charset="0"/>
              </a:rPr>
              <a:t>ოპერაციული უსაფრთხოება</a:t>
            </a:r>
            <a:r>
              <a:rPr lang="en-US" sz="2800" dirty="0">
                <a:latin typeface="Sylfaen" panose="010A0502050306030303" pitchFamily="18" charset="0"/>
              </a:rPr>
              <a:t> (Operation Security)</a:t>
            </a:r>
            <a:endParaRPr lang="ka-GE" sz="2800" dirty="0">
              <a:latin typeface="Sylfaen" panose="010A0502050306030303" pitchFamily="18" charset="0"/>
            </a:endParaRPr>
          </a:p>
          <a:p>
            <a:pPr lvl="1"/>
            <a:r>
              <a:rPr lang="ka-GE" sz="2800" dirty="0" err="1">
                <a:latin typeface="Sylfaen" panose="010A0502050306030303" pitchFamily="18" charset="0"/>
              </a:rPr>
              <a:t>კიბერწიგნიერება</a:t>
            </a:r>
            <a:r>
              <a:rPr lang="en-US" sz="2800" dirty="0">
                <a:latin typeface="Sylfaen" panose="010A0502050306030303" pitchFamily="18" charset="0"/>
              </a:rPr>
              <a:t> (End-user Education)</a:t>
            </a:r>
            <a:endParaRPr lang="ka-GE" sz="2800" dirty="0">
              <a:latin typeface="Sylfaen" panose="010A0502050306030303" pitchFamily="18" charset="0"/>
            </a:endParaRPr>
          </a:p>
          <a:p>
            <a:pPr lvl="1"/>
            <a:r>
              <a:rPr lang="ka-GE" sz="2800" dirty="0">
                <a:latin typeface="Sylfaen" panose="010A0502050306030303" pitchFamily="18" charset="0"/>
              </a:rPr>
              <a:t>მენეჯმენტის ჩართულობა</a:t>
            </a:r>
            <a:r>
              <a:rPr lang="en-US" sz="2800" dirty="0">
                <a:latin typeface="Sylfaen" panose="010A0502050306030303" pitchFamily="18" charset="0"/>
              </a:rPr>
              <a:t> (Leadership commitment)</a:t>
            </a:r>
          </a:p>
        </p:txBody>
      </p:sp>
    </p:spTree>
    <p:extLst>
      <p:ext uri="{BB962C8B-B14F-4D97-AF65-F5344CB8AC3E}">
        <p14:creationId xmlns:p14="http://schemas.microsoft.com/office/powerpoint/2010/main" val="22341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16936-A5D9-41FD-8465-8FFFB3D8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48" y="218722"/>
            <a:ext cx="8926515" cy="692458"/>
          </a:xfrm>
        </p:spPr>
        <p:txBody>
          <a:bodyPr/>
          <a:lstStyle/>
          <a:p>
            <a:r>
              <a:rPr lang="ka-GE" sz="3200" dirty="0" err="1"/>
              <a:t>ელექტროკვების</a:t>
            </a:r>
            <a:r>
              <a:rPr lang="ka-GE" sz="3200" dirty="0"/>
              <a:t> უზრუნველყოფის აპარატურა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50A041-0E00-4F5A-8D0A-B13400C2B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6" y="4277711"/>
            <a:ext cx="3799387" cy="2520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2890EC-9D49-482C-8B2A-5D2EB298D1D0}"/>
              </a:ext>
            </a:extLst>
          </p:cNvPr>
          <p:cNvSpPr txBox="1"/>
          <p:nvPr/>
        </p:nvSpPr>
        <p:spPr>
          <a:xfrm>
            <a:off x="4457700" y="1182150"/>
            <a:ext cx="675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Uninterrupted Power Supply (UPS) - </a:t>
            </a:r>
            <a:r>
              <a:rPr lang="ka-GE" dirty="0"/>
              <a:t>უწყვეტი კვების წყარო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BBF75AA-282C-4C68-9D09-78FE5232CA98}"/>
              </a:ext>
            </a:extLst>
          </p:cNvPr>
          <p:cNvSpPr txBox="1"/>
          <p:nvPr/>
        </p:nvSpPr>
        <p:spPr>
          <a:xfrm>
            <a:off x="79886" y="3408218"/>
            <a:ext cx="4377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Power Distribution Unit(PDU) - </a:t>
            </a:r>
            <a:r>
              <a:rPr lang="ka-GE" dirty="0"/>
              <a:t>ელექტროენერგიის გამანაწილებელი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3645BE-A98C-4206-935C-5C4978AF3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15799" r="2111" b="24550"/>
          <a:stretch/>
        </p:blipFill>
        <p:spPr>
          <a:xfrm>
            <a:off x="79886" y="988831"/>
            <a:ext cx="3827579" cy="2419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98" y="1774644"/>
            <a:ext cx="7203174" cy="47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xmlns="" id="{D0316053-EAF3-42B5-9951-417AE344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24" y="81854"/>
            <a:ext cx="7772400" cy="868362"/>
          </a:xfrm>
        </p:spPr>
        <p:txBody>
          <a:bodyPr/>
          <a:lstStyle/>
          <a:p>
            <a:r>
              <a:rPr lang="ka-GE" altLang="en-US" dirty="0"/>
              <a:t>ქსელური აპარატურა</a:t>
            </a:r>
            <a:endParaRPr lang="en-US" altLang="en-US" dirty="0"/>
          </a:p>
        </p:txBody>
      </p:sp>
      <p:pic>
        <p:nvPicPr>
          <p:cNvPr id="70659" name="Content Placeholder 1">
            <a:extLst>
              <a:ext uri="{FF2B5EF4-FFF2-40B4-BE49-F238E27FC236}">
                <a16:creationId xmlns:a16="http://schemas.microsoft.com/office/drawing/2014/main" xmlns="" id="{14570102-E366-4EE0-A6C5-E763F342BD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925" y="1085050"/>
            <a:ext cx="3467100" cy="1776413"/>
          </a:xfrm>
        </p:spPr>
      </p:pic>
      <p:pic>
        <p:nvPicPr>
          <p:cNvPr id="70662" name="Picture 7" descr="http://assets2.usedcisco.com/attachments/products/images/000/377/929/large_ws-c4510r.jpg?1281522418">
            <a:hlinkClick r:id="rId3"/>
            <a:extLst>
              <a:ext uri="{FF2B5EF4-FFF2-40B4-BE49-F238E27FC236}">
                <a16:creationId xmlns:a16="http://schemas.microsoft.com/office/drawing/2014/main" xmlns="" id="{B73AA008-D2EB-4332-877F-21F14B8BD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4" y="2985186"/>
            <a:ext cx="3493901" cy="349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Box 2">
            <a:extLst>
              <a:ext uri="{FF2B5EF4-FFF2-40B4-BE49-F238E27FC236}">
                <a16:creationId xmlns:a16="http://schemas.microsoft.com/office/drawing/2014/main" xmlns="" id="{95610E6A-7144-4F70-9956-DD411D4CB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5" y="2563381"/>
            <a:ext cx="17735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a-GE" alt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მარშრუტიზატორი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0665" name="TextBox 3">
            <a:extLst>
              <a:ext uri="{FF2B5EF4-FFF2-40B4-BE49-F238E27FC236}">
                <a16:creationId xmlns:a16="http://schemas.microsoft.com/office/drawing/2014/main" xmlns="" id="{7F686E3C-0CAB-4D77-9488-D113CD165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5" y="6171310"/>
            <a:ext cx="1414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a-GE" altLang="en-US" sz="1400" dirty="0">
                <a:solidFill>
                  <a:schemeClr val="bg1"/>
                </a:solidFill>
              </a:rPr>
              <a:t>კომუტატორი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0AEF23-4BE3-4DC0-99FF-884167DB54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81" y="396424"/>
            <a:ext cx="2346298" cy="1938404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699057E0-DACE-4951-8D21-E16242C6A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367" y="2382847"/>
            <a:ext cx="3223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a-GE" altLang="en-US" sz="1200" dirty="0"/>
              <a:t>ქსელის კაბელების შემკრები (</a:t>
            </a:r>
            <a:r>
              <a:rPr lang="ka-GE" altLang="en-US" sz="1200" dirty="0" err="1"/>
              <a:t>პაჩ</a:t>
            </a:r>
            <a:r>
              <a:rPr lang="ka-GE" altLang="en-US" sz="1200" dirty="0"/>
              <a:t>-პანელი)</a:t>
            </a:r>
            <a:endParaRPr lang="en-US" alt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190E38-A5B9-4F08-8044-1B36BED39D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2" b="19551"/>
          <a:stretch/>
        </p:blipFill>
        <p:spPr>
          <a:xfrm>
            <a:off x="3927969" y="1085051"/>
            <a:ext cx="2893195" cy="1126188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xmlns="" id="{FE432E3D-2E91-4BF1-A6A8-6621DA516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576" y="2420419"/>
            <a:ext cx="264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a-GE" altLang="en-US" sz="1200" dirty="0">
                <a:latin typeface="Arial" panose="020B0604020202020204" pitchFamily="34" charset="0"/>
              </a:rPr>
              <a:t>ოპტიკური კაბელების შემკრები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EEEFF60-BE14-4BF5-90D7-134D2098AE2D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0" b="14457"/>
          <a:stretch/>
        </p:blipFill>
        <p:spPr bwMode="auto">
          <a:xfrm>
            <a:off x="3927969" y="3011988"/>
            <a:ext cx="6570570" cy="3467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05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xmlns="" id="{14945F83-A623-4283-AFB4-3CD94A29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071" y="460375"/>
            <a:ext cx="8993945" cy="896937"/>
          </a:xfrm>
        </p:spPr>
        <p:txBody>
          <a:bodyPr>
            <a:normAutofit/>
          </a:bodyPr>
          <a:lstStyle/>
          <a:p>
            <a:r>
              <a:rPr lang="ka-GE" altLang="en-US" dirty="0"/>
              <a:t>გამოთვლითი სისტემების კლასები</a:t>
            </a:r>
            <a:endParaRPr lang="en-US" altLang="en-US" dirty="0"/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xmlns="" id="{88F5AD8B-A1F3-4787-8CA9-4AC1B7CD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500189"/>
            <a:ext cx="11387138" cy="4643438"/>
          </a:xfrm>
        </p:spPr>
        <p:txBody>
          <a:bodyPr>
            <a:noAutofit/>
          </a:bodyPr>
          <a:lstStyle/>
          <a:p>
            <a:r>
              <a:rPr lang="en-US" altLang="en-US" sz="3000" b="1" dirty="0">
                <a:latin typeface="Sylfaen" panose="010A0502050306030303" pitchFamily="18" charset="0"/>
                <a:cs typeface="Tahoma" panose="020B0604030504040204" pitchFamily="34" charset="0"/>
              </a:rPr>
              <a:t>x86</a:t>
            </a:r>
            <a:r>
              <a:rPr lang="en-US" altLang="en-US" sz="3000" dirty="0">
                <a:latin typeface="Sylfaen" panose="010A0502050306030303" pitchFamily="18" charset="0"/>
                <a:cs typeface="Tahoma" panose="020B0604030504040204" pitchFamily="34" charset="0"/>
              </a:rPr>
              <a:t> (Microcomputers)</a:t>
            </a:r>
          </a:p>
          <a:p>
            <a:pPr marL="900113" lvl="1" indent="-442913"/>
            <a:r>
              <a:rPr lang="ka-GE" altLang="en-US" sz="3000" dirty="0" smtClean="0">
                <a:latin typeface="Sylfaen" panose="010A0502050306030303" pitchFamily="18" charset="0"/>
                <a:cs typeface="Tahoma" panose="020B0604030504040204" pitchFamily="34" charset="0"/>
              </a:rPr>
              <a:t>პრაქტიკულად </a:t>
            </a:r>
            <a:r>
              <a:rPr lang="ka-GE" altLang="en-US" sz="3000" dirty="0">
                <a:latin typeface="Sylfaen" panose="010A0502050306030303" pitchFamily="18" charset="0"/>
                <a:cs typeface="Tahoma" panose="020B0604030504040204" pitchFamily="34" charset="0"/>
              </a:rPr>
              <a:t>ყველა თანამედროვე კომპიუტერი</a:t>
            </a:r>
            <a:endParaRPr lang="en-US" altLang="en-US" sz="3000" dirty="0">
              <a:latin typeface="Sylfaen" panose="010A0502050306030303" pitchFamily="18" charset="0"/>
              <a:cs typeface="Tahoma" panose="020B0604030504040204" pitchFamily="34" charset="0"/>
            </a:endParaRPr>
          </a:p>
          <a:p>
            <a:pPr marL="900113" lvl="2" indent="-457200"/>
            <a:r>
              <a:rPr lang="en-US" altLang="en-US" sz="3000" dirty="0">
                <a:latin typeface="Sylfaen" panose="010A0502050306030303" pitchFamily="18" charset="0"/>
                <a:cs typeface="Tahoma" panose="020B0604030504040204" pitchFamily="34" charset="0"/>
              </a:rPr>
              <a:t>Stand-alone, Rack- and Blade Servers</a:t>
            </a:r>
            <a:endParaRPr lang="ka-GE" altLang="en-US" sz="3000" dirty="0">
              <a:latin typeface="Sylfaen" panose="010A0502050306030303" pitchFamily="18" charset="0"/>
              <a:cs typeface="Tahoma" panose="020B0604030504040204" pitchFamily="34" charset="0"/>
            </a:endParaRPr>
          </a:p>
          <a:p>
            <a:r>
              <a:rPr lang="en-US" altLang="en-US" sz="3000" b="1" dirty="0" err="1">
                <a:latin typeface="Sylfaen" panose="010A0502050306030303" pitchFamily="18" charset="0"/>
                <a:cs typeface="Tahoma" panose="020B0604030504040204" pitchFamily="34" charset="0"/>
              </a:rPr>
              <a:t>MidRange</a:t>
            </a:r>
            <a:r>
              <a:rPr lang="ka-GE" altLang="en-US" sz="3000" b="1" dirty="0">
                <a:latin typeface="Sylfaen" panose="010A0502050306030303" pitchFamily="18" charset="0"/>
                <a:cs typeface="Tahoma" panose="020B0604030504040204" pitchFamily="34" charset="0"/>
              </a:rPr>
              <a:t> </a:t>
            </a:r>
            <a:r>
              <a:rPr lang="en-US" altLang="en-US" sz="3000" b="1" dirty="0">
                <a:latin typeface="Sylfaen" panose="010A0502050306030303" pitchFamily="18" charset="0"/>
                <a:cs typeface="Tahoma" panose="020B0604030504040204" pitchFamily="34" charset="0"/>
              </a:rPr>
              <a:t>systems </a:t>
            </a:r>
            <a:r>
              <a:rPr lang="en-US" altLang="en-US" sz="3000" dirty="0">
                <a:latin typeface="Sylfaen" panose="010A0502050306030303" pitchFamily="18" charset="0"/>
                <a:cs typeface="Tahoma" panose="020B0604030504040204" pitchFamily="34" charset="0"/>
              </a:rPr>
              <a:t>(Minicomputers)</a:t>
            </a:r>
          </a:p>
          <a:p>
            <a:pPr marL="900113" lvl="1" indent="-442913"/>
            <a:r>
              <a:rPr lang="en-US" altLang="en-US" sz="3000" dirty="0">
                <a:latin typeface="Sylfaen" panose="010A0502050306030303" pitchFamily="18" charset="0"/>
                <a:cs typeface="Tahoma" panose="020B0604030504040204" pitchFamily="34" charset="0"/>
              </a:rPr>
              <a:t>DEC VAX, HP </a:t>
            </a:r>
            <a:r>
              <a:rPr lang="en-US" altLang="en-US" sz="3000" dirty="0" err="1">
                <a:latin typeface="Sylfaen" panose="010A0502050306030303" pitchFamily="18" charset="0"/>
                <a:cs typeface="Tahoma" panose="020B0604030504040204" pitchFamily="34" charset="0"/>
              </a:rPr>
              <a:t>AlphaServer</a:t>
            </a:r>
            <a:r>
              <a:rPr lang="en-US" altLang="en-US" sz="3000" dirty="0">
                <a:latin typeface="Sylfaen" panose="010A0502050306030303" pitchFamily="18" charset="0"/>
                <a:cs typeface="Tahoma" panose="020B0604030504040204" pitchFamily="34" charset="0"/>
              </a:rPr>
              <a:t>, Oracle SUN SPARC, IBM Power Systems</a:t>
            </a:r>
            <a:r>
              <a:rPr lang="ka-GE" altLang="en-US" sz="3000" dirty="0">
                <a:latin typeface="Sylfaen" panose="010A0502050306030303" pitchFamily="18" charset="0"/>
                <a:cs typeface="Tahoma" panose="020B0604030504040204" pitchFamily="34" charset="0"/>
              </a:rPr>
              <a:t>...</a:t>
            </a:r>
            <a:endParaRPr lang="en-US" altLang="en-US" sz="3000" dirty="0">
              <a:latin typeface="Sylfaen" panose="010A0502050306030303" pitchFamily="18" charset="0"/>
              <a:cs typeface="Tahoma" panose="020B0604030504040204" pitchFamily="34" charset="0"/>
            </a:endParaRPr>
          </a:p>
          <a:p>
            <a:pPr marL="900113" indent="-442913"/>
            <a:r>
              <a:rPr lang="en-US" altLang="en-US" sz="3000" b="1" dirty="0">
                <a:latin typeface="Sylfaen" panose="010A0502050306030303" pitchFamily="18" charset="0"/>
                <a:cs typeface="Tahoma" panose="020B0604030504040204" pitchFamily="34" charset="0"/>
              </a:rPr>
              <a:t>Mainframes</a:t>
            </a:r>
          </a:p>
          <a:p>
            <a:pPr marL="900113" lvl="1" indent="-442913"/>
            <a:r>
              <a:rPr lang="en-US" altLang="en-US" sz="3000" dirty="0">
                <a:latin typeface="Sylfaen" panose="010A0502050306030303" pitchFamily="18" charset="0"/>
                <a:cs typeface="Tahoma" panose="020B0604030504040204" pitchFamily="34" charset="0"/>
              </a:rPr>
              <a:t>IBM z series</a:t>
            </a:r>
            <a:r>
              <a:rPr lang="ka-GE" altLang="en-US" sz="3000" dirty="0">
                <a:latin typeface="Sylfaen" panose="010A0502050306030303" pitchFamily="18" charset="0"/>
                <a:cs typeface="Tahoma" panose="020B0604030504040204" pitchFamily="34" charset="0"/>
              </a:rPr>
              <a:t>...</a:t>
            </a:r>
            <a:endParaRPr lang="en-US" altLang="en-US" sz="3000" dirty="0">
              <a:latin typeface="Sylfaen" panose="010A0502050306030303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xmlns="" id="{5ED41F5D-9313-4E83-99A3-FD232CAD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131593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ka-GE" altLang="en-US" dirty="0"/>
              <a:t>სერვერები</a:t>
            </a:r>
            <a:endParaRPr lang="en-US" altLang="en-US" dirty="0"/>
          </a:p>
        </p:txBody>
      </p:sp>
      <p:pic>
        <p:nvPicPr>
          <p:cNvPr id="72710" name="Picture 2" descr="D:\Arbeit-old\DOCs\!Screenshots\Servers and Storages\Pictures\x3850-X5_2.png">
            <a:extLst>
              <a:ext uri="{FF2B5EF4-FFF2-40B4-BE49-F238E27FC236}">
                <a16:creationId xmlns:a16="http://schemas.microsoft.com/office/drawing/2014/main" xmlns="" id="{D7F2C47A-AC5F-4074-8B3F-6BE94C08F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75" y="4161740"/>
            <a:ext cx="3240662" cy="211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3" descr="C:\Users\test\Desktop\1347993427288479161HP C7000 Blade.svg.med.png">
            <a:extLst>
              <a:ext uri="{FF2B5EF4-FFF2-40B4-BE49-F238E27FC236}">
                <a16:creationId xmlns:a16="http://schemas.microsoft.com/office/drawing/2014/main" xmlns="" id="{9E66D0DA-4CC0-4C86-8E45-618BC28F0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275" y="3768574"/>
            <a:ext cx="2385958" cy="222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Box 1">
            <a:extLst>
              <a:ext uri="{FF2B5EF4-FFF2-40B4-BE49-F238E27FC236}">
                <a16:creationId xmlns:a16="http://schemas.microsoft.com/office/drawing/2014/main" xmlns="" id="{C4252AC6-1E80-49B5-8F32-9CF0430A4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908" y="6003075"/>
            <a:ext cx="1903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a-GE" altLang="en-US" sz="2400" dirty="0" err="1">
                <a:latin typeface="Arial" panose="020B0604020202020204" pitchFamily="34" charset="0"/>
              </a:rPr>
              <a:t>მეინფრეიმი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72714" name="TextBox 9">
            <a:extLst>
              <a:ext uri="{FF2B5EF4-FFF2-40B4-BE49-F238E27FC236}">
                <a16:creationId xmlns:a16="http://schemas.microsoft.com/office/drawing/2014/main" xmlns="" id="{2B4F12BA-2EB8-4638-9BB9-A4C55DAFC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7756" y="6003075"/>
            <a:ext cx="33862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a-GE" altLang="en-US" sz="2200" dirty="0" err="1">
                <a:latin typeface="Arial" panose="020B0604020202020204" pitchFamily="34" charset="0"/>
              </a:rPr>
              <a:t>ბლეიდ</a:t>
            </a:r>
            <a:r>
              <a:rPr lang="ka-GE" altLang="en-US" sz="2200" dirty="0">
                <a:latin typeface="Arial" panose="020B0604020202020204" pitchFamily="34" charset="0"/>
              </a:rPr>
              <a:t>-სერვერები</a:t>
            </a:r>
            <a:endParaRPr lang="en-US" altLang="en-US" sz="2200" dirty="0">
              <a:latin typeface="Arial" panose="020B0604020202020204" pitchFamily="34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57DAF74F-0CFE-4AC5-B8ED-D08458B9A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282" y="216497"/>
            <a:ext cx="27560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a-GE" altLang="en-US" sz="2000" dirty="0">
                <a:latin typeface="Arial" panose="020B0604020202020204" pitchFamily="34" charset="0"/>
              </a:rPr>
              <a:t>მაღალი წარმადობის სერვერი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B118288-416C-4372-A68A-09AE5795C7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989014"/>
            <a:ext cx="4154301" cy="505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D1EAA2-FEC3-4E18-935D-E993DECA8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75" y="24603"/>
            <a:ext cx="4411909" cy="3743971"/>
          </a:xfrm>
          <a:prstGeom prst="rect">
            <a:avLst/>
          </a:prstGeom>
        </p:spPr>
      </p:pic>
      <p:sp>
        <p:nvSpPr>
          <p:cNvPr id="19" name="TextBox 8">
            <a:extLst>
              <a:ext uri="{FF2B5EF4-FFF2-40B4-BE49-F238E27FC236}">
                <a16:creationId xmlns:a16="http://schemas.microsoft.com/office/drawing/2014/main" xmlns="" id="{8F923B8B-C8A0-43BF-9DF9-991AF3364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075" y="6233907"/>
            <a:ext cx="23265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a-GE" altLang="en-US" sz="2200" dirty="0">
                <a:latin typeface="Arial" panose="020B0604020202020204" pitchFamily="34" charset="0"/>
              </a:rPr>
              <a:t>რეკის სერვერი</a:t>
            </a:r>
            <a:endParaRPr lang="en-US" altLang="en-US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7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6" name="Group 2">
            <a:extLst>
              <a:ext uri="{FF2B5EF4-FFF2-40B4-BE49-F238E27FC236}">
                <a16:creationId xmlns:a16="http://schemas.microsoft.com/office/drawing/2014/main" xmlns="" id="{ABA9DF3A-B904-433C-96D9-E1D1CB120524}"/>
              </a:ext>
            </a:extLst>
          </p:cNvPr>
          <p:cNvGrpSpPr>
            <a:grpSpLocks/>
          </p:cNvGrpSpPr>
          <p:nvPr/>
        </p:nvGrpSpPr>
        <p:grpSpPr bwMode="auto">
          <a:xfrm>
            <a:off x="784809" y="1311675"/>
            <a:ext cx="9021548" cy="2030952"/>
            <a:chOff x="1472" y="3840"/>
            <a:chExt cx="9195" cy="2070"/>
          </a:xfrm>
        </p:grpSpPr>
        <p:sp>
          <p:nvSpPr>
            <p:cNvPr id="74759" name="AutoShape 3">
              <a:extLst>
                <a:ext uri="{FF2B5EF4-FFF2-40B4-BE49-F238E27FC236}">
                  <a16:creationId xmlns:a16="http://schemas.microsoft.com/office/drawing/2014/main" xmlns="" id="{61E5AA99-7BB4-41E3-907E-969343031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2" y="3840"/>
              <a:ext cx="2355" cy="2070"/>
            </a:xfrm>
            <a:prstGeom prst="can">
              <a:avLst>
                <a:gd name="adj" fmla="val 25000"/>
              </a:avLst>
            </a:prstGeom>
            <a:solidFill>
              <a:srgbClr val="9BBB59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4760" name="Text Box 4">
              <a:extLst>
                <a:ext uri="{FF2B5EF4-FFF2-40B4-BE49-F238E27FC236}">
                  <a16:creationId xmlns:a16="http://schemas.microsoft.com/office/drawing/2014/main" xmlns="" id="{A88E4CF6-EB0E-4364-AD5E-E6E06FB56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2" y="4610"/>
              <a:ext cx="2118" cy="685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ClrTx/>
                <a:buSzTx/>
                <a:buNone/>
              </a:pPr>
              <a:r>
                <a:rPr lang="ka-GE" altLang="en-US" sz="2000" b="1" dirty="0" err="1">
                  <a:latin typeface="Sylfaen" panose="010A0502050306030303" pitchFamily="18" charset="0"/>
                </a:rPr>
                <a:t>არქივაციის</a:t>
              </a:r>
              <a:r>
                <a:rPr lang="ka-GE" altLang="en-US" sz="2000" b="1" dirty="0">
                  <a:latin typeface="Sylfaen" panose="010A0502050306030303" pitchFamily="18" charset="0"/>
                </a:rPr>
                <a:t> დონე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74761" name="AutoShape 5">
              <a:extLst>
                <a:ext uri="{FF2B5EF4-FFF2-40B4-BE49-F238E27FC236}">
                  <a16:creationId xmlns:a16="http://schemas.microsoft.com/office/drawing/2014/main" xmlns="" id="{52CCD2D9-B0B2-4203-9D96-3BD4AC6AB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" y="3840"/>
              <a:ext cx="2355" cy="2070"/>
            </a:xfrm>
            <a:prstGeom prst="can">
              <a:avLst>
                <a:gd name="adj" fmla="val 25000"/>
              </a:avLst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4762" name="Text Box 6">
              <a:extLst>
                <a:ext uri="{FF2B5EF4-FFF2-40B4-BE49-F238E27FC236}">
                  <a16:creationId xmlns:a16="http://schemas.microsoft.com/office/drawing/2014/main" xmlns="" id="{C85140DD-EEFE-4049-A9BE-576869A3A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3" y="4617"/>
              <a:ext cx="2278" cy="79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ClrTx/>
                <a:buSzTx/>
                <a:buNone/>
              </a:pPr>
              <a:r>
                <a:rPr lang="ka-GE" altLang="en-US" sz="1800" b="1" dirty="0">
                  <a:latin typeface="Sylfaen" panose="010A0502050306030303" pitchFamily="18" charset="0"/>
                </a:rPr>
                <a:t>მწარმოებლურობის დონე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74763" name="AutoShape 7">
              <a:extLst>
                <a:ext uri="{FF2B5EF4-FFF2-40B4-BE49-F238E27FC236}">
                  <a16:creationId xmlns:a16="http://schemas.microsoft.com/office/drawing/2014/main" xmlns="" id="{4E269A7D-5456-4A46-8BCD-9D4D20506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" y="3840"/>
              <a:ext cx="2355" cy="2070"/>
            </a:xfrm>
            <a:prstGeom prst="can">
              <a:avLst>
                <a:gd name="adj" fmla="val 25000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4764" name="Text Box 8">
              <a:extLst>
                <a:ext uri="{FF2B5EF4-FFF2-40B4-BE49-F238E27FC236}">
                  <a16:creationId xmlns:a16="http://schemas.microsoft.com/office/drawing/2014/main" xmlns="" id="{3BF1562A-A0C4-4F7A-A5F1-B92EC9653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4610"/>
              <a:ext cx="2117" cy="79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ClrTx/>
                <a:buSzTx/>
                <a:buNone/>
              </a:pPr>
              <a:r>
                <a:rPr lang="ka-GE" altLang="en-US" sz="2000" b="1" dirty="0">
                  <a:latin typeface="Sylfaen" panose="010A0502050306030303" pitchFamily="18" charset="0"/>
                </a:rPr>
                <a:t>მოცულობითი დონე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74765" name="AutoShape 9">
              <a:extLst>
                <a:ext uri="{FF2B5EF4-FFF2-40B4-BE49-F238E27FC236}">
                  <a16:creationId xmlns:a16="http://schemas.microsoft.com/office/drawing/2014/main" xmlns="" id="{650A249D-2989-4EA1-BBCC-5E904BA9A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" y="4610"/>
              <a:ext cx="1065" cy="445"/>
            </a:xfrm>
            <a:prstGeom prst="leftRightArrow">
              <a:avLst>
                <a:gd name="adj1" fmla="val 50000"/>
                <a:gd name="adj2" fmla="val 47976"/>
              </a:avLst>
            </a:prstGeom>
            <a:solidFill>
              <a:srgbClr val="8064A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4766" name="AutoShape 10">
              <a:extLst>
                <a:ext uri="{FF2B5EF4-FFF2-40B4-BE49-F238E27FC236}">
                  <a16:creationId xmlns:a16="http://schemas.microsoft.com/office/drawing/2014/main" xmlns="" id="{2525B689-49A7-40E2-BBAE-05ECDFC4B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7" y="4610"/>
              <a:ext cx="1065" cy="445"/>
            </a:xfrm>
            <a:prstGeom prst="leftRightArrow">
              <a:avLst>
                <a:gd name="adj1" fmla="val 50000"/>
                <a:gd name="adj2" fmla="val 47976"/>
              </a:avLst>
            </a:prstGeom>
            <a:solidFill>
              <a:srgbClr val="8064A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74757" name="Title 1">
            <a:extLst>
              <a:ext uri="{FF2B5EF4-FFF2-40B4-BE49-F238E27FC236}">
                <a16:creationId xmlns:a16="http://schemas.microsoft.com/office/drawing/2014/main" xmlns="" id="{A457A8F1-D6C5-40BC-B0B2-C5862EA47409}"/>
              </a:ext>
            </a:extLst>
          </p:cNvPr>
          <p:cNvSpPr txBox="1">
            <a:spLocks/>
          </p:cNvSpPr>
          <p:nvPr/>
        </p:nvSpPr>
        <p:spPr bwMode="auto">
          <a:xfrm>
            <a:off x="617856" y="252089"/>
            <a:ext cx="9697996" cy="97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a-GE" altLang="en-US" sz="3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მონაცემთა უსაფრთხო შენახვის </a:t>
            </a:r>
            <a:r>
              <a:rPr lang="ka-GE" altLang="en-US" sz="3000" dirty="0" err="1">
                <a:solidFill>
                  <a:schemeClr val="tx2"/>
                </a:solidFill>
                <a:latin typeface="Franklin Gothic Book" panose="020B0503020102020204" pitchFamily="34" charset="0"/>
              </a:rPr>
              <a:t>სამდონიანი</a:t>
            </a:r>
            <a:r>
              <a:rPr lang="ka-GE" altLang="en-US" sz="3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  <a:r>
              <a:rPr lang="ka-GE" altLang="en-US" sz="3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მოდელი</a:t>
            </a:r>
            <a:r>
              <a:rPr lang="en-US" altLang="en-US" sz="3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  <a:endParaRPr lang="en-US" altLang="en-US" sz="30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4758" name="Rectangle 13">
            <a:extLst>
              <a:ext uri="{FF2B5EF4-FFF2-40B4-BE49-F238E27FC236}">
                <a16:creationId xmlns:a16="http://schemas.microsoft.com/office/drawing/2014/main" xmlns="" id="{E73CEF6F-6C92-403C-8AAA-44EBCE9CA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6" y="3640213"/>
            <a:ext cx="11466292" cy="281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ka-GE" altLang="en-US" sz="2000" b="1" dirty="0">
                <a:latin typeface="Arial" panose="020B0604020202020204" pitchFamily="34" charset="0"/>
              </a:rPr>
              <a:t>წარმადობის დონე </a:t>
            </a:r>
            <a:r>
              <a:rPr lang="ka-GE" altLang="en-US" sz="2000" dirty="0">
                <a:latin typeface="Arial" panose="020B0604020202020204" pitchFamily="34" charset="0"/>
              </a:rPr>
              <a:t>(</a:t>
            </a:r>
            <a:r>
              <a:rPr lang="ka-GE" altLang="en-US" sz="2000" dirty="0" err="1">
                <a:latin typeface="Arial" panose="020B0604020202020204" pitchFamily="34" charset="0"/>
              </a:rPr>
              <a:t>Performance</a:t>
            </a:r>
            <a:r>
              <a:rPr lang="ka-GE" altLang="en-US" sz="2000" dirty="0">
                <a:latin typeface="Arial" panose="020B0604020202020204" pitchFamily="34" charset="0"/>
              </a:rPr>
              <a:t> </a:t>
            </a:r>
            <a:r>
              <a:rPr lang="ka-GE" altLang="en-US" sz="2000" dirty="0" err="1">
                <a:latin typeface="Arial" panose="020B0604020202020204" pitchFamily="34" charset="0"/>
              </a:rPr>
              <a:t>Tier</a:t>
            </a:r>
            <a:r>
              <a:rPr lang="ka-GE" altLang="en-US" sz="2000" dirty="0">
                <a:latin typeface="Arial" panose="020B0604020202020204" pitchFamily="34" charset="0"/>
              </a:rPr>
              <a:t>, </a:t>
            </a:r>
            <a:r>
              <a:rPr lang="ka-GE" altLang="en-US" sz="2000" dirty="0" err="1">
                <a:latin typeface="Arial" panose="020B0604020202020204" pitchFamily="34" charset="0"/>
              </a:rPr>
              <a:t>Tier</a:t>
            </a:r>
            <a:r>
              <a:rPr lang="ka-GE" altLang="en-US" sz="2000" dirty="0">
                <a:latin typeface="Arial" panose="020B0604020202020204" pitchFamily="34" charset="0"/>
              </a:rPr>
              <a:t> 1) - პირველადი, ყველაზე ინტენსიურად გამოსაყენებელი ინფორმაციის საცავი (SAS/FC/SSD-დისკები)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ka-GE" altLang="en-US" sz="2000" b="1" dirty="0">
                <a:latin typeface="Arial" panose="020B0604020202020204" pitchFamily="34" charset="0"/>
              </a:rPr>
              <a:t>მოცულობითი დონე </a:t>
            </a:r>
            <a:r>
              <a:rPr lang="ka-GE" altLang="en-US" sz="2000" dirty="0">
                <a:latin typeface="Arial" panose="020B0604020202020204" pitchFamily="34" charset="0"/>
              </a:rPr>
              <a:t>(</a:t>
            </a:r>
            <a:r>
              <a:rPr lang="ka-GE" altLang="en-US" sz="2000" dirty="0" err="1">
                <a:latin typeface="Arial" panose="020B0604020202020204" pitchFamily="34" charset="0"/>
              </a:rPr>
              <a:t>Capacity</a:t>
            </a:r>
            <a:r>
              <a:rPr lang="ka-GE" altLang="en-US" sz="2000" dirty="0">
                <a:latin typeface="Arial" panose="020B0604020202020204" pitchFamily="34" charset="0"/>
              </a:rPr>
              <a:t> </a:t>
            </a:r>
            <a:r>
              <a:rPr lang="ka-GE" altLang="en-US" sz="2000" dirty="0" err="1">
                <a:latin typeface="Arial" panose="020B0604020202020204" pitchFamily="34" charset="0"/>
              </a:rPr>
              <a:t>Tier</a:t>
            </a:r>
            <a:r>
              <a:rPr lang="ka-GE" altLang="en-US" sz="2000" dirty="0">
                <a:latin typeface="Arial" panose="020B0604020202020204" pitchFamily="34" charset="0"/>
              </a:rPr>
              <a:t>, </a:t>
            </a:r>
            <a:r>
              <a:rPr lang="ka-GE" altLang="en-US" sz="2000" dirty="0" err="1">
                <a:latin typeface="Arial" panose="020B0604020202020204" pitchFamily="34" charset="0"/>
              </a:rPr>
              <a:t>Tier</a:t>
            </a:r>
            <a:r>
              <a:rPr lang="ka-GE" altLang="en-US" sz="2000" dirty="0">
                <a:latin typeface="Arial" panose="020B0604020202020204" pitchFamily="34" charset="0"/>
              </a:rPr>
              <a:t> 2) - ძირითადი, შედარებით </a:t>
            </a:r>
            <a:r>
              <a:rPr lang="ka-GE" altLang="en-US" sz="2000" dirty="0" err="1">
                <a:latin typeface="Arial" panose="020B0604020202020204" pitchFamily="34" charset="0"/>
              </a:rPr>
              <a:t>ნაკლებაქტუალური</a:t>
            </a:r>
            <a:r>
              <a:rPr lang="ka-GE" altLang="en-US" sz="2000" dirty="0">
                <a:latin typeface="Arial" panose="020B0604020202020204" pitchFamily="34" charset="0"/>
              </a:rPr>
              <a:t> ინფორმაციის საცავი (SATA-დისკები)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ka-GE" altLang="en-US" sz="2000" b="1" dirty="0" err="1">
                <a:latin typeface="Arial" panose="020B0604020202020204" pitchFamily="34" charset="0"/>
              </a:rPr>
              <a:t>არქივაციის</a:t>
            </a:r>
            <a:r>
              <a:rPr lang="ka-GE" altLang="en-US" sz="2000" b="1" dirty="0">
                <a:latin typeface="Arial" panose="020B0604020202020204" pitchFamily="34" charset="0"/>
              </a:rPr>
              <a:t> დონე</a:t>
            </a:r>
            <a:r>
              <a:rPr lang="ka-GE" altLang="en-US" sz="2000" dirty="0">
                <a:latin typeface="Arial" panose="020B0604020202020204" pitchFamily="34" charset="0"/>
              </a:rPr>
              <a:t> (</a:t>
            </a:r>
            <a:r>
              <a:rPr lang="ka-GE" altLang="en-US" sz="2000" dirty="0" err="1">
                <a:latin typeface="Arial" panose="020B0604020202020204" pitchFamily="34" charset="0"/>
              </a:rPr>
              <a:t>Archive</a:t>
            </a:r>
            <a:r>
              <a:rPr lang="ka-GE" altLang="en-US" sz="2000" dirty="0">
                <a:latin typeface="Arial" panose="020B0604020202020204" pitchFamily="34" charset="0"/>
              </a:rPr>
              <a:t> </a:t>
            </a:r>
            <a:r>
              <a:rPr lang="ka-GE" altLang="en-US" sz="2000" dirty="0" err="1">
                <a:latin typeface="Arial" panose="020B0604020202020204" pitchFamily="34" charset="0"/>
              </a:rPr>
              <a:t>Tier</a:t>
            </a:r>
            <a:r>
              <a:rPr lang="ka-GE" altLang="en-US" sz="2000" dirty="0">
                <a:latin typeface="Arial" panose="020B0604020202020204" pitchFamily="34" charset="0"/>
              </a:rPr>
              <a:t>, </a:t>
            </a:r>
            <a:r>
              <a:rPr lang="ka-GE" altLang="en-US" sz="2000" dirty="0" err="1">
                <a:latin typeface="Arial" panose="020B0604020202020204" pitchFamily="34" charset="0"/>
              </a:rPr>
              <a:t>Tier</a:t>
            </a:r>
            <a:r>
              <a:rPr lang="ka-GE" altLang="en-US" sz="2000" dirty="0">
                <a:latin typeface="Arial" panose="020B0604020202020204" pitchFamily="34" charset="0"/>
              </a:rPr>
              <a:t> 3) - გრძელვადიანი არქივების საცავი (ლენტური და ოპტიკური შემნახველი მოწყობილობები)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xmlns="" id="{725F91A9-522E-41A3-8BAD-364BCC569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85" y="220046"/>
            <a:ext cx="7772400" cy="866402"/>
          </a:xfrm>
        </p:spPr>
        <p:txBody>
          <a:bodyPr/>
          <a:lstStyle/>
          <a:p>
            <a:pPr eaLnBrk="1" hangingPunct="1"/>
            <a:r>
              <a:rPr lang="ka-GE" altLang="en-US" dirty="0">
                <a:latin typeface="Franklin Gothic Book"/>
              </a:rPr>
              <a:t>მონაცემთა საცავები</a:t>
            </a:r>
            <a:endParaRPr lang="en-US" altLang="en-US" dirty="0">
              <a:latin typeface="Franklin Gothic Book"/>
            </a:endParaRPr>
          </a:p>
        </p:txBody>
      </p:sp>
      <p:sp>
        <p:nvSpPr>
          <p:cNvPr id="75781" name="Content Placeholder 2">
            <a:extLst>
              <a:ext uri="{FF2B5EF4-FFF2-40B4-BE49-F238E27FC236}">
                <a16:creationId xmlns:a16="http://schemas.microsoft.com/office/drawing/2014/main" xmlns="" id="{53FC08BB-3BB5-462A-934A-6AB015FAE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85864"/>
            <a:ext cx="7772400" cy="4800600"/>
          </a:xfrm>
        </p:spPr>
        <p:txBody>
          <a:bodyPr/>
          <a:lstStyle/>
          <a:p>
            <a:pPr eaLnBrk="1" hangingPunct="1"/>
            <a:r>
              <a:rPr lang="ka-GE" altLang="en-US" dirty="0">
                <a:latin typeface="Tahoma" panose="020B0604030504040204" pitchFamily="34" charset="0"/>
                <a:cs typeface="Tahoma" panose="020B0604030504040204" pitchFamily="34" charset="0"/>
              </a:rPr>
              <a:t>ხისტი (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HDD</a:t>
            </a:r>
            <a:r>
              <a:rPr lang="ka-GE" altLang="en-US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a-GE" altLang="en-US" dirty="0">
                <a:latin typeface="Tahoma" panose="020B0604030504040204" pitchFamily="34" charset="0"/>
                <a:cs typeface="Tahoma" panose="020B0604030504040204" pitchFamily="34" charset="0"/>
              </a:rPr>
              <a:t>და </a:t>
            </a:r>
            <a:r>
              <a:rPr lang="ka-GE" altLang="en-US" dirty="0" err="1">
                <a:latin typeface="Tahoma" panose="020B0604030504040204" pitchFamily="34" charset="0"/>
                <a:cs typeface="Tahoma" panose="020B0604030504040204" pitchFamily="34" charset="0"/>
              </a:rPr>
              <a:t>მყარსხეულიანი</a:t>
            </a:r>
            <a:r>
              <a:rPr lang="ka-GE" altLang="en-US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SSD</a:t>
            </a:r>
            <a:r>
              <a:rPr lang="ka-GE" altLang="en-US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a-GE" altLang="en-US" dirty="0">
                <a:latin typeface="Tahoma" panose="020B0604030504040204" pitchFamily="34" charset="0"/>
                <a:cs typeface="Tahoma" panose="020B0604030504040204" pitchFamily="34" charset="0"/>
              </a:rPr>
              <a:t>დისკების ერთობლიობა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a-GE" altLang="en-US" dirty="0">
                <a:latin typeface="Tahoma" panose="020B0604030504040204" pitchFamily="34" charset="0"/>
                <a:cs typeface="Tahoma" panose="020B0604030504040204" pitchFamily="34" charset="0"/>
              </a:rPr>
              <a:t>სპეციალიზებული სერვერ-კომპიუტერის ფარგლებში</a:t>
            </a: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IBM, EMC, NetApp, HP, DELL</a:t>
            </a:r>
            <a:r>
              <a:rPr lang="ka-GE" altLang="en-US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QNAP, Cisco, Buffalo…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782" name="Picture 1">
            <a:extLst>
              <a:ext uri="{FF2B5EF4-FFF2-40B4-BE49-F238E27FC236}">
                <a16:creationId xmlns:a16="http://schemas.microsoft.com/office/drawing/2014/main" xmlns="" id="{62F7E379-1C77-4883-9E82-DF0D6543E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5" y="3399384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2">
            <a:extLst>
              <a:ext uri="{FF2B5EF4-FFF2-40B4-BE49-F238E27FC236}">
                <a16:creationId xmlns:a16="http://schemas.microsoft.com/office/drawing/2014/main" xmlns="" id="{DC917625-E346-4DA1-83B3-402FF6D22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75" y="3377697"/>
            <a:ext cx="22098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TextBox 3">
            <a:extLst>
              <a:ext uri="{FF2B5EF4-FFF2-40B4-BE49-F238E27FC236}">
                <a16:creationId xmlns:a16="http://schemas.microsoft.com/office/drawing/2014/main" xmlns="" id="{797E96D0-A464-4305-8679-129A34A21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86" y="4945334"/>
            <a:ext cx="149425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DAS – Direct Attached Storage</a:t>
            </a:r>
          </a:p>
        </p:txBody>
      </p:sp>
      <p:sp>
        <p:nvSpPr>
          <p:cNvPr id="75786" name="TextBox 9">
            <a:extLst>
              <a:ext uri="{FF2B5EF4-FFF2-40B4-BE49-F238E27FC236}">
                <a16:creationId xmlns:a16="http://schemas.microsoft.com/office/drawing/2014/main" xmlns="" id="{0EEF4876-F118-4A81-A30D-0AE4F8C38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134" y="5307595"/>
            <a:ext cx="21843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NAS – Network Attached Storage</a:t>
            </a:r>
          </a:p>
        </p:txBody>
      </p:sp>
      <p:sp>
        <p:nvSpPr>
          <p:cNvPr id="75787" name="TextBox 10">
            <a:extLst>
              <a:ext uri="{FF2B5EF4-FFF2-40B4-BE49-F238E27FC236}">
                <a16:creationId xmlns:a16="http://schemas.microsoft.com/office/drawing/2014/main" xmlns="" id="{02C5CE46-8854-41FA-9587-B52BF72DB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465" y="4945696"/>
            <a:ext cx="5710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SAN – Storage Area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BA71FA-DB6D-4EC2-8D9C-444A3BCC0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06" y="3361568"/>
            <a:ext cx="5750125" cy="15837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ADDB88-E603-42BE-BEF0-9E5985BA2077}"/>
              </a:ext>
            </a:extLst>
          </p:cNvPr>
          <p:cNvSpPr/>
          <p:nvPr/>
        </p:nvSpPr>
        <p:spPr>
          <a:xfrm>
            <a:off x="4549575" y="5505270"/>
            <a:ext cx="7584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F0"/>
                </a:solidFill>
              </a:rPr>
              <a:t>DAS (</a:t>
            </a:r>
            <a:r>
              <a:rPr lang="ru-RU" dirty="0" err="1">
                <a:solidFill>
                  <a:srgbClr val="00B0F0"/>
                </a:solidFill>
              </a:rPr>
              <a:t>Direct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Attached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Storage</a:t>
            </a:r>
            <a:r>
              <a:rPr lang="ru-RU" dirty="0">
                <a:solidFill>
                  <a:srgbClr val="00B0F0"/>
                </a:solidFill>
              </a:rPr>
              <a:t>) - </a:t>
            </a:r>
            <a:r>
              <a:rPr lang="ru-RU" dirty="0" err="1">
                <a:solidFill>
                  <a:srgbClr val="00B0F0"/>
                </a:solidFill>
              </a:rPr>
              <a:t>მონაცემთა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არაქსელური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საცავი</a:t>
            </a:r>
            <a:r>
              <a:rPr lang="ru-RU" dirty="0">
                <a:solidFill>
                  <a:srgbClr val="00B0F0"/>
                </a:solidFill>
              </a:rPr>
              <a:t> (SATA, SAS, </a:t>
            </a:r>
            <a:r>
              <a:rPr lang="ru-RU" dirty="0" err="1">
                <a:solidFill>
                  <a:srgbClr val="00B0F0"/>
                </a:solidFill>
              </a:rPr>
              <a:t>eSata</a:t>
            </a:r>
            <a:r>
              <a:rPr lang="ru-RU" dirty="0">
                <a:solidFill>
                  <a:srgbClr val="00B0F0"/>
                </a:solidFill>
              </a:rPr>
              <a:t>, FC-</a:t>
            </a:r>
            <a:r>
              <a:rPr lang="ru-RU" dirty="0" err="1">
                <a:solidFill>
                  <a:srgbClr val="00B0F0"/>
                </a:solidFill>
              </a:rPr>
              <a:t>არხები</a:t>
            </a:r>
            <a:r>
              <a:rPr lang="ru-RU" dirty="0">
                <a:solidFill>
                  <a:srgbClr val="00B0F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F0"/>
                </a:solidFill>
              </a:rPr>
              <a:t>NAS (</a:t>
            </a:r>
            <a:r>
              <a:rPr lang="ru-RU" dirty="0" err="1">
                <a:solidFill>
                  <a:srgbClr val="00B0F0"/>
                </a:solidFill>
              </a:rPr>
              <a:t>Network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Area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Storage</a:t>
            </a:r>
            <a:r>
              <a:rPr lang="ru-RU" dirty="0">
                <a:solidFill>
                  <a:srgbClr val="00B0F0"/>
                </a:solidFill>
              </a:rPr>
              <a:t>) - </a:t>
            </a:r>
            <a:r>
              <a:rPr lang="ru-RU" dirty="0" err="1">
                <a:solidFill>
                  <a:srgbClr val="00B0F0"/>
                </a:solidFill>
              </a:rPr>
              <a:t>მონაცემთა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ქსელური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საცავი</a:t>
            </a:r>
            <a:endParaRPr lang="ru-RU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F0"/>
                </a:solidFill>
              </a:rPr>
              <a:t>SAN (</a:t>
            </a:r>
            <a:r>
              <a:rPr lang="ru-RU" dirty="0" err="1">
                <a:solidFill>
                  <a:srgbClr val="00B0F0"/>
                </a:solidFill>
              </a:rPr>
              <a:t>Storage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Area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Network</a:t>
            </a:r>
            <a:r>
              <a:rPr lang="ru-RU" dirty="0">
                <a:solidFill>
                  <a:srgbClr val="00B0F0"/>
                </a:solidFill>
              </a:rPr>
              <a:t>) - </a:t>
            </a:r>
            <a:r>
              <a:rPr lang="ru-RU" dirty="0" err="1">
                <a:solidFill>
                  <a:srgbClr val="00B0F0"/>
                </a:solidFill>
              </a:rPr>
              <a:t>მონაცემთა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საცავების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ქსელი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D3CD5B-F271-4A07-A3AA-F84FA8FC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41" y="122150"/>
            <a:ext cx="10341251" cy="1325650"/>
          </a:xfrm>
        </p:spPr>
        <p:txBody>
          <a:bodyPr/>
          <a:lstStyle/>
          <a:p>
            <a:r>
              <a:rPr lang="ka-GE" dirty="0"/>
              <a:t>უსაფრთხოების და მონიტორინგის მოწყობილობები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4BE05D-769B-4F6F-8DAC-91623F4B68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78" y="1665546"/>
            <a:ext cx="2522596" cy="11810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B5DCE3-6DCE-4887-A7E1-EF22913B63B2}"/>
              </a:ext>
            </a:extLst>
          </p:cNvPr>
          <p:cNvSpPr txBox="1"/>
          <p:nvPr/>
        </p:nvSpPr>
        <p:spPr>
          <a:xfrm>
            <a:off x="4570933" y="2846602"/>
            <a:ext cx="182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rgbClr val="00B0F0"/>
                </a:solidFill>
              </a:rPr>
              <a:t>ფაიერვოლი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86251C-988F-4AFE-9FBD-48F511B03336}"/>
              </a:ext>
            </a:extLst>
          </p:cNvPr>
          <p:cNvSpPr txBox="1"/>
          <p:nvPr/>
        </p:nvSpPr>
        <p:spPr>
          <a:xfrm>
            <a:off x="3995225" y="5393466"/>
            <a:ext cx="7961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rgbClr val="00B0F0"/>
                </a:solidFill>
              </a:rPr>
              <a:t>და სხვა მრავალი... 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ka-GE" dirty="0" smtClean="0"/>
              <a:t>მაგალითად</a:t>
            </a:r>
            <a:r>
              <a:rPr lang="ka-GE" dirty="0"/>
              <a:t>, ინფორმაციის საიმედო განადგურების მოწყობილობა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B4004CC-D2A4-4B81-80BB-F06882F2C916}"/>
              </a:ext>
            </a:extLst>
          </p:cNvPr>
          <p:cNvSpPr txBox="1"/>
          <p:nvPr/>
        </p:nvSpPr>
        <p:spPr>
          <a:xfrm>
            <a:off x="3995225" y="6394156"/>
            <a:ext cx="819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/>
              <a:t>ვიდეოჩანართი									</a:t>
            </a:r>
            <a:r>
              <a:rPr lang="en-US" sz="2400" dirty="0" smtClean="0"/>
              <a:t>File </a:t>
            </a:r>
            <a:r>
              <a:rPr lang="en-US" sz="2400" dirty="0"/>
              <a:t>Shredder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78" y="3432640"/>
            <a:ext cx="5769418" cy="1014051"/>
          </a:xfrm>
          <a:prstGeom prst="rect">
            <a:avLst/>
          </a:prstGeom>
        </p:spPr>
      </p:pic>
      <p:pic>
        <p:nvPicPr>
          <p:cNvPr id="14" name="Picture 13" descr="http://www.connectbit.com/shop/images/9025/umt-1-edge.gif">
            <a:extLst>
              <a:ext uri="{FF2B5EF4-FFF2-40B4-BE49-F238E27FC236}">
                <a16:creationId xmlns:a16="http://schemas.microsoft.com/office/drawing/2014/main" xmlns="" id="{E7927122-BE5E-4FEB-9888-4009BE67864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0"/>
          <a:stretch/>
        </p:blipFill>
        <p:spPr bwMode="auto">
          <a:xfrm>
            <a:off x="6787661" y="1669472"/>
            <a:ext cx="3081636" cy="1177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AB5DCE3-6DCE-4887-A7E1-EF22913B63B2}"/>
              </a:ext>
            </a:extLst>
          </p:cNvPr>
          <p:cNvSpPr txBox="1"/>
          <p:nvPr/>
        </p:nvSpPr>
        <p:spPr>
          <a:xfrm>
            <a:off x="4099878" y="4438326"/>
            <a:ext cx="5769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rgbClr val="00B0F0"/>
                </a:solidFill>
              </a:rPr>
              <a:t>ტემპერატურის, ტენიანობის და სხვა კლიმატური სიდიდეების მონიტორინგის მოდული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B5DCE3-6DCE-4887-A7E1-EF22913B63B2}"/>
              </a:ext>
            </a:extLst>
          </p:cNvPr>
          <p:cNvSpPr txBox="1"/>
          <p:nvPr/>
        </p:nvSpPr>
        <p:spPr>
          <a:xfrm>
            <a:off x="7020838" y="2846602"/>
            <a:ext cx="284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NG-</a:t>
            </a:r>
            <a:r>
              <a:rPr lang="ka-GE" dirty="0" smtClean="0">
                <a:solidFill>
                  <a:srgbClr val="00B0F0"/>
                </a:solidFill>
              </a:rPr>
              <a:t>ფაიერვოლი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21" y="1669471"/>
            <a:ext cx="2743733" cy="50347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34901" y="3172795"/>
            <a:ext cx="461665" cy="22260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KVM-</a:t>
            </a:r>
            <a:r>
              <a:rPr lang="ka-GE" dirty="0" smtClean="0">
                <a:solidFill>
                  <a:srgbClr val="00B0F0"/>
                </a:solidFill>
              </a:rPr>
              <a:t>კომუტატორი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52D0D6-B747-4D80-AFF9-BAC8755D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067080"/>
            <a:ext cx="10921711" cy="976033"/>
          </a:xfrm>
        </p:spPr>
        <p:txBody>
          <a:bodyPr/>
          <a:lstStyle/>
          <a:p>
            <a:pPr algn="ctr"/>
            <a:r>
              <a:rPr lang="ka-GE" dirty="0"/>
              <a:t>მონაცემთა ცენტრის </a:t>
            </a:r>
            <a:r>
              <a:rPr lang="en-US" dirty="0" smtClean="0"/>
              <a:t>“</a:t>
            </a:r>
            <a:r>
              <a:rPr lang="ka-GE" dirty="0" smtClean="0"/>
              <a:t>მეურნეობის</a:t>
            </a:r>
            <a:r>
              <a:rPr lang="en-US" dirty="0" smtClean="0"/>
              <a:t>”</a:t>
            </a:r>
            <a:r>
              <a:rPr lang="ka-GE" dirty="0" smtClean="0"/>
              <a:t> მართვა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C9B4E6-948D-46CE-9F20-8287F2FE7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552982"/>
            <a:ext cx="10921711" cy="3604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4000" dirty="0" smtClean="0"/>
              <a:t>ერთიანი დოკუმენტაცია</a:t>
            </a:r>
            <a:endParaRPr lang="en-US" sz="4000" dirty="0" smtClean="0"/>
          </a:p>
          <a:p>
            <a:pPr lvl="1"/>
            <a:r>
              <a:rPr lang="ka-GE" sz="3800" dirty="0" smtClean="0"/>
              <a:t>აუცილებელი: მონაცემთა ბაზა (</a:t>
            </a:r>
            <a:r>
              <a:rPr lang="en-US" sz="3800" dirty="0" smtClean="0"/>
              <a:t>MS Excel, SQL Server</a:t>
            </a:r>
            <a:r>
              <a:rPr lang="ka-GE" sz="3800" dirty="0" smtClean="0"/>
              <a:t>)</a:t>
            </a:r>
            <a:endParaRPr lang="en-US" sz="3800" dirty="0" smtClean="0"/>
          </a:p>
          <a:p>
            <a:pPr lvl="1"/>
            <a:r>
              <a:rPr lang="ka-GE" sz="3800" dirty="0" smtClean="0"/>
              <a:t>სასურველი: სქემატური დოკუმენტები (</a:t>
            </a:r>
            <a:r>
              <a:rPr lang="en-US" sz="3800" dirty="0" smtClean="0"/>
              <a:t>MS Visio</a:t>
            </a:r>
            <a:r>
              <a:rPr lang="ka-GE" sz="3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40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1ACA24-ACF8-41FA-9872-FE6197017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77" y="636026"/>
            <a:ext cx="10781086" cy="5193274"/>
          </a:xfrm>
        </p:spPr>
        <p:txBody>
          <a:bodyPr>
            <a:noAutofit/>
          </a:bodyPr>
          <a:lstStyle/>
          <a:p>
            <a:r>
              <a:rPr lang="ka-GE" sz="2800" dirty="0"/>
              <a:t>კრიტიკული ინფორმაციული ინფრასტრუქტურის უსაფრთხოება</a:t>
            </a:r>
            <a:r>
              <a:rPr lang="en-US" sz="2800" dirty="0"/>
              <a:t>,</a:t>
            </a:r>
            <a:r>
              <a:rPr lang="ka-GE" sz="2800" dirty="0"/>
              <a:t> მონაცემთა ცენტრების აღჭურვა და </a:t>
            </a:r>
            <a:r>
              <a:rPr lang="ka-GE" sz="2800" dirty="0" smtClean="0"/>
              <a:t>მართვა</a:t>
            </a:r>
            <a:endParaRPr lang="en-US" sz="2800" dirty="0" smtClean="0"/>
          </a:p>
          <a:p>
            <a:endParaRPr lang="en-US" sz="2800" dirty="0"/>
          </a:p>
          <a:p>
            <a:r>
              <a:rPr lang="ka-GE" sz="2800" dirty="0" smtClean="0"/>
              <a:t>ორგანიზაციის </a:t>
            </a:r>
            <a:r>
              <a:rPr lang="ka-GE" sz="2800" dirty="0"/>
              <a:t>IT-ინფრასტრუქტურის სარგებლიანობის და საიმედობის უზრუნველყოფის აპარატული და პროგრამული </a:t>
            </a:r>
            <a:r>
              <a:rPr lang="ka-GE" sz="2800" dirty="0" smtClean="0"/>
              <a:t>საშუალებები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ka-GE" sz="2800" dirty="0"/>
              <a:t>აპარატული და პროგრამული უსაფრთხოების ამაღლების მეთოდები IT-ინფრასტრუქტურის ვირტუალიზაციის და კორპორაციული ღრუბლოვანი</a:t>
            </a:r>
            <a:r>
              <a:rPr lang="en-US" sz="2800" dirty="0"/>
              <a:t> </a:t>
            </a:r>
            <a:r>
              <a:rPr lang="ka-GE" sz="2800" dirty="0"/>
              <a:t>სერვისების გამოყენებით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94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B0849B-1D54-48F5-A4A6-D307807BB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07" y="873701"/>
            <a:ext cx="11295593" cy="5341361"/>
          </a:xfrm>
        </p:spPr>
        <p:txBody>
          <a:bodyPr>
            <a:noAutofit/>
          </a:bodyPr>
          <a:lstStyle/>
          <a:p>
            <a:r>
              <a:rPr lang="ka-GE" sz="3000" dirty="0" smtClean="0"/>
              <a:t>IT-ინფრასტრუქტურის </a:t>
            </a:r>
            <a:r>
              <a:rPr lang="ka-GE" sz="3000" dirty="0"/>
              <a:t>უსაფრთხოების მართვა ერთიანი დომენური ინფრასტრუქტურის ფარგლებში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  </a:t>
            </a:r>
            <a:r>
              <a:rPr lang="ka-GE" sz="3000" dirty="0" smtClean="0"/>
              <a:t>(</a:t>
            </a:r>
            <a:r>
              <a:rPr lang="ka-GE" sz="3000" dirty="0"/>
              <a:t>Active Directory-ტექნოლოგიის საფუძველზე</a:t>
            </a:r>
            <a:r>
              <a:rPr lang="ka-GE" sz="3000" dirty="0" smtClean="0"/>
              <a:t>)</a:t>
            </a: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r>
              <a:rPr lang="ka-GE" sz="3000" dirty="0"/>
              <a:t>ჯგუფური პოლიტიკების (Group Policies) დაგეგმვა, შექმნა, განაწილება და მართვა ორგანიზაციის სტრუქტურული </a:t>
            </a:r>
            <a:r>
              <a:rPr lang="ka-GE" sz="3000" dirty="0" smtClean="0"/>
              <a:t>ერთეულებისთვის</a:t>
            </a: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r>
              <a:rPr lang="ka-GE" sz="3000" dirty="0"/>
              <a:t>შიდა ქსელურ რესურსებთან წვდომის კონტროლი </a:t>
            </a:r>
            <a:r>
              <a:rPr lang="ka-GE" sz="3000" dirty="0" err="1"/>
              <a:t>ფაილური</a:t>
            </a:r>
            <a:r>
              <a:rPr lang="ka-GE" sz="3000" dirty="0"/>
              <a:t> და სხვა სერვისების ფარგლებში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755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302899-07D1-435D-9AD1-AF2E93A3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70" y="620738"/>
            <a:ext cx="10766955" cy="5680050"/>
          </a:xfrm>
        </p:spPr>
        <p:txBody>
          <a:bodyPr>
            <a:noAutofit/>
          </a:bodyPr>
          <a:lstStyle/>
          <a:p>
            <a:pPr lvl="0"/>
            <a:r>
              <a:rPr lang="ka-GE" sz="2800" dirty="0"/>
              <a:t>მონაცემთა ბაზების უსაფრთხოება, მათი სარგებლიანობის </a:t>
            </a:r>
            <a:endParaRPr lang="en-US" sz="2800" dirty="0" smtClean="0"/>
          </a:p>
          <a:p>
            <a:pPr marL="357188" lvl="0" indent="0">
              <a:buNone/>
            </a:pPr>
            <a:r>
              <a:rPr lang="ka-GE" sz="2800" dirty="0" smtClean="0"/>
              <a:t>და </a:t>
            </a:r>
            <a:r>
              <a:rPr lang="ka-GE" sz="2800" dirty="0"/>
              <a:t>საიმედობის ამაღლების </a:t>
            </a:r>
            <a:r>
              <a:rPr lang="ka-GE" sz="2800" dirty="0" smtClean="0"/>
              <a:t>მეთოდები</a:t>
            </a:r>
            <a:endParaRPr lang="en-US" sz="2800" dirty="0" smtClean="0"/>
          </a:p>
          <a:p>
            <a:pPr marL="0" lvl="0" indent="0">
              <a:buNone/>
            </a:pPr>
            <a:endParaRPr lang="en-US" sz="2800" dirty="0"/>
          </a:p>
          <a:p>
            <a:pPr lvl="0"/>
            <a:r>
              <a:rPr lang="ka-GE" sz="2800" dirty="0"/>
              <a:t>ორგანიზაციის ვებ-ინფრასტრუქტურის უსაფრთხო და ეფექტური მართვის </a:t>
            </a:r>
            <a:r>
              <a:rPr lang="ka-GE" sz="2800" dirty="0" smtClean="0"/>
              <a:t>საშუალებები</a:t>
            </a:r>
            <a:endParaRPr lang="en-US" sz="2800" dirty="0" smtClean="0"/>
          </a:p>
          <a:p>
            <a:pPr marL="0" lvl="0" indent="0">
              <a:buNone/>
            </a:pPr>
            <a:endParaRPr lang="en-US" sz="2800" dirty="0"/>
          </a:p>
          <a:p>
            <a:r>
              <a:rPr lang="ka-GE" sz="2800" dirty="0"/>
              <a:t>მომხმარებელთა სამუშაო გარემოს უსაფრთხოების მართვა დაშორებული </a:t>
            </a:r>
            <a:r>
              <a:rPr lang="ka-GE" sz="2800" dirty="0" err="1"/>
              <a:t>დესკტოპების</a:t>
            </a:r>
            <a:r>
              <a:rPr lang="ka-GE" sz="2800" dirty="0"/>
              <a:t> </a:t>
            </a:r>
            <a:r>
              <a:rPr lang="ka-GE" sz="2800" dirty="0" smtClean="0"/>
              <a:t>სერვისებით</a:t>
            </a:r>
            <a:endParaRPr lang="en-US" sz="2800" dirty="0" smtClean="0"/>
          </a:p>
          <a:p>
            <a:pPr marL="0" indent="0">
              <a:buNone/>
            </a:pPr>
            <a:endParaRPr lang="ka-GE" sz="2800" dirty="0" smtClean="0"/>
          </a:p>
          <a:p>
            <a:r>
              <a:rPr lang="ka-GE" sz="2800" dirty="0"/>
              <a:t>ორგანიზაციის საინფორმაციო ტექნოლოგიების </a:t>
            </a:r>
            <a:r>
              <a:rPr lang="ka-GE" sz="2800" dirty="0" smtClean="0"/>
              <a:t>მენეჯმენტი და აუდიტი</a:t>
            </a:r>
            <a:endParaRPr lang="ka-GE" sz="2800" dirty="0"/>
          </a:p>
        </p:txBody>
      </p:sp>
    </p:spTree>
    <p:extLst>
      <p:ext uri="{BB962C8B-B14F-4D97-AF65-F5344CB8AC3E}">
        <p14:creationId xmlns:p14="http://schemas.microsoft.com/office/powerpoint/2010/main" val="21711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B78BCF-189A-40B8-A074-5705BCAF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98" y="1409980"/>
            <a:ext cx="10541002" cy="3833533"/>
          </a:xfrm>
        </p:spPr>
        <p:txBody>
          <a:bodyPr/>
          <a:lstStyle/>
          <a:p>
            <a:pPr algn="ctr"/>
            <a:r>
              <a:rPr lang="en-US" sz="5400" dirty="0"/>
              <a:t>1. </a:t>
            </a:r>
            <a:r>
              <a:rPr lang="ka-GE" sz="5400" dirty="0"/>
              <a:t>კრიტიკული ინფორმაციული ინფრასტრუქტურის უსაფრთხოება</a:t>
            </a:r>
            <a:r>
              <a:rPr lang="en-US" sz="5400" dirty="0"/>
              <a:t>,</a:t>
            </a:r>
            <a:r>
              <a:rPr lang="ka-GE" sz="5400" dirty="0"/>
              <a:t> მონაცემთა ცენტრების აღჭურვა და </a:t>
            </a:r>
            <a:r>
              <a:rPr lang="ka-GE" sz="5400" dirty="0" smtClean="0"/>
              <a:t>მართვა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0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74F4C-34F5-49AF-AC8B-0F965D9D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19" y="452718"/>
            <a:ext cx="9404723" cy="990599"/>
          </a:xfrm>
        </p:spPr>
        <p:txBody>
          <a:bodyPr/>
          <a:lstStyle/>
          <a:p>
            <a:pPr algn="ctr"/>
            <a:r>
              <a:rPr lang="ka-GE" dirty="0">
                <a:latin typeface="Sylfaen" panose="010A0502050306030303" pitchFamily="18" charset="0"/>
              </a:rPr>
              <a:t>მონაცემთა ცენტრი</a:t>
            </a:r>
            <a:r>
              <a:rPr lang="en-US" dirty="0">
                <a:latin typeface="Sylfaen" panose="010A0502050306030303" pitchFamily="18" charset="0"/>
              </a:rPr>
              <a:t> (Data Center)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471252-815B-4DDB-80F0-0C6674F80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61514"/>
            <a:ext cx="10887075" cy="4353511"/>
          </a:xfrm>
        </p:spPr>
        <p:txBody>
          <a:bodyPr>
            <a:normAutofit/>
          </a:bodyPr>
          <a:lstStyle/>
          <a:p>
            <a:r>
              <a:rPr lang="ka-GE" sz="2800" dirty="0">
                <a:latin typeface="Sylfaen" panose="010A0502050306030303" pitchFamily="18" charset="0"/>
              </a:rPr>
              <a:t>თანამედროვე ინფორმაციული სისტემების მთავარი სამუშაო პლატფორმა</a:t>
            </a:r>
          </a:p>
          <a:p>
            <a:r>
              <a:rPr lang="ka-GE" sz="2800" dirty="0" smtClean="0">
                <a:latin typeface="Sylfaen" panose="010A0502050306030303" pitchFamily="18" charset="0"/>
              </a:rPr>
              <a:t>კრიტიკული </a:t>
            </a:r>
            <a:r>
              <a:rPr lang="ka-GE" sz="2800" dirty="0">
                <a:latin typeface="Sylfaen" panose="010A0502050306030303" pitchFamily="18" charset="0"/>
              </a:rPr>
              <a:t>ინფორმაციის ეფექტურად შენახვის, დამუშავების და ტრანსპორტირების გარანტია</a:t>
            </a:r>
          </a:p>
          <a:p>
            <a:r>
              <a:rPr lang="ka-GE" sz="2800" dirty="0">
                <a:latin typeface="Sylfaen" panose="010A0502050306030303" pitchFamily="18" charset="0"/>
              </a:rPr>
              <a:t>მაღალი მოთხოვნები წარმადობის, სარგებლიანობის და საიმედობის მიმართ</a:t>
            </a:r>
          </a:p>
          <a:p>
            <a:r>
              <a:rPr lang="ka-GE" sz="2800" dirty="0">
                <a:latin typeface="Sylfaen" panose="010A0502050306030303" pitchFamily="18" charset="0"/>
              </a:rPr>
              <a:t>არჩევანი: საკუთარი მონაცემთა ცენტრი (</a:t>
            </a:r>
            <a:r>
              <a:rPr lang="en-US" sz="2800" dirty="0">
                <a:latin typeface="Sylfaen" panose="010A0502050306030303" pitchFamily="18" charset="0"/>
              </a:rPr>
              <a:t>On premises</a:t>
            </a:r>
            <a:r>
              <a:rPr lang="ka-GE" sz="2800" dirty="0">
                <a:latin typeface="Sylfaen" panose="010A0502050306030303" pitchFamily="18" charset="0"/>
              </a:rPr>
              <a:t>) ან</a:t>
            </a:r>
            <a:r>
              <a:rPr lang="en-US" sz="2800" dirty="0">
                <a:latin typeface="Sylfaen" panose="010A0502050306030303" pitchFamily="18" charset="0"/>
              </a:rPr>
              <a:t> </a:t>
            </a:r>
            <a:r>
              <a:rPr lang="ka-GE" sz="2800" dirty="0">
                <a:latin typeface="Sylfaen" panose="010A0502050306030303" pitchFamily="18" charset="0"/>
              </a:rPr>
              <a:t>ღრუბლოვანი სერვისები</a:t>
            </a:r>
            <a:r>
              <a:rPr lang="en-US" sz="2800" dirty="0">
                <a:latin typeface="Sylfaen" panose="010A0502050306030303" pitchFamily="18" charset="0"/>
              </a:rPr>
              <a:t> (Cloud services)</a:t>
            </a:r>
          </a:p>
        </p:txBody>
      </p:sp>
    </p:spTree>
    <p:extLst>
      <p:ext uri="{BB962C8B-B14F-4D97-AF65-F5344CB8AC3E}">
        <p14:creationId xmlns:p14="http://schemas.microsoft.com/office/powerpoint/2010/main" val="7704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68B13-F157-4077-8171-FE39694E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047" y="506400"/>
            <a:ext cx="9164694" cy="1012837"/>
          </a:xfrm>
        </p:spPr>
        <p:txBody>
          <a:bodyPr/>
          <a:lstStyle/>
          <a:p>
            <a:r>
              <a:rPr lang="ka-GE" dirty="0"/>
              <a:t>მონაცემთა ცენტრი თუ „ღრუბელი“?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3F9448-8B49-4C4F-8C27-30E942FBF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47" y="1738314"/>
            <a:ext cx="11559253" cy="4190999"/>
          </a:xfrm>
        </p:spPr>
        <p:txBody>
          <a:bodyPr>
            <a:normAutofit/>
          </a:bodyPr>
          <a:lstStyle/>
          <a:p>
            <a:r>
              <a:rPr lang="ka-GE" sz="2800" dirty="0">
                <a:latin typeface="Sylfaen" panose="010A0502050306030303" pitchFamily="18" charset="0"/>
              </a:rPr>
              <a:t>არჩევის ერთერთი მთავარი კრიტერიუმი: </a:t>
            </a:r>
            <a:r>
              <a:rPr lang="en-US" sz="2800" b="1" dirty="0">
                <a:latin typeface="Sylfaen" panose="010A0502050306030303" pitchFamily="18" charset="0"/>
              </a:rPr>
              <a:t>TCO – Total Cost of Ownership</a:t>
            </a:r>
          </a:p>
          <a:p>
            <a:r>
              <a:rPr lang="ka-GE" sz="2800" dirty="0"/>
              <a:t>ღრუბლოვანი სერვისების უწყვეტად მზარდი პოპულარობის მიუხედავად, ცალსახა პასუხი არ არსებობს</a:t>
            </a:r>
          </a:p>
          <a:p>
            <a:r>
              <a:rPr lang="ka-GE" sz="2800" dirty="0"/>
              <a:t>დამოკიდებულია ორგანიზაციის საქმიანობის პოლიტიკაზე, სპეციფიკაზე, მასშტაბებზე</a:t>
            </a:r>
          </a:p>
          <a:p>
            <a:r>
              <a:rPr lang="ka-GE" sz="2800" dirty="0"/>
              <a:t>ხშირად გამოიყენება „ჰიბრიდული“ მიდგომა (შიდა და გარე „ღრუბლის“ პარალელური გამოყენება)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6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7FBA2C-B2FF-47DF-A0E2-621C8494F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71365"/>
            <a:ext cx="10387760" cy="990599"/>
          </a:xfrm>
        </p:spPr>
        <p:txBody>
          <a:bodyPr/>
          <a:lstStyle/>
          <a:p>
            <a:r>
              <a:rPr lang="ka-GE" dirty="0"/>
              <a:t>ზე-უსაფრთხო მონაცემთა ცენტრი?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5C7ABD-6102-4BE5-930B-50930EFEC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443317"/>
            <a:ext cx="9143295" cy="50361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84E27A-9CE3-4D0D-9047-CFC10092ACDC}"/>
              </a:ext>
            </a:extLst>
          </p:cNvPr>
          <p:cNvSpPr txBox="1"/>
          <p:nvPr/>
        </p:nvSpPr>
        <p:spPr>
          <a:xfrm>
            <a:off x="9938989" y="4725574"/>
            <a:ext cx="18849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/>
              <a:t>მიწისძვრა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/>
              <a:t>სტიქიური უბედურება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/>
              <a:t>ტერაქტი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/>
              <a:t>ვანდალიზმი</a:t>
            </a:r>
          </a:p>
        </p:txBody>
      </p:sp>
    </p:spTree>
    <p:extLst>
      <p:ext uri="{BB962C8B-B14F-4D97-AF65-F5344CB8AC3E}">
        <p14:creationId xmlns:p14="http://schemas.microsoft.com/office/powerpoint/2010/main" val="27934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4089</TotalTime>
  <Words>847</Words>
  <Application>Microsoft Office PowerPoint</Application>
  <PresentationFormat>Widescreen</PresentationFormat>
  <Paragraphs>139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ALK Katerina</vt:lpstr>
      <vt:lpstr>Arial</vt:lpstr>
      <vt:lpstr>Calibri</vt:lpstr>
      <vt:lpstr>Century Gothic</vt:lpstr>
      <vt:lpstr>Constantia</vt:lpstr>
      <vt:lpstr>Franklin Gothic Book</vt:lpstr>
      <vt:lpstr>Sylfaen</vt:lpstr>
      <vt:lpstr>Tahoma</vt:lpstr>
      <vt:lpstr>Times New Roman</vt:lpstr>
      <vt:lpstr>Wingdings 2</vt:lpstr>
      <vt:lpstr>Wingdings 3</vt:lpstr>
      <vt:lpstr>Ion</vt:lpstr>
      <vt:lpstr>კიბერმდგრადობა</vt:lpstr>
      <vt:lpstr>კიბერმდგრადობის ადგილი კიბერუსაფრთხოების ერთიან სივრცეში</vt:lpstr>
      <vt:lpstr>PowerPoint Presentation</vt:lpstr>
      <vt:lpstr>PowerPoint Presentation</vt:lpstr>
      <vt:lpstr>PowerPoint Presentation</vt:lpstr>
      <vt:lpstr>1. კრიტიკული ინფორმაციული ინფრასტრუქტურის უსაფრთხოება, მონაცემთა ცენტრების აღჭურვა და მართვა</vt:lpstr>
      <vt:lpstr>მონაცემთა ცენტრი (Data Center)</vt:lpstr>
      <vt:lpstr>მონაცემთა ცენტრი თუ „ღრუბელი“?</vt:lpstr>
      <vt:lpstr>ზე-უსაფრთხო მონაცემთა ცენტრი?</vt:lpstr>
      <vt:lpstr>მონაცემთა ცენტრის აგებულება</vt:lpstr>
      <vt:lpstr>მონაცემთა ცენტრის ფუნქციონალური არქიტექტურა</vt:lpstr>
      <vt:lpstr>PowerPoint Presentation</vt:lpstr>
      <vt:lpstr>სად განვათავსოთ მონაცემთა ცენტრი?</vt:lpstr>
      <vt:lpstr>მონაცემთა ცენტრების საინჟინრო ინფრასტრუქტურა</vt:lpstr>
      <vt:lpstr>საინჟინრო ინფრასტრუქტურის დონეები</vt:lpstr>
      <vt:lpstr>გაგრილების და ვენტილაციის სისტემები</vt:lpstr>
      <vt:lpstr>PowerPoint Presentation</vt:lpstr>
      <vt:lpstr>მონაცემთა დამუშავების, შენახვის და გადაცემის ინფრასტრუქტურა</vt:lpstr>
      <vt:lpstr>რეკის ფორმ-ფაქტორები</vt:lpstr>
      <vt:lpstr>ელექტროკვების უზრუნველყოფის აპარატურა</vt:lpstr>
      <vt:lpstr>ქსელური აპარატურა</vt:lpstr>
      <vt:lpstr>გამოთვლითი სისტემების კლასები</vt:lpstr>
      <vt:lpstr>სერვერები</vt:lpstr>
      <vt:lpstr>PowerPoint Presentation</vt:lpstr>
      <vt:lpstr>მონაცემთა საცავები</vt:lpstr>
      <vt:lpstr>უსაფრთხოების და მონიტორინგის მოწყობილობები</vt:lpstr>
      <vt:lpstr>მონაცემთა ცენტრის “მეურნეობის” მართვა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system</dc:title>
  <dc:creator>Administrator</dc:creator>
  <cp:lastModifiedBy>Admin</cp:lastModifiedBy>
  <cp:revision>172</cp:revision>
  <dcterms:created xsi:type="dcterms:W3CDTF">2018-01-22T04:29:44Z</dcterms:created>
  <dcterms:modified xsi:type="dcterms:W3CDTF">2019-06-26T12:25:52Z</dcterms:modified>
</cp:coreProperties>
</file>