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27.06.2019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27.06.2019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27.06.2019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27.06.2019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27.06.2019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27.06.2019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27.06.2019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27.06.2019</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prachheld.de/sprachen-lern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prachheld.de/elisa-poles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prachheld.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prachheld.de/tandempartner/" TargetMode="External"/><Relationship Id="rId2" Type="http://schemas.openxmlformats.org/officeDocument/2006/relationships/hyperlink" Target="https://www.sprachheld.de/sprachen-lern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prachheld.de/fremdsprache-einfach-lernen-mit-kostenlosen-podcasts/" TargetMode="External"/><Relationship Id="rId2" Type="http://schemas.openxmlformats.org/officeDocument/2006/relationships/hyperlink" Target="https://www.sprachheld.de/7-tipps-fuer-ausgezeichnetes-hoerverstaendnis-in-jeder-sprach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prachheld.de/lerne-jederzeit-und-ueberall-vokabeln-mit-karteikarten/" TargetMode="External"/><Relationship Id="rId2" Type="http://schemas.openxmlformats.org/officeDocument/2006/relationships/hyperlink" Target="https://www.sprachheld.de/5-strategien-um-vokabeln-garantiert-dauerhaft-zu-behalt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sprachheld.de/akzent-loswerden-tipp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prachheld.de/lernplan-erstellen-fremdsprache-lern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prachheld.de/warum-du-fehler-machen-musst-um-eine-sprache-zu-lern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ka-GE" sz="1800" dirty="0" smtClean="0">
                <a:solidFill>
                  <a:schemeClr val="tx1"/>
                </a:solidFill>
              </a:rPr>
              <a:t/>
            </a:r>
            <a:br>
              <a:rPr lang="ka-GE" sz="1800" dirty="0" smtClean="0">
                <a:solidFill>
                  <a:schemeClr val="tx1"/>
                </a:solidFill>
              </a:rPr>
            </a:br>
            <a:r>
              <a:rPr lang="ka-GE" sz="1800" dirty="0" smtClean="0">
                <a:solidFill>
                  <a:schemeClr val="tx1"/>
                </a:solidFill>
              </a:rPr>
              <a:t>ბათუმის  შოთა რუსთაველის სახელმწიფო უნივერსიტეტი</a:t>
            </a:r>
            <a:br>
              <a:rPr lang="ka-GE" sz="1800" dirty="0" smtClean="0">
                <a:solidFill>
                  <a:schemeClr val="tx1"/>
                </a:solidFill>
              </a:rPr>
            </a:br>
            <a:r>
              <a:rPr lang="ka-GE" sz="1800" dirty="0" smtClean="0">
                <a:solidFill>
                  <a:schemeClr val="tx1"/>
                </a:solidFill>
              </a:rPr>
              <a:t>ზუსტ მეცნიერებათა და განათლების ფაკულტეტი</a:t>
            </a:r>
            <a:r>
              <a:rPr lang="ka-GE" sz="1800" b="1" dirty="0" smtClean="0"/>
              <a:t/>
            </a:r>
            <a:br>
              <a:rPr lang="ka-GE" sz="1800" b="1" dirty="0" smtClean="0"/>
            </a:br>
            <a:r>
              <a:rPr lang="ka-GE" sz="1800" dirty="0" smtClean="0">
                <a:solidFill>
                  <a:schemeClr val="tx1"/>
                </a:solidFill>
              </a:rPr>
              <a:t>ენებისა და საინფორმაციო ტექნოლოგიების ცენტრი</a:t>
            </a:r>
            <a:br>
              <a:rPr lang="ka-GE" sz="1800" dirty="0" smtClean="0">
                <a:solidFill>
                  <a:schemeClr val="tx1"/>
                </a:solidFill>
              </a:rPr>
            </a:br>
            <a:r>
              <a:rPr lang="ka-GE" sz="2400" b="1" dirty="0" smtClean="0"/>
              <a:t/>
            </a:r>
            <a:br>
              <a:rPr lang="ka-GE" sz="2400" b="1" dirty="0" smtClean="0"/>
            </a:br>
            <a:r>
              <a:rPr lang="ka-GE" sz="2400" b="1" dirty="0" smtClean="0"/>
              <a:t>უცხო ენის შესწავლის დროს წარმოჩენილი პრობლემები </a:t>
            </a:r>
            <a:br>
              <a:rPr lang="ka-GE" sz="2400" b="1" dirty="0" smtClean="0"/>
            </a:br>
            <a:r>
              <a:rPr lang="ka-GE" sz="2400" b="1" dirty="0" smtClean="0"/>
              <a:t>და მათი გადაჭრის გზები</a:t>
            </a:r>
            <a:endParaRPr lang="ka-GE" sz="2400" dirty="0"/>
          </a:p>
        </p:txBody>
      </p:sp>
      <p:sp>
        <p:nvSpPr>
          <p:cNvPr id="3" name="Подзаголовок 2"/>
          <p:cNvSpPr>
            <a:spLocks noGrp="1"/>
          </p:cNvSpPr>
          <p:nvPr>
            <p:ph type="subTitle" idx="1"/>
          </p:nvPr>
        </p:nvSpPr>
        <p:spPr>
          <a:xfrm>
            <a:off x="685800" y="3505200"/>
            <a:ext cx="7702624" cy="1752600"/>
          </a:xfrm>
        </p:spPr>
        <p:txBody>
          <a:bodyPr>
            <a:normAutofit fontScale="47500" lnSpcReduction="20000"/>
          </a:bodyPr>
          <a:lstStyle/>
          <a:p>
            <a:pPr algn="r"/>
            <a:endParaRPr lang="ka-GE" dirty="0" smtClean="0"/>
          </a:p>
          <a:p>
            <a:pPr algn="r"/>
            <a:endParaRPr lang="ka-GE" dirty="0" smtClean="0"/>
          </a:p>
          <a:p>
            <a:pPr algn="r"/>
            <a:endParaRPr lang="ka-GE" sz="3200" dirty="0" smtClean="0"/>
          </a:p>
          <a:p>
            <a:pPr algn="r"/>
            <a:r>
              <a:rPr lang="ka-GE" sz="3200" dirty="0" smtClean="0"/>
              <a:t>ასოცირებული პროფესორი</a:t>
            </a:r>
          </a:p>
          <a:p>
            <a:pPr algn="r"/>
            <a:r>
              <a:rPr lang="ka-GE" sz="3200" dirty="0" smtClean="0"/>
              <a:t> ნელი ახვლედიანი</a:t>
            </a:r>
          </a:p>
          <a:p>
            <a:pPr algn="ctr"/>
            <a:r>
              <a:rPr lang="ka-GE" sz="3200" dirty="0" smtClean="0"/>
              <a:t>ბათუმი</a:t>
            </a:r>
          </a:p>
          <a:p>
            <a:pPr algn="ctr"/>
            <a:r>
              <a:rPr lang="ka-GE" sz="3200" dirty="0" smtClean="0"/>
              <a:t>2019</a:t>
            </a:r>
            <a:endParaRPr lang="ka-GE" sz="3200" dirty="0"/>
          </a:p>
        </p:txBody>
      </p:sp>
    </p:spTree>
    <p:extLst>
      <p:ext uri="{BB962C8B-B14F-4D97-AF65-F5344CB8AC3E}">
        <p14:creationId xmlns:p14="http://schemas.microsoft.com/office/powerpoint/2010/main" val="3721931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a-GE" dirty="0" smtClean="0"/>
              <a:t>8. უფრო ცუდად </a:t>
            </a:r>
            <a:r>
              <a:rPr lang="ka-GE" dirty="0" smtClean="0"/>
              <a:t>ვმეტყველებ, ვიდრე წარსულში ....</a:t>
            </a:r>
            <a:endParaRPr lang="ka-GE" dirty="0"/>
          </a:p>
        </p:txBody>
      </p:sp>
      <p:sp>
        <p:nvSpPr>
          <p:cNvPr id="3" name="Объект 2"/>
          <p:cNvSpPr>
            <a:spLocks noGrp="1"/>
          </p:cNvSpPr>
          <p:nvPr>
            <p:ph idx="1"/>
          </p:nvPr>
        </p:nvSpPr>
        <p:spPr/>
        <p:txBody>
          <a:bodyPr>
            <a:normAutofit/>
          </a:bodyPr>
          <a:lstStyle/>
          <a:p>
            <a:pPr marL="0" indent="0" algn="just">
              <a:buNone/>
            </a:pPr>
            <a:endParaRPr lang="ka-GE" dirty="0" smtClean="0"/>
          </a:p>
          <a:p>
            <a:pPr marL="0" indent="0" algn="just">
              <a:buNone/>
            </a:pPr>
            <a:r>
              <a:rPr lang="ka-GE" dirty="0" smtClean="0"/>
              <a:t>ეს პრობლემა თავს იჩენს, თუ </a:t>
            </a:r>
            <a:r>
              <a:rPr lang="ka-GE" dirty="0" smtClean="0"/>
              <a:t>სამიზნე  ენას </a:t>
            </a:r>
            <a:r>
              <a:rPr lang="ka-GE" dirty="0"/>
              <a:t>დიდი ხნის განმავლობაში არ იყენებთ</a:t>
            </a:r>
            <a:r>
              <a:rPr lang="ka-GE" dirty="0" smtClean="0"/>
              <a:t>. </a:t>
            </a:r>
            <a:r>
              <a:rPr lang="ka-GE" dirty="0" smtClean="0"/>
              <a:t>თუმცა, გამოსავალი მაინც არსებობს. </a:t>
            </a:r>
            <a:r>
              <a:rPr lang="ka-GE" dirty="0" smtClean="0"/>
              <a:t>საკუთარ </a:t>
            </a:r>
            <a:r>
              <a:rPr lang="ka-GE" dirty="0" smtClean="0"/>
              <a:t>თავზე ინტენსიური </a:t>
            </a:r>
            <a:r>
              <a:rPr lang="ka-GE" dirty="0" smtClean="0"/>
              <a:t>მუშაობის საშუალებით </a:t>
            </a:r>
            <a:r>
              <a:rPr lang="ka-GE" dirty="0" smtClean="0"/>
              <a:t>შესაძლებელია რამოდენიმე კვირაში მიზნის </a:t>
            </a:r>
            <a:r>
              <a:rPr lang="ka-GE" dirty="0" smtClean="0"/>
              <a:t>მიღწევა. ამისათვის კი აუცილებელია, სამიზნე ენის გარემოს შექმნა</a:t>
            </a:r>
            <a:r>
              <a:rPr lang="ka-GE" dirty="0" smtClean="0"/>
              <a:t>: </a:t>
            </a:r>
            <a:r>
              <a:rPr lang="en-US" dirty="0" smtClean="0">
                <a:hlinkClick r:id="rId2"/>
              </a:rPr>
              <a:t>https</a:t>
            </a:r>
            <a:r>
              <a:rPr lang="en-US" dirty="0">
                <a:hlinkClick r:id="rId2"/>
              </a:rPr>
              <a:t>://www.sprachheld.de/sprachen-lernen/</a:t>
            </a:r>
            <a:endParaRPr lang="ka-GE" dirty="0"/>
          </a:p>
        </p:txBody>
      </p:sp>
    </p:spTree>
    <p:extLst>
      <p:ext uri="{BB962C8B-B14F-4D97-AF65-F5344CB8AC3E}">
        <p14:creationId xmlns:p14="http://schemas.microsoft.com/office/powerpoint/2010/main" val="1809011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455440"/>
          </a:xfrm>
        </p:spPr>
        <p:txBody>
          <a:bodyPr>
            <a:normAutofit fontScale="90000"/>
          </a:bodyPr>
          <a:lstStyle/>
          <a:p>
            <a:pPr algn="ctr"/>
            <a:r>
              <a:rPr lang="ka-GE" dirty="0" smtClean="0"/>
              <a:t>9. </a:t>
            </a:r>
            <a:r>
              <a:rPr lang="ka-GE" sz="3600" dirty="0" smtClean="0"/>
              <a:t>ერთდროულად ორი უცხო ენის შესწავლისას ვერ ვახერხებ მათ ურთიერთგამიჯვნას</a:t>
            </a:r>
            <a:endParaRPr lang="ka-GE" sz="3600" dirty="0"/>
          </a:p>
        </p:txBody>
      </p:sp>
      <p:sp>
        <p:nvSpPr>
          <p:cNvPr id="3" name="Объект 2"/>
          <p:cNvSpPr>
            <a:spLocks noGrp="1"/>
          </p:cNvSpPr>
          <p:nvPr>
            <p:ph idx="1"/>
          </p:nvPr>
        </p:nvSpPr>
        <p:spPr>
          <a:xfrm>
            <a:off x="457200" y="2060848"/>
            <a:ext cx="8229600" cy="4416152"/>
          </a:xfrm>
        </p:spPr>
        <p:txBody>
          <a:bodyPr>
            <a:normAutofit/>
          </a:bodyPr>
          <a:lstStyle/>
          <a:p>
            <a:pPr algn="just"/>
            <a:endParaRPr lang="ka-GE" dirty="0" smtClean="0"/>
          </a:p>
          <a:p>
            <a:pPr algn="just"/>
            <a:r>
              <a:rPr lang="ka-GE" dirty="0" smtClean="0"/>
              <a:t>ხშირ </a:t>
            </a:r>
            <a:r>
              <a:rPr lang="ka-GE" dirty="0" smtClean="0"/>
              <a:t>შემთხვევაში </a:t>
            </a:r>
            <a:r>
              <a:rPr lang="ka-GE" dirty="0" smtClean="0"/>
              <a:t>ეს პრობლემა </a:t>
            </a:r>
            <a:r>
              <a:rPr lang="ka-GE" dirty="0" smtClean="0"/>
              <a:t>იჩენს თავს, როცა ერთდოულად ორ ენას სწავლობენ. სასურველია, ჯერ ერთი </a:t>
            </a:r>
            <a:r>
              <a:rPr lang="ka-GE" dirty="0" smtClean="0"/>
              <a:t>ენის, მხოლოდ </a:t>
            </a:r>
            <a:r>
              <a:rPr lang="ka-GE" dirty="0" smtClean="0"/>
              <a:t>შემდეგ მეორე ენის </a:t>
            </a:r>
            <a:r>
              <a:rPr lang="ka-GE" dirty="0" smtClean="0"/>
              <a:t>შესწავლა (იხ. </a:t>
            </a:r>
            <a:r>
              <a:rPr lang="ka-GE" dirty="0" smtClean="0"/>
              <a:t>ექსპერტი ელისა პოლსეს რჩევები): </a:t>
            </a:r>
            <a:r>
              <a:rPr lang="en-US" dirty="0" smtClean="0">
                <a:hlinkClick r:id="rId2"/>
              </a:rPr>
              <a:t>https</a:t>
            </a:r>
            <a:r>
              <a:rPr lang="en-US" dirty="0">
                <a:hlinkClick r:id="rId2"/>
              </a:rPr>
              <a:t>://www.sprachheld.de/elisa-polese</a:t>
            </a:r>
            <a:r>
              <a:rPr lang="en-US" dirty="0" smtClean="0">
                <a:hlinkClick r:id="rId2"/>
              </a:rPr>
              <a:t>/</a:t>
            </a:r>
            <a:endParaRPr lang="ka-GE" dirty="0" smtClean="0"/>
          </a:p>
        </p:txBody>
      </p:sp>
    </p:spTree>
    <p:extLst>
      <p:ext uri="{BB962C8B-B14F-4D97-AF65-F5344CB8AC3E}">
        <p14:creationId xmlns:p14="http://schemas.microsoft.com/office/powerpoint/2010/main" val="805229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a-GE" dirty="0" smtClean="0"/>
              <a:t>დასკვნა</a:t>
            </a:r>
            <a:endParaRPr lang="ka-GE" dirty="0"/>
          </a:p>
        </p:txBody>
      </p:sp>
      <p:sp>
        <p:nvSpPr>
          <p:cNvPr id="3" name="Объект 2"/>
          <p:cNvSpPr>
            <a:spLocks noGrp="1"/>
          </p:cNvSpPr>
          <p:nvPr>
            <p:ph idx="1"/>
          </p:nvPr>
        </p:nvSpPr>
        <p:spPr/>
        <p:txBody>
          <a:bodyPr/>
          <a:lstStyle/>
          <a:p>
            <a:pPr marL="0" indent="0" algn="just">
              <a:buNone/>
            </a:pPr>
            <a:r>
              <a:rPr lang="ka-GE" dirty="0" smtClean="0"/>
              <a:t>ზემოხსენებული პრეზენტაცია უცხო ენის შესწავლის მოსამზადებელი კურსის სახით არის წარმოდგენილი, რომლის მომზადების დროს ძირითადად ვისარგებლე გერმანული ენის ექსპერტების მიერ შექმნილი ვებგვერდით </a:t>
            </a:r>
            <a:r>
              <a:rPr lang="de-DE" dirty="0" smtClean="0">
                <a:hlinkClick r:id="rId2"/>
              </a:rPr>
              <a:t>www.sprachheld.de</a:t>
            </a:r>
            <a:endParaRPr lang="de-DE" dirty="0" smtClean="0"/>
          </a:p>
          <a:p>
            <a:pPr marL="0" indent="0" algn="just">
              <a:buNone/>
            </a:pPr>
            <a:r>
              <a:rPr lang="ka-GE" dirty="0" smtClean="0"/>
              <a:t> პრეზენტაციაში მითითებული რჩევებისა და რეკომენდაციების გათვალისინება დაეხმარება ენის შემწავლელს, შეიქმნას პოზიტიური განწყობა და სტრესის გარეშე შეისწავლოს უცხო ენა.  </a:t>
            </a:r>
            <a:endParaRPr lang="ka-GE" dirty="0"/>
          </a:p>
        </p:txBody>
      </p:sp>
    </p:spTree>
    <p:extLst>
      <p:ext uri="{BB962C8B-B14F-4D97-AF65-F5344CB8AC3E}">
        <p14:creationId xmlns:p14="http://schemas.microsoft.com/office/powerpoint/2010/main" val="186868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a-GE" dirty="0" smtClean="0"/>
              <a:t>მოკლე მიმოხილვა</a:t>
            </a:r>
            <a:endParaRPr lang="ka-GE" dirty="0"/>
          </a:p>
        </p:txBody>
      </p:sp>
      <p:sp>
        <p:nvSpPr>
          <p:cNvPr id="3" name="Объект 2"/>
          <p:cNvSpPr>
            <a:spLocks noGrp="1"/>
          </p:cNvSpPr>
          <p:nvPr>
            <p:ph idx="1"/>
          </p:nvPr>
        </p:nvSpPr>
        <p:spPr/>
        <p:txBody>
          <a:bodyPr>
            <a:normAutofit fontScale="92500" lnSpcReduction="10000"/>
          </a:bodyPr>
          <a:lstStyle/>
          <a:p>
            <a:pPr marL="0" indent="0" algn="just">
              <a:buNone/>
            </a:pPr>
            <a:r>
              <a:rPr lang="ka-GE" dirty="0"/>
              <a:t>დღევანდელ  საგანმანათლებლო სივრცეში, უცხო ენის შესწავლა თანამედროვე ტექნოლოგიებისა და მეთოდების გამოყენებით  უფრო ხელმისაწვდომი და საინტერესო გახდა, თუმცა ადგილი მაინც აქვს მთელ რიგ პრობლემებს, რომელებიც სწავლის პროცესში იჩენენ თავს და უცხო ენის შესწავლის მოტივაციას </a:t>
            </a:r>
            <a:r>
              <a:rPr lang="ka-GE" dirty="0" smtClean="0"/>
              <a:t>უკარგავენ </a:t>
            </a:r>
            <a:r>
              <a:rPr lang="ka-GE" dirty="0"/>
              <a:t>სტუდენტებს.</a:t>
            </a:r>
          </a:p>
          <a:p>
            <a:pPr marL="0" indent="0" algn="just">
              <a:buNone/>
            </a:pPr>
            <a:r>
              <a:rPr lang="ka-GE" dirty="0"/>
              <a:t> წინამდებარე სემინარის ფარგლებში, წარმოგიდგეთ ბსუ-ს ტურიზმის ფაკულტეტის მესამე და მეოთხე კურსის სტუდენტების პრობლემებს. გამოკითხვაში მონაწილეობა მიიღო 35 სტუდენტმა, რომლებმაც ჩამოაყალიბეს უცხო ენის შესწავლისას არსებული ხელის შემშლელი ფაქტორები.</a:t>
            </a:r>
          </a:p>
          <a:p>
            <a:pPr marL="0" indent="0" algn="just">
              <a:buNone/>
            </a:pPr>
            <a:r>
              <a:rPr lang="ka-GE" dirty="0"/>
              <a:t>განვიხილე რა არსებული პრობლემები, შევეცადე თითოეულის გადაჭრის გზები მომეძიებინა და  რჩევები კომენტარების სახით  მიმეწოდებინა მათთვის. </a:t>
            </a:r>
          </a:p>
          <a:p>
            <a:endParaRPr lang="ka-GE" dirty="0"/>
          </a:p>
        </p:txBody>
      </p:sp>
    </p:spTree>
    <p:extLst>
      <p:ext uri="{BB962C8B-B14F-4D97-AF65-F5344CB8AC3E}">
        <p14:creationId xmlns:p14="http://schemas.microsoft.com/office/powerpoint/2010/main" val="918241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1.</a:t>
            </a:r>
            <a:r>
              <a:rPr lang="ka-GE" dirty="0" smtClean="0"/>
              <a:t> </a:t>
            </a:r>
            <a:r>
              <a:rPr lang="ka-GE" dirty="0" smtClean="0"/>
              <a:t>გერმანული ენა მესმის, თუმცა ვერ ვმეტყველებ</a:t>
            </a:r>
            <a:endParaRPr lang="ka-GE" dirty="0"/>
          </a:p>
        </p:txBody>
      </p:sp>
      <p:sp>
        <p:nvSpPr>
          <p:cNvPr id="3" name="Объект 2"/>
          <p:cNvSpPr>
            <a:spLocks noGrp="1"/>
          </p:cNvSpPr>
          <p:nvPr>
            <p:ph idx="1"/>
          </p:nvPr>
        </p:nvSpPr>
        <p:spPr/>
        <p:txBody>
          <a:bodyPr>
            <a:normAutofit/>
          </a:bodyPr>
          <a:lstStyle/>
          <a:p>
            <a:pPr marL="0" indent="0">
              <a:buNone/>
            </a:pPr>
            <a:endParaRPr lang="ka-GE" sz="2000" dirty="0" smtClean="0"/>
          </a:p>
          <a:p>
            <a:pPr algn="just"/>
            <a:r>
              <a:rPr lang="ka-GE" sz="2000" dirty="0" smtClean="0"/>
              <a:t>ენის შემსწავლელთა ეს კატეგორია წლების </a:t>
            </a:r>
            <a:r>
              <a:rPr lang="ka-GE" sz="2000" dirty="0" smtClean="0"/>
              <a:t>მანძილზე სწავლობს უცხო ენას, მაგრამ </a:t>
            </a:r>
            <a:r>
              <a:rPr lang="ka-GE" sz="2000" dirty="0" smtClean="0"/>
              <a:t>მათ </a:t>
            </a:r>
            <a:r>
              <a:rPr lang="ka-GE" sz="2000" dirty="0" smtClean="0"/>
              <a:t>ენობრივი </a:t>
            </a:r>
            <a:r>
              <a:rPr lang="ka-GE" sz="2000" dirty="0" smtClean="0"/>
              <a:t>ბარიერი მაინც გააჩნიათ. </a:t>
            </a:r>
            <a:r>
              <a:rPr lang="ka-GE" sz="2000" dirty="0" smtClean="0"/>
              <a:t>მათ </a:t>
            </a:r>
            <a:r>
              <a:rPr lang="ka-GE" sz="2000" dirty="0" smtClean="0"/>
              <a:t>გავარჯიშებული </a:t>
            </a:r>
            <a:r>
              <a:rPr lang="ka-GE" sz="2000" dirty="0" smtClean="0"/>
              <a:t>აქვთ საჭირო უნარები, რაც წინაპირობაა იმისა, რომ ენის შემსწავლელი  სამიზნე ენაზე </a:t>
            </a:r>
            <a:r>
              <a:rPr lang="ka-GE" sz="2000" dirty="0" smtClean="0"/>
              <a:t>ალაპარაკდეს.ამისათვის საჭიროა გავითვალისწინოთ სამი უმნიშვნელოვანესი მეთოდი, ხუთი რჩევა და ხუთი ყველაზე ხშირად დაშვებული შეცდომა: </a:t>
            </a:r>
            <a:r>
              <a:rPr lang="en-US" sz="2000" dirty="0">
                <a:hlinkClick r:id="rId2"/>
              </a:rPr>
              <a:t>https://www.sprachheld.de/sprachen-lernen</a:t>
            </a:r>
            <a:r>
              <a:rPr lang="en-US" sz="2000" dirty="0" smtClean="0">
                <a:hlinkClick r:id="rId2"/>
              </a:rPr>
              <a:t>/</a:t>
            </a:r>
            <a:endParaRPr lang="ka-GE" sz="2000" dirty="0" smtClean="0"/>
          </a:p>
          <a:p>
            <a:pPr marL="0" indent="0" algn="just">
              <a:buNone/>
            </a:pPr>
            <a:endParaRPr lang="ka-GE" sz="2000" dirty="0" smtClean="0"/>
          </a:p>
          <a:p>
            <a:pPr algn="just"/>
            <a:r>
              <a:rPr lang="ka-GE" sz="2000" dirty="0" smtClean="0"/>
              <a:t>პრობლემის გადაჭრის </a:t>
            </a:r>
            <a:r>
              <a:rPr lang="ka-GE" sz="2000" dirty="0" smtClean="0"/>
              <a:t>საუკეთესო </a:t>
            </a:r>
            <a:r>
              <a:rPr lang="ka-GE" sz="2000" dirty="0" smtClean="0"/>
              <a:t>საშუალებაა, უცხო ენის შესწავლა </a:t>
            </a:r>
            <a:r>
              <a:rPr lang="ka-GE" sz="2000" dirty="0" smtClean="0"/>
              <a:t>ტანდემში</a:t>
            </a:r>
            <a:r>
              <a:rPr lang="ka-GE" sz="2000" dirty="0" smtClean="0"/>
              <a:t>: </a:t>
            </a:r>
            <a:r>
              <a:rPr lang="ka-GE" sz="2000" dirty="0" smtClean="0"/>
              <a:t> </a:t>
            </a:r>
            <a:r>
              <a:rPr lang="en-US" sz="2000" dirty="0">
                <a:hlinkClick r:id="rId3"/>
              </a:rPr>
              <a:t>https://www.sprachheld.de/tandempartner</a:t>
            </a:r>
            <a:r>
              <a:rPr lang="en-US" sz="2000" dirty="0" smtClean="0">
                <a:hlinkClick r:id="rId3"/>
              </a:rPr>
              <a:t>/</a:t>
            </a:r>
            <a:endParaRPr lang="ka-GE" sz="2000" dirty="0" smtClean="0"/>
          </a:p>
        </p:txBody>
      </p:sp>
    </p:spTree>
    <p:extLst>
      <p:ext uri="{BB962C8B-B14F-4D97-AF65-F5344CB8AC3E}">
        <p14:creationId xmlns:p14="http://schemas.microsoft.com/office/powerpoint/2010/main" val="3726237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239416"/>
          </a:xfrm>
        </p:spPr>
        <p:txBody>
          <a:bodyPr>
            <a:normAutofit fontScale="90000"/>
          </a:bodyPr>
          <a:lstStyle/>
          <a:p>
            <a:pPr algn="ctr"/>
            <a:r>
              <a:rPr lang="ka-GE" dirty="0" smtClean="0"/>
              <a:t/>
            </a:r>
            <a:br>
              <a:rPr lang="ka-GE" dirty="0" smtClean="0"/>
            </a:br>
            <a:r>
              <a:rPr lang="ka-GE" dirty="0" smtClean="0"/>
              <a:t>2. </a:t>
            </a:r>
            <a:r>
              <a:rPr lang="ka-GE" sz="3100" dirty="0" smtClean="0"/>
              <a:t>სამიზნე ენაზე საუბარი შემიძლია, თუმცა როცა ვესაუბრები ენის მატარებელს, ვერაფერს </a:t>
            </a:r>
            <a:r>
              <a:rPr lang="ka-GE" sz="3100" dirty="0" smtClean="0"/>
              <a:t>ვიგებ</a:t>
            </a:r>
            <a:br>
              <a:rPr lang="ka-GE" sz="3100" dirty="0" smtClean="0"/>
            </a:br>
            <a:r>
              <a:rPr lang="ka-GE" dirty="0" smtClean="0"/>
              <a:t/>
            </a:r>
            <a:br>
              <a:rPr lang="ka-GE" dirty="0" smtClean="0"/>
            </a:br>
            <a:endParaRPr lang="ka-GE" dirty="0"/>
          </a:p>
        </p:txBody>
      </p:sp>
      <p:sp>
        <p:nvSpPr>
          <p:cNvPr id="3" name="Объект 2"/>
          <p:cNvSpPr>
            <a:spLocks noGrp="1"/>
          </p:cNvSpPr>
          <p:nvPr>
            <p:ph idx="1"/>
          </p:nvPr>
        </p:nvSpPr>
        <p:spPr/>
        <p:txBody>
          <a:bodyPr>
            <a:normAutofit/>
          </a:bodyPr>
          <a:lstStyle/>
          <a:p>
            <a:pPr marL="0" indent="0" algn="just">
              <a:buNone/>
            </a:pPr>
            <a:r>
              <a:rPr lang="ka-GE" sz="2000" dirty="0" smtClean="0"/>
              <a:t>სავსებით ბუნებრივია</a:t>
            </a:r>
            <a:r>
              <a:rPr lang="ka-GE" sz="2000" dirty="0" smtClean="0"/>
              <a:t>, </a:t>
            </a:r>
            <a:r>
              <a:rPr lang="ka-GE" sz="2000" dirty="0"/>
              <a:t>რადგან უცხო ენაზე </a:t>
            </a:r>
            <a:r>
              <a:rPr lang="ka-GE" sz="2000" dirty="0" smtClean="0"/>
              <a:t>აზრის </a:t>
            </a:r>
            <a:r>
              <a:rPr lang="ka-GE" sz="2000" dirty="0"/>
              <a:t>ჩამოყალიბება უფრო </a:t>
            </a:r>
            <a:r>
              <a:rPr lang="ka-GE" sz="2000" dirty="0" smtClean="0"/>
              <a:t>მარტივი</a:t>
            </a:r>
            <a:r>
              <a:rPr lang="ka-GE" sz="2000" dirty="0" smtClean="0"/>
              <a:t>ა</a:t>
            </a:r>
            <a:r>
              <a:rPr lang="ka-GE" sz="2000" dirty="0"/>
              <a:t>, ვიდრე </a:t>
            </a:r>
            <a:r>
              <a:rPr lang="ka-GE" sz="2000" dirty="0" smtClean="0"/>
              <a:t>ენის მატარებელთან საუბარი, რადგან ეს უკანასკნელი ან სწრაფად და განსხვავებულად წარმოთქვამს </a:t>
            </a:r>
            <a:r>
              <a:rPr lang="ka-GE" sz="2000" dirty="0" smtClean="0"/>
              <a:t>სიტყვებს, </a:t>
            </a:r>
            <a:r>
              <a:rPr lang="ka-GE" sz="2000" dirty="0" smtClean="0"/>
              <a:t>ან იყენებს </a:t>
            </a:r>
            <a:r>
              <a:rPr lang="ka-GE" sz="2000" dirty="0" smtClean="0"/>
              <a:t>უცხო </a:t>
            </a:r>
            <a:r>
              <a:rPr lang="ka-GE" sz="2000" dirty="0" smtClean="0"/>
              <a:t>სიტყვათშეთანხმებებს</a:t>
            </a:r>
            <a:r>
              <a:rPr lang="ka-GE" sz="2000" dirty="0" smtClean="0"/>
              <a:t>. </a:t>
            </a:r>
            <a:endParaRPr lang="ka-GE" sz="2000" dirty="0"/>
          </a:p>
          <a:p>
            <a:pPr algn="just"/>
            <a:r>
              <a:rPr lang="ka-GE" sz="2000" dirty="0" smtClean="0"/>
              <a:t> </a:t>
            </a:r>
            <a:r>
              <a:rPr lang="ka-GE" sz="2000" dirty="0" smtClean="0"/>
              <a:t>მოსმენის უნარების განვითარებისთვის </a:t>
            </a:r>
            <a:r>
              <a:rPr lang="ka-GE" sz="2000" dirty="0" smtClean="0"/>
              <a:t>სასურველია  შემდეგი რჩევების გათვალისწინება: </a:t>
            </a:r>
            <a:r>
              <a:rPr lang="en-US" sz="2000" dirty="0">
                <a:hlinkClick r:id="rId2"/>
              </a:rPr>
              <a:t>https://www.sprachheld.de/7-tipps-fuer-ausgezeichnetes-hoerverstaendnis-in-jeder-sprache</a:t>
            </a:r>
            <a:r>
              <a:rPr lang="en-US" sz="2000" dirty="0" smtClean="0">
                <a:hlinkClick r:id="rId2"/>
              </a:rPr>
              <a:t>/</a:t>
            </a:r>
            <a:endParaRPr lang="ka-GE" sz="2000" dirty="0" smtClean="0"/>
          </a:p>
          <a:p>
            <a:pPr algn="just"/>
            <a:r>
              <a:rPr lang="ka-GE" sz="2000" dirty="0" smtClean="0"/>
              <a:t> აუდიო-ვიზუალური საშუალებების გამოყენება, როგორიცაა პოდკასტი</a:t>
            </a:r>
            <a:r>
              <a:rPr lang="ka-GE" sz="2000" dirty="0"/>
              <a:t>, </a:t>
            </a:r>
            <a:r>
              <a:rPr lang="ka-GE" sz="2000" dirty="0" smtClean="0"/>
              <a:t>აუდიოწიგნები, </a:t>
            </a:r>
            <a:r>
              <a:rPr lang="ka-GE" sz="2000" dirty="0"/>
              <a:t>ფილმები, </a:t>
            </a:r>
            <a:r>
              <a:rPr lang="ka-GE" sz="2000" dirty="0" smtClean="0"/>
              <a:t>სერიები, </a:t>
            </a:r>
            <a:r>
              <a:rPr lang="ka-GE" sz="2000" dirty="0"/>
              <a:t>მუსიკა და ა.შ. </a:t>
            </a:r>
            <a:endParaRPr lang="ka-GE" sz="2000" dirty="0" smtClean="0"/>
          </a:p>
          <a:p>
            <a:pPr algn="just"/>
            <a:r>
              <a:rPr lang="ka-GE" sz="2000" dirty="0" smtClean="0"/>
              <a:t> უცხოენოვანი პროგრამების ყურება სუბტიტრებით;</a:t>
            </a:r>
            <a:endParaRPr lang="ka-GE" sz="2000" dirty="0" smtClean="0"/>
          </a:p>
          <a:p>
            <a:pPr algn="just"/>
            <a:r>
              <a:rPr lang="ka-GE" sz="2000" dirty="0" smtClean="0"/>
              <a:t>სასწავლო სახელმძღვანელოები აუდიო დავალებებით. </a:t>
            </a:r>
            <a:endParaRPr lang="ka-GE" sz="2000" dirty="0" smtClean="0"/>
          </a:p>
          <a:p>
            <a:pPr algn="just"/>
            <a:r>
              <a:rPr lang="ka-GE" sz="2000" dirty="0" smtClean="0"/>
              <a:t>უფასო </a:t>
            </a:r>
            <a:r>
              <a:rPr lang="ka-GE" sz="2000" dirty="0" smtClean="0"/>
              <a:t>პოდკასთები იხილეთ აქ: </a:t>
            </a:r>
            <a:r>
              <a:rPr lang="en-US" sz="2000" dirty="0">
                <a:hlinkClick r:id="rId3"/>
              </a:rPr>
              <a:t>https://www.sprachheld.de/fremdsprache-einfach-lernen-mit-kostenlosen-podcasts</a:t>
            </a:r>
            <a:r>
              <a:rPr lang="en-US" sz="1800" dirty="0">
                <a:hlinkClick r:id="rId3"/>
              </a:rPr>
              <a:t>/</a:t>
            </a:r>
            <a:endParaRPr lang="ka-GE" sz="1400" dirty="0"/>
          </a:p>
        </p:txBody>
      </p:sp>
    </p:spTree>
    <p:extLst>
      <p:ext uri="{BB962C8B-B14F-4D97-AF65-F5344CB8AC3E}">
        <p14:creationId xmlns:p14="http://schemas.microsoft.com/office/powerpoint/2010/main" val="2545838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a-GE" dirty="0" smtClean="0"/>
              <a:t>3. ვერ ვიხსენებ </a:t>
            </a:r>
            <a:r>
              <a:rPr lang="ka-GE" dirty="0" smtClean="0"/>
              <a:t>დასწავლილ</a:t>
            </a:r>
            <a:r>
              <a:rPr lang="ka-GE" dirty="0" smtClean="0"/>
              <a:t> </a:t>
            </a:r>
            <a:r>
              <a:rPr lang="ka-GE" dirty="0" smtClean="0"/>
              <a:t>სიტყვებს</a:t>
            </a:r>
            <a:endParaRPr lang="ka-GE" dirty="0"/>
          </a:p>
        </p:txBody>
      </p:sp>
      <p:sp>
        <p:nvSpPr>
          <p:cNvPr id="3" name="Объект 2"/>
          <p:cNvSpPr>
            <a:spLocks noGrp="1"/>
          </p:cNvSpPr>
          <p:nvPr>
            <p:ph idx="1"/>
          </p:nvPr>
        </p:nvSpPr>
        <p:spPr/>
        <p:txBody>
          <a:bodyPr>
            <a:normAutofit/>
          </a:bodyPr>
          <a:lstStyle/>
          <a:p>
            <a:pPr marL="0" indent="0" algn="just">
              <a:buNone/>
            </a:pPr>
            <a:endParaRPr lang="ka-GE" dirty="0" smtClean="0"/>
          </a:p>
          <a:p>
            <a:pPr algn="just"/>
            <a:r>
              <a:rPr lang="ka-GE" dirty="0" smtClean="0"/>
              <a:t>რაც </a:t>
            </a:r>
            <a:r>
              <a:rPr lang="ka-GE" dirty="0" smtClean="0"/>
              <a:t>უფრო მეტ სიტყვას სწავლობთ, მით უფრო დიდია შანსი მათი დავიწყების თუ ამ სიტყვებს რეგულარულად არ გამოიყენებთ მეტყველებაში. </a:t>
            </a:r>
            <a:r>
              <a:rPr lang="ka-GE" dirty="0" smtClean="0"/>
              <a:t>დასწავლილი სიტყვების ხანგრძლივი დამახსოვრებისთვის  სასურველია შემდეგი სტრატეგიების გამოყენება:</a:t>
            </a:r>
            <a:r>
              <a:rPr lang="en-US" dirty="0">
                <a:hlinkClick r:id="rId2"/>
              </a:rPr>
              <a:t>https://www.sprachheld.de/5-strategien-um-vokabeln-garantiert-dauerhaft-zu-behalten/</a:t>
            </a:r>
            <a:endParaRPr lang="ka-GE" dirty="0" smtClean="0"/>
          </a:p>
          <a:p>
            <a:pPr algn="just"/>
            <a:r>
              <a:rPr lang="ka-GE" dirty="0" smtClean="0"/>
              <a:t>დღემდე აქტუალურია უცხო სიტყვების დასწავლა ბარათების მეშვეობით:</a:t>
            </a:r>
            <a:r>
              <a:rPr lang="ka-GE" dirty="0"/>
              <a:t> </a:t>
            </a:r>
            <a:r>
              <a:rPr lang="en-US" dirty="0" smtClean="0">
                <a:hlinkClick r:id="rId3"/>
              </a:rPr>
              <a:t>https</a:t>
            </a:r>
            <a:r>
              <a:rPr lang="en-US" dirty="0">
                <a:hlinkClick r:id="rId3"/>
              </a:rPr>
              <a:t>://www.sprachheld.de/lerne-jederzeit-und-ueberall-vokabeln-mit-karteikarten/</a:t>
            </a:r>
            <a:endParaRPr lang="ka-GE" dirty="0"/>
          </a:p>
        </p:txBody>
      </p:sp>
    </p:spTree>
    <p:extLst>
      <p:ext uri="{BB962C8B-B14F-4D97-AF65-F5344CB8AC3E}">
        <p14:creationId xmlns:p14="http://schemas.microsoft.com/office/powerpoint/2010/main" val="2255014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4. </a:t>
            </a:r>
            <a:r>
              <a:rPr lang="ka-GE" sz="2700" dirty="0" smtClean="0"/>
              <a:t> </a:t>
            </a:r>
            <a:r>
              <a:rPr lang="ka-GE" sz="3100" dirty="0" smtClean="0"/>
              <a:t>მაქვს ნაცნობი სიტყვების გაგების პრობლემა, როცა მათ იყენებს ენის მატარებელი</a:t>
            </a:r>
            <a:endParaRPr lang="ka-GE" sz="3100" dirty="0"/>
          </a:p>
        </p:txBody>
      </p:sp>
      <p:sp>
        <p:nvSpPr>
          <p:cNvPr id="3" name="Объект 2"/>
          <p:cNvSpPr>
            <a:spLocks noGrp="1"/>
          </p:cNvSpPr>
          <p:nvPr>
            <p:ph idx="1"/>
          </p:nvPr>
        </p:nvSpPr>
        <p:spPr/>
        <p:txBody>
          <a:bodyPr>
            <a:normAutofit/>
          </a:bodyPr>
          <a:lstStyle/>
          <a:p>
            <a:pPr algn="just"/>
            <a:r>
              <a:rPr lang="ka-GE" dirty="0" smtClean="0"/>
              <a:t>ხშირ შემთხვევაში ნაცნობი ლექსიკის იდენტიფიცირება რთულია, რადგან ენის მატარებელი მას განსხვავებულად წარმოთქვამს. </a:t>
            </a:r>
            <a:r>
              <a:rPr lang="ka-GE" dirty="0" smtClean="0"/>
              <a:t>ამ შემთხვევაში სასურველია, მიმართოთ </a:t>
            </a:r>
            <a:r>
              <a:rPr lang="ka-GE" dirty="0" smtClean="0"/>
              <a:t>ენის მატარებელს, </a:t>
            </a:r>
            <a:r>
              <a:rPr lang="ka-GE" dirty="0" smtClean="0"/>
              <a:t>რათა მან აგიხსნათ ესა </a:t>
            </a:r>
            <a:r>
              <a:rPr lang="ka-GE" dirty="0" smtClean="0"/>
              <a:t>თუ ის სიტყვა სხვადასხვა </a:t>
            </a:r>
            <a:r>
              <a:rPr lang="ka-GE" dirty="0" smtClean="0"/>
              <a:t>კონტექსტში. </a:t>
            </a:r>
          </a:p>
          <a:p>
            <a:pPr algn="just"/>
            <a:endParaRPr lang="ka-GE" dirty="0" smtClean="0"/>
          </a:p>
          <a:p>
            <a:pPr algn="just"/>
            <a:r>
              <a:rPr lang="ka-GE" dirty="0" smtClean="0"/>
              <a:t>ენის </a:t>
            </a:r>
            <a:r>
              <a:rPr lang="ka-GE" dirty="0" smtClean="0"/>
              <a:t>შესწავლისას </a:t>
            </a:r>
            <a:r>
              <a:rPr lang="ka-GE" dirty="0" smtClean="0"/>
              <a:t>ოპტმისტიურად </a:t>
            </a:r>
            <a:r>
              <a:rPr lang="ka-GE" dirty="0" smtClean="0"/>
              <a:t>განეწყეთ და გჯეროდეთ </a:t>
            </a:r>
            <a:r>
              <a:rPr lang="ka-GE" dirty="0" smtClean="0"/>
              <a:t>საკუთარი </a:t>
            </a:r>
            <a:r>
              <a:rPr lang="ka-GE" dirty="0" smtClean="0"/>
              <a:t>შესაძლებლობების.</a:t>
            </a:r>
          </a:p>
          <a:p>
            <a:endParaRPr lang="ka-GE" sz="1600" dirty="0"/>
          </a:p>
        </p:txBody>
      </p:sp>
    </p:spTree>
    <p:extLst>
      <p:ext uri="{BB962C8B-B14F-4D97-AF65-F5344CB8AC3E}">
        <p14:creationId xmlns:p14="http://schemas.microsoft.com/office/powerpoint/2010/main" val="735437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dirty="0" smtClean="0"/>
              <a:t>5. მე ძლიერი აქცენტით ვსაუბრობ</a:t>
            </a:r>
            <a:endParaRPr lang="ka-GE" dirty="0"/>
          </a:p>
        </p:txBody>
      </p:sp>
      <p:sp>
        <p:nvSpPr>
          <p:cNvPr id="3" name="Объект 2"/>
          <p:cNvSpPr>
            <a:spLocks noGrp="1"/>
          </p:cNvSpPr>
          <p:nvPr>
            <p:ph idx="1"/>
          </p:nvPr>
        </p:nvSpPr>
        <p:spPr/>
        <p:txBody>
          <a:bodyPr>
            <a:normAutofit/>
          </a:bodyPr>
          <a:lstStyle/>
          <a:p>
            <a:pPr marL="0" indent="0" algn="just">
              <a:buNone/>
            </a:pPr>
            <a:endParaRPr lang="ka-GE" sz="2000" dirty="0" smtClean="0"/>
          </a:p>
          <a:p>
            <a:pPr marL="0" indent="0" algn="just">
              <a:buNone/>
            </a:pPr>
            <a:r>
              <a:rPr lang="ka-GE" sz="2000" dirty="0" smtClean="0"/>
              <a:t>ზოგიერთ სტუდენტს აქვს უცხო ენაზე საუბრის კომპლექსი ძლიერი აქცებტის გამო. აქვე </a:t>
            </a:r>
            <a:r>
              <a:rPr lang="ka-GE" sz="2000" dirty="0" smtClean="0"/>
              <a:t>უნდა </a:t>
            </a:r>
            <a:r>
              <a:rPr lang="ka-GE" sz="2000" dirty="0" smtClean="0"/>
              <a:t>ავღნიშნოთ,  </a:t>
            </a:r>
            <a:r>
              <a:rPr lang="ka-GE" sz="2000" dirty="0" smtClean="0"/>
              <a:t>რომ ამა თუ იმ ენის </a:t>
            </a:r>
            <a:r>
              <a:rPr lang="ka-GE" sz="2000" dirty="0" smtClean="0"/>
              <a:t>მატარებლის სამეტყველო </a:t>
            </a:r>
            <a:r>
              <a:rPr lang="ka-GE" sz="2000" dirty="0" smtClean="0"/>
              <a:t>აპარატი დიდ გავლენას </a:t>
            </a:r>
            <a:r>
              <a:rPr lang="ka-GE" sz="2000" dirty="0" smtClean="0"/>
              <a:t>ახდენს წარმოთქმზე</a:t>
            </a:r>
            <a:r>
              <a:rPr lang="ka-GE" sz="2000" dirty="0" smtClean="0"/>
              <a:t>.</a:t>
            </a:r>
          </a:p>
          <a:p>
            <a:pPr marL="0" indent="0" algn="just">
              <a:buNone/>
            </a:pPr>
            <a:r>
              <a:rPr lang="ka-GE" sz="2000" dirty="0" smtClean="0"/>
              <a:t>გამოსავალი არსებობს: უნდა ესაუბროთ </a:t>
            </a:r>
            <a:r>
              <a:rPr lang="ka-GE" sz="2000" dirty="0" smtClean="0"/>
              <a:t>ენის მატარებლებს და </a:t>
            </a:r>
            <a:r>
              <a:rPr lang="ka-GE" sz="2000" dirty="0" smtClean="0"/>
              <a:t>თხოვოთ</a:t>
            </a:r>
            <a:r>
              <a:rPr lang="ka-GE" sz="2000" dirty="0" smtClean="0"/>
              <a:t>, </a:t>
            </a:r>
            <a:r>
              <a:rPr lang="ka-GE" sz="2000" dirty="0" smtClean="0"/>
              <a:t>გაგისწორონ წარმოთქმისას </a:t>
            </a:r>
            <a:r>
              <a:rPr lang="ka-GE" sz="2000" dirty="0" smtClean="0"/>
              <a:t>დაშვებული </a:t>
            </a:r>
            <a:r>
              <a:rPr lang="ka-GE" sz="2000" dirty="0" smtClean="0"/>
              <a:t>შეცდომები. </a:t>
            </a:r>
            <a:r>
              <a:rPr lang="ka-GE" sz="2000" dirty="0" smtClean="0"/>
              <a:t>მიაქციეთ ყურადღება მათი ტუჩების მოძრაობას და ისევ და ისევ უყურეთ ვიდეოებს სამიზნე ენაზე. </a:t>
            </a:r>
          </a:p>
          <a:p>
            <a:pPr marL="0" indent="0" algn="just">
              <a:buNone/>
            </a:pPr>
            <a:r>
              <a:rPr lang="ka-GE" sz="2000" dirty="0" smtClean="0"/>
              <a:t>რჩევები, თუ როგორ უნდა აირიდო შეცდომები წარმოთქმისას: </a:t>
            </a:r>
            <a:r>
              <a:rPr lang="en-US" sz="2000" dirty="0">
                <a:hlinkClick r:id="rId2"/>
              </a:rPr>
              <a:t>https://www.sprachheld.de/akzent-loswerden-tipps</a:t>
            </a:r>
            <a:r>
              <a:rPr lang="en-US" sz="2000" dirty="0" smtClean="0">
                <a:hlinkClick r:id="rId2"/>
              </a:rPr>
              <a:t>/</a:t>
            </a:r>
            <a:endParaRPr lang="ka-GE" sz="2000" dirty="0" smtClean="0"/>
          </a:p>
          <a:p>
            <a:pPr marL="0" indent="0">
              <a:buNone/>
            </a:pPr>
            <a:endParaRPr lang="ka-GE" sz="1600" dirty="0"/>
          </a:p>
        </p:txBody>
      </p:sp>
    </p:spTree>
    <p:extLst>
      <p:ext uri="{BB962C8B-B14F-4D97-AF65-F5344CB8AC3E}">
        <p14:creationId xmlns:p14="http://schemas.microsoft.com/office/powerpoint/2010/main" val="2009361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a-GE" dirty="0" smtClean="0"/>
              <a:t>6. სწავლის პროცესში პროგრესი აღარ მაქვს</a:t>
            </a:r>
            <a:endParaRPr lang="ka-GE" dirty="0"/>
          </a:p>
        </p:txBody>
      </p:sp>
      <p:sp>
        <p:nvSpPr>
          <p:cNvPr id="3" name="Объект 2"/>
          <p:cNvSpPr>
            <a:spLocks noGrp="1"/>
          </p:cNvSpPr>
          <p:nvPr>
            <p:ph idx="1"/>
          </p:nvPr>
        </p:nvSpPr>
        <p:spPr/>
        <p:txBody>
          <a:bodyPr>
            <a:normAutofit fontScale="92500" lnSpcReduction="10000"/>
          </a:bodyPr>
          <a:lstStyle/>
          <a:p>
            <a:pPr algn="just"/>
            <a:r>
              <a:rPr lang="ka-GE" dirty="0" smtClean="0"/>
              <a:t>ეს უბრალო მითია, რადგან ამ </a:t>
            </a:r>
            <a:r>
              <a:rPr lang="ka-GE" dirty="0" smtClean="0"/>
              <a:t>შემთხვევაში უცხო ენის შემსწავლელის </a:t>
            </a:r>
            <a:r>
              <a:rPr lang="ka-GE" dirty="0" smtClean="0"/>
              <a:t>ქვეცნობიერშია პრობლემა. უცხო ენასთან უწყვეტი კავშირი აუცილებლად მოგიტანთ წარმატებას. უბრალოდ რაც უფრო მეტად წინ </a:t>
            </a:r>
            <a:r>
              <a:rPr lang="ka-GE" dirty="0" smtClean="0"/>
              <a:t>მიიწევთ, </a:t>
            </a:r>
            <a:r>
              <a:rPr lang="ka-GE" dirty="0" smtClean="0"/>
              <a:t>მით უფრო რთულდება მასალა და საჭიროებს მეტ ძალისხმევას. უბრალოდ ეცადეთ, არ გქონდეთ უცხო ენის სწავლებისას წყვეტა. </a:t>
            </a:r>
          </a:p>
          <a:p>
            <a:pPr algn="just"/>
            <a:r>
              <a:rPr lang="ka-GE" dirty="0" smtClean="0"/>
              <a:t>თუ </a:t>
            </a:r>
            <a:r>
              <a:rPr lang="ka-GE" dirty="0" smtClean="0"/>
              <a:t>გაინტერესებთ, </a:t>
            </a:r>
            <a:r>
              <a:rPr lang="ka-GE" dirty="0" smtClean="0"/>
              <a:t>რა წარმატებას </a:t>
            </a:r>
            <a:r>
              <a:rPr lang="ka-GE" dirty="0" smtClean="0"/>
              <a:t>აღწევთ </a:t>
            </a:r>
            <a:r>
              <a:rPr lang="ka-GE" dirty="0" smtClean="0"/>
              <a:t>თვიდან თვემდე, </a:t>
            </a:r>
            <a:r>
              <a:rPr lang="ka-GE" dirty="0" smtClean="0"/>
              <a:t>ჩაიწერეთ თქვენი საუბარი </a:t>
            </a:r>
            <a:r>
              <a:rPr lang="ka-GE" dirty="0" smtClean="0"/>
              <a:t>ან </a:t>
            </a:r>
            <a:r>
              <a:rPr lang="ka-GE" dirty="0" smtClean="0"/>
              <a:t>დაწერეთ </a:t>
            </a:r>
            <a:r>
              <a:rPr lang="ka-GE" dirty="0" smtClean="0"/>
              <a:t>ყოველთვიურად თითო თემა </a:t>
            </a:r>
            <a:r>
              <a:rPr lang="ka-GE" dirty="0" smtClean="0"/>
              <a:t>შედარებისათვის. </a:t>
            </a:r>
            <a:endParaRPr lang="ka-GE" dirty="0" smtClean="0"/>
          </a:p>
          <a:p>
            <a:pPr algn="just"/>
            <a:r>
              <a:rPr lang="ka-GE" dirty="0" smtClean="0"/>
              <a:t>რჩევა, როგორ უნდა </a:t>
            </a:r>
            <a:r>
              <a:rPr lang="ka-GE" dirty="0" smtClean="0"/>
              <a:t>შეადგინოთ თქვენი </a:t>
            </a:r>
            <a:r>
              <a:rPr lang="ka-GE" dirty="0" smtClean="0"/>
              <a:t>ინდივიდუალური სასწავლო გეგმა, რათა </a:t>
            </a:r>
            <a:r>
              <a:rPr lang="ka-GE" dirty="0" smtClean="0"/>
              <a:t>მიაღწიოთ </a:t>
            </a:r>
            <a:r>
              <a:rPr lang="ka-GE" dirty="0" smtClean="0"/>
              <a:t>წარმატებებს უცხო ენის შესწავლისას: </a:t>
            </a:r>
            <a:r>
              <a:rPr lang="en-US" dirty="0">
                <a:hlinkClick r:id="rId2"/>
              </a:rPr>
              <a:t>https://www.sprachheld.de/lernplan-erstellen-fremdsprache-lernen</a:t>
            </a:r>
            <a:r>
              <a:rPr lang="en-US" dirty="0" smtClean="0">
                <a:hlinkClick r:id="rId2"/>
              </a:rPr>
              <a:t>/</a:t>
            </a:r>
            <a:endParaRPr lang="ka-GE" dirty="0"/>
          </a:p>
          <a:p>
            <a:endParaRPr lang="ka-GE" sz="1800" dirty="0"/>
          </a:p>
        </p:txBody>
      </p:sp>
    </p:spTree>
    <p:extLst>
      <p:ext uri="{BB962C8B-B14F-4D97-AF65-F5344CB8AC3E}">
        <p14:creationId xmlns:p14="http://schemas.microsoft.com/office/powerpoint/2010/main" val="1421128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a-GE" dirty="0" smtClean="0"/>
              <a:t>7. მე მაქვს შეცდომების დაშვების შიში</a:t>
            </a:r>
            <a:endParaRPr lang="ka-GE" dirty="0"/>
          </a:p>
        </p:txBody>
      </p:sp>
      <p:sp>
        <p:nvSpPr>
          <p:cNvPr id="3" name="Объект 2"/>
          <p:cNvSpPr>
            <a:spLocks noGrp="1"/>
          </p:cNvSpPr>
          <p:nvPr>
            <p:ph idx="1"/>
          </p:nvPr>
        </p:nvSpPr>
        <p:spPr/>
        <p:txBody>
          <a:bodyPr>
            <a:normAutofit/>
          </a:bodyPr>
          <a:lstStyle/>
          <a:p>
            <a:r>
              <a:rPr lang="ka-GE" dirty="0" smtClean="0"/>
              <a:t>ხშირია შემთხვევა, როცა ენის შემსწავლელს შეცდომის მიმართ შიში გააჩნია. თუ არ ვისაუბრებთ და </a:t>
            </a:r>
            <a:r>
              <a:rPr lang="ka-GE" dirty="0" smtClean="0"/>
              <a:t>საუბრისას დაშვებულ შეცდომეს </a:t>
            </a:r>
            <a:r>
              <a:rPr lang="ka-GE" dirty="0" smtClean="0"/>
              <a:t>გააზრებულად არ გავასწორებთ, გაგვიჭირდება ენის შესწავლა. მუდმივად უნდე ვეცადოთ, დონის </a:t>
            </a:r>
            <a:r>
              <a:rPr lang="ka-GE" dirty="0" smtClean="0"/>
              <a:t>შესაბამისად </a:t>
            </a:r>
            <a:r>
              <a:rPr lang="ka-GE" dirty="0" smtClean="0"/>
              <a:t>გამოვიყენოთ რთული კომბინაციები და კონსტრუქციები. </a:t>
            </a:r>
          </a:p>
          <a:p>
            <a:r>
              <a:rPr lang="ka-GE" dirty="0" smtClean="0"/>
              <a:t>როგორც ვიცით, შეცდომები ადამიანურია და აუცილებელიცაა, რადგან მათ გარეშე შეუძლებელია უცო ენის შესწავლა: </a:t>
            </a:r>
            <a:r>
              <a:rPr lang="en-US" dirty="0">
                <a:hlinkClick r:id="rId2"/>
              </a:rPr>
              <a:t>https://www.sprachheld.de/warum-du-fehler-machen-musst-um-eine-sprache-zu-lernen/</a:t>
            </a:r>
            <a:endParaRPr lang="ka-GE" dirty="0"/>
          </a:p>
        </p:txBody>
      </p:sp>
    </p:spTree>
    <p:extLst>
      <p:ext uri="{BB962C8B-B14F-4D97-AF65-F5344CB8AC3E}">
        <p14:creationId xmlns:p14="http://schemas.microsoft.com/office/powerpoint/2010/main" val="34626092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553</TotalTime>
  <Words>738</Words>
  <Application>Microsoft Office PowerPoint</Application>
  <PresentationFormat>Экран (4:3)</PresentationFormat>
  <Paragraphs>53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Ясность</vt:lpstr>
      <vt:lpstr> ბათუმის  შოთა რუსთაველის სახელმწიფო უნივერსიტეტი ზუსტ მეცნიერებათა და განათლების ფაკულტეტი ენებისა და საინფორმაციო ტექნოლოგიების ცენტრი  უცხო ენის შესწავლის დროს წარმოჩენილი პრობლემები  და მათი გადაჭრის გზები</vt:lpstr>
      <vt:lpstr>მოკლე მიმოხილვა</vt:lpstr>
      <vt:lpstr>1. გერმანული ენა მესმის, თუმცა ვერ ვმეტყველებ</vt:lpstr>
      <vt:lpstr> 2. სამიზნე ენაზე საუბარი შემიძლია, თუმცა როცა ვესაუბრები ენის მატარებელს, ვერაფერს ვიგებ  </vt:lpstr>
      <vt:lpstr>3. ვერ ვიხსენებ დასწავლილ სიტყვებს</vt:lpstr>
      <vt:lpstr>4.  მაქვს ნაცნობი სიტყვების გაგების პრობლემა, როცა მათ იყენებს ენის მატარებელი</vt:lpstr>
      <vt:lpstr>5. მე ძლიერი აქცენტით ვსაუბრობ</vt:lpstr>
      <vt:lpstr>6. სწავლის პროცესში პროგრესი აღარ მაქვს</vt:lpstr>
      <vt:lpstr>7. მე მაქვს შეცდომების დაშვების შიში</vt:lpstr>
      <vt:lpstr>8. უფრო ცუდად ვმეტყველებ, ვიდრე წარსულში ....</vt:lpstr>
      <vt:lpstr>9. ერთდროულად ორი უცხო ენის შესწავლისას ვერ ვახერხებ მათ ურთიერთგამიჯვნას</vt:lpstr>
      <vt:lpstr>დასკვნა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პრობლემები და მათი გადაჭრის გზები უცხო ენის სწავლებისას</dc:title>
  <dc:creator>Admin Neli</dc:creator>
  <cp:lastModifiedBy>RePack by Diakov</cp:lastModifiedBy>
  <cp:revision>34</cp:revision>
  <dcterms:created xsi:type="dcterms:W3CDTF">2019-06-27T09:32:06Z</dcterms:created>
  <dcterms:modified xsi:type="dcterms:W3CDTF">2019-06-27T20:27:45Z</dcterms:modified>
</cp:coreProperties>
</file>