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44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14.05.2019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14.05.2019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14.05.2019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44" y="-1539552"/>
            <a:ext cx="9396536" cy="10619442"/>
          </a:xfrm>
          <a:prstGeom prst="rect">
            <a:avLst/>
          </a:prstGeom>
          <a:ln>
            <a:noFill/>
          </a:ln>
          <a:effectLst>
            <a:outerShdw blurRad="292100" dist="139700" dir="2700000" algn="tl" rotWithShape="0">
              <a:srgbClr val="333333">
                <a:alpha val="65000"/>
              </a:srgbClr>
            </a:outerShdw>
          </a:effectLst>
        </p:spPr>
      </p:pic>
      <p:sp>
        <p:nvSpPr>
          <p:cNvPr id="2" name="Заголовок 1"/>
          <p:cNvSpPr>
            <a:spLocks noGrp="1"/>
          </p:cNvSpPr>
          <p:nvPr>
            <p:ph type="ctrTitle"/>
          </p:nvPr>
        </p:nvSpPr>
        <p:spPr>
          <a:xfrm>
            <a:off x="142488" y="0"/>
            <a:ext cx="9111560" cy="1584176"/>
          </a:xfrm>
        </p:spPr>
        <p:txBody>
          <a:bodyPr>
            <a:normAutofit fontScale="90000"/>
          </a:bodyPr>
          <a:lstStyle/>
          <a:p>
            <a:r>
              <a:rPr lang="ka-GE" sz="2700" b="1" dirty="0" smtClean="0">
                <a:solidFill>
                  <a:schemeClr val="bg1"/>
                </a:solidFill>
              </a:rPr>
              <a:t/>
            </a:r>
            <a:br>
              <a:rPr lang="ka-GE" sz="2700" b="1" dirty="0" smtClean="0">
                <a:solidFill>
                  <a:schemeClr val="bg1"/>
                </a:solidFill>
              </a:rPr>
            </a:br>
            <a:r>
              <a:rPr lang="ka-GE" sz="2700" b="1" dirty="0" smtClean="0">
                <a:solidFill>
                  <a:schemeClr val="bg1"/>
                </a:solidFill>
              </a:rPr>
              <a:t>სამეცნიერო სემინარი</a:t>
            </a:r>
            <a:r>
              <a:rPr lang="ka-GE" sz="2700" b="1" dirty="0" smtClean="0">
                <a:solidFill>
                  <a:schemeClr val="bg1"/>
                </a:solidFill>
              </a:rPr>
              <a:t/>
            </a:r>
            <a:br>
              <a:rPr lang="ka-GE" sz="2700" b="1" dirty="0" smtClean="0">
                <a:solidFill>
                  <a:schemeClr val="bg1"/>
                </a:solidFill>
              </a:rPr>
            </a:br>
            <a:r>
              <a:rPr lang="ka-GE" sz="2700" b="1" dirty="0" smtClean="0">
                <a:solidFill>
                  <a:schemeClr val="bg1"/>
                </a:solidFill>
              </a:rPr>
              <a:t>მეცნიერებათა </a:t>
            </a:r>
            <a:r>
              <a:rPr lang="ka-GE" sz="2700" b="1" dirty="0">
                <a:solidFill>
                  <a:schemeClr val="bg1"/>
                </a:solidFill>
              </a:rPr>
              <a:t>კლასიფიკაციის </a:t>
            </a:r>
            <a:r>
              <a:rPr lang="ka-GE" sz="2700" b="1" dirty="0" smtClean="0">
                <a:solidFill>
                  <a:schemeClr val="bg1"/>
                </a:solidFill>
              </a:rPr>
              <a:t>ისტორიული ეტაპები  და მათი </a:t>
            </a:r>
            <a:r>
              <a:rPr lang="ka-GE" sz="2700" b="1" dirty="0">
                <a:solidFill>
                  <a:schemeClr val="bg1"/>
                </a:solidFill>
              </a:rPr>
              <a:t>როლი თანამედროვე </a:t>
            </a:r>
            <a:r>
              <a:rPr lang="ka-GE" sz="2700" b="1" dirty="0" smtClean="0">
                <a:solidFill>
                  <a:schemeClr val="bg1"/>
                </a:solidFill>
              </a:rPr>
              <a:t> </a:t>
            </a:r>
            <a:r>
              <a:rPr lang="ka-GE" sz="2700" b="1" dirty="0">
                <a:solidFill>
                  <a:schemeClr val="bg1"/>
                </a:solidFill>
              </a:rPr>
              <a:t>მეცნიერების განვითარებაში</a:t>
            </a:r>
            <a:r>
              <a:rPr lang="ru-RU" dirty="0">
                <a:solidFill>
                  <a:schemeClr val="bg1"/>
                </a:solidFill>
              </a:rPr>
              <a:t/>
            </a:r>
            <a:br>
              <a:rPr lang="ru-RU" dirty="0">
                <a:solidFill>
                  <a:schemeClr val="bg1"/>
                </a:solidFill>
              </a:rPr>
            </a:br>
            <a:endParaRPr lang="ru-RU" dirty="0">
              <a:solidFill>
                <a:schemeClr val="bg1"/>
              </a:solidFill>
            </a:endParaRPr>
          </a:p>
        </p:txBody>
      </p:sp>
      <p:sp>
        <p:nvSpPr>
          <p:cNvPr id="12" name="TextBox 11"/>
          <p:cNvSpPr txBox="1"/>
          <p:nvPr/>
        </p:nvSpPr>
        <p:spPr>
          <a:xfrm>
            <a:off x="142488" y="5445225"/>
            <a:ext cx="5293608" cy="1323439"/>
          </a:xfrm>
          <a:prstGeom prst="rect">
            <a:avLst/>
          </a:prstGeom>
          <a:noFill/>
        </p:spPr>
        <p:txBody>
          <a:bodyPr wrap="square" rtlCol="0">
            <a:spAutoFit/>
          </a:bodyPr>
          <a:lstStyle/>
          <a:p>
            <a:r>
              <a:rPr lang="ka-GE" sz="2000" b="1" i="1" dirty="0" smtClean="0">
                <a:solidFill>
                  <a:schemeClr val="bg1"/>
                </a:solidFill>
              </a:rPr>
              <a:t>ჰუმანიტარულ მეცნიერებათა ფაკულტეტი</a:t>
            </a:r>
          </a:p>
          <a:p>
            <a:r>
              <a:rPr lang="ka-GE" sz="2000" b="1" i="1" dirty="0" smtClean="0">
                <a:solidFill>
                  <a:schemeClr val="bg1"/>
                </a:solidFill>
              </a:rPr>
              <a:t>ფილოსოფიის </a:t>
            </a:r>
            <a:r>
              <a:rPr lang="ka-GE" sz="2000" b="1" i="1" dirty="0" smtClean="0">
                <a:solidFill>
                  <a:schemeClr val="bg1"/>
                </a:solidFill>
              </a:rPr>
              <a:t>დეპარტამენტი</a:t>
            </a:r>
          </a:p>
          <a:p>
            <a:r>
              <a:rPr lang="ka-GE" sz="2000" b="1" i="1" dirty="0" smtClean="0">
                <a:solidFill>
                  <a:schemeClr val="bg1"/>
                </a:solidFill>
              </a:rPr>
              <a:t>ასოც. პროფესორი</a:t>
            </a:r>
            <a:endParaRPr lang="ka-GE" sz="2000" b="1" i="1" dirty="0" smtClean="0">
              <a:solidFill>
                <a:schemeClr val="bg1"/>
              </a:solidFill>
            </a:endParaRPr>
          </a:p>
          <a:p>
            <a:r>
              <a:rPr lang="ka-GE" sz="2000" b="1" i="1" dirty="0" smtClean="0">
                <a:solidFill>
                  <a:schemeClr val="bg1"/>
                </a:solidFill>
              </a:rPr>
              <a:t>ვარდო ბერიძე</a:t>
            </a:r>
            <a:endParaRPr lang="ru-RU" sz="2000" b="1" i="1" dirty="0">
              <a:solidFill>
                <a:schemeClr val="bg1"/>
              </a:solidFill>
            </a:endParaRPr>
          </a:p>
        </p:txBody>
      </p:sp>
    </p:spTree>
    <p:extLst>
      <p:ext uri="{BB962C8B-B14F-4D97-AF65-F5344CB8AC3E}">
        <p14:creationId xmlns:p14="http://schemas.microsoft.com/office/powerpoint/2010/main" val="1716125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25056"/>
            <a:ext cx="3721633" cy="5768240"/>
          </a:xfrm>
          <a:prstGeom prst="rect">
            <a:avLst/>
          </a:prstGeom>
        </p:spPr>
      </p:pic>
      <p:sp>
        <p:nvSpPr>
          <p:cNvPr id="4" name="Прямоугольник 3"/>
          <p:cNvSpPr/>
          <p:nvPr/>
        </p:nvSpPr>
        <p:spPr>
          <a:xfrm>
            <a:off x="4313272" y="496481"/>
            <a:ext cx="4572000" cy="5632311"/>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ka-GE" b="1" dirty="0"/>
              <a:t>ჰეგელი (1770-1831) გამოყოფს  მეცნიერებათა  სამ  ჯგუფს:</a:t>
            </a:r>
            <a:endParaRPr lang="ru-RU" dirty="0"/>
          </a:p>
          <a:p>
            <a:r>
              <a:rPr lang="ka-GE" b="1" dirty="0"/>
              <a:t>1. ლოგიკას, რომელიც ემთხვევა დიალექტიკას და შემეცნების თეორიას, რომელიც თავისთავში მოიცავს სამ განყოფილებას: მოძღვრებას ყოფიერებაზე, არსსა და ცნებაზე. 2. ბუნების ფილოსოფიას, სადაც ჰეგელი ხაზს უსვამს მექანიკური მოვლენებიდან ქიმიურ მოვლენებზე გადასვლას, შემდეგ კი ორგანულ სიცოცხლესა და პრაქტიკაზე. 3. სულის ფილოსოფია, რომელიც იყოფა: ა) მოძღვრებად სუბიექტურ სულზე (ანთროპოლოგია, ფენომენოლოგია, ფსიქოლოგია);  ბ) მოძღვრებად ობიექტურ სულზე ( ადამიანის სოციალურ-ისტორიული ცხოვრება); გ) მოძღვრება აბსოლუტურ სულზე (ფილოსოფია როგორც მეცნიერებათა მეცნიერება).</a:t>
            </a:r>
            <a:endParaRPr lang="ru-RU" dirty="0"/>
          </a:p>
        </p:txBody>
      </p:sp>
      <p:cxnSp>
        <p:nvCxnSpPr>
          <p:cNvPr id="6" name="Прямая со стрелкой 5"/>
          <p:cNvCxnSpPr/>
          <p:nvPr/>
        </p:nvCxnSpPr>
        <p:spPr>
          <a:xfrm>
            <a:off x="835968" y="6381328"/>
            <a:ext cx="7272808" cy="0"/>
          </a:xfrm>
          <a:prstGeom prst="straightConnector1">
            <a:avLst/>
          </a:prstGeom>
          <a:ln>
            <a:headEnd type="arrow"/>
            <a:tailEnd type="arrow"/>
          </a:ln>
          <a:effectLst>
            <a:glow rad="101600">
              <a:schemeClr val="accent1">
                <a:satMod val="175000"/>
                <a:alpha val="40000"/>
              </a:schemeClr>
            </a:glow>
            <a:outerShdw blurRad="40000" dist="20000" dir="5400000" rotWithShape="0">
              <a:srgbClr val="000000">
                <a:alpha val="38000"/>
              </a:srgbClr>
            </a:outerShdw>
          </a:effectLst>
        </p:spPr>
        <p:style>
          <a:lnRef idx="2">
            <a:schemeClr val="accent3"/>
          </a:lnRef>
          <a:fillRef idx="0">
            <a:schemeClr val="accent3"/>
          </a:fillRef>
          <a:effectRef idx="1">
            <a:schemeClr val="accent3"/>
          </a:effectRef>
          <a:fontRef idx="minor">
            <a:schemeClr val="tx1"/>
          </a:fontRef>
        </p:style>
      </p:cxnSp>
      <p:cxnSp>
        <p:nvCxnSpPr>
          <p:cNvPr id="8" name="Прямая со стрелкой 7"/>
          <p:cNvCxnSpPr/>
          <p:nvPr/>
        </p:nvCxnSpPr>
        <p:spPr>
          <a:xfrm>
            <a:off x="835968" y="325056"/>
            <a:ext cx="7272808" cy="0"/>
          </a:xfrm>
          <a:prstGeom prst="straightConnector1">
            <a:avLst/>
          </a:prstGeom>
          <a:ln>
            <a:headEnd type="arrow"/>
            <a:tailEnd type="arrow"/>
          </a:ln>
          <a:effectLst>
            <a:glow rad="101600">
              <a:schemeClr val="accent1">
                <a:satMod val="175000"/>
                <a:alpha val="40000"/>
              </a:schemeClr>
            </a:glow>
            <a:outerShdw blurRad="40000" dist="20000" dir="5400000" rotWithShape="0">
              <a:srgbClr val="000000">
                <a:alpha val="38000"/>
              </a:srgbClr>
            </a:outerShdw>
          </a:effectLst>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737496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5102" y="-12184"/>
            <a:ext cx="4798898" cy="6858000"/>
          </a:xfrm>
          <a:prstGeom prst="rect">
            <a:avLst/>
          </a:prstGeom>
        </p:spPr>
      </p:pic>
      <p:sp>
        <p:nvSpPr>
          <p:cNvPr id="4" name="Прямоугольник 3"/>
          <p:cNvSpPr/>
          <p:nvPr/>
        </p:nvSpPr>
        <p:spPr>
          <a:xfrm>
            <a:off x="-3408" y="5760"/>
            <a:ext cx="4215368" cy="2308324"/>
          </a:xfrm>
          <a:prstGeom prst="rect">
            <a:avLst/>
          </a:prstGeom>
          <a:ln>
            <a:noFill/>
          </a:ln>
        </p:spPr>
        <p:style>
          <a:lnRef idx="2">
            <a:schemeClr val="accent3"/>
          </a:lnRef>
          <a:fillRef idx="1">
            <a:schemeClr val="lt1"/>
          </a:fillRef>
          <a:effectRef idx="0">
            <a:schemeClr val="accent3"/>
          </a:effectRef>
          <a:fontRef idx="minor">
            <a:schemeClr val="dk1"/>
          </a:fontRef>
        </p:style>
        <p:txBody>
          <a:bodyPr wrap="square">
            <a:spAutoFit/>
          </a:bodyPr>
          <a:lstStyle/>
          <a:p>
            <a:r>
              <a:rPr lang="ka-GE" dirty="0"/>
              <a:t>მეცნიერება, როგორც ცოდნის სისტემათა ერთობლიობა ადამიანსა და სამყაროზე, როგორც ადამიანის სულიერი მოღვაწეობის სპეციფიკური ფორმა წარმოადგენს უმაღლესი ხარისხის რთულ და დაპირისპირებულ მოვლენას ევროპულ კულტურაში.</a:t>
            </a:r>
            <a:endParaRPr lang="ru-RU" dirty="0"/>
          </a:p>
        </p:txBody>
      </p:sp>
      <p:sp>
        <p:nvSpPr>
          <p:cNvPr id="5" name="Прямоугольник 4"/>
          <p:cNvSpPr/>
          <p:nvPr/>
        </p:nvSpPr>
        <p:spPr>
          <a:xfrm>
            <a:off x="0" y="3427720"/>
            <a:ext cx="4211960" cy="3416320"/>
          </a:xfrm>
          <a:prstGeom prst="rect">
            <a:avLst/>
          </a:prstGeom>
          <a:ln>
            <a:noFill/>
          </a:ln>
        </p:spPr>
        <p:style>
          <a:lnRef idx="2">
            <a:schemeClr val="accent3"/>
          </a:lnRef>
          <a:fillRef idx="1">
            <a:schemeClr val="lt1"/>
          </a:fillRef>
          <a:effectRef idx="0">
            <a:schemeClr val="accent3"/>
          </a:effectRef>
          <a:fontRef idx="minor">
            <a:schemeClr val="dk1"/>
          </a:fontRef>
        </p:style>
        <p:txBody>
          <a:bodyPr wrap="square">
            <a:spAutoFit/>
          </a:bodyPr>
          <a:lstStyle/>
          <a:p>
            <a:r>
              <a:rPr lang="ka-GE" dirty="0"/>
              <a:t>ისტორიული თვალსაზრისით  მეცნიერული ცოდნა არსებითად   დიფერენცირებულია. ისტორიულად მეცნიერული ცოდნა  ფორმირებას განიცდის   თანდათანობით. მეცნიერების განვითარებას არ აქვს ერთგვაროვანი ხასიათი. ქრონოლოგიურად, თანამედროვე მეცნიერების დისციპლინები და მათგან გამოყოფილი მეცნიერების ცალკეული დარგები მრავალწლიანი ისტორიით ხასიათდებიან. </a:t>
            </a:r>
            <a:endParaRPr lang="ru-RU" dirty="0"/>
          </a:p>
        </p:txBody>
      </p:sp>
      <p:cxnSp>
        <p:nvCxnSpPr>
          <p:cNvPr id="7" name="Прямая со стрелкой 6"/>
          <p:cNvCxnSpPr/>
          <p:nvPr/>
        </p:nvCxnSpPr>
        <p:spPr>
          <a:xfrm>
            <a:off x="395536" y="2924944"/>
            <a:ext cx="3096344" cy="0"/>
          </a:xfrm>
          <a:prstGeom prst="straightConnector1">
            <a:avLst/>
          </a:prstGeom>
          <a:ln w="28575" cmpd="tri">
            <a:prstDash val="lgDashDotDot"/>
            <a:headEnd type="arrow"/>
            <a:tailEnd type="arrow"/>
          </a:ln>
          <a:effectLst>
            <a:glow rad="101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3557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pattFill prst="pct25">
          <a:fgClr>
            <a:schemeClr val="bg1">
              <a:lumMod val="75000"/>
            </a:schemeClr>
          </a:fgClr>
          <a:bgClr>
            <a:schemeClr val="bg1">
              <a:lumMod val="95000"/>
            </a:schemeClr>
          </a:bgClr>
        </a:pattFill>
        <a:effectLst/>
      </p:bgPr>
    </p:bg>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908720"/>
            <a:ext cx="4023320" cy="4693873"/>
          </a:xfrm>
          <a:prstGeom prst="rect">
            <a:avLst/>
          </a:prstGeom>
          <a:effectLst>
            <a:outerShdw blurRad="50800" dist="38100" dir="13500000" algn="br" rotWithShape="0">
              <a:prstClr val="black">
                <a:alpha val="40000"/>
              </a:prstClr>
            </a:outerShdw>
            <a:softEdge rad="317500"/>
          </a:effectLst>
          <a:scene3d>
            <a:camera prst="perspectiveLeft"/>
            <a:lightRig rig="threePt" dir="t"/>
          </a:scene3d>
        </p:spPr>
      </p:pic>
      <p:sp>
        <p:nvSpPr>
          <p:cNvPr id="4" name="Прямоугольник 3"/>
          <p:cNvSpPr/>
          <p:nvPr/>
        </p:nvSpPr>
        <p:spPr>
          <a:xfrm>
            <a:off x="323528" y="1198684"/>
            <a:ext cx="4572000" cy="4093428"/>
          </a:xfrm>
          <a:prstGeom prst="rect">
            <a:avLst/>
          </a:prstGeom>
        </p:spPr>
        <p:txBody>
          <a:bodyPr>
            <a:spAutoFit/>
          </a:bodyPr>
          <a:lstStyle/>
          <a:p>
            <a:r>
              <a:rPr lang="ka-GE" sz="2000" b="1" i="1" dirty="0"/>
              <a:t>გერმანელი ფილოსოფოსი და ფილოსოფიის ისტორიკოსი, ნეოკანტიანელი ვილჰელმ ვინდელბანდი (1848-1915) მეცნიერებებს განასხვავებს არა საგნის, არამედ მეთოდის მიხედვით. იგი საუბრობს ორი რიგის მეცნიერებაზე: ნომოთეტიკურზე, რომელიც მიმართულია ზოგადი კანონების დადგენაზე და იდეოგრაფიულზე, რომელიც სწავლობს ინდივიდუალურ მოვლენებსა და პროცესებს; </a:t>
            </a:r>
            <a:endParaRPr lang="ru-RU" sz="2000" b="1" i="1" dirty="0"/>
          </a:p>
        </p:txBody>
      </p:sp>
    </p:spTree>
    <p:extLst>
      <p:ext uri="{BB962C8B-B14F-4D97-AF65-F5344CB8AC3E}">
        <p14:creationId xmlns:p14="http://schemas.microsoft.com/office/powerpoint/2010/main" val="2700512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040552"/>
            <a:ext cx="2808312" cy="3744416"/>
          </a:xfrm>
          <a:prstGeom prst="rect">
            <a:avLst/>
          </a:prstGeom>
          <a:effectLst>
            <a:reflection blurRad="6350" stA="52000" endA="300" endPos="35000" dir="5400000" sy="-100000" algn="bl" rotWithShape="0"/>
            <a:softEdge rad="31750"/>
          </a:effectLst>
          <a:scene3d>
            <a:camera prst="perspectiveRight"/>
            <a:lightRig rig="threePt" dir="t"/>
          </a:scene3d>
          <a:sp3d>
            <a:bevelT w="152400" h="50800" prst="softRound"/>
          </a:sp3d>
        </p:spPr>
      </p:pic>
      <p:sp>
        <p:nvSpPr>
          <p:cNvPr id="3" name="Прямоугольник 2"/>
          <p:cNvSpPr/>
          <p:nvPr/>
        </p:nvSpPr>
        <p:spPr>
          <a:xfrm>
            <a:off x="3657600" y="908720"/>
            <a:ext cx="5184576" cy="5078313"/>
          </a:xfrm>
          <a:prstGeom prst="rect">
            <a:avLst/>
          </a:prstGeom>
          <a:effectLst>
            <a:reflection blurRad="6350" stA="50000" endA="300" endPos="55500" dist="50800" dir="5400000" sy="-100000" algn="bl" rotWithShape="0"/>
          </a:effectLst>
        </p:spPr>
        <p:txBody>
          <a:bodyPr wrap="square">
            <a:spAutoFit/>
          </a:bodyPr>
          <a:lstStyle/>
          <a:p>
            <a:r>
              <a:rPr lang="ka-GE" dirty="0">
                <a:solidFill>
                  <a:schemeClr val="bg1">
                    <a:lumMod val="75000"/>
                  </a:schemeClr>
                </a:solidFill>
              </a:rPr>
              <a:t>მეცნიერებათა  კლასიფიკაცია გერმანელი ფილოსოფოსის, ნეოკანტიანელი ჰანრიხ </a:t>
            </a:r>
            <a:r>
              <a:rPr lang="ka-GE" b="1" dirty="0">
                <a:solidFill>
                  <a:schemeClr val="bg1">
                    <a:lumMod val="75000"/>
                  </a:schemeClr>
                </a:solidFill>
              </a:rPr>
              <a:t>რიკერტის </a:t>
            </a:r>
            <a:r>
              <a:rPr lang="ka-GE" dirty="0">
                <a:solidFill>
                  <a:schemeClr val="bg1">
                    <a:lumMod val="75000"/>
                  </a:schemeClr>
                </a:solidFill>
              </a:rPr>
              <a:t> მიხედვით: რიკერტის აზრით, მეცნიერებათა განსხვავებულობის ახსნა სულისა და ბუნების ურთიერთდაპირისპირებულობით შეუძლებელია, ამიტომ რიკერტმა განავითარა რა ვინდელბანდის იდეა ნომოთეტიკური და იდეოგრაფიული მეცნიერების არსებობის შესახებ, მივიდა დასკვნამდე, რომ მეცნიერებებს შორის განსხვავება გამომდინარეობს მეცნიერის ღირებულებითი ორიენტაციიდან. ბუნებისმეცნიერება თავისუფალია ღირებულებისგან, კულტურა და  ისტორიის  ინდივიდუალიზირებული გაგება კი  არის ღირებულების მეფე. ამიტომ იგი მეცნიერებებს ყოფს: მეცნიერებას ბუნების შესახებ და მეცნიერება კულტურის შესახებ. </a:t>
            </a:r>
            <a:endParaRPr lang="ru-RU" dirty="0">
              <a:solidFill>
                <a:schemeClr val="bg1">
                  <a:lumMod val="75000"/>
                </a:schemeClr>
              </a:solidFill>
            </a:endParaRPr>
          </a:p>
        </p:txBody>
      </p:sp>
      <p:cxnSp>
        <p:nvCxnSpPr>
          <p:cNvPr id="5" name="Прямая со стрелкой 4"/>
          <p:cNvCxnSpPr/>
          <p:nvPr/>
        </p:nvCxnSpPr>
        <p:spPr>
          <a:xfrm>
            <a:off x="1979712" y="404664"/>
            <a:ext cx="4896544" cy="0"/>
          </a:xfrm>
          <a:prstGeom prst="straightConnector1">
            <a:avLst/>
          </a:prstGeom>
          <a:ln>
            <a:headEnd type="none" w="med" len="med"/>
            <a:tailEnd type="none" w="med" len="med"/>
          </a:ln>
          <a:effectLst>
            <a:glow rad="101600">
              <a:schemeClr val="accent3">
                <a:satMod val="175000"/>
                <a:alpha val="40000"/>
              </a:schemeClr>
            </a:glow>
            <a:outerShdw blurRad="40000" dist="20000" dir="5400000" rotWithShape="0">
              <a:srgbClr val="000000">
                <a:alpha val="38000"/>
              </a:srgb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18053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Прямоугольник 2"/>
          <p:cNvSpPr/>
          <p:nvPr/>
        </p:nvSpPr>
        <p:spPr>
          <a:xfrm>
            <a:off x="1920" y="334258"/>
            <a:ext cx="9142080" cy="2031325"/>
          </a:xfrm>
          <a:prstGeom prst="rect">
            <a:avLst/>
          </a:prstGeom>
        </p:spPr>
        <p:txBody>
          <a:bodyPr wrap="square">
            <a:spAutoFit/>
          </a:bodyPr>
          <a:lstStyle/>
          <a:p>
            <a:r>
              <a:rPr lang="ka-GE" b="1" dirty="0">
                <a:solidFill>
                  <a:schemeClr val="bg1"/>
                </a:solidFill>
              </a:rPr>
              <a:t>ხშირად მეცნიერებათა სისტემას შემდეგ ჯგუფებად ჰყოფენ: </a:t>
            </a:r>
            <a:endParaRPr lang="en-US" b="1" dirty="0" smtClean="0">
              <a:solidFill>
                <a:schemeClr val="bg1"/>
              </a:solidFill>
            </a:endParaRPr>
          </a:p>
          <a:p>
            <a:pPr marL="342900" indent="-342900">
              <a:buAutoNum type="arabicPeriod"/>
            </a:pPr>
            <a:r>
              <a:rPr lang="ka-GE" b="1" dirty="0" smtClean="0">
                <a:solidFill>
                  <a:schemeClr val="bg1"/>
                </a:solidFill>
              </a:rPr>
              <a:t>ფორმალური </a:t>
            </a:r>
            <a:r>
              <a:rPr lang="ka-GE" b="1" dirty="0">
                <a:solidFill>
                  <a:schemeClr val="bg1"/>
                </a:solidFill>
              </a:rPr>
              <a:t>მეცნიერებები; </a:t>
            </a:r>
            <a:endParaRPr lang="en-US" b="1" dirty="0" smtClean="0">
              <a:solidFill>
                <a:schemeClr val="bg1"/>
              </a:solidFill>
            </a:endParaRPr>
          </a:p>
          <a:p>
            <a:pPr marL="342900" indent="-342900">
              <a:buAutoNum type="arabicPeriod"/>
            </a:pPr>
            <a:r>
              <a:rPr lang="ka-GE" b="1" dirty="0" smtClean="0">
                <a:solidFill>
                  <a:schemeClr val="bg1"/>
                </a:solidFill>
              </a:rPr>
              <a:t>საბუნებისმეტყველო </a:t>
            </a:r>
            <a:r>
              <a:rPr lang="ka-GE" b="1" dirty="0">
                <a:solidFill>
                  <a:schemeClr val="bg1"/>
                </a:solidFill>
              </a:rPr>
              <a:t>მეცნიერებები</a:t>
            </a:r>
            <a:r>
              <a:rPr lang="ka-GE" b="1" dirty="0" smtClean="0">
                <a:solidFill>
                  <a:schemeClr val="bg1"/>
                </a:solidFill>
              </a:rPr>
              <a:t>;</a:t>
            </a:r>
            <a:endParaRPr lang="en-US" b="1" dirty="0" smtClean="0">
              <a:solidFill>
                <a:schemeClr val="bg1"/>
              </a:solidFill>
            </a:endParaRPr>
          </a:p>
          <a:p>
            <a:pPr marL="342900" indent="-342900">
              <a:buAutoNum type="arabicPeriod"/>
            </a:pPr>
            <a:r>
              <a:rPr lang="en-US" b="1" dirty="0" smtClean="0">
                <a:solidFill>
                  <a:schemeClr val="bg1"/>
                </a:solidFill>
              </a:rPr>
              <a:t> </a:t>
            </a:r>
            <a:r>
              <a:rPr lang="ka-GE" b="1" dirty="0" smtClean="0">
                <a:solidFill>
                  <a:schemeClr val="bg1"/>
                </a:solidFill>
              </a:rPr>
              <a:t>საზოგადოებრივი </a:t>
            </a:r>
            <a:r>
              <a:rPr lang="ka-GE" b="1" dirty="0">
                <a:solidFill>
                  <a:schemeClr val="bg1"/>
                </a:solidFill>
              </a:rPr>
              <a:t>მეცნიერებები; </a:t>
            </a:r>
            <a:endParaRPr lang="en-US" b="1" dirty="0" smtClean="0">
              <a:solidFill>
                <a:schemeClr val="bg1"/>
              </a:solidFill>
            </a:endParaRPr>
          </a:p>
          <a:p>
            <a:pPr marL="342900" indent="-342900">
              <a:buAutoNum type="arabicPeriod"/>
            </a:pPr>
            <a:r>
              <a:rPr lang="ka-GE" b="1" dirty="0" smtClean="0">
                <a:solidFill>
                  <a:schemeClr val="bg1"/>
                </a:solidFill>
              </a:rPr>
              <a:t> კულტურული </a:t>
            </a:r>
            <a:r>
              <a:rPr lang="ka-GE" b="1" dirty="0">
                <a:solidFill>
                  <a:schemeClr val="bg1"/>
                </a:solidFill>
              </a:rPr>
              <a:t>მეცნიერებები; </a:t>
            </a:r>
            <a:endParaRPr lang="en-US" b="1" dirty="0" smtClean="0">
              <a:solidFill>
                <a:schemeClr val="bg1"/>
              </a:solidFill>
            </a:endParaRPr>
          </a:p>
          <a:p>
            <a:pPr marL="342900" indent="-342900">
              <a:buAutoNum type="arabicPeriod"/>
            </a:pPr>
            <a:r>
              <a:rPr lang="ka-GE" b="1" dirty="0" smtClean="0">
                <a:solidFill>
                  <a:schemeClr val="bg1"/>
                </a:solidFill>
              </a:rPr>
              <a:t> </a:t>
            </a:r>
            <a:r>
              <a:rPr lang="ka-GE" b="1" dirty="0">
                <a:solidFill>
                  <a:schemeClr val="bg1"/>
                </a:solidFill>
              </a:rPr>
              <a:t>გამოყენებითი მეცნიერებები; </a:t>
            </a:r>
            <a:endParaRPr lang="en-US" b="1" dirty="0">
              <a:solidFill>
                <a:schemeClr val="bg1"/>
              </a:solidFill>
            </a:endParaRPr>
          </a:p>
          <a:p>
            <a:pPr marL="342900" indent="-342900">
              <a:buAutoNum type="arabicPeriod"/>
            </a:pPr>
            <a:r>
              <a:rPr lang="ka-GE" b="1" dirty="0" smtClean="0">
                <a:solidFill>
                  <a:schemeClr val="bg1"/>
                </a:solidFill>
              </a:rPr>
              <a:t> </a:t>
            </a:r>
            <a:r>
              <a:rPr lang="ka-GE" b="1" dirty="0">
                <a:solidFill>
                  <a:schemeClr val="bg1"/>
                </a:solidFill>
              </a:rPr>
              <a:t>მეცნიერებათაშორისი დისციპლინები.</a:t>
            </a:r>
            <a:endParaRPr lang="ru-RU" dirty="0">
              <a:solidFill>
                <a:schemeClr val="bg1"/>
              </a:solidFill>
            </a:endParaRPr>
          </a:p>
        </p:txBody>
      </p:sp>
    </p:spTree>
    <p:extLst>
      <p:ext uri="{BB962C8B-B14F-4D97-AF65-F5344CB8AC3E}">
        <p14:creationId xmlns:p14="http://schemas.microsoft.com/office/powerpoint/2010/main" val="1959448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53752" y="332656"/>
            <a:ext cx="9144000" cy="923330"/>
          </a:xfrm>
          <a:prstGeom prst="rect">
            <a:avLst/>
          </a:prstGeom>
        </p:spPr>
        <p:txBody>
          <a:bodyPr wrap="square">
            <a:spAutoFit/>
          </a:bodyPr>
          <a:lstStyle/>
          <a:p>
            <a:r>
              <a:rPr lang="ka-GE" dirty="0">
                <a:solidFill>
                  <a:schemeClr val="tx2">
                    <a:lumMod val="40000"/>
                    <a:lumOff val="60000"/>
                  </a:schemeClr>
                </a:solidFill>
              </a:rPr>
              <a:t>ფილოსოფია, როგორც ყველა სხვა კერძო მეცნიერებანი შესაბამისი მეცნიერული დისციპლინებისგან შედგება, იგი სხვადასხვა ფილოსოფიური მეცნიერებების  სტრუქტურული  მთლიანობაა. ეს მეცნიერებებია: </a:t>
            </a:r>
            <a:endParaRPr lang="ru-RU" dirty="0">
              <a:solidFill>
                <a:schemeClr val="tx2">
                  <a:lumMod val="40000"/>
                  <a:lumOff val="60000"/>
                </a:schemeClr>
              </a:solidFill>
            </a:endParaRPr>
          </a:p>
        </p:txBody>
      </p:sp>
      <p:sp>
        <p:nvSpPr>
          <p:cNvPr id="3" name="Прямоугольник 2"/>
          <p:cNvSpPr/>
          <p:nvPr/>
        </p:nvSpPr>
        <p:spPr>
          <a:xfrm>
            <a:off x="0" y="1412776"/>
            <a:ext cx="9036496" cy="4832092"/>
          </a:xfrm>
          <a:prstGeom prst="rect">
            <a:avLst/>
          </a:prstGeom>
        </p:spPr>
        <p:txBody>
          <a:bodyPr wrap="square">
            <a:spAutoFit/>
          </a:bodyPr>
          <a:lstStyle/>
          <a:p>
            <a:r>
              <a:rPr lang="ka-GE" sz="1400" b="1" dirty="0">
                <a:solidFill>
                  <a:srgbClr val="FF0000"/>
                </a:solidFill>
              </a:rPr>
              <a:t>ონტოლოგია</a:t>
            </a:r>
            <a:r>
              <a:rPr lang="ka-GE" sz="1400" dirty="0">
                <a:solidFill>
                  <a:srgbClr val="FF0000"/>
                </a:solidFill>
              </a:rPr>
              <a:t> </a:t>
            </a:r>
            <a:r>
              <a:rPr lang="ka-GE" sz="1400" dirty="0">
                <a:solidFill>
                  <a:schemeClr val="bg1"/>
                </a:solidFill>
              </a:rPr>
              <a:t>(ბერძ. „ontos” – არსებული, “logos” - მოძღვრება)- არის ფუნდამენტური ფილოსოფიური დისციპლინა, რომლის საგანია არსის ანუ მთელი სინამდვილის უზოგადესი კანონზომიერება, მისი არსება, რომელსაც ფილოსოფიაში ტრადიციულად სუბსტანცია ეწოდება;</a:t>
            </a:r>
            <a:endParaRPr lang="ru-RU" sz="1400" dirty="0">
              <a:solidFill>
                <a:schemeClr val="bg1"/>
              </a:solidFill>
            </a:endParaRPr>
          </a:p>
          <a:p>
            <a:r>
              <a:rPr lang="ka-GE" sz="1400" b="1" dirty="0">
                <a:solidFill>
                  <a:srgbClr val="FF0000"/>
                </a:solidFill>
              </a:rPr>
              <a:t>გნოსეოლოგია</a:t>
            </a:r>
            <a:r>
              <a:rPr lang="ka-GE" sz="1400" dirty="0">
                <a:solidFill>
                  <a:srgbClr val="FF0000"/>
                </a:solidFill>
              </a:rPr>
              <a:t> </a:t>
            </a:r>
            <a:r>
              <a:rPr lang="ka-GE" sz="1400" dirty="0">
                <a:solidFill>
                  <a:schemeClr val="bg1"/>
                </a:solidFill>
              </a:rPr>
              <a:t>(ბერძ. “gnosis”-ცოდნა)-ადამიანის თეორიული გონების ერთ-ერთიბმთავარი დარგი, ცოდნის უზოგადესი კანონზომიერების შემსწავლელი მეცნიერება;</a:t>
            </a:r>
            <a:endParaRPr lang="ru-RU" sz="1400" dirty="0">
              <a:solidFill>
                <a:schemeClr val="bg1"/>
              </a:solidFill>
            </a:endParaRPr>
          </a:p>
          <a:p>
            <a:r>
              <a:rPr lang="ka-GE" sz="1400" b="1" dirty="0">
                <a:solidFill>
                  <a:srgbClr val="FF0000"/>
                </a:solidFill>
              </a:rPr>
              <a:t>ლოგიკა </a:t>
            </a:r>
            <a:r>
              <a:rPr lang="ka-GE" sz="1400" dirty="0">
                <a:solidFill>
                  <a:schemeClr val="bg1"/>
                </a:solidFill>
              </a:rPr>
              <a:t> - ბერძ. „logike” – მეცნიერება აზროვნების შესახებ;</a:t>
            </a:r>
            <a:endParaRPr lang="ru-RU" sz="1400" dirty="0">
              <a:solidFill>
                <a:schemeClr val="bg1"/>
              </a:solidFill>
            </a:endParaRPr>
          </a:p>
          <a:p>
            <a:r>
              <a:rPr lang="ka-GE" sz="1400" dirty="0">
                <a:solidFill>
                  <a:schemeClr val="bg1"/>
                </a:solidFill>
              </a:rPr>
              <a:t>ნატურფილოსოფია - იგივე ბუნების მეცნიერების ფილოსოფიაა, რომელიც იკვლევს სივრცის, დროის, მიზეზობრიობის, აუცილებლობის, სასრულისა და უსასრულოს და ა. შ. პრობლემებს;</a:t>
            </a:r>
            <a:endParaRPr lang="ru-RU" sz="1400" dirty="0">
              <a:solidFill>
                <a:schemeClr val="bg1"/>
              </a:solidFill>
            </a:endParaRPr>
          </a:p>
          <a:p>
            <a:r>
              <a:rPr lang="ka-GE" sz="1400" b="1" dirty="0">
                <a:solidFill>
                  <a:srgbClr val="FF0000"/>
                </a:solidFill>
              </a:rPr>
              <a:t>ფილოსოფიური ანთროპოლოგია</a:t>
            </a:r>
            <a:r>
              <a:rPr lang="ka-GE" sz="1400" dirty="0">
                <a:solidFill>
                  <a:srgbClr val="FF0000"/>
                </a:solidFill>
              </a:rPr>
              <a:t>  </a:t>
            </a:r>
            <a:r>
              <a:rPr lang="ka-GE" sz="1400" dirty="0">
                <a:solidFill>
                  <a:schemeClr val="bg1"/>
                </a:solidFill>
              </a:rPr>
              <a:t>(ბერძ.  “antropos” - ადამიანი) -არის მოძღვრება ადამიანის არსების შესახებ;</a:t>
            </a:r>
            <a:endParaRPr lang="ru-RU" sz="1400" dirty="0">
              <a:solidFill>
                <a:schemeClr val="bg1"/>
              </a:solidFill>
            </a:endParaRPr>
          </a:p>
          <a:p>
            <a:r>
              <a:rPr lang="ka-GE" sz="1400" b="1" dirty="0">
                <a:solidFill>
                  <a:srgbClr val="FF0000"/>
                </a:solidFill>
              </a:rPr>
              <a:t>აქსიოლოგია</a:t>
            </a:r>
            <a:r>
              <a:rPr lang="ka-GE" sz="1400" dirty="0">
                <a:solidFill>
                  <a:schemeClr val="bg1"/>
                </a:solidFill>
              </a:rPr>
              <a:t> („axia”- ღირებულება) - არის ფილოსოფიური მეცნიერება, რომელიც  იკვლევს ღირებულების ბუნებას, მის ობიექტურ და სუბიექტურ მხარეებს, როლს ადამიანის პრაქტიკულ ცხოვრებაში;</a:t>
            </a:r>
            <a:endParaRPr lang="ru-RU" sz="1400" dirty="0">
              <a:solidFill>
                <a:schemeClr val="bg1"/>
              </a:solidFill>
            </a:endParaRPr>
          </a:p>
          <a:p>
            <a:r>
              <a:rPr lang="ka-GE" sz="1400" b="1" dirty="0">
                <a:solidFill>
                  <a:srgbClr val="FF0000"/>
                </a:solidFill>
              </a:rPr>
              <a:t>ისტორიის ფილოსოფია</a:t>
            </a:r>
            <a:r>
              <a:rPr lang="ka-GE" sz="1400" dirty="0">
                <a:solidFill>
                  <a:srgbClr val="FF0000"/>
                </a:solidFill>
              </a:rPr>
              <a:t> </a:t>
            </a:r>
            <a:r>
              <a:rPr lang="ka-GE" sz="1400" dirty="0">
                <a:solidFill>
                  <a:schemeClr val="bg1"/>
                </a:solidFill>
              </a:rPr>
              <a:t>- ფილოსოფიის ერთ-ერთი  დარგია, რომლის მიზანია საზოგადოების ისტორიული განვითარების, მისი ტენდენციებისა და უზოგადესი სოციალური კანონების ინტერპრეტირება;</a:t>
            </a:r>
            <a:endParaRPr lang="ru-RU" sz="1400" dirty="0">
              <a:solidFill>
                <a:schemeClr val="bg1"/>
              </a:solidFill>
            </a:endParaRPr>
          </a:p>
          <a:p>
            <a:r>
              <a:rPr lang="ka-GE" sz="1400" b="1" dirty="0">
                <a:solidFill>
                  <a:srgbClr val="FF0000"/>
                </a:solidFill>
              </a:rPr>
              <a:t>რელიგიის ფილოსოფია-</a:t>
            </a:r>
            <a:r>
              <a:rPr lang="ka-GE" sz="1400" dirty="0">
                <a:solidFill>
                  <a:schemeClr val="bg1"/>
                </a:solidFill>
              </a:rPr>
              <a:t> რომლის საგანია ღმერთის არსებობის დასაბუთება;</a:t>
            </a:r>
            <a:endParaRPr lang="ru-RU" sz="1400" dirty="0">
              <a:solidFill>
                <a:schemeClr val="bg1"/>
              </a:solidFill>
            </a:endParaRPr>
          </a:p>
          <a:p>
            <a:r>
              <a:rPr lang="ka-GE" sz="1400" b="1" dirty="0">
                <a:solidFill>
                  <a:srgbClr val="FF0000"/>
                </a:solidFill>
              </a:rPr>
              <a:t>კულტურის ფილოსოფია</a:t>
            </a:r>
            <a:r>
              <a:rPr lang="ka-GE" sz="1400" dirty="0">
                <a:solidFill>
                  <a:srgbClr val="FF0000"/>
                </a:solidFill>
              </a:rPr>
              <a:t> </a:t>
            </a:r>
            <a:r>
              <a:rPr lang="ka-GE" sz="1400" dirty="0">
                <a:solidFill>
                  <a:schemeClr val="bg1"/>
                </a:solidFill>
              </a:rPr>
              <a:t>- იკვლევს კულტურის არსს, მის ადგილსა და მნიშვნელობას ადამიანის ცხოვრებაში;</a:t>
            </a:r>
            <a:endParaRPr lang="ru-RU" sz="1400" dirty="0">
              <a:solidFill>
                <a:schemeClr val="bg1"/>
              </a:solidFill>
            </a:endParaRPr>
          </a:p>
          <a:p>
            <a:r>
              <a:rPr lang="ka-GE" sz="1400" b="1" dirty="0">
                <a:solidFill>
                  <a:srgbClr val="FF0000"/>
                </a:solidFill>
              </a:rPr>
              <a:t>მეცნიერების ფილოსოფია</a:t>
            </a:r>
            <a:r>
              <a:rPr lang="ka-GE" sz="1400" dirty="0">
                <a:solidFill>
                  <a:srgbClr val="FF0000"/>
                </a:solidFill>
              </a:rPr>
              <a:t> </a:t>
            </a:r>
            <a:r>
              <a:rPr lang="ka-GE" sz="1400" dirty="0">
                <a:solidFill>
                  <a:schemeClr val="bg1"/>
                </a:solidFill>
              </a:rPr>
              <a:t>- სწავლობს მეცნიერული ცოდნის სტრუქტურას, მეცნიერული  შემეცნების მეთოდებსა და საშუალებებს;</a:t>
            </a:r>
            <a:endParaRPr lang="ru-RU" sz="1400" dirty="0">
              <a:solidFill>
                <a:schemeClr val="bg1"/>
              </a:solidFill>
            </a:endParaRPr>
          </a:p>
          <a:p>
            <a:r>
              <a:rPr lang="ka-GE" sz="1400" b="1" dirty="0">
                <a:solidFill>
                  <a:srgbClr val="FF0000"/>
                </a:solidFill>
              </a:rPr>
              <a:t>პოლიტიკის ფილოსოფია</a:t>
            </a:r>
            <a:r>
              <a:rPr lang="ka-GE" sz="1400" dirty="0">
                <a:solidFill>
                  <a:srgbClr val="FF0000"/>
                </a:solidFill>
              </a:rPr>
              <a:t> </a:t>
            </a:r>
            <a:r>
              <a:rPr lang="ka-GE" sz="1400" dirty="0">
                <a:solidFill>
                  <a:schemeClr val="bg1"/>
                </a:solidFill>
              </a:rPr>
              <a:t>- ფილოსოფიის განყოფილება, რომელიც იკვლევს საზოგადოების მოწყობის პოლიტიკური სფეროს ზოგად კანონებს;</a:t>
            </a:r>
            <a:endParaRPr lang="ru-RU" sz="1400" dirty="0">
              <a:solidFill>
                <a:schemeClr val="bg1"/>
              </a:solidFill>
            </a:endParaRPr>
          </a:p>
          <a:p>
            <a:r>
              <a:rPr lang="ka-GE" sz="1400" b="1" dirty="0">
                <a:solidFill>
                  <a:srgbClr val="FF0000"/>
                </a:solidFill>
              </a:rPr>
              <a:t>ტექნიკის ფილოსოფია</a:t>
            </a:r>
            <a:r>
              <a:rPr lang="ka-GE" sz="1400" dirty="0">
                <a:solidFill>
                  <a:srgbClr val="FF0000"/>
                </a:solidFill>
              </a:rPr>
              <a:t> </a:t>
            </a:r>
            <a:r>
              <a:rPr lang="ka-GE" sz="1400" dirty="0">
                <a:solidFill>
                  <a:schemeClr val="bg1"/>
                </a:solidFill>
              </a:rPr>
              <a:t>- ფილოსოფიის განყოფილება, რომელიც დაკავშირებულია თანამედროვე სამყაროში ტექნიკის ფენომენის ინტერპრეტაციასთან  და ა. შ.</a:t>
            </a:r>
            <a:endParaRPr lang="ru-RU" sz="1400" dirty="0">
              <a:solidFill>
                <a:schemeClr val="bg1"/>
              </a:solidFill>
            </a:endParaRPr>
          </a:p>
        </p:txBody>
      </p:sp>
      <p:cxnSp>
        <p:nvCxnSpPr>
          <p:cNvPr id="5" name="Прямая со стрелкой 4"/>
          <p:cNvCxnSpPr/>
          <p:nvPr/>
        </p:nvCxnSpPr>
        <p:spPr>
          <a:xfrm>
            <a:off x="1907704" y="116632"/>
            <a:ext cx="4752528" cy="0"/>
          </a:xfrm>
          <a:prstGeom prst="straightConnector1">
            <a:avLst/>
          </a:prstGeom>
          <a:ln>
            <a:solidFill>
              <a:srgbClr val="FFFF00"/>
            </a:solidFill>
            <a:headEnd type="arrow"/>
            <a:tailEnd type="arrow"/>
          </a:ln>
          <a:effectLst>
            <a:glow rad="139700">
              <a:schemeClr val="accent6">
                <a:satMod val="175000"/>
                <a:alpha val="40000"/>
              </a:schemeClr>
            </a:glow>
            <a:outerShdw blurRad="40000" dist="20000" dir="5400000" rotWithShape="0">
              <a:srgbClr val="000000">
                <a:alpha val="38000"/>
              </a:srgbClr>
            </a:outerShdw>
          </a:effectLst>
        </p:spPr>
        <p:style>
          <a:lnRef idx="2">
            <a:schemeClr val="accent2"/>
          </a:lnRef>
          <a:fillRef idx="0">
            <a:schemeClr val="accent2"/>
          </a:fillRef>
          <a:effectRef idx="1">
            <a:schemeClr val="accent2"/>
          </a:effectRef>
          <a:fontRef idx="minor">
            <a:schemeClr val="tx1"/>
          </a:fontRef>
        </p:style>
      </p:cxnSp>
      <p:cxnSp>
        <p:nvCxnSpPr>
          <p:cNvPr id="8" name="Прямая со стрелкой 7"/>
          <p:cNvCxnSpPr/>
          <p:nvPr/>
        </p:nvCxnSpPr>
        <p:spPr>
          <a:xfrm>
            <a:off x="1907704" y="6525344"/>
            <a:ext cx="4752528" cy="0"/>
          </a:xfrm>
          <a:prstGeom prst="straightConnector1">
            <a:avLst/>
          </a:prstGeom>
          <a:ln>
            <a:solidFill>
              <a:srgbClr val="FFFF00"/>
            </a:solidFill>
            <a:headEnd type="arrow"/>
            <a:tailEnd type="arrow"/>
          </a:ln>
          <a:effectLst>
            <a:glow rad="139700">
              <a:schemeClr val="accent6">
                <a:satMod val="175000"/>
                <a:alpha val="40000"/>
              </a:schemeClr>
            </a:glow>
            <a:outerShdw blurRad="40000" dist="20000" dir="5400000" rotWithShape="0">
              <a:srgbClr val="000000">
                <a:alpha val="38000"/>
              </a:srgbClr>
            </a:outerShdw>
          </a:effectLst>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453512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46544" y="980728"/>
            <a:ext cx="9036496" cy="5016758"/>
          </a:xfrm>
          <a:prstGeom prst="rect">
            <a:avLst/>
          </a:prstGeom>
        </p:spPr>
        <p:txBody>
          <a:bodyPr wrap="square">
            <a:spAutoFit/>
          </a:bodyPr>
          <a:lstStyle/>
          <a:p>
            <a:r>
              <a:rPr lang="ka-GE" sz="1600" i="1" dirty="0">
                <a:solidFill>
                  <a:schemeClr val="tx2">
                    <a:lumMod val="50000"/>
                  </a:schemeClr>
                </a:solidFill>
              </a:rPr>
              <a:t>ფილოსოფიის ისტორია იკვლევს ფილოსოფიური  პრობლემების  კვლევის  ისტორიას. ფილოსოფოსების მსოფლმხედველობრივი შეხედულებების, ფილოსოფიური ნაწარმოებების  და ფილოსოფიური სკოლების  დაჯგუფება (კლასიფიცირება) მიღებულია აგრეთვე შემდეგი ნიშნების მიხედვითაც: </a:t>
            </a:r>
            <a:endParaRPr lang="en-US" sz="1600" i="1" dirty="0" smtClean="0">
              <a:solidFill>
                <a:schemeClr val="tx2">
                  <a:lumMod val="50000"/>
                </a:schemeClr>
              </a:solidFill>
            </a:endParaRPr>
          </a:p>
          <a:p>
            <a:endParaRPr lang="ru-RU" sz="1600" dirty="0">
              <a:solidFill>
                <a:schemeClr val="tx2">
                  <a:lumMod val="50000"/>
                </a:schemeClr>
              </a:solidFill>
            </a:endParaRPr>
          </a:p>
          <a:p>
            <a:r>
              <a:rPr lang="ka-GE" sz="1600" b="1" dirty="0">
                <a:solidFill>
                  <a:schemeClr val="tx2">
                    <a:lumMod val="50000"/>
                  </a:schemeClr>
                </a:solidFill>
              </a:rPr>
              <a:t>ისტორიული ეპოქების მიხედვით</a:t>
            </a:r>
            <a:r>
              <a:rPr lang="ka-GE" sz="1600" dirty="0">
                <a:solidFill>
                  <a:schemeClr val="tx2">
                    <a:lumMod val="50000"/>
                  </a:schemeClr>
                </a:solidFill>
              </a:rPr>
              <a:t> (ანტიკური, შუა საუკუნეები, აღორძინების ეპოქა, ახალი დრო და თანამედროვე ეპოქა);</a:t>
            </a:r>
            <a:endParaRPr lang="ru-RU" sz="1600" dirty="0">
              <a:solidFill>
                <a:schemeClr val="tx2">
                  <a:lumMod val="50000"/>
                </a:schemeClr>
              </a:solidFill>
            </a:endParaRPr>
          </a:p>
          <a:p>
            <a:r>
              <a:rPr lang="ka-GE" sz="1600" b="1" dirty="0">
                <a:solidFill>
                  <a:schemeClr val="tx2">
                    <a:lumMod val="50000"/>
                  </a:schemeClr>
                </a:solidFill>
              </a:rPr>
              <a:t>ქვეყნების მიხედვით</a:t>
            </a:r>
            <a:r>
              <a:rPr lang="ka-GE" sz="1600" dirty="0">
                <a:solidFill>
                  <a:schemeClr val="tx2">
                    <a:lumMod val="50000"/>
                  </a:schemeClr>
                </a:solidFill>
              </a:rPr>
              <a:t> (ძველი ბერძნული ფილოსოფია, ძველი აღმოსავლეთის ფილოსოფია, გერმანული ფილოსოფია, ფრანგული ფილოსოფია და ა. შ);</a:t>
            </a:r>
            <a:endParaRPr lang="ru-RU" sz="1600" dirty="0">
              <a:solidFill>
                <a:schemeClr val="tx2">
                  <a:lumMod val="50000"/>
                </a:schemeClr>
              </a:solidFill>
            </a:endParaRPr>
          </a:p>
          <a:p>
            <a:r>
              <a:rPr lang="ka-GE" sz="1600" b="1" dirty="0">
                <a:solidFill>
                  <a:schemeClr val="tx2">
                    <a:lumMod val="50000"/>
                  </a:schemeClr>
                </a:solidFill>
              </a:rPr>
              <a:t>სამყაროს პირველსაფუძვლის, მატერიისა და იდეის მიხედვით</a:t>
            </a:r>
            <a:r>
              <a:rPr lang="ka-GE" sz="1600" dirty="0">
                <a:solidFill>
                  <a:schemeClr val="tx2">
                    <a:lumMod val="50000"/>
                  </a:schemeClr>
                </a:solidFill>
              </a:rPr>
              <a:t> (მატერიალისტური და იდეალისტური);</a:t>
            </a:r>
            <a:endParaRPr lang="ru-RU" sz="1600" dirty="0">
              <a:solidFill>
                <a:schemeClr val="tx2">
                  <a:lumMod val="50000"/>
                </a:schemeClr>
              </a:solidFill>
            </a:endParaRPr>
          </a:p>
          <a:p>
            <a:r>
              <a:rPr lang="ka-GE" sz="1600" b="1" dirty="0">
                <a:solidFill>
                  <a:schemeClr val="tx2">
                    <a:lumMod val="50000"/>
                  </a:schemeClr>
                </a:solidFill>
              </a:rPr>
              <a:t>სამყაროს საწყისის, პირველმიზეზის მიხედვით</a:t>
            </a:r>
            <a:r>
              <a:rPr lang="ka-GE" sz="1600" dirty="0">
                <a:solidFill>
                  <a:schemeClr val="tx2">
                    <a:lumMod val="50000"/>
                  </a:schemeClr>
                </a:solidFill>
              </a:rPr>
              <a:t> (მონისტური, დუალისტური, პლურალისტური);</a:t>
            </a:r>
            <a:endParaRPr lang="ru-RU" sz="1600" dirty="0">
              <a:solidFill>
                <a:schemeClr val="tx2">
                  <a:lumMod val="50000"/>
                </a:schemeClr>
              </a:solidFill>
            </a:endParaRPr>
          </a:p>
          <a:p>
            <a:r>
              <a:rPr lang="ka-GE" sz="1600" b="1" dirty="0">
                <a:solidFill>
                  <a:schemeClr val="tx2">
                    <a:lumMod val="50000"/>
                  </a:schemeClr>
                </a:solidFill>
              </a:rPr>
              <a:t>აზროვნების მეთოდის მიხედვით</a:t>
            </a:r>
            <a:r>
              <a:rPr lang="ka-GE" sz="1600" dirty="0">
                <a:solidFill>
                  <a:schemeClr val="tx2">
                    <a:lumMod val="50000"/>
                  </a:schemeClr>
                </a:solidFill>
              </a:rPr>
              <a:t> (დიალექტიკური და მეტაფიზიკური);</a:t>
            </a:r>
            <a:endParaRPr lang="ru-RU" sz="1600" dirty="0">
              <a:solidFill>
                <a:schemeClr val="tx2">
                  <a:lumMod val="50000"/>
                </a:schemeClr>
              </a:solidFill>
            </a:endParaRPr>
          </a:p>
          <a:p>
            <a:r>
              <a:rPr lang="ka-GE" sz="1600" dirty="0">
                <a:solidFill>
                  <a:schemeClr val="tx2">
                    <a:lumMod val="50000"/>
                  </a:schemeClr>
                </a:solidFill>
              </a:rPr>
              <a:t>ფილოსოფიაში ღმერთის იდეის ადგილისა და როლის მიხედვით განასხვავებენ შემდეგ ფილოსოფიურ სკოლებს (თეიზმი, დეიზმი, პანთეიზმი, ათეიზმი);</a:t>
            </a:r>
            <a:endParaRPr lang="ru-RU" sz="1600" dirty="0">
              <a:solidFill>
                <a:schemeClr val="tx2">
                  <a:lumMod val="50000"/>
                </a:schemeClr>
              </a:solidFill>
            </a:endParaRPr>
          </a:p>
          <a:p>
            <a:r>
              <a:rPr lang="ka-GE" sz="1600" b="1" dirty="0">
                <a:solidFill>
                  <a:schemeClr val="tx2">
                    <a:lumMod val="50000"/>
                  </a:schemeClr>
                </a:solidFill>
              </a:rPr>
              <a:t>გრძნობისა და გონების მიმართების მიხედვით</a:t>
            </a:r>
            <a:r>
              <a:rPr lang="ka-GE" sz="1600" dirty="0">
                <a:solidFill>
                  <a:schemeClr val="tx2">
                    <a:lumMod val="50000"/>
                  </a:schemeClr>
                </a:solidFill>
              </a:rPr>
              <a:t> (ფილოსოფიური რაციონალიზმი და ფილოსოფიური სენსუალიზმი) და ა. შ.</a:t>
            </a:r>
            <a:endParaRPr lang="ru-RU" sz="1600" dirty="0">
              <a:solidFill>
                <a:schemeClr val="tx2">
                  <a:lumMod val="50000"/>
                </a:schemeClr>
              </a:solidFill>
            </a:endParaRPr>
          </a:p>
          <a:p>
            <a:r>
              <a:rPr lang="ka-GE" sz="1600" b="1" dirty="0">
                <a:solidFill>
                  <a:schemeClr val="tx2">
                    <a:lumMod val="50000"/>
                  </a:schemeClr>
                </a:solidFill>
              </a:rPr>
              <a:t>მეცნიერებათა სახელწოდებები.</a:t>
            </a:r>
            <a:r>
              <a:rPr lang="ka-GE" sz="1600" dirty="0">
                <a:solidFill>
                  <a:schemeClr val="tx2">
                    <a:lumMod val="50000"/>
                  </a:schemeClr>
                </a:solidFill>
              </a:rPr>
              <a:t> სამეცნიერო დისციპლინათა სახელდებისათვის გამოიყენება ტერმინები, რომლებიც უმეტეს შემთხვევაში ბერძნული წარმოშობისაა. </a:t>
            </a:r>
            <a:endParaRPr lang="ru-RU" sz="1600" dirty="0">
              <a:solidFill>
                <a:schemeClr val="tx2">
                  <a:lumMod val="50000"/>
                </a:schemeClr>
              </a:solidFill>
            </a:endParaRPr>
          </a:p>
        </p:txBody>
      </p:sp>
    </p:spTree>
    <p:extLst>
      <p:ext uri="{BB962C8B-B14F-4D97-AF65-F5344CB8AC3E}">
        <p14:creationId xmlns:p14="http://schemas.microsoft.com/office/powerpoint/2010/main" val="2694260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2" name="TextBox 1"/>
          <p:cNvSpPr txBox="1"/>
          <p:nvPr/>
        </p:nvSpPr>
        <p:spPr>
          <a:xfrm>
            <a:off x="899592" y="5442228"/>
            <a:ext cx="7344816" cy="707886"/>
          </a:xfrm>
          <a:prstGeom prst="rect">
            <a:avLst/>
          </a:prstGeom>
          <a:noFill/>
        </p:spPr>
        <p:txBody>
          <a:bodyPr wrap="square" rtlCol="0">
            <a:spAutoFit/>
          </a:bodyPr>
          <a:lstStyle/>
          <a:p>
            <a:r>
              <a:rPr lang="ka-GE" sz="4000" dirty="0" smtClean="0">
                <a:solidFill>
                  <a:srgbClr val="FFFF00"/>
                </a:solidFill>
              </a:rPr>
              <a:t>მადლობა ყურადღებისთვის</a:t>
            </a:r>
            <a:endParaRPr lang="ru-RU" sz="4000" dirty="0">
              <a:solidFill>
                <a:srgbClr val="FFFF00"/>
              </a:solidFill>
            </a:endParaRPr>
          </a:p>
        </p:txBody>
      </p:sp>
    </p:spTree>
    <p:extLst>
      <p:ext uri="{BB962C8B-B14F-4D97-AF65-F5344CB8AC3E}">
        <p14:creationId xmlns:p14="http://schemas.microsoft.com/office/powerpoint/2010/main" val="1727363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Прямоугольник 4"/>
          <p:cNvSpPr/>
          <p:nvPr/>
        </p:nvSpPr>
        <p:spPr>
          <a:xfrm>
            <a:off x="683568" y="258712"/>
            <a:ext cx="3888430" cy="646331"/>
          </a:xfrm>
          <a:prstGeom prst="rect">
            <a:avLst/>
          </a:prstGeom>
        </p:spPr>
        <p:txBody>
          <a:bodyPr wrap="square">
            <a:spAutoFit/>
          </a:bodyPr>
          <a:lstStyle/>
          <a:p>
            <a:r>
              <a:rPr lang="ka-GE" b="1" dirty="0"/>
              <a:t>მეცნიერებათა კლასიფიკაციის ისტორიული ეტაპები</a:t>
            </a:r>
            <a:endParaRPr lang="ru-RU" dirty="0"/>
          </a:p>
        </p:txBody>
      </p:sp>
      <p:sp>
        <p:nvSpPr>
          <p:cNvPr id="6" name="Прямоугольник 5"/>
          <p:cNvSpPr/>
          <p:nvPr/>
        </p:nvSpPr>
        <p:spPr>
          <a:xfrm>
            <a:off x="0" y="1318320"/>
            <a:ext cx="4925993" cy="4708981"/>
          </a:xfrm>
          <a:prstGeom prst="rect">
            <a:avLst/>
          </a:prstGeom>
          <a:ln>
            <a:solidFill>
              <a:schemeClr val="accent1"/>
            </a:solidFill>
          </a:ln>
        </p:spPr>
        <p:txBody>
          <a:bodyPr wrap="square">
            <a:spAutoFit/>
          </a:bodyPr>
          <a:lstStyle/>
          <a:p>
            <a:r>
              <a:rPr lang="ka-GE" sz="2000" dirty="0"/>
              <a:t>1.  დაუნაწევრებელი ფილოსოფიური მეცნიერება ანტიკურსა და შუა საუკუნეების ნახევარში;</a:t>
            </a:r>
            <a:endParaRPr lang="ru-RU" sz="2000" dirty="0"/>
          </a:p>
          <a:p>
            <a:r>
              <a:rPr lang="ka-GE" sz="2000" dirty="0"/>
              <a:t> 2. მეცნიერებათა დიფერენციაცია მე-15-18 საუკუნეებში. </a:t>
            </a:r>
            <a:endParaRPr lang="ru-RU" sz="2000" dirty="0"/>
          </a:p>
          <a:p>
            <a:r>
              <a:rPr lang="ka-GE" sz="2000" dirty="0"/>
              <a:t>3. მე-19 საუკუნის დასაწყისში მათი ინტეგრაცია.</a:t>
            </a:r>
            <a:endParaRPr lang="ru-RU" sz="2000" dirty="0"/>
          </a:p>
          <a:p>
            <a:r>
              <a:rPr lang="ka-GE" sz="2000" dirty="0"/>
              <a:t>4. ეს არის არაკლასიკური მეცნიერების განვითარება, კერძოდ, ქვანტური მექანიკისა და ფარდობითობის თეორიის (1900) განვითარებისდროიდან- XX საუკუნის 60-იანწლებამდე.,</a:t>
            </a:r>
            <a:endParaRPr lang="ru-RU" sz="2000" dirty="0"/>
          </a:p>
          <a:p>
            <a:r>
              <a:rPr lang="ka-GE" sz="2000" dirty="0"/>
              <a:t>5. ეს არის პოსტარაკლასიკური მეცნიერების ეტაპი, - 70-იანი წლების დასაწყისიდან დღემდე.</a:t>
            </a:r>
            <a:endParaRPr lang="ru-RU" sz="2000"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5993" y="30128"/>
            <a:ext cx="4218007" cy="6858000"/>
          </a:xfrm>
          <a:prstGeom prst="rect">
            <a:avLst/>
          </a:prstGeom>
          <a:ln>
            <a:noFill/>
          </a:ln>
        </p:spPr>
      </p:pic>
    </p:spTree>
    <p:extLst>
      <p:ext uri="{BB962C8B-B14F-4D97-AF65-F5344CB8AC3E}">
        <p14:creationId xmlns:p14="http://schemas.microsoft.com/office/powerpoint/2010/main" val="1956022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8184" y="332656"/>
            <a:ext cx="2458616" cy="648072"/>
          </a:xfrm>
        </p:spPr>
        <p:txBody>
          <a:bodyPr>
            <a:normAutofit fontScale="90000"/>
          </a:bodyPr>
          <a:lstStyle/>
          <a:p>
            <a:r>
              <a:rPr lang="ka-GE" b="1" dirty="0"/>
              <a:t>პირველი ეტაპი:</a:t>
            </a:r>
            <a:r>
              <a:rPr lang="ka-GE" dirty="0"/>
              <a:t> </a:t>
            </a:r>
            <a:endParaRPr lang="ru-RU" dirty="0"/>
          </a:p>
        </p:txBody>
      </p:sp>
      <p:sp>
        <p:nvSpPr>
          <p:cNvPr id="3" name="Объект 2"/>
          <p:cNvSpPr>
            <a:spLocks noGrp="1"/>
          </p:cNvSpPr>
          <p:nvPr>
            <p:ph idx="1"/>
          </p:nvPr>
        </p:nvSpPr>
        <p:spPr>
          <a:xfrm>
            <a:off x="5225360" y="1484784"/>
            <a:ext cx="3898776" cy="4929411"/>
          </a:xfrm>
        </p:spPr>
        <p:txBody>
          <a:bodyPr>
            <a:normAutofit fontScale="62500" lnSpcReduction="20000"/>
          </a:bodyPr>
          <a:lstStyle/>
          <a:p>
            <a:r>
              <a:rPr lang="ka-GE" dirty="0"/>
              <a:t> ისტორიულად მეცნიერული ცოდნის სისტემატიზაციისა და კლასიფიკაციის პირველი მცდელობა დაკავშირებულია არისტოტელეს (384-322 წწ. ძვ.წ.) სახელთან. </a:t>
            </a:r>
            <a:endParaRPr lang="ka-GE" dirty="0" smtClean="0"/>
          </a:p>
          <a:p>
            <a:endParaRPr lang="ka-GE" dirty="0"/>
          </a:p>
          <a:p>
            <a:r>
              <a:rPr lang="ka-GE" dirty="0" smtClean="0"/>
              <a:t>არისტოტელე </a:t>
            </a:r>
            <a:r>
              <a:rPr lang="ka-GE" dirty="0"/>
              <a:t>მეცნიერებებს ყოფდა სამ ჯგუფად: </a:t>
            </a:r>
            <a:r>
              <a:rPr lang="ka-GE" b="1" dirty="0"/>
              <a:t>თეორიული მეცნიერება</a:t>
            </a:r>
            <a:r>
              <a:rPr lang="ka-GE" dirty="0"/>
              <a:t> - მეტაფიზიკა, ფიზიკა, ფორმალური ლოგიკა; </a:t>
            </a:r>
            <a:r>
              <a:rPr lang="ka-GE" b="1" dirty="0"/>
              <a:t>პრაქტიკული მეცნიერება</a:t>
            </a:r>
            <a:r>
              <a:rPr lang="ka-GE" dirty="0"/>
              <a:t> - ეთიკა,პოლიტიკა,ეკონომია; </a:t>
            </a:r>
            <a:r>
              <a:rPr lang="ka-GE" b="1" dirty="0"/>
              <a:t>შემოქმედებითი მეცნიერება</a:t>
            </a:r>
            <a:r>
              <a:rPr lang="ka-GE" dirty="0"/>
              <a:t> - რიტორიკა - მეცნიერება მშვენიერების შესახებ.</a:t>
            </a:r>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688"/>
            <a:ext cx="5476672" cy="6858000"/>
          </a:xfrm>
          <a:prstGeom prst="rect">
            <a:avLst/>
          </a:prstGeom>
        </p:spPr>
      </p:pic>
    </p:spTree>
    <p:extLst>
      <p:ext uri="{BB962C8B-B14F-4D97-AF65-F5344CB8AC3E}">
        <p14:creationId xmlns:p14="http://schemas.microsoft.com/office/powerpoint/2010/main" val="982900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92" y="1052736"/>
            <a:ext cx="3270898" cy="5805264"/>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944" y="1406701"/>
            <a:ext cx="4720208" cy="2880320"/>
          </a:xfrm>
          <a:prstGeom prst="rect">
            <a:avLst/>
          </a:prstGeom>
        </p:spPr>
      </p:pic>
      <p:sp>
        <p:nvSpPr>
          <p:cNvPr id="2" name="Прямоугольник 1"/>
          <p:cNvSpPr/>
          <p:nvPr/>
        </p:nvSpPr>
        <p:spPr>
          <a:xfrm>
            <a:off x="179512" y="145364"/>
            <a:ext cx="3600400" cy="2308324"/>
          </a:xfrm>
          <a:prstGeom prst="rect">
            <a:avLst/>
          </a:prstGeom>
        </p:spPr>
        <p:txBody>
          <a:bodyPr wrap="square">
            <a:spAutoFit/>
          </a:bodyPr>
          <a:lstStyle/>
          <a:p>
            <a:r>
              <a:rPr lang="ka-GE" sz="2400" dirty="0" smtClean="0">
                <a:solidFill>
                  <a:schemeClr val="bg1"/>
                </a:solidFill>
              </a:rPr>
              <a:t>მეტაფიზიკა </a:t>
            </a:r>
            <a:r>
              <a:rPr lang="ka-GE" sz="2400" dirty="0">
                <a:solidFill>
                  <a:schemeClr val="bg1"/>
                </a:solidFill>
              </a:rPr>
              <a:t>შეისწავლის ზოგადად რეალობას, როგორც არსს, ყოფიერებას და არა ამა თუ იმ კონკრეტულ საგანს. </a:t>
            </a:r>
            <a:endParaRPr lang="ru-RU" sz="2400" dirty="0">
              <a:solidFill>
                <a:schemeClr val="bg1"/>
              </a:solidFill>
            </a:endParaRPr>
          </a:p>
        </p:txBody>
      </p:sp>
      <p:sp>
        <p:nvSpPr>
          <p:cNvPr id="3" name="Прямоугольник 2"/>
          <p:cNvSpPr/>
          <p:nvPr/>
        </p:nvSpPr>
        <p:spPr>
          <a:xfrm>
            <a:off x="4190216" y="145364"/>
            <a:ext cx="4953784" cy="1200329"/>
          </a:xfrm>
          <a:prstGeom prst="rect">
            <a:avLst/>
          </a:prstGeom>
        </p:spPr>
        <p:txBody>
          <a:bodyPr wrap="square">
            <a:spAutoFit/>
          </a:bodyPr>
          <a:lstStyle/>
          <a:p>
            <a:r>
              <a:rPr lang="ka-GE" sz="2400" dirty="0" smtClean="0">
                <a:solidFill>
                  <a:schemeClr val="bg1"/>
                </a:solidFill>
              </a:rPr>
              <a:t>ფიზიკა - (ბერძ. ბუნება) შეისწავლის სამყაროს, ცოცხალ არსებებსა და ადამიანებს. </a:t>
            </a:r>
            <a:endParaRPr lang="ru-RU" sz="2400" dirty="0">
              <a:solidFill>
                <a:schemeClr val="bg1"/>
              </a:solidFill>
            </a:endParaRPr>
          </a:p>
        </p:txBody>
      </p:sp>
    </p:spTree>
    <p:extLst>
      <p:ext uri="{BB962C8B-B14F-4D97-AF65-F5344CB8AC3E}">
        <p14:creationId xmlns:p14="http://schemas.microsoft.com/office/powerpoint/2010/main" val="1392206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xy" algn="ctr"/>
        </a:blipFill>
        <a:effectLst/>
      </p:bgPr>
    </p:bg>
    <p:spTree>
      <p:nvGrpSpPr>
        <p:cNvPr id="1" name=""/>
        <p:cNvGrpSpPr/>
        <p:nvPr/>
      </p:nvGrpSpPr>
      <p:grpSpPr>
        <a:xfrm>
          <a:off x="0" y="0"/>
          <a:ext cx="0" cy="0"/>
          <a:chOff x="0" y="0"/>
          <a:chExt cx="0" cy="0"/>
        </a:xfrm>
      </p:grpSpPr>
      <p:sp>
        <p:nvSpPr>
          <p:cNvPr id="3" name="Прямоугольник 2"/>
          <p:cNvSpPr/>
          <p:nvPr/>
        </p:nvSpPr>
        <p:spPr>
          <a:xfrm>
            <a:off x="-126384" y="5318388"/>
            <a:ext cx="9304312" cy="1569660"/>
          </a:xfrm>
          <a:prstGeom prst="rect">
            <a:avLst/>
          </a:prstGeom>
        </p:spPr>
        <p:txBody>
          <a:bodyPr wrap="square">
            <a:spAutoFit/>
          </a:bodyPr>
          <a:lstStyle/>
          <a:p>
            <a:r>
              <a:rPr lang="ka-GE" sz="3200" b="1" dirty="0">
                <a:solidFill>
                  <a:schemeClr val="tx2">
                    <a:lumMod val="20000"/>
                    <a:lumOff val="80000"/>
                  </a:schemeClr>
                </a:solidFill>
              </a:rPr>
              <a:t>მეორე ეტაპზე ფილოსოფიამ დაიწყო დაყოფა, დაშლა მეცნიერებათა ცალკეულ რიგებად: მათემატიკად, მექანიკად და სხვ. </a:t>
            </a:r>
            <a:endParaRPr lang="ru-RU" sz="3200" b="1" dirty="0">
              <a:solidFill>
                <a:schemeClr val="tx2">
                  <a:lumMod val="20000"/>
                  <a:lumOff val="80000"/>
                </a:schemeClr>
              </a:solidFill>
            </a:endParaRPr>
          </a:p>
        </p:txBody>
      </p:sp>
    </p:spTree>
    <p:extLst>
      <p:ext uri="{BB962C8B-B14F-4D97-AF65-F5344CB8AC3E}">
        <p14:creationId xmlns:p14="http://schemas.microsoft.com/office/powerpoint/2010/main" val="303715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1000" r="-21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8336" y="3094136"/>
            <a:ext cx="3755856" cy="3785652"/>
          </a:xfrm>
          <a:prstGeom prst="rect">
            <a:avLst/>
          </a:prstGeom>
        </p:spPr>
        <p:txBody>
          <a:bodyPr wrap="square">
            <a:spAutoFit/>
          </a:bodyPr>
          <a:lstStyle/>
          <a:p>
            <a:r>
              <a:rPr lang="ka-GE" sz="2400" dirty="0">
                <a:solidFill>
                  <a:schemeClr val="bg1"/>
                </a:solidFill>
              </a:rPr>
              <a:t>ბეკონის აზრით, ადამიანი არ ეკუთვნის მხოლოდ მეცნიერების სფეროს, რადგან ადამიანში არის ორი მხარე - სხეულებრივი </a:t>
            </a:r>
            <a:r>
              <a:rPr lang="ka-GE" sz="2400" dirty="0" smtClean="0">
                <a:solidFill>
                  <a:schemeClr val="bg1"/>
                </a:solidFill>
              </a:rPr>
              <a:t>და ღვთაებრივი. ადამიანს </a:t>
            </a:r>
            <a:r>
              <a:rPr lang="ka-GE" sz="2400" dirty="0">
                <a:solidFill>
                  <a:schemeClr val="bg1"/>
                </a:solidFill>
              </a:rPr>
              <a:t>ახასიათებს ორგვარი სული - გონიერი და გრძნობადი.</a:t>
            </a:r>
            <a:endParaRPr lang="ru-RU" sz="2400" dirty="0">
              <a:solidFill>
                <a:schemeClr val="bg1"/>
              </a:solidFill>
            </a:endParaRPr>
          </a:p>
        </p:txBody>
      </p:sp>
    </p:spTree>
    <p:extLst>
      <p:ext uri="{BB962C8B-B14F-4D97-AF65-F5344CB8AC3E}">
        <p14:creationId xmlns:p14="http://schemas.microsoft.com/office/powerpoint/2010/main" val="2593685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2000" b="-31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843808" y="4558650"/>
            <a:ext cx="3339376" cy="707886"/>
          </a:xfrm>
          <a:prstGeom prst="rect">
            <a:avLst/>
          </a:prstGeom>
        </p:spPr>
        <p:txBody>
          <a:bodyPr wrap="none">
            <a:spAutoFit/>
          </a:bodyPr>
          <a:lstStyle/>
          <a:p>
            <a:r>
              <a:rPr lang="ka-GE" sz="4000" dirty="0">
                <a:solidFill>
                  <a:schemeClr val="bg1"/>
                </a:solidFill>
              </a:rPr>
              <a:t>თომას ჰობსი </a:t>
            </a:r>
            <a:endParaRPr lang="ru-RU" sz="4000" dirty="0">
              <a:solidFill>
                <a:schemeClr val="bg1"/>
              </a:solidFill>
            </a:endParaRPr>
          </a:p>
        </p:txBody>
      </p:sp>
      <p:sp>
        <p:nvSpPr>
          <p:cNvPr id="3" name="Прямоугольник 2"/>
          <p:cNvSpPr/>
          <p:nvPr/>
        </p:nvSpPr>
        <p:spPr>
          <a:xfrm>
            <a:off x="179512" y="5301208"/>
            <a:ext cx="8460432" cy="1200329"/>
          </a:xfrm>
          <a:prstGeom prst="rect">
            <a:avLst/>
          </a:prstGeom>
        </p:spPr>
        <p:txBody>
          <a:bodyPr wrap="square">
            <a:spAutoFit/>
          </a:bodyPr>
          <a:lstStyle/>
          <a:p>
            <a:r>
              <a:rPr lang="ka-GE" dirty="0">
                <a:solidFill>
                  <a:schemeClr val="bg1"/>
                </a:solidFill>
              </a:rPr>
              <a:t>მათემატიკურ  მეთოდს ავრცელებს მთელ ფილოსოფიასა და მეცნიერებაზე</a:t>
            </a:r>
            <a:r>
              <a:rPr lang="ka-GE" dirty="0" smtClean="0">
                <a:solidFill>
                  <a:schemeClr val="bg1"/>
                </a:solidFill>
              </a:rPr>
              <a:t>. </a:t>
            </a:r>
            <a:r>
              <a:rPr lang="ka-GE" dirty="0">
                <a:solidFill>
                  <a:schemeClr val="bg1"/>
                </a:solidFill>
              </a:rPr>
              <a:t>მასთან შეიმჩნევა მეცნიერებათა განლაგების პრინციპი აბსტრაქტულიდან კონკრეტულისაკენ, საგნების რაოდენობრივი განსაზღვრებიდან მისი თვისობრივი განსაზღვრებისაკენ. </a:t>
            </a:r>
            <a:endParaRPr lang="ru-RU" dirty="0">
              <a:solidFill>
                <a:schemeClr val="bg1"/>
              </a:solidFill>
            </a:endParaRPr>
          </a:p>
        </p:txBody>
      </p:sp>
    </p:spTree>
    <p:extLst>
      <p:ext uri="{BB962C8B-B14F-4D97-AF65-F5344CB8AC3E}">
        <p14:creationId xmlns:p14="http://schemas.microsoft.com/office/powerpoint/2010/main" val="1752617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0" t="-30000" b="-51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0" y="1568"/>
            <a:ext cx="4572000" cy="3539430"/>
          </a:xfrm>
          <a:prstGeom prst="rect">
            <a:avLst/>
          </a:prstGeom>
        </p:spPr>
        <p:txBody>
          <a:bodyPr>
            <a:spAutoFit/>
          </a:bodyPr>
          <a:lstStyle/>
          <a:p>
            <a:r>
              <a:rPr lang="ka-GE" sz="1600" b="1" dirty="0">
                <a:solidFill>
                  <a:srgbClr val="FF0000"/>
                </a:solidFill>
              </a:rPr>
              <a:t>ოგიუსტ კონტმა ჩამოაყალიბა “სამი სტადიის კანონი” - ერთ-ერთი პირველი სოციალური ევოლუციის კანონთა შორის, რომლის თანახმად, სოციალური პროგრესი და საკაცობრიო ცოდნის განვითარება მოიცავს სამ საფეხურს: თეოლოგიურს, მეტაფიზიკურს (აბსტრაქტულს) და პოზიტიურს. პირველ საფეხურზე ბუნება გაიაზრებოდა მითოსურ საფუძველზე, მეორეზე - როგორც იდუმალი, ბნელი ძალების მოქმედების შედეგი, მესამე - პოზიტივისტურ საფეხურზე კი ყველა იდუმალი და ბნელი ძალა უარყოფილია და ბუნების მოვლენები აიხსნება მათი ურთიერთქმედების საფუძველზე. </a:t>
            </a:r>
            <a:endParaRPr lang="ru-RU" sz="1600" b="1" dirty="0">
              <a:solidFill>
                <a:srgbClr val="FF0000"/>
              </a:solidFill>
            </a:endParaRPr>
          </a:p>
        </p:txBody>
      </p:sp>
      <p:sp>
        <p:nvSpPr>
          <p:cNvPr id="3" name="Прямоугольник 2"/>
          <p:cNvSpPr/>
          <p:nvPr/>
        </p:nvSpPr>
        <p:spPr>
          <a:xfrm>
            <a:off x="-97592" y="4029552"/>
            <a:ext cx="4604400" cy="2831544"/>
          </a:xfrm>
          <a:prstGeom prst="rect">
            <a:avLst/>
          </a:prstGeom>
        </p:spPr>
        <p:txBody>
          <a:bodyPr wrap="square">
            <a:spAutoFit/>
          </a:bodyPr>
          <a:lstStyle/>
          <a:p>
            <a:r>
              <a:rPr lang="ka-GE" sz="1600" b="1" dirty="0" smtClean="0">
                <a:solidFill>
                  <a:srgbClr val="FF0000"/>
                </a:solidFill>
              </a:rPr>
              <a:t>კონტთან</a:t>
            </a:r>
            <a:r>
              <a:rPr lang="en-US" sz="1600" b="1" dirty="0" smtClean="0">
                <a:solidFill>
                  <a:srgbClr val="FF0000"/>
                </a:solidFill>
              </a:rPr>
              <a:t> </a:t>
            </a:r>
            <a:r>
              <a:rPr lang="ka-GE" sz="1600" b="1" dirty="0" smtClean="0">
                <a:solidFill>
                  <a:srgbClr val="FF0000"/>
                </a:solidFill>
              </a:rPr>
              <a:t> </a:t>
            </a:r>
            <a:r>
              <a:rPr lang="ka-GE" sz="1600" b="1" dirty="0">
                <a:solidFill>
                  <a:srgbClr val="FF0000"/>
                </a:solidFill>
              </a:rPr>
              <a:t>მეცნიერებათა </a:t>
            </a:r>
            <a:r>
              <a:rPr lang="en-US" sz="1600" b="1" dirty="0" smtClean="0">
                <a:solidFill>
                  <a:srgbClr val="FF0000"/>
                </a:solidFill>
              </a:rPr>
              <a:t> </a:t>
            </a:r>
            <a:r>
              <a:rPr lang="ka-GE" sz="1600" b="1" dirty="0" smtClean="0">
                <a:solidFill>
                  <a:srgbClr val="FF0000"/>
                </a:solidFill>
              </a:rPr>
              <a:t>კლასიფიკაციის </a:t>
            </a:r>
            <a:r>
              <a:rPr lang="ka-GE" sz="1600" b="1" dirty="0">
                <a:solidFill>
                  <a:srgbClr val="FF0000"/>
                </a:solidFill>
              </a:rPr>
              <a:t>რიგში მათემატიკამ დაიკავა პირველი ადგილი,  სოციოლოგიამ კი, ბოლო და იმავდროულად დამოუკიდებელი ადგილი. აღიარებს, რომ რთული მარტივისაგან შედგება, ამიტომ რთულის შესწავლა შესაძლებელია  მარტივის შესწავლის გზით. მისი აზრით, მათემატიკა ყველაზე მარტივი და, მაშასადამე, ყველაზე ზოგადი მეცნიერებაა. სოციოლოგია კი, პირიქით - ყველაზე რთული და ნაკლებად ზ</a:t>
            </a:r>
            <a:r>
              <a:rPr lang="ka-GE" b="1" dirty="0">
                <a:solidFill>
                  <a:srgbClr val="FF0000"/>
                </a:solidFill>
              </a:rPr>
              <a:t>ოგადი.</a:t>
            </a:r>
            <a:endParaRPr lang="ru-RU" b="1" dirty="0">
              <a:solidFill>
                <a:srgbClr val="FF0000"/>
              </a:solidFill>
            </a:endParaRPr>
          </a:p>
        </p:txBody>
      </p:sp>
      <p:cxnSp>
        <p:nvCxnSpPr>
          <p:cNvPr id="5" name="Прямая со стрелкой 4"/>
          <p:cNvCxnSpPr/>
          <p:nvPr/>
        </p:nvCxnSpPr>
        <p:spPr>
          <a:xfrm>
            <a:off x="0" y="3789040"/>
            <a:ext cx="4211960" cy="0"/>
          </a:xfrm>
          <a:prstGeom prst="straightConnector1">
            <a:avLst/>
          </a:prstGeom>
          <a:ln>
            <a:headEnd type="arrow"/>
            <a:tailEnd type="arrow"/>
          </a:ln>
          <a:effectLst>
            <a:glow rad="63500">
              <a:schemeClr val="accent1">
                <a:satMod val="175000"/>
                <a:alpha val="40000"/>
              </a:schemeClr>
            </a:glow>
            <a:outerShdw blurRad="63500" sx="102000" sy="102000" algn="ctr" rotWithShape="0">
              <a:prstClr val="black">
                <a:alpha val="40000"/>
              </a:prstClr>
            </a:outerShdw>
          </a:effectLst>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148377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5720" y="5013176"/>
            <a:ext cx="9144000"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ka-GE" b="1" dirty="0"/>
              <a:t>მარქსისტულ  ფილოსოფიაში მეცნიერებათა კლასიფიკაციის ცდა მოგვცა ფ. ენგელსმა, რომელმაც კლასიფიკაციას საფუძვლად ობიექტურ პრინციპი დაუდო. მეცნიერებებს შორის განსხვავებას განაპირობებს შესწავლილი ობიექტების  განსხვავებულობა. მან მეცნიერებები დაალაგა მატერიის მოძრაობის ფორმების მიხედვით. იგი ასახელებს მატერიის მოძრაობის ხუთ ფორმას: მექანიკურს, ფიზიკურს, ქიმიურს, ბიოლოგიურს და სოციალურს და მათ შორის სუბორდინაციას ამყარებს სიმარტივის მიხედვით. </a:t>
            </a:r>
            <a:endParaRPr lang="ru-RU" b="1" dirty="0"/>
          </a:p>
        </p:txBody>
      </p:sp>
    </p:spTree>
    <p:extLst>
      <p:ext uri="{BB962C8B-B14F-4D97-AF65-F5344CB8AC3E}">
        <p14:creationId xmlns:p14="http://schemas.microsoft.com/office/powerpoint/2010/main" val="294169650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1135</Words>
  <Application>Microsoft Office PowerPoint</Application>
  <PresentationFormat>ეკრანი (4:3)</PresentationFormat>
  <Paragraphs>61</Paragraphs>
  <Slides>17</Slides>
  <Notes>0</Notes>
  <HiddenSlides>0</HiddenSlides>
  <MMClips>0</MMClips>
  <ScaleCrop>false</ScaleCrop>
  <HeadingPairs>
    <vt:vector size="6" baseType="variant">
      <vt:variant>
        <vt:lpstr>გამოყენებული შრიფტები</vt:lpstr>
      </vt:variant>
      <vt:variant>
        <vt:i4>2</vt:i4>
      </vt:variant>
      <vt:variant>
        <vt:lpstr>თემა</vt:lpstr>
      </vt:variant>
      <vt:variant>
        <vt:i4>1</vt:i4>
      </vt:variant>
      <vt:variant>
        <vt:lpstr>სლაიდების სათაურები</vt:lpstr>
      </vt:variant>
      <vt:variant>
        <vt:i4>17</vt:i4>
      </vt:variant>
    </vt:vector>
  </HeadingPairs>
  <TitlesOfParts>
    <vt:vector size="20" baseType="lpstr">
      <vt:lpstr>Arial</vt:lpstr>
      <vt:lpstr>Calibri</vt:lpstr>
      <vt:lpstr>Тема Office</vt:lpstr>
      <vt:lpstr> სამეცნიერო სემინარი მეცნიერებათა კლასიფიკაციის ისტორიული ეტაპები  და მათი როლი თანამედროვე  მეცნიერების განვითარებაში </vt:lpstr>
      <vt:lpstr>PowerPoint-ის პრეზენტაცია</vt:lpstr>
      <vt:lpstr>პირველი ეტაპი: </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მეცნიერებათა კლასიფიკაციის ისტორიული ეტაპები და მათი როლი თანამედროვე                                                                           მეცნიერების განვითარებაში</dc:title>
  <dc:creator>late</dc:creator>
  <cp:lastModifiedBy>BSUadmin</cp:lastModifiedBy>
  <cp:revision>15</cp:revision>
  <dcterms:created xsi:type="dcterms:W3CDTF">2019-04-16T16:44:27Z</dcterms:created>
  <dcterms:modified xsi:type="dcterms:W3CDTF">2019-05-14T09:40:43Z</dcterms:modified>
</cp:coreProperties>
</file>