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DFDF"/>
    <a:srgbClr val="84DC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446"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14.05.2019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14.05.2019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14.05.2019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14.05.2019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14.05.2019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14.05.2019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14.05.2019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14.05.2019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14.05.2019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14.05.2019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14.05.2019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14.05.2019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1000" r="-4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79712" y="1772816"/>
            <a:ext cx="7772400" cy="1470025"/>
          </a:xfrm>
        </p:spPr>
        <p:txBody>
          <a:bodyPr>
            <a:normAutofit/>
          </a:bodyPr>
          <a:lstStyle/>
          <a:p>
            <a:r>
              <a:rPr lang="ka-GE" sz="2800" b="1" dirty="0">
                <a:solidFill>
                  <a:srgbClr val="FF0000"/>
                </a:solidFill>
              </a:rPr>
              <a:t>ფილოსოფიის მოშინაურება </a:t>
            </a:r>
            <a:r>
              <a:rPr lang="ru-RU" sz="2800" b="1" dirty="0" smtClean="0">
                <a:solidFill>
                  <a:srgbClr val="FF0000"/>
                </a:solidFill>
              </a:rPr>
              <a:t/>
            </a:r>
            <a:br>
              <a:rPr lang="ru-RU" sz="2800" b="1" dirty="0" smtClean="0">
                <a:solidFill>
                  <a:srgbClr val="FF0000"/>
                </a:solidFill>
              </a:rPr>
            </a:br>
            <a:r>
              <a:rPr lang="ka-GE" sz="2800" b="1" dirty="0" smtClean="0">
                <a:solidFill>
                  <a:srgbClr val="FF0000"/>
                </a:solidFill>
              </a:rPr>
              <a:t>(</a:t>
            </a:r>
            <a:r>
              <a:rPr lang="ka-GE" sz="2800" b="1" dirty="0">
                <a:solidFill>
                  <a:srgbClr val="FF0000"/>
                </a:solidFill>
              </a:rPr>
              <a:t>საბჭოთა) საქართველოში</a:t>
            </a:r>
            <a:endParaRPr lang="ru-RU" sz="2800" dirty="0">
              <a:solidFill>
                <a:srgbClr val="FF0000"/>
              </a:solidFill>
            </a:endParaRPr>
          </a:p>
        </p:txBody>
      </p:sp>
      <p:sp>
        <p:nvSpPr>
          <p:cNvPr id="3" name="Подзаголовок 2"/>
          <p:cNvSpPr>
            <a:spLocks noGrp="1"/>
          </p:cNvSpPr>
          <p:nvPr>
            <p:ph type="subTitle" idx="1"/>
          </p:nvPr>
        </p:nvSpPr>
        <p:spPr>
          <a:xfrm>
            <a:off x="2915816" y="4077072"/>
            <a:ext cx="6400800" cy="2904728"/>
          </a:xfrm>
        </p:spPr>
        <p:txBody>
          <a:bodyPr/>
          <a:lstStyle/>
          <a:p>
            <a:r>
              <a:rPr lang="ka-GE" b="1" dirty="0" smtClean="0"/>
              <a:t>ჰუმანიტარულ მეცნიერებათა ფაკულტეტი</a:t>
            </a:r>
          </a:p>
          <a:p>
            <a:r>
              <a:rPr lang="ka-GE" b="1" dirty="0" smtClean="0"/>
              <a:t>ფილოსოფიის დეპარტამენტი</a:t>
            </a:r>
          </a:p>
          <a:p>
            <a:r>
              <a:rPr lang="ka-GE" b="1"/>
              <a:t>პროფესორი მიხეილ მახარაძე</a:t>
            </a:r>
          </a:p>
          <a:p>
            <a:endParaRPr lang="ka-GE" b="1" dirty="0" smtClean="0"/>
          </a:p>
          <a:p>
            <a:endParaRPr lang="ru-RU" dirty="0"/>
          </a:p>
        </p:txBody>
      </p:sp>
    </p:spTree>
    <p:extLst>
      <p:ext uri="{BB962C8B-B14F-4D97-AF65-F5344CB8AC3E}">
        <p14:creationId xmlns:p14="http://schemas.microsoft.com/office/powerpoint/2010/main" val="57221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30000"/>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6216" y="404664"/>
            <a:ext cx="9145016" cy="4525963"/>
          </a:xfrm>
        </p:spPr>
        <p:txBody>
          <a:bodyPr/>
          <a:lstStyle/>
          <a:p>
            <a:pPr marL="0" indent="0" algn="ctr">
              <a:buNone/>
            </a:pPr>
            <a:r>
              <a:rPr lang="ka-GE" dirty="0" smtClean="0">
                <a:solidFill>
                  <a:srgbClr val="FFC000"/>
                </a:solidFill>
              </a:rPr>
              <a:t> </a:t>
            </a:r>
            <a:r>
              <a:rPr lang="ka-GE" dirty="0">
                <a:solidFill>
                  <a:srgbClr val="FFC000"/>
                </a:solidFill>
              </a:rPr>
              <a:t>მე-20 ს.  ქართული ფილოსოფია მრავალმხრივი და მრავალფეროვანია - ფილოსოფიის ისტორია, თეორიული ფილოსოფია, ლოგიკა, ისტორიის ფილოსოფია, კულტურის ფილოსოფია, აქსიოლოგია, ფილოსოფიური </a:t>
            </a:r>
            <a:r>
              <a:rPr lang="ka-GE" dirty="0" smtClean="0">
                <a:solidFill>
                  <a:srgbClr val="FFC000"/>
                </a:solidFill>
              </a:rPr>
              <a:t>ანთროპოლოგია</a:t>
            </a:r>
            <a:endParaRPr lang="ru-RU" dirty="0">
              <a:solidFill>
                <a:srgbClr val="FFC000"/>
              </a:solidFill>
            </a:endParaRPr>
          </a:p>
        </p:txBody>
      </p:sp>
    </p:spTree>
    <p:extLst>
      <p:ext uri="{BB962C8B-B14F-4D97-AF65-F5344CB8AC3E}">
        <p14:creationId xmlns:p14="http://schemas.microsoft.com/office/powerpoint/2010/main" val="3082693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12160" y="260648"/>
            <a:ext cx="2873627" cy="6021288"/>
          </a:xfrm>
          <a:prstGeom prst="ellipse">
            <a:avLst/>
          </a:prstGeom>
          <a:ln>
            <a:noFill/>
          </a:ln>
          <a:effectLst>
            <a:softEdge rad="112500"/>
          </a:effectLst>
        </p:spPr>
      </p:pic>
      <p:pic>
        <p:nvPicPr>
          <p:cNvPr id="8" name="Рисунок 7"/>
          <p:cNvPicPr>
            <a:picLocks noChangeAspect="1"/>
          </p:cNvPicPr>
          <p:nvPr/>
        </p:nvPicPr>
        <p:blipFill>
          <a:blip r:embed="rId3">
            <a:extLst>
              <a:ext uri="{BEBA8EAE-BF5A-486C-A8C5-ECC9F3942E4B}">
                <a14:imgProps xmlns:a14="http://schemas.microsoft.com/office/drawing/2010/main">
                  <a14:imgLayer r:embed="rId4">
                    <a14:imgEffect>
                      <a14:sharpenSoften amount="25000"/>
                    </a14:imgEffect>
                  </a14:imgLayer>
                </a14:imgProps>
              </a:ext>
              <a:ext uri="{28A0092B-C50C-407E-A947-70E740481C1C}">
                <a14:useLocalDpi xmlns:a14="http://schemas.microsoft.com/office/drawing/2010/main" val="0"/>
              </a:ext>
            </a:extLst>
          </a:blip>
          <a:stretch>
            <a:fillRect/>
          </a:stretch>
        </p:blipFill>
        <p:spPr>
          <a:xfrm>
            <a:off x="539552" y="2780928"/>
            <a:ext cx="3810000" cy="4103712"/>
          </a:xfrm>
          <a:prstGeom prst="rect">
            <a:avLst/>
          </a:prstGeom>
          <a:ln>
            <a:noFill/>
          </a:ln>
          <a:effectLst>
            <a:softEdge rad="112500"/>
          </a:effectLst>
        </p:spPr>
      </p:pic>
      <p:sp>
        <p:nvSpPr>
          <p:cNvPr id="9" name="Прямоугольник 8"/>
          <p:cNvSpPr/>
          <p:nvPr/>
        </p:nvSpPr>
        <p:spPr>
          <a:xfrm>
            <a:off x="17552" y="-2560"/>
            <a:ext cx="6289536" cy="2862322"/>
          </a:xfrm>
          <a:prstGeom prst="rect">
            <a:avLst/>
          </a:prstGeom>
        </p:spPr>
        <p:txBody>
          <a:bodyPr wrap="square">
            <a:spAutoFit/>
          </a:bodyPr>
          <a:lstStyle/>
          <a:p>
            <a:r>
              <a:rPr lang="ka-GE" sz="2000" dirty="0">
                <a:solidFill>
                  <a:srgbClr val="FFFF00"/>
                </a:solidFill>
              </a:rPr>
              <a:t>მე-20 ს. 10-იან წლებში დიმიტრი უზნაძე აქვეყნებს სტატიებს ომისა და სიკვდილის ფილოსოფიაზე, ნიკოლოზ ბარათაშვილის, ილია ჭავჭავაძისა და ალექსანდრე აბაშელის შემოქმედებაზე, რაც ერთგვარი გადახვევა იყო ტრადიციული ფილოსოფიიდან. სამაგიეროდ, ეს იყო ჩვენი ცხოვრების სხვადასხვა სფეროების განხილვა ფილოსოფიის პოზიციიდან - „ფილოსოფიის მოშინაურების“ დასაწყისი.</a:t>
            </a:r>
            <a:endParaRPr lang="ru-RU" sz="2000" dirty="0">
              <a:solidFill>
                <a:srgbClr val="FFFF00"/>
              </a:solidFill>
            </a:endParaRPr>
          </a:p>
        </p:txBody>
      </p:sp>
    </p:spTree>
    <p:extLst>
      <p:ext uri="{BB962C8B-B14F-4D97-AF65-F5344CB8AC3E}">
        <p14:creationId xmlns:p14="http://schemas.microsoft.com/office/powerpoint/2010/main" val="1662434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961456"/>
            <a:ext cx="3851432" cy="4896544"/>
          </a:xfrm>
          <a:prstGeom prst="ellipse">
            <a:avLst/>
          </a:prstGeom>
          <a:ln>
            <a:noFill/>
          </a:ln>
          <a:effectLst>
            <a:softEdge rad="112500"/>
          </a:effectLst>
        </p:spPr>
      </p:pic>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36096" y="2329139"/>
            <a:ext cx="3502492" cy="4433903"/>
          </a:xfrm>
          <a:prstGeom prst="ellipse">
            <a:avLst/>
          </a:prstGeom>
          <a:ln>
            <a:noFill/>
          </a:ln>
          <a:effectLst>
            <a:softEdge rad="112500"/>
          </a:effectLst>
        </p:spPr>
      </p:pic>
      <p:sp>
        <p:nvSpPr>
          <p:cNvPr id="6" name="TextBox 5"/>
          <p:cNvSpPr txBox="1"/>
          <p:nvPr/>
        </p:nvSpPr>
        <p:spPr>
          <a:xfrm>
            <a:off x="323528" y="188640"/>
            <a:ext cx="8615060" cy="2308324"/>
          </a:xfrm>
          <a:prstGeom prst="rect">
            <a:avLst/>
          </a:prstGeom>
          <a:noFill/>
        </p:spPr>
        <p:txBody>
          <a:bodyPr wrap="square" rtlCol="0">
            <a:spAutoFit/>
          </a:bodyPr>
          <a:lstStyle/>
          <a:p>
            <a:r>
              <a:rPr lang="ka-GE" sz="2400" dirty="0" smtClean="0">
                <a:solidFill>
                  <a:srgbClr val="0070C0"/>
                </a:solidFill>
              </a:rPr>
              <a:t>კონსტანტინე </a:t>
            </a:r>
            <a:r>
              <a:rPr lang="ka-GE" sz="2400" dirty="0">
                <a:solidFill>
                  <a:srgbClr val="0070C0"/>
                </a:solidFill>
              </a:rPr>
              <a:t>კაპანელის კვლევები ესთეტიკაში, ქართულ სულზე და რუსთაველის შემოქმედებაზე, აგრეთვე, მოსე გოგიბერიძის შრომები ქართულ ხელოვნებაზე, ლანშაფტზე, რუსთაველზე, ასევე ემსახურებოდა „ფილოსოფიის მოშინაურებას“. </a:t>
            </a:r>
            <a:endParaRPr lang="ru-RU" sz="2400" dirty="0">
              <a:solidFill>
                <a:srgbClr val="0070C0"/>
              </a:solidFill>
            </a:endParaRPr>
          </a:p>
          <a:p>
            <a:endParaRPr lang="ru-RU" sz="2400" dirty="0">
              <a:solidFill>
                <a:srgbClr val="0070C0"/>
              </a:solidFill>
            </a:endParaRPr>
          </a:p>
        </p:txBody>
      </p:sp>
    </p:spTree>
    <p:extLst>
      <p:ext uri="{BB962C8B-B14F-4D97-AF65-F5344CB8AC3E}">
        <p14:creationId xmlns:p14="http://schemas.microsoft.com/office/powerpoint/2010/main" val="5259724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1000" b="-45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124744"/>
            <a:ext cx="8496944" cy="1143000"/>
          </a:xfrm>
        </p:spPr>
        <p:txBody>
          <a:bodyPr>
            <a:noAutofit/>
          </a:bodyPr>
          <a:lstStyle/>
          <a:p>
            <a:r>
              <a:rPr lang="ka-GE" sz="2000" dirty="0">
                <a:solidFill>
                  <a:schemeClr val="bg1"/>
                </a:solidFill>
              </a:rPr>
              <a:t>იყო მე-20 ს. 60-იანი </a:t>
            </a:r>
            <a:r>
              <a:rPr lang="ka-GE" sz="2000" dirty="0" smtClean="0">
                <a:solidFill>
                  <a:schemeClr val="bg1"/>
                </a:solidFill>
              </a:rPr>
              <a:t>წლებში  ფილოსოფიის </a:t>
            </a:r>
            <a:r>
              <a:rPr lang="ka-GE" sz="2000" dirty="0">
                <a:solidFill>
                  <a:schemeClr val="bg1"/>
                </a:solidFill>
              </a:rPr>
              <a:t>ინსტიტუტში შეიქმნა ფილოსოფიის არამარქსისტული დარგები - აქსიოლოგია, ფილოსოფიური ანთროპოლოგია და კულტურის ფილოსოფია.</a:t>
            </a:r>
            <a:r>
              <a:rPr lang="ru-RU" sz="2000" dirty="0">
                <a:solidFill>
                  <a:schemeClr val="bg1"/>
                </a:solidFill>
              </a:rPr>
              <a:t/>
            </a:r>
            <a:br>
              <a:rPr lang="ru-RU" sz="2000" dirty="0">
                <a:solidFill>
                  <a:schemeClr val="bg1"/>
                </a:solidFill>
              </a:rPr>
            </a:br>
            <a:r>
              <a:rPr lang="ka-GE" sz="2000" dirty="0" smtClean="0">
                <a:solidFill>
                  <a:schemeClr val="bg1"/>
                </a:solidFill>
              </a:rPr>
              <a:t>ფილოსოფიის </a:t>
            </a:r>
            <a:r>
              <a:rPr lang="ka-GE" sz="2000" dirty="0">
                <a:solidFill>
                  <a:schemeClr val="bg1"/>
                </a:solidFill>
              </a:rPr>
              <a:t>აღნიშნული დარგების დაფუძნების შემდეგ საქართველოში პრიორიტეტული გახდა - </a:t>
            </a:r>
            <a:r>
              <a:rPr lang="ka-GE" sz="2000" b="1" dirty="0">
                <a:solidFill>
                  <a:schemeClr val="bg1"/>
                </a:solidFill>
              </a:rPr>
              <a:t>ადამიანი, როგორც ფილოსოფიური პრობლემა. </a:t>
            </a:r>
            <a:r>
              <a:rPr lang="ka-GE" sz="2000" dirty="0">
                <a:solidFill>
                  <a:schemeClr val="bg1"/>
                </a:solidFill>
              </a:rPr>
              <a:t>აღნიშნული თემის ფარგლებში მუშავდებოდა ისეთი საკითხები, როგორებიცაა - კულტურა და ცივილიზაცია, ადამიანი და მანქანა, გაუცხოება და ტექნიკური გაუცხოება, ადამიანის თავისუფლების პრობლემა და სხვა.  </a:t>
            </a:r>
            <a:r>
              <a:rPr lang="ru-RU" sz="2000" dirty="0">
                <a:solidFill>
                  <a:schemeClr val="bg1"/>
                </a:solidFill>
              </a:rPr>
              <a:t/>
            </a:r>
            <a:br>
              <a:rPr lang="ru-RU" sz="2000" dirty="0">
                <a:solidFill>
                  <a:schemeClr val="bg1"/>
                </a:solidFill>
              </a:rPr>
            </a:br>
            <a:endParaRPr lang="ru-RU" sz="2000" dirty="0">
              <a:solidFill>
                <a:schemeClr val="bg1"/>
              </a:solidFill>
            </a:endParaRPr>
          </a:p>
        </p:txBody>
      </p:sp>
    </p:spTree>
    <p:extLst>
      <p:ext uri="{BB962C8B-B14F-4D97-AF65-F5344CB8AC3E}">
        <p14:creationId xmlns:p14="http://schemas.microsoft.com/office/powerpoint/2010/main" val="34365053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3000" b="-33000"/>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323528" y="0"/>
            <a:ext cx="8568952" cy="4525963"/>
          </a:xfrm>
        </p:spPr>
        <p:txBody>
          <a:bodyPr>
            <a:normAutofit/>
          </a:bodyPr>
          <a:lstStyle/>
          <a:p>
            <a:pPr marL="0" indent="0">
              <a:buNone/>
            </a:pPr>
            <a:r>
              <a:rPr lang="ka-GE" sz="2400" dirty="0" smtClean="0">
                <a:solidFill>
                  <a:srgbClr val="FF0000"/>
                </a:solidFill>
              </a:rPr>
              <a:t>დ</a:t>
            </a:r>
            <a:r>
              <a:rPr lang="ka-GE" sz="2400" dirty="0">
                <a:solidFill>
                  <a:srgbClr val="FF0000"/>
                </a:solidFill>
              </a:rPr>
              <a:t>. უზნაძის, კ. კაპანელის და მ. გოგიბერიძის შემდეგ, „ფილოსოფიის მოშინაურებაში“ დიდი წვლილი შეიტანეს - ანგია ბოჭორიშვილმა, ნიკო ჭავჭავაძემ, ზურა კაკაბაძემ, ვენორ ქვაჩახიამ, ოთარ ბაკურაძემ, არჩილ ბეგიაშვილმა, ოთარ ბაკურაძემ, ოთარ ჯიოევმა, თამაზ ბუაჩიძემ, ვახტანგ ერქომაიშვილმა </a:t>
            </a:r>
            <a:r>
              <a:rPr lang="ka-GE" sz="2400" dirty="0" smtClean="0">
                <a:solidFill>
                  <a:srgbClr val="FF0000"/>
                </a:solidFill>
              </a:rPr>
              <a:t>..„</a:t>
            </a:r>
            <a:r>
              <a:rPr lang="ka-GE" sz="2400" dirty="0">
                <a:solidFill>
                  <a:srgbClr val="FF0000"/>
                </a:solidFill>
              </a:rPr>
              <a:t>ფილოსოფიის მოშინაურების“ ტრადიცია გრძელდება დამოუკიდებელ საქართველოში, რასაც ადასტურებს ბოლოდროინდელი კვლევებიც.</a:t>
            </a:r>
            <a:endParaRPr lang="ru-RU" sz="2400" dirty="0">
              <a:solidFill>
                <a:srgbClr val="FF0000"/>
              </a:solidFill>
            </a:endParaRPr>
          </a:p>
          <a:p>
            <a:endParaRPr lang="ru-RU" sz="2400" dirty="0">
              <a:solidFill>
                <a:srgbClr val="FF0000"/>
              </a:solidFill>
            </a:endParaRPr>
          </a:p>
        </p:txBody>
      </p:sp>
    </p:spTree>
    <p:extLst>
      <p:ext uri="{BB962C8B-B14F-4D97-AF65-F5344CB8AC3E}">
        <p14:creationId xmlns:p14="http://schemas.microsoft.com/office/powerpoint/2010/main" val="3944448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7DDFDF"/>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39952" y="1484784"/>
            <a:ext cx="4824536" cy="2664296"/>
          </a:xfrm>
        </p:spPr>
        <p:txBody>
          <a:bodyPr>
            <a:normAutofit/>
          </a:bodyPr>
          <a:lstStyle/>
          <a:p>
            <a:r>
              <a:rPr lang="ka-GE" dirty="0" smtClean="0"/>
              <a:t>გმადლობ ყურადღებისთვის</a:t>
            </a:r>
            <a:endParaRPr lang="ru-RU"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272"/>
            <a:ext cx="3987537" cy="6858000"/>
          </a:xfrm>
        </p:spPr>
      </p:pic>
      <p:cxnSp>
        <p:nvCxnSpPr>
          <p:cNvPr id="6" name="Прямая со стрелкой 5"/>
          <p:cNvCxnSpPr/>
          <p:nvPr/>
        </p:nvCxnSpPr>
        <p:spPr>
          <a:xfrm>
            <a:off x="4572000" y="1628800"/>
            <a:ext cx="396044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p:nvPr/>
        </p:nvCxnSpPr>
        <p:spPr>
          <a:xfrm>
            <a:off x="4572000" y="4386808"/>
            <a:ext cx="396044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5292040" y="1988840"/>
            <a:ext cx="231264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a:off x="5321540" y="3933056"/>
            <a:ext cx="231264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547635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203</Words>
  <Application>Microsoft Office PowerPoint</Application>
  <PresentationFormat>ეკრანი (4:3)</PresentationFormat>
  <Paragraphs>10</Paragraphs>
  <Slides>7</Slides>
  <Notes>0</Notes>
  <HiddenSlides>0</HiddenSlides>
  <MMClips>0</MMClips>
  <ScaleCrop>false</ScaleCrop>
  <HeadingPairs>
    <vt:vector size="6" baseType="variant">
      <vt:variant>
        <vt:lpstr>გამოყენებული შრიფტები</vt:lpstr>
      </vt:variant>
      <vt:variant>
        <vt:i4>2</vt:i4>
      </vt:variant>
      <vt:variant>
        <vt:lpstr>თემა</vt:lpstr>
      </vt:variant>
      <vt:variant>
        <vt:i4>1</vt:i4>
      </vt:variant>
      <vt:variant>
        <vt:lpstr>სლაიდების სათაურები</vt:lpstr>
      </vt:variant>
      <vt:variant>
        <vt:i4>7</vt:i4>
      </vt:variant>
    </vt:vector>
  </HeadingPairs>
  <TitlesOfParts>
    <vt:vector size="10" baseType="lpstr">
      <vt:lpstr>Arial</vt:lpstr>
      <vt:lpstr>Calibri</vt:lpstr>
      <vt:lpstr>Тема Office</vt:lpstr>
      <vt:lpstr>ფილოსოფიის მოშინაურება  (საბჭოთა) საქართველოში</vt:lpstr>
      <vt:lpstr>PowerPoint-ის პრეზენტაცია</vt:lpstr>
      <vt:lpstr>PowerPoint-ის პრეზენტაცია</vt:lpstr>
      <vt:lpstr>PowerPoint-ის პრეზენტაცია</vt:lpstr>
      <vt:lpstr>იყო მე-20 ს. 60-იანი წლებში  ფილოსოფიის ინსტიტუტში შეიქმნა ფილოსოფიის არამარქსისტული დარგები - აქსიოლოგია, ფილოსოფიური ანთროპოლოგია და კულტურის ფილოსოფია. ფილოსოფიის აღნიშნული დარგების დაფუძნების შემდეგ საქართველოში პრიორიტეტული გახდა - ადამიანი, როგორც ფილოსოფიური პრობლემა. აღნიშნული თემის ფარგლებში მუშავდებოდა ისეთი საკითხები, როგორებიცაა - კულტურა და ცივილიზაცია, ადამიანი და მანქანა, გაუცხოება და ტექნიკური გაუცხოება, ადამიანის თავისუფლების პრობლემა და სხვა.   </vt:lpstr>
      <vt:lpstr>PowerPoint-ის პრეზენტაცია</vt:lpstr>
      <vt:lpstr>გმადლობ ყურადღებისთვის</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ფილოსოფიის მოშინაურება  (საბჭოთა) საქართველოში</dc:title>
  <dc:creator>late</dc:creator>
  <cp:lastModifiedBy>BSUadmin</cp:lastModifiedBy>
  <cp:revision>8</cp:revision>
  <dcterms:created xsi:type="dcterms:W3CDTF">2019-05-13T18:43:36Z</dcterms:created>
  <dcterms:modified xsi:type="dcterms:W3CDTF">2019-05-14T09:25:58Z</dcterms:modified>
</cp:coreProperties>
</file>