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7" r:id="rId3"/>
    <p:sldId id="287" r:id="rId4"/>
    <p:sldId id="285" r:id="rId5"/>
    <p:sldId id="286" r:id="rId6"/>
    <p:sldId id="288" r:id="rId7"/>
    <p:sldId id="289" r:id="rId8"/>
    <p:sldId id="257" r:id="rId9"/>
    <p:sldId id="290" r:id="rId10"/>
    <p:sldId id="259" r:id="rId11"/>
    <p:sldId id="298" r:id="rId12"/>
    <p:sldId id="29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96" y="2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bg>
      <p:bgRef idx="1002">
        <a:schemeClr val="bg2"/>
      </p:bgRef>
    </p:bg>
    <p:spTree>
      <p:nvGrpSpPr>
        <p:cNvPr id="1" name=""/>
        <p:cNvGrpSpPr/>
        <p:nvPr/>
      </p:nvGrpSpPr>
      <p:grpSpPr>
        <a:xfrm>
          <a:off x="0" y="0"/>
          <a:ext cx="0" cy="0"/>
          <a:chOff x="0" y="0"/>
          <a:chExt cx="0" cy="0"/>
        </a:xfrm>
      </p:grpSpPr>
      <p:sp>
        <p:nvSpPr>
          <p:cNvPr id="9" name="სათაურ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ka-GE" smtClean="0"/>
              <a:t>დააწკაპ. მთ. სათაურის სტილის შეცვლისათვის</a:t>
            </a:r>
            <a:endParaRPr kumimoji="0" lang="en-US"/>
          </a:p>
        </p:txBody>
      </p:sp>
      <p:sp>
        <p:nvSpPr>
          <p:cNvPr id="17" name="სუბტიტრ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a-GE" smtClean="0"/>
              <a:t>დააწკაპუნეთ მთავარი ქვესათაურის სტილის რედაქტირებისთვის</a:t>
            </a:r>
            <a:endParaRPr kumimoji="0" lang="en-US"/>
          </a:p>
        </p:txBody>
      </p:sp>
      <p:sp>
        <p:nvSpPr>
          <p:cNvPr id="30" name="თარიღის ჩანაცვლების ველი 29"/>
          <p:cNvSpPr>
            <a:spLocks noGrp="1"/>
          </p:cNvSpPr>
          <p:nvPr>
            <p:ph type="dt" sz="half" idx="10"/>
          </p:nvPr>
        </p:nvSpPr>
        <p:spPr/>
        <p:txBody>
          <a:bodyPr/>
          <a:lstStyle/>
          <a:p>
            <a:fld id="{2EA79DFC-9DC7-4593-B2F1-8807DFEC5BCC}" type="datetimeFigureOut">
              <a:rPr lang="en-US" smtClean="0"/>
              <a:pPr/>
              <a:t>7/3/2019</a:t>
            </a:fld>
            <a:endParaRPr lang="en-US"/>
          </a:p>
        </p:txBody>
      </p:sp>
      <p:sp>
        <p:nvSpPr>
          <p:cNvPr id="19" name="ქვედა კოლონტიტულის ჩანაცვლების ველი 18"/>
          <p:cNvSpPr>
            <a:spLocks noGrp="1"/>
          </p:cNvSpPr>
          <p:nvPr>
            <p:ph type="ftr" sz="quarter" idx="11"/>
          </p:nvPr>
        </p:nvSpPr>
        <p:spPr/>
        <p:txBody>
          <a:bodyPr/>
          <a:lstStyle/>
          <a:p>
            <a:endParaRPr lang="en-US"/>
          </a:p>
        </p:txBody>
      </p:sp>
      <p:sp>
        <p:nvSpPr>
          <p:cNvPr id="27" name="სლაიდის რიცხვის ჩანაცვლების ველი 26"/>
          <p:cNvSpPr>
            <a:spLocks noGrp="1"/>
          </p:cNvSpPr>
          <p:nvPr>
            <p:ph type="sldNum" sz="quarter" idx="12"/>
          </p:nvPr>
        </p:nvSpPr>
        <p:spPr/>
        <p:txBody>
          <a:bodyPr/>
          <a:lstStyle/>
          <a:p>
            <a:fld id="{B560148B-EDAA-4693-8C4B-E527D2325EB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ვერტიკალურ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p:txBody>
          <a:bodyPr vert="eaVer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2EA79DFC-9DC7-4593-B2F1-8807DFEC5BCC}" type="datetimeFigureOut">
              <a:rPr lang="en-US" smtClean="0"/>
              <a:pPr/>
              <a:t>7/3/2019</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ვერტიკალური სათაური და ტექსტი">
    <p:spTree>
      <p:nvGrpSpPr>
        <p:cNvPr id="1" name=""/>
        <p:cNvGrpSpPr/>
        <p:nvPr/>
      </p:nvGrpSpPr>
      <p:grpSpPr>
        <a:xfrm>
          <a:off x="0" y="0"/>
          <a:ext cx="0" cy="0"/>
          <a:chOff x="0" y="0"/>
          <a:chExt cx="0" cy="0"/>
        </a:xfrm>
      </p:grpSpPr>
      <p:sp>
        <p:nvSpPr>
          <p:cNvPr id="2" name="ვერტიკალური სათაური 1"/>
          <p:cNvSpPr>
            <a:spLocks noGrp="1"/>
          </p:cNvSpPr>
          <p:nvPr>
            <p:ph type="title" orient="vert"/>
          </p:nvPr>
        </p:nvSpPr>
        <p:spPr>
          <a:xfrm>
            <a:off x="6629400" y="914401"/>
            <a:ext cx="2057400" cy="5211763"/>
          </a:xfrm>
        </p:spPr>
        <p:txBody>
          <a:bodyPr vert="eaVert"/>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a:xfrm>
            <a:off x="457200" y="914401"/>
            <a:ext cx="6019800" cy="5211763"/>
          </a:xfrm>
        </p:spPr>
        <p:txBody>
          <a:bodyPr vert="eaVer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2EA79DFC-9DC7-4593-B2F1-8807DFEC5BCC}" type="datetimeFigureOut">
              <a:rPr lang="en-US" smtClean="0"/>
              <a:pPr/>
              <a:t>7/3/2019</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3" name="შიგთავსის ჩანაცვლების ველი 2"/>
          <p:cNvSpPr>
            <a:spLocks noGrp="1"/>
          </p:cNvSpPr>
          <p:nvPr>
            <p:ph idx="1"/>
          </p:nvPr>
        </p:nvSpPr>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2EA79DFC-9DC7-4593-B2F1-8807DFEC5BCC}" type="datetimeFigureOut">
              <a:rPr lang="en-US" smtClean="0"/>
              <a:pPr/>
              <a:t>7/3/2019</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bg>
      <p:bgRef idx="1002">
        <a:schemeClr val="bg2"/>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p>
            <a:fld id="{2EA79DFC-9DC7-4593-B2F1-8807DFEC5BCC}" type="datetimeFigureOut">
              <a:rPr lang="en-US" smtClean="0"/>
              <a:pPr/>
              <a:t>7/3/2019</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560148B-EDAA-4693-8C4B-E527D2325EB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229600" cy="1143000"/>
          </a:xfrm>
        </p:spPr>
        <p:txBody>
          <a:bodyPr/>
          <a:lstStyle/>
          <a:p>
            <a:r>
              <a:rPr kumimoji="0" lang="ka-GE" smtClean="0"/>
              <a:t>დააწკაპ. მთ. სათაურის სტილის შეცვლისათვის</a:t>
            </a:r>
            <a:endParaRPr kumimoji="0" lang="en-US"/>
          </a:p>
        </p:txBody>
      </p:sp>
      <p:sp>
        <p:nvSpPr>
          <p:cNvPr id="3" name="შიგთავსის ჩანაცვლების ველი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შიგთავსის ჩანაცვლების ველი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p>
            <a:fld id="{2EA79DFC-9DC7-4593-B2F1-8807DFEC5BCC}" type="datetimeFigureOut">
              <a:rPr lang="en-US" smtClean="0"/>
              <a:pPr/>
              <a:t>7/3/2019</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229600" cy="1143000"/>
          </a:xfrm>
        </p:spPr>
        <p:txBody>
          <a:bodyPr tIns="45720" anchor="b"/>
          <a:lstStyle>
            <a:lvl1pPr>
              <a:defRPr/>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ka-GE" smtClean="0"/>
              <a:t>დააწკაპ. მთ. სათაურის სტილის შეცვლისათვის</a:t>
            </a:r>
          </a:p>
        </p:txBody>
      </p:sp>
      <p:sp>
        <p:nvSpPr>
          <p:cNvPr id="4" name="ტექსტის ჩანაცვლების ველი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ka-GE" smtClean="0"/>
              <a:t>დააწკაპ. მთ. სათაურის სტილის შეცვლისათვის</a:t>
            </a:r>
          </a:p>
        </p:txBody>
      </p:sp>
      <p:sp>
        <p:nvSpPr>
          <p:cNvPr id="5" name="შიგთავსის ჩანაცვლების ველი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6" name="შიგთავსის ჩანაცვლების ველი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7" name="თარიღის ჩანაცვლების ველი 6"/>
          <p:cNvSpPr>
            <a:spLocks noGrp="1"/>
          </p:cNvSpPr>
          <p:nvPr>
            <p:ph type="dt" sz="half" idx="10"/>
          </p:nvPr>
        </p:nvSpPr>
        <p:spPr/>
        <p:txBody>
          <a:bodyPr/>
          <a:lstStyle/>
          <a:p>
            <a:fld id="{2EA79DFC-9DC7-4593-B2F1-8807DFEC5BCC}" type="datetimeFigureOut">
              <a:rPr lang="en-US" smtClean="0"/>
              <a:pPr/>
              <a:t>7/3/2019</a:t>
            </a:fld>
            <a:endParaRPr lang="en-US"/>
          </a:p>
        </p:txBody>
      </p:sp>
      <p:sp>
        <p:nvSpPr>
          <p:cNvPr id="8" name="ქვედა კოლონტიტულის ჩანაცვლების ველი 7"/>
          <p:cNvSpPr>
            <a:spLocks noGrp="1"/>
          </p:cNvSpPr>
          <p:nvPr>
            <p:ph type="ftr" sz="quarter" idx="11"/>
          </p:nvPr>
        </p:nvSpPr>
        <p:spPr/>
        <p:txBody>
          <a:bodyPr/>
          <a:lstStyle/>
          <a:p>
            <a:endParaRPr lang="en-US"/>
          </a:p>
        </p:txBody>
      </p:sp>
      <p:sp>
        <p:nvSpPr>
          <p:cNvPr id="9" name="სლაიდის რიცხვის ჩანაცვლების ველი 8"/>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ka-GE" smtClean="0"/>
              <a:t>დააწკაპ. მთ. სათაურის სტილის შეცვლისათვის</a:t>
            </a:r>
            <a:endParaRPr kumimoji="0" lang="en-US"/>
          </a:p>
        </p:txBody>
      </p:sp>
      <p:sp>
        <p:nvSpPr>
          <p:cNvPr id="3" name="თარიღის ჩანაცვლების ველი 2"/>
          <p:cNvSpPr>
            <a:spLocks noGrp="1"/>
          </p:cNvSpPr>
          <p:nvPr>
            <p:ph type="dt" sz="half" idx="10"/>
          </p:nvPr>
        </p:nvSpPr>
        <p:spPr/>
        <p:txBody>
          <a:bodyPr/>
          <a:lstStyle/>
          <a:p>
            <a:fld id="{2EA79DFC-9DC7-4593-B2F1-8807DFEC5BCC}" type="datetimeFigureOut">
              <a:rPr lang="en-US" smtClean="0"/>
              <a:pPr/>
              <a:t>7/3/2019</a:t>
            </a:fld>
            <a:endParaRPr lang="en-US"/>
          </a:p>
        </p:txBody>
      </p:sp>
      <p:sp>
        <p:nvSpPr>
          <p:cNvPr id="4" name="ქვედა კოლონტიტულის ჩანაცვლების ველი 3"/>
          <p:cNvSpPr>
            <a:spLocks noGrp="1"/>
          </p:cNvSpPr>
          <p:nvPr>
            <p:ph type="ftr" sz="quarter" idx="11"/>
          </p:nvPr>
        </p:nvSpPr>
        <p:spPr/>
        <p:txBody>
          <a:bodyPr/>
          <a:lstStyle/>
          <a:p>
            <a:endParaRPr lang="en-US"/>
          </a:p>
        </p:txBody>
      </p:sp>
      <p:sp>
        <p:nvSpPr>
          <p:cNvPr id="5" name="სლაიდის რიცხვის ჩანაცვლების ველი 4"/>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2EA79DFC-9DC7-4593-B2F1-8807DFEC5BCC}" type="datetimeFigureOut">
              <a:rPr lang="en-US" smtClean="0"/>
              <a:pPr/>
              <a:t>7/3/2019</a:t>
            </a:fld>
            <a:endParaRPr lang="en-US"/>
          </a:p>
        </p:txBody>
      </p:sp>
      <p:sp>
        <p:nvSpPr>
          <p:cNvPr id="3" name="ქვედა კოლონტიტულის ჩანაცვლების ველი 2"/>
          <p:cNvSpPr>
            <a:spLocks noGrp="1"/>
          </p:cNvSpPr>
          <p:nvPr>
            <p:ph type="ftr" sz="quarter" idx="11"/>
          </p:nvPr>
        </p:nvSpPr>
        <p:spPr/>
        <p:txBody>
          <a:bodyPr/>
          <a:lstStyle/>
          <a:p>
            <a:endParaRPr lang="en-US"/>
          </a:p>
        </p:txBody>
      </p:sp>
      <p:sp>
        <p:nvSpPr>
          <p:cNvPr id="4" name="სლაიდის რიცხვის ჩანაცვლების ველი 3"/>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ka-GE" smtClean="0"/>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p>
            <a:fld id="{2EA79DFC-9DC7-4593-B2F1-8807DFEC5BCC}" type="datetimeFigureOut">
              <a:rPr lang="en-US" smtClean="0"/>
              <a:pPr/>
              <a:t>7/3/2019</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p>
            <a:fld id="{B560148B-EDAA-4693-8C4B-E527D2325E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სათაურ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ka-GE" smtClean="0"/>
              <a:t>დააწკაპ. მთ. სათაურის სტილის შეცვლისათვის</a:t>
            </a:r>
            <a:endParaRPr kumimoji="0" lang="en-US"/>
          </a:p>
        </p:txBody>
      </p:sp>
      <p:sp>
        <p:nvSpPr>
          <p:cNvPr id="4" name="ტექსტის ჩანაცვლების ველი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2EA79DFC-9DC7-4593-B2F1-8807DFEC5BCC}" type="datetimeFigureOut">
              <a:rPr lang="en-US" smtClean="0"/>
              <a:pPr/>
              <a:t>7/3/2019</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a:xfrm>
            <a:off x="8077200" y="6356350"/>
            <a:ext cx="609600" cy="365125"/>
          </a:xfrm>
        </p:spPr>
        <p:txBody>
          <a:bodyPr/>
          <a:lstStyle/>
          <a:p>
            <a:fld id="{B560148B-EDAA-4693-8C4B-E527D2325EBF}" type="slidenum">
              <a:rPr lang="en-US" smtClean="0"/>
              <a:pPr/>
              <a:t>‹#›</a:t>
            </a:fld>
            <a:endParaRPr lang="en-US"/>
          </a:p>
        </p:txBody>
      </p:sp>
      <p:sp>
        <p:nvSpPr>
          <p:cNvPr id="3" name="სურათის ჩანაცვლების ველი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ka-GE" smtClean="0"/>
              <a:t>სურათის დასამატებლად დააწკაპუნეთ ხატულაზე</a:t>
            </a:r>
            <a:endParaRPr kumimoji="0" lang="en-US" dirty="0"/>
          </a:p>
        </p:txBody>
      </p:sp>
      <p:sp>
        <p:nvSpPr>
          <p:cNvPr id="10" name="თავისუფალი ფორმა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თავისუფალი ფორმა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თავისუფალი ფორმა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თავისუფალი ფორმა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სათაურის ჩანაცვლების ველი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ka-GE" smtClean="0"/>
              <a:t>დააწკაპ. მთ. სათაურის სტილის შეცვლისათვის</a:t>
            </a:r>
            <a:endParaRPr kumimoji="0" lang="en-US"/>
          </a:p>
        </p:txBody>
      </p:sp>
      <p:sp>
        <p:nvSpPr>
          <p:cNvPr id="30" name="ტექსტის ჩანაცვლების ველი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ka-GE" smtClean="0"/>
              <a:t>დააწკაპ. მთ. სათაურის სტილის შეცვლისათვის</a:t>
            </a:r>
          </a:p>
          <a:p>
            <a:pPr lvl="1" eaLnBrk="1" latinLnBrk="0" hangingPunct="1"/>
            <a:r>
              <a:rPr kumimoji="0" lang="ka-GE" smtClean="0"/>
              <a:t>მეორე დონე</a:t>
            </a:r>
          </a:p>
          <a:p>
            <a:pPr lvl="2" eaLnBrk="1" latinLnBrk="0" hangingPunct="1"/>
            <a:r>
              <a:rPr kumimoji="0" lang="ka-GE" smtClean="0"/>
              <a:t>მესამე დონე</a:t>
            </a:r>
          </a:p>
          <a:p>
            <a:pPr lvl="3" eaLnBrk="1" latinLnBrk="0" hangingPunct="1"/>
            <a:r>
              <a:rPr kumimoji="0" lang="ka-GE" smtClean="0"/>
              <a:t>მეოთხე დონე</a:t>
            </a:r>
          </a:p>
          <a:p>
            <a:pPr lvl="4" eaLnBrk="1" latinLnBrk="0" hangingPunct="1"/>
            <a:r>
              <a:rPr kumimoji="0" lang="ka-GE" smtClean="0"/>
              <a:t>მეხუთე დონე</a:t>
            </a:r>
            <a:endParaRPr kumimoji="0" lang="en-US"/>
          </a:p>
        </p:txBody>
      </p:sp>
      <p:sp>
        <p:nvSpPr>
          <p:cNvPr id="10" name="თარიღის ჩანაცვლების ველი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A79DFC-9DC7-4593-B2F1-8807DFEC5BCC}" type="datetimeFigureOut">
              <a:rPr lang="en-US" smtClean="0"/>
              <a:pPr/>
              <a:t>7/3/2019</a:t>
            </a:fld>
            <a:endParaRPr lang="en-US"/>
          </a:p>
        </p:txBody>
      </p:sp>
      <p:sp>
        <p:nvSpPr>
          <p:cNvPr id="22" name="ქვედა კოლონტიტულის ჩანაცვლების ველი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სლაიდის რიცხვის ჩანაცვლების ველი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560148B-EDAA-4693-8C4B-E527D2325EBF}" type="slidenum">
              <a:rPr lang="en-US" smtClean="0"/>
              <a:pPr/>
              <a:t>‹#›</a:t>
            </a:fld>
            <a:endParaRPr lang="en-US"/>
          </a:p>
        </p:txBody>
      </p:sp>
      <p:grpSp>
        <p:nvGrpSpPr>
          <p:cNvPr id="2" name="ჯგუფი 1"/>
          <p:cNvGrpSpPr/>
          <p:nvPr/>
        </p:nvGrpSpPr>
        <p:grpSpPr>
          <a:xfrm>
            <a:off x="-19017" y="202408"/>
            <a:ext cx="9180548" cy="649224"/>
            <a:chOff x="-19045" y="216550"/>
            <a:chExt cx="9180548" cy="649224"/>
          </a:xfrm>
        </p:grpSpPr>
        <p:sp>
          <p:nvSpPr>
            <p:cNvPr id="12" name="თავისუფალი ფორმა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თავისუფალი ფორმა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26377" y="-3352800"/>
            <a:ext cx="8385048" cy="3124200"/>
          </a:xfrm>
        </p:spPr>
        <p:txBody>
          <a:bodyPr/>
          <a:lstStyle/>
          <a:p>
            <a:endParaRPr lang="en-US" dirty="0"/>
          </a:p>
        </p:txBody>
      </p:sp>
      <p:sp>
        <p:nvSpPr>
          <p:cNvPr id="3" name="სუბტიტრი 2"/>
          <p:cNvSpPr>
            <a:spLocks noGrp="1"/>
          </p:cNvSpPr>
          <p:nvPr>
            <p:ph type="subTitle" idx="1"/>
          </p:nvPr>
        </p:nvSpPr>
        <p:spPr>
          <a:xfrm>
            <a:off x="533400" y="1295400"/>
            <a:ext cx="7854696" cy="1752600"/>
          </a:xfrm>
        </p:spPr>
        <p:txBody>
          <a:bodyPr>
            <a:normAutofit fontScale="70000" lnSpcReduction="20000"/>
          </a:bodyPr>
          <a:lstStyle/>
          <a:p>
            <a:pPr algn="ctr"/>
            <a:r>
              <a:rPr lang="en-US" sz="4300" b="1" dirty="0"/>
              <a:t>Integration of mobile </a:t>
            </a:r>
            <a:r>
              <a:rPr lang="en-US" sz="4300" b="1" dirty="0" smtClean="0"/>
              <a:t>applications</a:t>
            </a:r>
            <a:endParaRPr lang="ka-GE" sz="4300" b="1" dirty="0"/>
          </a:p>
          <a:p>
            <a:pPr algn="ctr"/>
            <a:endParaRPr lang="ka-GE" sz="4300" b="1" dirty="0" smtClean="0"/>
          </a:p>
          <a:p>
            <a:pPr algn="ctr"/>
            <a:r>
              <a:rPr lang="en-US" sz="4300" b="1" dirty="0" smtClean="0"/>
              <a:t> </a:t>
            </a:r>
            <a:r>
              <a:rPr lang="en-US" sz="4300" b="1" dirty="0"/>
              <a:t>in the language teaching  process</a:t>
            </a:r>
            <a:endParaRPr lang="ru-RU" sz="4300" dirty="0"/>
          </a:p>
          <a:p>
            <a:r>
              <a:rPr lang="en-GB" b="1" dirty="0"/>
              <a:t> </a:t>
            </a:r>
            <a:endParaRPr lang="ru-RU"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xfrm>
            <a:off x="457200" y="704088"/>
            <a:ext cx="8229600" cy="972312"/>
          </a:xfrm>
        </p:spPr>
        <p:txBody>
          <a:bodyPr/>
          <a:lstStyle/>
          <a:p>
            <a:pPr eaLnBrk="1" hangingPunct="1">
              <a:defRPr/>
            </a:pPr>
            <a:endParaRPr lang="en-US" dirty="0" smtClean="0"/>
          </a:p>
        </p:txBody>
      </p:sp>
      <p:sp>
        <p:nvSpPr>
          <p:cNvPr id="76803" name="Rectangle 3"/>
          <p:cNvSpPr>
            <a:spLocks noGrp="1" noChangeArrowheads="1"/>
          </p:cNvSpPr>
          <p:nvPr>
            <p:ph type="body" idx="1"/>
          </p:nvPr>
        </p:nvSpPr>
        <p:spPr>
          <a:xfrm>
            <a:off x="0" y="1600200"/>
            <a:ext cx="9144000" cy="5257800"/>
          </a:xfrm>
        </p:spPr>
        <p:txBody>
          <a:bodyPr/>
          <a:lstStyle/>
          <a:p>
            <a:pPr>
              <a:defRPr/>
            </a:pPr>
            <a:r>
              <a:rPr lang="en-US" b="1" dirty="0"/>
              <a:t>Stage 3: </a:t>
            </a:r>
            <a:endParaRPr lang="en-US" b="1" dirty="0" smtClean="0"/>
          </a:p>
          <a:p>
            <a:pPr>
              <a:defRPr/>
            </a:pPr>
            <a:r>
              <a:rPr lang="en-US" dirty="0" smtClean="0"/>
              <a:t>Describing </a:t>
            </a:r>
            <a:r>
              <a:rPr lang="en-US" dirty="0"/>
              <a:t>photos Procedure: 1. The teacher asks groups to search for a photo / photos on their smart phones related to the topic. Each person in each group should describe his/her photo to his/her peers using the revised adjectives. 2. The students in the other groups have to verify the presented information in their phones by finding the same photo. If they find any discrepancies between the photo and the presented information, they have to make the necessary corrections.</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normAutofit fontScale="85000" lnSpcReduction="10000"/>
          </a:bodyPr>
          <a:lstStyle/>
          <a:p>
            <a:r>
              <a:rPr lang="en-US" b="1" dirty="0" smtClean="0"/>
              <a:t>Conclusion</a:t>
            </a:r>
          </a:p>
          <a:p>
            <a:r>
              <a:rPr lang="en-US" dirty="0" smtClean="0"/>
              <a:t> </a:t>
            </a:r>
            <a:r>
              <a:rPr lang="en-US" dirty="0"/>
              <a:t>From the above, we can make out that the Information and communication technology has made many innovations in the field of teaching and also made a drastic change from the old paradigm of teaching and learning. In the new paradigm of learning, the role of student is more important than teachers. We need to have interactive teaching and this changing role of education is inevitable with the introduction of multimedia technology and the spawning of a technologically-savvy generation of youths. The use of smartphones may be very well practiced in the environment where the use of such technology is highly possible, but there must be some sort of innovation which can also be practiced in an environment where such use of technology is on its way to growth.</a:t>
            </a:r>
            <a:endParaRPr lang="ru-RU" dirty="0"/>
          </a:p>
        </p:txBody>
      </p:sp>
    </p:spTree>
    <p:extLst>
      <p:ext uri="{BB962C8B-B14F-4D97-AF65-F5344CB8AC3E}">
        <p14:creationId xmlns:p14="http://schemas.microsoft.com/office/powerpoint/2010/main" val="962871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pic>
        <p:nvPicPr>
          <p:cNvPr id="2050" name="Picture 2" descr="C:\Users\Natia\Desktop\is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828800"/>
            <a:ext cx="914400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314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r>
              <a:rPr lang="en-US" dirty="0" smtClean="0"/>
              <a:t> </a:t>
            </a:r>
            <a:br>
              <a:rPr lang="en-US" dirty="0" smtClean="0"/>
            </a:br>
            <a:r>
              <a:rPr lang="en-US" b="1" dirty="0"/>
              <a:t>Abstract </a:t>
            </a:r>
            <a:r>
              <a:rPr lang="ru-RU" dirty="0"/>
              <a:t/>
            </a:r>
            <a:br>
              <a:rPr lang="ru-RU" dirty="0"/>
            </a:br>
            <a:endParaRPr lang="en-US" dirty="0"/>
          </a:p>
        </p:txBody>
      </p:sp>
      <p:sp>
        <p:nvSpPr>
          <p:cNvPr id="3" name="შიგთავსის ჩანაცვლების ველი 2"/>
          <p:cNvSpPr>
            <a:spLocks noGrp="1"/>
          </p:cNvSpPr>
          <p:nvPr>
            <p:ph idx="1"/>
          </p:nvPr>
        </p:nvSpPr>
        <p:spPr/>
        <p:txBody>
          <a:bodyPr/>
          <a:lstStyle/>
          <a:p>
            <a:pPr algn="just"/>
            <a:r>
              <a:rPr lang="en-US" dirty="0"/>
              <a:t>The purpose of this article is to reveal the effectiveness of using mobile applications  in teaching English as a foreign language. The article underlines the effectiveness of the integration of information technology in foreign language teaching and learning process. Mobile applications,  one of the main information technology systems, were used to determine the efficiency of IT in foreign language teaching.</a:t>
            </a:r>
            <a:endParaRPr lang="ru-RU"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flipV="1">
            <a:off x="2743200" y="-685800"/>
            <a:ext cx="5257800" cy="609600"/>
          </a:xfrm>
        </p:spPr>
        <p:txBody>
          <a:bodyPr>
            <a:normAutofit fontScale="90000"/>
          </a:bodyPr>
          <a:lstStyle/>
          <a:p>
            <a:r>
              <a:rPr lang="en-US" b="1" dirty="0" smtClean="0"/>
              <a:t>n</a:t>
            </a:r>
            <a:r>
              <a:rPr lang="ru-RU" dirty="0"/>
              <a:t/>
            </a:r>
            <a:br>
              <a:rPr lang="ru-RU" dirty="0"/>
            </a:br>
            <a:r>
              <a:rPr lang="en-US" dirty="0" smtClean="0"/>
              <a:t/>
            </a:r>
            <a:br>
              <a:rPr lang="en-US" dirty="0" smtClean="0"/>
            </a:br>
            <a:endParaRPr lang="en-US" dirty="0"/>
          </a:p>
        </p:txBody>
      </p:sp>
      <p:sp>
        <p:nvSpPr>
          <p:cNvPr id="3" name="შიგთავსის ჩანაცვლების ველი 2"/>
          <p:cNvSpPr>
            <a:spLocks noGrp="1"/>
          </p:cNvSpPr>
          <p:nvPr>
            <p:ph idx="1"/>
          </p:nvPr>
        </p:nvSpPr>
        <p:spPr/>
        <p:txBody>
          <a:bodyPr/>
          <a:lstStyle/>
          <a:p>
            <a:r>
              <a:rPr lang="en-US" b="1" dirty="0" smtClean="0"/>
              <a:t>Introduction</a:t>
            </a:r>
            <a:endParaRPr lang="ka-GE" b="1" dirty="0" smtClean="0"/>
          </a:p>
          <a:p>
            <a:pPr marL="0" indent="0">
              <a:buNone/>
            </a:pPr>
            <a:endParaRPr lang="ru-RU" dirty="0"/>
          </a:p>
          <a:p>
            <a:pPr algn="just"/>
            <a:r>
              <a:rPr lang="en-US" dirty="0"/>
              <a:t>Developments in Information Technology have brought new changes in all fields of our life within the first quarter of the 21st century and this has also striking affect on education and it led to innovations in English Language Teaching and Learning process. The article shows its importance by encouraging and motivating </a:t>
            </a:r>
            <a:r>
              <a:rPr lang="en-US" dirty="0" err="1"/>
              <a:t>sts</a:t>
            </a:r>
            <a:r>
              <a:rPr lang="en-US" dirty="0"/>
              <a:t> to use the language orally and develop their foreign language  skills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GB" dirty="0"/>
              <a:t>THEORETICAL BACKGROUND</a:t>
            </a:r>
            <a:endParaRPr lang="en-US" dirty="0"/>
          </a:p>
        </p:txBody>
      </p:sp>
      <p:sp>
        <p:nvSpPr>
          <p:cNvPr id="3" name="შიგთავსის ჩანაცვლების ველი 2"/>
          <p:cNvSpPr>
            <a:spLocks noGrp="1"/>
          </p:cNvSpPr>
          <p:nvPr>
            <p:ph idx="1"/>
          </p:nvPr>
        </p:nvSpPr>
        <p:spPr/>
        <p:txBody>
          <a:bodyPr>
            <a:normAutofit lnSpcReduction="10000"/>
          </a:bodyPr>
          <a:lstStyle/>
          <a:p>
            <a:pPr>
              <a:buNone/>
            </a:pPr>
            <a:r>
              <a:rPr lang="en-US" dirty="0"/>
              <a:t>The purpose of present-day education is to not just make students literate but to promote critical thinking, creativity and the innovation skills of young people who are considered the main drivers for “[s]mart growth: developing and economy based on knowledge and innovation” (Europe 2020 Strategy 2010:3). The placing of particular focus on those skills is in line with the recent developments of pedagogical frameworks which put forward the idea of developing confident, independent, self-motivated and empowered students who are responsible for their own learning. Research on the use of digital technologies in education</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r>
              <a:rPr lang="ka-GE" b="1" dirty="0"/>
              <a:t/>
            </a:r>
            <a:br>
              <a:rPr lang="ka-GE" b="1" dirty="0"/>
            </a:br>
            <a:r>
              <a:rPr lang="ka-GE" b="1" dirty="0" smtClean="0"/>
              <a:t/>
            </a:r>
            <a:br>
              <a:rPr lang="ka-GE" b="1" dirty="0" smtClean="0"/>
            </a:br>
            <a:r>
              <a:rPr lang="ka-GE" b="1" dirty="0"/>
              <a:t/>
            </a:r>
            <a:br>
              <a:rPr lang="ka-GE" b="1" dirty="0"/>
            </a:br>
            <a:r>
              <a:rPr lang="ka-GE" b="1" dirty="0" smtClean="0"/>
              <a:t/>
            </a:r>
            <a:br>
              <a:rPr lang="ka-GE" b="1" dirty="0" smtClean="0"/>
            </a:br>
            <a:r>
              <a:rPr lang="en-US" dirty="0" smtClean="0"/>
              <a:t/>
            </a:r>
            <a:br>
              <a:rPr lang="en-US" dirty="0" smtClean="0"/>
            </a:br>
            <a:endParaRPr lang="en-US" dirty="0"/>
          </a:p>
        </p:txBody>
      </p:sp>
      <p:sp>
        <p:nvSpPr>
          <p:cNvPr id="3" name="შიგთავსის ჩანაცვლების ველი 2"/>
          <p:cNvSpPr>
            <a:spLocks noGrp="1"/>
          </p:cNvSpPr>
          <p:nvPr>
            <p:ph idx="1"/>
          </p:nvPr>
        </p:nvSpPr>
        <p:spPr>
          <a:xfrm>
            <a:off x="457200" y="1219200"/>
            <a:ext cx="8229600" cy="5105400"/>
          </a:xfrm>
        </p:spPr>
        <p:txBody>
          <a:bodyPr>
            <a:noAutofit/>
          </a:bodyPr>
          <a:lstStyle/>
          <a:p>
            <a:r>
              <a:rPr lang="en-US" sz="2000" b="1" dirty="0"/>
              <a:t>Why mobile applications? </a:t>
            </a:r>
            <a:endParaRPr lang="ka-GE" sz="2000" b="1" dirty="0" smtClean="0"/>
          </a:p>
          <a:p>
            <a:endParaRPr lang="ka-GE" sz="2000" dirty="0"/>
          </a:p>
          <a:p>
            <a:r>
              <a:rPr lang="en-US" sz="2000" dirty="0" smtClean="0"/>
              <a:t>Mobile </a:t>
            </a:r>
            <a:r>
              <a:rPr lang="en-US" sz="2000" dirty="0"/>
              <a:t>applications help to promote the use of critical and creative thinking as they are open-ended. They encourage students to consider the implications of a scenario. The situation feels real and thus leads to a more engaging interaction among the learners. Mobile applications promote concept attainment through experiential practice. They help students to understand the nuances of a concept. Students often find them more deeply engaging than other activities, as they experience the activity firsthand, rather than hearing about it or seeing it. </a:t>
            </a:r>
            <a:endParaRPr lang="en-US" sz="2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28600" y="-45719"/>
            <a:ext cx="8458200" cy="45719"/>
          </a:xfrm>
        </p:spPr>
        <p:txBody>
          <a:bodyPr>
            <a:normAutofit fontScale="90000"/>
          </a:bodyPr>
          <a:lstStyle/>
          <a:p>
            <a:r>
              <a:rPr lang="en-US" sz="3600" dirty="0" smtClean="0"/>
              <a:t/>
            </a:r>
            <a:br>
              <a:rPr lang="en-US" sz="3600" dirty="0" smtClean="0"/>
            </a:br>
            <a:endParaRPr lang="en-US" sz="3600" dirty="0"/>
          </a:p>
        </p:txBody>
      </p:sp>
      <p:pic>
        <p:nvPicPr>
          <p:cNvPr id="1026" name="Picture 2" descr="C:\Users\Natia\Desktop\i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40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შიგთავსის ჩანაცვლების ველი 2"/>
          <p:cNvSpPr>
            <a:spLocks noGrp="1"/>
          </p:cNvSpPr>
          <p:nvPr>
            <p:ph idx="1"/>
          </p:nvPr>
        </p:nvSpPr>
        <p:spPr/>
        <p:txBody>
          <a:bodyPr>
            <a:normAutofit/>
          </a:bodyPr>
          <a:lstStyle/>
          <a:p>
            <a:pPr>
              <a:buNone/>
            </a:pPr>
            <a:r>
              <a:rPr lang="en-GB" b="1" dirty="0"/>
              <a:t>PRACTICAL </a:t>
            </a:r>
            <a:r>
              <a:rPr lang="en-GB" b="1" dirty="0" smtClean="0"/>
              <a:t>  IDEAS</a:t>
            </a:r>
          </a:p>
          <a:p>
            <a:pPr>
              <a:buNone/>
            </a:pPr>
            <a:endParaRPr lang="en-GB" b="1" dirty="0"/>
          </a:p>
          <a:p>
            <a:pPr>
              <a:buNone/>
            </a:pPr>
            <a:r>
              <a:rPr lang="en-US" dirty="0"/>
              <a:t>Activity 1: Guess the topic through the photos Topic: Civil right movement in the USA Aim: to develop students’ speaking skills (describing people, places and feelings) through recycling and </a:t>
            </a:r>
            <a:r>
              <a:rPr lang="en-US" dirty="0" err="1"/>
              <a:t>practising</a:t>
            </a:r>
            <a:r>
              <a:rPr lang="en-US" dirty="0"/>
              <a:t> relevant vocabulary Materials: photos of moments of the Civil rights movement in the USA on the smartphones. Procedure: Stage 1: Lead-in</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lstStyle/>
          <a:p>
            <a:pPr eaLnBrk="1" hangingPunct="1">
              <a:defRPr/>
            </a:pPr>
            <a:endParaRPr lang="en-US" dirty="0" smtClean="0"/>
          </a:p>
        </p:txBody>
      </p:sp>
      <p:sp>
        <p:nvSpPr>
          <p:cNvPr id="72707" name="Rectangle 3"/>
          <p:cNvSpPr>
            <a:spLocks noGrp="1" noChangeArrowheads="1"/>
          </p:cNvSpPr>
          <p:nvPr>
            <p:ph idx="1"/>
          </p:nvPr>
        </p:nvSpPr>
        <p:spPr/>
        <p:txBody>
          <a:bodyPr>
            <a:normAutofit fontScale="92500" lnSpcReduction="10000"/>
          </a:bodyPr>
          <a:lstStyle/>
          <a:p>
            <a:pPr>
              <a:lnSpc>
                <a:spcPct val="90000"/>
              </a:lnSpc>
              <a:defRPr/>
            </a:pPr>
            <a:r>
              <a:rPr lang="en-US" sz="3200" b="1" dirty="0"/>
              <a:t>Procedure: </a:t>
            </a:r>
          </a:p>
          <a:p>
            <a:pPr>
              <a:lnSpc>
                <a:spcPct val="90000"/>
              </a:lnSpc>
              <a:defRPr/>
            </a:pPr>
            <a:r>
              <a:rPr lang="en-US" sz="3200" dirty="0" smtClean="0"/>
              <a:t>1</a:t>
            </a:r>
            <a:r>
              <a:rPr lang="en-US" sz="3200" dirty="0"/>
              <a:t>. The teacher divides the students in 4 groups of 4 learners. The teacher asks students whether they know anything about the civil rights movement of people around the world. Groups discuss ideas. If they have no idea of such movements, the teacher allows them to browse the internet using their smartphones for civil right movements. 2. When ready spokespersons of the groups report their findings to the other groups. </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en-US" dirty="0"/>
          </a:p>
        </p:txBody>
      </p:sp>
      <p:sp>
        <p:nvSpPr>
          <p:cNvPr id="3" name="შიგთავსის ჩანაცვლების ველი 2"/>
          <p:cNvSpPr>
            <a:spLocks noGrp="1"/>
          </p:cNvSpPr>
          <p:nvPr>
            <p:ph idx="1"/>
          </p:nvPr>
        </p:nvSpPr>
        <p:spPr/>
        <p:txBody>
          <a:bodyPr/>
          <a:lstStyle/>
          <a:p>
            <a:r>
              <a:rPr lang="en-US" b="1" dirty="0"/>
              <a:t>Stage 2: </a:t>
            </a:r>
          </a:p>
          <a:p>
            <a:r>
              <a:rPr lang="en-US" dirty="0" smtClean="0"/>
              <a:t>Recycling </a:t>
            </a:r>
            <a:r>
              <a:rPr lang="en-US" dirty="0"/>
              <a:t>vocabulary Procedure: 1. The teacher asks groups to brainstorm vocabulary related to describing people, feelings and places. When ready groups compare their vocabulary lists and add up the missing words. 2. If necessary, the teacher helps L2 learners by eliciting relevant vocabulary through the use of pictures, other visual clues or ready descriptions presented on the board. Students copy the words in their notebooks.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ნაკადი">
  <a:themeElements>
    <a:clrScheme name="ნაკადი">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ნაკადი">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ნაკადი">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490</TotalTime>
  <Words>789</Words>
  <Application>Microsoft Office PowerPoint</Application>
  <PresentationFormat>On-screen Show (4:3)</PresentationFormat>
  <Paragraphs>29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ნაკადი</vt:lpstr>
      <vt:lpstr>PowerPoint Presentation</vt:lpstr>
      <vt:lpstr>  Abstract  </vt:lpstr>
      <vt:lpstr>n  </vt:lpstr>
      <vt:lpstr>THEORETICAL BACKGROUND</vt:lpstr>
      <vt:lpstr>     </vt:lpstr>
      <vt:lpstr> </vt:lpstr>
      <vt:lpstr>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17th -20th CENTURIES</dc:title>
  <dc:creator>NoteBook</dc:creator>
  <cp:lastModifiedBy>Natia</cp:lastModifiedBy>
  <cp:revision>39</cp:revision>
  <dcterms:created xsi:type="dcterms:W3CDTF">2015-03-04T07:21:06Z</dcterms:created>
  <dcterms:modified xsi:type="dcterms:W3CDTF">2019-07-03T04:51:53Z</dcterms:modified>
</cp:coreProperties>
</file>