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60" r:id="rId4"/>
    <p:sldId id="267" r:id="rId5"/>
    <p:sldId id="261" r:id="rId6"/>
    <p:sldId id="275" r:id="rId7"/>
    <p:sldId id="285" r:id="rId8"/>
    <p:sldId id="287" r:id="rId9"/>
    <p:sldId id="292" r:id="rId10"/>
    <p:sldId id="294" r:id="rId11"/>
    <p:sldId id="293" r:id="rId12"/>
    <p:sldId id="264" r:id="rId13"/>
    <p:sldId id="272" r:id="rId14"/>
    <p:sldId id="280" r:id="rId15"/>
    <p:sldId id="274" r:id="rId16"/>
    <p:sldId id="277" r:id="rId17"/>
    <p:sldId id="283" r:id="rId18"/>
    <p:sldId id="273" r:id="rId19"/>
    <p:sldId id="278" r:id="rId20"/>
    <p:sldId id="281" r:id="rId21"/>
    <p:sldId id="265" r:id="rId22"/>
    <p:sldId id="266" r:id="rId23"/>
    <p:sldId id="284" r:id="rId24"/>
    <p:sldId id="279" r:id="rId25"/>
    <p:sldId id="282" r:id="rId26"/>
    <p:sldId id="288" r:id="rId27"/>
    <p:sldId id="276" r:id="rId28"/>
    <p:sldId id="291" r:id="rId29"/>
    <p:sldId id="259" r:id="rId30"/>
    <p:sldId id="295" r:id="rId31"/>
    <p:sldId id="300" r:id="rId32"/>
    <p:sldId id="296" r:id="rId33"/>
    <p:sldId id="297" r:id="rId34"/>
    <p:sldId id="298" r:id="rId35"/>
    <p:sldId id="299" r:id="rId36"/>
    <p:sldId id="26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2543"/>
  </p:normalViewPr>
  <p:slideViewPr>
    <p:cSldViewPr snapToGrid="0">
      <p:cViewPr varScale="1">
        <p:scale>
          <a:sx n="105" d="100"/>
          <a:sy n="105" d="100"/>
        </p:scale>
        <p:origin x="20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71A12-A657-45FF-ACD2-A3407A67506C}" type="datetimeFigureOut">
              <a:rPr lang="en-US" smtClean="0"/>
              <a:t>7/3/19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DEDEE-BFFB-43AB-B982-6243B953CA8C}" type="slidenum">
              <a:rPr lang="en-US" smtClean="0"/>
              <a:t>‹#›</a:t>
            </a:fld>
            <a:endParaRPr lang="en-US"/>
          </a:p>
        </p:txBody>
      </p:sp>
    </p:spTree>
    <p:extLst>
      <p:ext uri="{BB962C8B-B14F-4D97-AF65-F5344CB8AC3E}">
        <p14:creationId xmlns:p14="http://schemas.microsoft.com/office/powerpoint/2010/main" val="3460314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fld id="{9D48571B-EEA9-4DD7-A98B-35FBD52D7947}" type="slidenum">
              <a:rPr lang="en-US" altLang="en-US" sz="1200">
                <a:latin typeface="Calibri" panose="020F0502020204030204" pitchFamily="34" charset="0"/>
              </a:rPr>
              <a:pPr/>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52805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CDEDEE-BFFB-43AB-B982-6243B953CA8C}" type="slidenum">
              <a:rPr lang="en-US" smtClean="0"/>
              <a:t>21</a:t>
            </a:fld>
            <a:endParaRPr lang="en-US"/>
          </a:p>
        </p:txBody>
      </p:sp>
    </p:spTree>
    <p:extLst>
      <p:ext uri="{BB962C8B-B14F-4D97-AF65-F5344CB8AC3E}">
        <p14:creationId xmlns:p14="http://schemas.microsoft.com/office/powerpoint/2010/main" val="99516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C8D112-4A33-4D39-816B-BD7D8018B7B2}" type="datetimeFigureOut">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28534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C8D112-4A33-4D39-816B-BD7D8018B7B2}" type="datetimeFigureOut">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45277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C8D112-4A33-4D39-816B-BD7D8018B7B2}" type="datetimeFigureOut">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48957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C8D112-4A33-4D39-816B-BD7D8018B7B2}" type="datetimeFigureOut">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26187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C8D112-4A33-4D39-816B-BD7D8018B7B2}" type="datetimeFigureOut">
              <a:rPr lang="en-US" smtClean="0"/>
              <a:t>7/3/19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9440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C8D112-4A33-4D39-816B-BD7D8018B7B2}" type="datetimeFigureOut">
              <a:rPr lang="en-US" smtClean="0"/>
              <a:t>7/3/19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55807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C8D112-4A33-4D39-816B-BD7D8018B7B2}" type="datetimeFigureOut">
              <a:rPr lang="en-US" smtClean="0"/>
              <a:t>7/3/19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378170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C8D112-4A33-4D39-816B-BD7D8018B7B2}" type="datetimeFigureOut">
              <a:rPr lang="en-US" smtClean="0"/>
              <a:t>7/3/19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50945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C8D112-4A33-4D39-816B-BD7D8018B7B2}" type="datetimeFigureOut">
              <a:rPr lang="en-US" smtClean="0"/>
              <a:t>7/3/19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177790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C8D112-4A33-4D39-816B-BD7D8018B7B2}" type="datetimeFigureOut">
              <a:rPr lang="en-US" smtClean="0"/>
              <a:t>7/3/19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26166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C8D112-4A33-4D39-816B-BD7D8018B7B2}" type="datetimeFigureOut">
              <a:rPr lang="en-US" smtClean="0"/>
              <a:t>7/3/19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259BF-310C-4EF8-A074-2BD9C8059977}" type="slidenum">
              <a:rPr lang="en-US" smtClean="0"/>
              <a:t>‹#›</a:t>
            </a:fld>
            <a:endParaRPr lang="en-US"/>
          </a:p>
        </p:txBody>
      </p:sp>
    </p:spTree>
    <p:extLst>
      <p:ext uri="{BB962C8B-B14F-4D97-AF65-F5344CB8AC3E}">
        <p14:creationId xmlns:p14="http://schemas.microsoft.com/office/powerpoint/2010/main" val="63822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8D112-4A33-4D39-816B-BD7D8018B7B2}" type="datetimeFigureOut">
              <a:rPr lang="en-US" smtClean="0"/>
              <a:t>7/3/19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259BF-310C-4EF8-A074-2BD9C8059977}" type="slidenum">
              <a:rPr lang="en-US" smtClean="0"/>
              <a:t>‹#›</a:t>
            </a:fld>
            <a:endParaRPr lang="en-US"/>
          </a:p>
        </p:txBody>
      </p:sp>
    </p:spTree>
    <p:extLst>
      <p:ext uri="{BB962C8B-B14F-4D97-AF65-F5344CB8AC3E}">
        <p14:creationId xmlns:p14="http://schemas.microsoft.com/office/powerpoint/2010/main" val="764966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9586" y="269507"/>
            <a:ext cx="10698480" cy="3455469"/>
          </a:xfrm>
          <a:solidFill>
            <a:schemeClr val="accent1">
              <a:lumMod val="75000"/>
              <a:alpha val="70000"/>
            </a:schemeClr>
          </a:solidFill>
        </p:spPr>
        <p:txBody>
          <a:bodyPr/>
          <a:lstStyle/>
          <a:p>
            <a:r>
              <a:rPr lang="en-US" dirty="0">
                <a:solidFill>
                  <a:schemeClr val="bg1"/>
                </a:solidFill>
              </a:rPr>
              <a:t>თ</a:t>
            </a:r>
            <a:r>
              <a:rPr lang="ka-GE" dirty="0">
                <a:solidFill>
                  <a:schemeClr val="bg1"/>
                </a:solidFill>
              </a:rPr>
              <a:t>ანამედროვე ტექნოლოგიების როლი სამედიცინო განათლებაში</a:t>
            </a:r>
            <a:endParaRPr lang="en-US" dirty="0"/>
          </a:p>
        </p:txBody>
      </p:sp>
      <p:sp>
        <p:nvSpPr>
          <p:cNvPr id="3" name="Subtitle 2"/>
          <p:cNvSpPr>
            <a:spLocks noGrp="1"/>
          </p:cNvSpPr>
          <p:nvPr>
            <p:ph type="subTitle" idx="1"/>
          </p:nvPr>
        </p:nvSpPr>
        <p:spPr>
          <a:xfrm>
            <a:off x="1523999" y="3881171"/>
            <a:ext cx="9144000" cy="1655762"/>
          </a:xfrm>
        </p:spPr>
        <p:txBody>
          <a:bodyPr/>
          <a:lstStyle/>
          <a:p>
            <a:r>
              <a:rPr lang="ka-GE" dirty="0">
                <a:solidFill>
                  <a:schemeClr val="bg1"/>
                </a:solidFill>
              </a:rPr>
              <a:t>ასოცირებული პროფესორი  ლეილა ახვლედიანი</a:t>
            </a:r>
            <a:endParaRPr lang="en-US" dirty="0">
              <a:solidFill>
                <a:schemeClr val="bg1"/>
              </a:solidFill>
            </a:endParaRPr>
          </a:p>
        </p:txBody>
      </p:sp>
    </p:spTree>
    <p:extLst>
      <p:ext uri="{BB962C8B-B14F-4D97-AF65-F5344CB8AC3E}">
        <p14:creationId xmlns:p14="http://schemas.microsoft.com/office/powerpoint/2010/main" val="1700405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CD8F-ECEF-3D43-A415-D003E4B410E7}"/>
              </a:ext>
            </a:extLst>
          </p:cNvPr>
          <p:cNvSpPr>
            <a:spLocks noGrp="1"/>
          </p:cNvSpPr>
          <p:nvPr>
            <p:ph type="title"/>
          </p:nvPr>
        </p:nvSpPr>
        <p:spPr/>
        <p:txBody>
          <a:bodyPr/>
          <a:lstStyle/>
          <a:p>
            <a:r>
              <a:rPr lang="ka-GE" dirty="0"/>
              <a:t>დაშლადი  3</a:t>
            </a:r>
            <a:r>
              <a:rPr lang="en-US" dirty="0"/>
              <a:t>D </a:t>
            </a:r>
            <a:r>
              <a:rPr lang="ka-GE" dirty="0"/>
              <a:t>მოდელები</a:t>
            </a:r>
            <a:endParaRPr lang="en-US" dirty="0"/>
          </a:p>
        </p:txBody>
      </p:sp>
      <p:pic>
        <p:nvPicPr>
          <p:cNvPr id="5" name="Content Placeholder 4">
            <a:extLst>
              <a:ext uri="{FF2B5EF4-FFF2-40B4-BE49-F238E27FC236}">
                <a16:creationId xmlns:a16="http://schemas.microsoft.com/office/drawing/2014/main" id="{3C3E00C3-9AF5-174C-8CDC-67B4C2E34F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6208" y="1280160"/>
            <a:ext cx="5955792" cy="3722370"/>
          </a:xfrm>
        </p:spPr>
      </p:pic>
      <p:pic>
        <p:nvPicPr>
          <p:cNvPr id="6" name="Picture 5">
            <a:extLst>
              <a:ext uri="{FF2B5EF4-FFF2-40B4-BE49-F238E27FC236}">
                <a16:creationId xmlns:a16="http://schemas.microsoft.com/office/drawing/2014/main" id="{A998DE34-DD20-C84A-96F1-A490DA19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0528"/>
            <a:ext cx="6236208" cy="4157472"/>
          </a:xfrm>
          <a:prstGeom prst="rect">
            <a:avLst/>
          </a:prstGeom>
        </p:spPr>
      </p:pic>
    </p:spTree>
    <p:extLst>
      <p:ext uri="{BB962C8B-B14F-4D97-AF65-F5344CB8AC3E}">
        <p14:creationId xmlns:p14="http://schemas.microsoft.com/office/powerpoint/2010/main" val="195873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5608-C99D-6F44-BF2D-887D7531D205}"/>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02B8727E-D362-3646-B9A3-735637675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669036"/>
            <a:ext cx="6475476" cy="6475476"/>
          </a:xfrm>
          <a:prstGeom prst="rect">
            <a:avLst/>
          </a:prstGeom>
        </p:spPr>
      </p:pic>
      <p:pic>
        <p:nvPicPr>
          <p:cNvPr id="4" name="Picture 3">
            <a:extLst>
              <a:ext uri="{FF2B5EF4-FFF2-40B4-BE49-F238E27FC236}">
                <a16:creationId xmlns:a16="http://schemas.microsoft.com/office/drawing/2014/main" id="{D3CBF3E2-3927-7F4F-A2DB-CA67C86AB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312" y="-646176"/>
            <a:ext cx="6176772" cy="6176772"/>
          </a:xfrm>
          <a:prstGeom prst="rect">
            <a:avLst/>
          </a:prstGeom>
        </p:spPr>
      </p:pic>
      <p:sp>
        <p:nvSpPr>
          <p:cNvPr id="8" name="Content Placeholder 7">
            <a:extLst>
              <a:ext uri="{FF2B5EF4-FFF2-40B4-BE49-F238E27FC236}">
                <a16:creationId xmlns:a16="http://schemas.microsoft.com/office/drawing/2014/main" id="{141652CA-E18F-374D-9998-37ED68F03D6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3825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dirty="0"/>
              <a:t>სიმულაციური პალატა აღჭურვილობთ</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636" y="1469490"/>
            <a:ext cx="11405937" cy="5152278"/>
          </a:xfrm>
          <a:prstGeom prst="roundRect">
            <a:avLst>
              <a:gd name="adj" fmla="val 4167"/>
            </a:avLst>
          </a:prstGeom>
          <a:solidFill>
            <a:srgbClr val="FFFFFF"/>
          </a:solidFill>
          <a:ln w="76200" cap="sq">
            <a:solidFill>
              <a:schemeClr val="accent4">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2870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5DB5-7192-2640-BBEB-21A21842469D}"/>
              </a:ext>
            </a:extLst>
          </p:cNvPr>
          <p:cNvSpPr>
            <a:spLocks noGrp="1"/>
          </p:cNvSpPr>
          <p:nvPr>
            <p:ph type="title"/>
          </p:nvPr>
        </p:nvSpPr>
        <p:spPr>
          <a:xfrm>
            <a:off x="984504" y="365125"/>
            <a:ext cx="10515600" cy="1325563"/>
          </a:xfrm>
          <a:ln w="76200">
            <a:solidFill>
              <a:schemeClr val="accent1"/>
            </a:solidFill>
          </a:ln>
        </p:spPr>
        <p:txBody>
          <a:bodyPr/>
          <a:lstStyle/>
          <a:p>
            <a:pPr algn="ctr"/>
            <a:r>
              <a:rPr lang="ka-GE" dirty="0"/>
              <a:t>მშობიარე სიმულაციური მანეკენი</a:t>
            </a:r>
            <a:endParaRPr lang="en-US" dirty="0"/>
          </a:p>
        </p:txBody>
      </p:sp>
      <p:pic>
        <p:nvPicPr>
          <p:cNvPr id="4" name="Content Placeholder 3">
            <a:extLst>
              <a:ext uri="{FF2B5EF4-FFF2-40B4-BE49-F238E27FC236}">
                <a16:creationId xmlns:a16="http://schemas.microsoft.com/office/drawing/2014/main" id="{AF59FFB8-CA8B-8D48-A693-AA2C8668A1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12" y="1837335"/>
            <a:ext cx="11728704" cy="5020665"/>
          </a:xfrm>
        </p:spPr>
      </p:pic>
    </p:spTree>
    <p:extLst>
      <p:ext uri="{BB962C8B-B14F-4D97-AF65-F5344CB8AC3E}">
        <p14:creationId xmlns:p14="http://schemas.microsoft.com/office/powerpoint/2010/main" val="518880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7453-3DB1-2F41-B696-25176CBCB35D}"/>
              </a:ext>
            </a:extLst>
          </p:cNvPr>
          <p:cNvSpPr>
            <a:spLocks noGrp="1"/>
          </p:cNvSpPr>
          <p:nvPr>
            <p:ph type="title"/>
          </p:nvPr>
        </p:nvSpPr>
        <p:spPr/>
        <p:txBody>
          <a:bodyPr/>
          <a:lstStyle/>
          <a:p>
            <a:pPr algn="ctr"/>
            <a:r>
              <a:rPr lang="ka-GE" dirty="0"/>
              <a:t>ახალშობილთა რეანიმაცია </a:t>
            </a:r>
            <a:endParaRPr lang="en-US" dirty="0"/>
          </a:p>
        </p:txBody>
      </p:sp>
      <p:pic>
        <p:nvPicPr>
          <p:cNvPr id="5" name="Content Placeholder 4">
            <a:extLst>
              <a:ext uri="{FF2B5EF4-FFF2-40B4-BE49-F238E27FC236}">
                <a16:creationId xmlns:a16="http://schemas.microsoft.com/office/drawing/2014/main" id="{2D49EF82-C6A5-5B48-966E-FC1ABFEB4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392" y="1690688"/>
            <a:ext cx="10351008" cy="5156276"/>
          </a:xfrm>
        </p:spPr>
      </p:pic>
    </p:spTree>
    <p:extLst>
      <p:ext uri="{BB962C8B-B14F-4D97-AF65-F5344CB8AC3E}">
        <p14:creationId xmlns:p14="http://schemas.microsoft.com/office/powerpoint/2010/main" val="830578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5DB5-7192-2640-BBEB-21A21842469D}"/>
              </a:ext>
            </a:extLst>
          </p:cNvPr>
          <p:cNvSpPr>
            <a:spLocks noGrp="1"/>
          </p:cNvSpPr>
          <p:nvPr>
            <p:ph type="title"/>
          </p:nvPr>
        </p:nvSpPr>
        <p:spPr>
          <a:xfrm>
            <a:off x="984504" y="365125"/>
            <a:ext cx="10515600" cy="1325563"/>
          </a:xfrm>
          <a:ln w="76200">
            <a:solidFill>
              <a:schemeClr val="accent1"/>
            </a:solidFill>
          </a:ln>
        </p:spPr>
        <p:txBody>
          <a:bodyPr/>
          <a:lstStyle/>
          <a:p>
            <a:pPr algn="ctr"/>
            <a:r>
              <a:rPr lang="ka-GE" dirty="0"/>
              <a:t>ახალშობილის სიმულაციური მანეკენი</a:t>
            </a:r>
            <a:endParaRPr lang="en-US" dirty="0"/>
          </a:p>
        </p:txBody>
      </p:sp>
      <p:pic>
        <p:nvPicPr>
          <p:cNvPr id="7" name="Content Placeholder 6">
            <a:extLst>
              <a:ext uri="{FF2B5EF4-FFF2-40B4-BE49-F238E27FC236}">
                <a16:creationId xmlns:a16="http://schemas.microsoft.com/office/drawing/2014/main" id="{452EE082-6FED-6C4E-8F9F-613170EFAD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3056" y="1764062"/>
            <a:ext cx="8168640" cy="5093938"/>
          </a:xfrm>
        </p:spPr>
      </p:pic>
    </p:spTree>
    <p:extLst>
      <p:ext uri="{BB962C8B-B14F-4D97-AF65-F5344CB8AC3E}">
        <p14:creationId xmlns:p14="http://schemas.microsoft.com/office/powerpoint/2010/main" val="680041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0FC7-40FF-7C41-8C4B-8F1816FC025F}"/>
              </a:ext>
            </a:extLst>
          </p:cNvPr>
          <p:cNvSpPr>
            <a:spLocks noGrp="1"/>
          </p:cNvSpPr>
          <p:nvPr>
            <p:ph type="title"/>
          </p:nvPr>
        </p:nvSpPr>
        <p:spPr/>
        <p:txBody>
          <a:bodyPr/>
          <a:lstStyle/>
          <a:p>
            <a:pPr algn="ctr"/>
            <a:r>
              <a:rPr lang="ka-GE" dirty="0"/>
              <a:t>სიმულაციური ოპერაცია</a:t>
            </a:r>
            <a:endParaRPr lang="en-US" dirty="0"/>
          </a:p>
        </p:txBody>
      </p:sp>
      <p:pic>
        <p:nvPicPr>
          <p:cNvPr id="5" name="Content Placeholder 4">
            <a:extLst>
              <a:ext uri="{FF2B5EF4-FFF2-40B4-BE49-F238E27FC236}">
                <a16:creationId xmlns:a16="http://schemas.microsoft.com/office/drawing/2014/main" id="{C96BBBCF-E585-8648-A397-5CC5DEC2F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8256" y="1690687"/>
            <a:ext cx="8327136" cy="5154241"/>
          </a:xfrm>
        </p:spPr>
      </p:pic>
    </p:spTree>
    <p:extLst>
      <p:ext uri="{BB962C8B-B14F-4D97-AF65-F5344CB8AC3E}">
        <p14:creationId xmlns:p14="http://schemas.microsoft.com/office/powerpoint/2010/main" val="1027312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4E1-22ED-1944-95F0-300EADCA1B6D}"/>
              </a:ext>
            </a:extLst>
          </p:cNvPr>
          <p:cNvSpPr>
            <a:spLocks noGrp="1"/>
          </p:cNvSpPr>
          <p:nvPr>
            <p:ph type="title"/>
          </p:nvPr>
        </p:nvSpPr>
        <p:spPr/>
        <p:txBody>
          <a:bodyPr/>
          <a:lstStyle/>
          <a:p>
            <a:pPr algn="ctr"/>
            <a:r>
              <a:rPr lang="ka-GE" dirty="0"/>
              <a:t>ნეიროქირურგია</a:t>
            </a:r>
            <a:endParaRPr lang="en-US" dirty="0"/>
          </a:p>
        </p:txBody>
      </p:sp>
      <p:pic>
        <p:nvPicPr>
          <p:cNvPr id="5" name="Content Placeholder 4">
            <a:extLst>
              <a:ext uri="{FF2B5EF4-FFF2-40B4-BE49-F238E27FC236}">
                <a16:creationId xmlns:a16="http://schemas.microsoft.com/office/drawing/2014/main" id="{F20E8728-65C8-FF42-A2E7-69EBCFF241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4144" y="1979168"/>
            <a:ext cx="8363712" cy="4878832"/>
          </a:xfrm>
        </p:spPr>
      </p:pic>
    </p:spTree>
    <p:extLst>
      <p:ext uri="{BB962C8B-B14F-4D97-AF65-F5344CB8AC3E}">
        <p14:creationId xmlns:p14="http://schemas.microsoft.com/office/powerpoint/2010/main" val="155273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FAA0-5125-6342-91B7-F37A1E47E261}"/>
              </a:ext>
            </a:extLst>
          </p:cNvPr>
          <p:cNvSpPr>
            <a:spLocks noGrp="1"/>
          </p:cNvSpPr>
          <p:nvPr>
            <p:ph type="title"/>
          </p:nvPr>
        </p:nvSpPr>
        <p:spPr>
          <a:xfrm>
            <a:off x="838200" y="365125"/>
            <a:ext cx="10515600" cy="598043"/>
          </a:xfrm>
        </p:spPr>
        <p:txBody>
          <a:bodyPr>
            <a:normAutofit fontScale="90000"/>
          </a:bodyPr>
          <a:lstStyle/>
          <a:p>
            <a:pPr algn="ctr"/>
            <a:r>
              <a:rPr lang="ka-GE" dirty="0"/>
              <a:t>პლასტინირებული გვამი</a:t>
            </a:r>
            <a:endParaRPr lang="en-US" dirty="0"/>
          </a:p>
        </p:txBody>
      </p:sp>
      <p:pic>
        <p:nvPicPr>
          <p:cNvPr id="5" name="Content Placeholder 4">
            <a:extLst>
              <a:ext uri="{FF2B5EF4-FFF2-40B4-BE49-F238E27FC236}">
                <a16:creationId xmlns:a16="http://schemas.microsoft.com/office/drawing/2014/main" id="{EDB50D1A-0DAC-AC4D-A8EF-0D52FEFCF4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912" y="1048512"/>
            <a:ext cx="11362944" cy="5705126"/>
          </a:xfrm>
        </p:spPr>
      </p:pic>
    </p:spTree>
    <p:extLst>
      <p:ext uri="{BB962C8B-B14F-4D97-AF65-F5344CB8AC3E}">
        <p14:creationId xmlns:p14="http://schemas.microsoft.com/office/powerpoint/2010/main" val="249001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545E2-5C6A-A441-A376-6415DA6D692C}"/>
              </a:ext>
            </a:extLst>
          </p:cNvPr>
          <p:cNvSpPr>
            <a:spLocks noGrp="1"/>
          </p:cNvSpPr>
          <p:nvPr>
            <p:ph type="title"/>
          </p:nvPr>
        </p:nvSpPr>
        <p:spPr/>
        <p:txBody>
          <a:bodyPr/>
          <a:lstStyle/>
          <a:p>
            <a:pPr algn="ctr"/>
            <a:r>
              <a:rPr lang="ka-GE" dirty="0"/>
              <a:t>სიმულაციური დაზიანებები და ჭრილობები</a:t>
            </a:r>
            <a:endParaRPr lang="en-US" dirty="0"/>
          </a:p>
        </p:txBody>
      </p:sp>
      <p:pic>
        <p:nvPicPr>
          <p:cNvPr id="5" name="Content Placeholder 4">
            <a:extLst>
              <a:ext uri="{FF2B5EF4-FFF2-40B4-BE49-F238E27FC236}">
                <a16:creationId xmlns:a16="http://schemas.microsoft.com/office/drawing/2014/main" id="{CA4F8B6A-EAA8-F74A-AE79-A8C56D2E1B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264" y="1825624"/>
            <a:ext cx="9777984" cy="5032375"/>
          </a:xfrm>
        </p:spPr>
      </p:pic>
    </p:spTree>
    <p:extLst>
      <p:ext uri="{BB962C8B-B14F-4D97-AF65-F5344CB8AC3E}">
        <p14:creationId xmlns:p14="http://schemas.microsoft.com/office/powerpoint/2010/main" val="191851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336" y="1850314"/>
            <a:ext cx="11133448" cy="4391989"/>
          </a:xfrm>
          <a:solidFill>
            <a:schemeClr val="accent1">
              <a:lumMod val="75000"/>
              <a:alpha val="72000"/>
            </a:schemeClr>
          </a:solidFill>
        </p:spPr>
        <p:txBody>
          <a:bodyPr>
            <a:normAutofit lnSpcReduction="10000"/>
          </a:bodyPr>
          <a:lstStyle/>
          <a:p>
            <a:r>
              <a:rPr lang="ka-GE" dirty="0">
                <a:solidFill>
                  <a:schemeClr val="bg1"/>
                </a:solidFill>
              </a:rPr>
              <a:t>თანამედროვე ტექნოლოგიების სწრაფად განვითარებამ და ახალგაზრდა თაობის ინტერესმა ტელეფონების, კომპიუტერული ტექნოლოგიისა და სხვა  ტექნიკური საშუალებებისადმი დააყენა განათლების სისტემა   გარდაუვალი აუცილებლობის წინაშე ფეხდაფეხ  გაჰყვეს ამ განვითარებას, თუ ეს ვერ მოახერხა მაშინ ჭკვიანი და მოსაზრებული სტუდენტი აუდიტორიაში აღარ გაჩერდება. </a:t>
            </a:r>
          </a:p>
          <a:p>
            <a:r>
              <a:rPr lang="ka-GE" dirty="0">
                <a:solidFill>
                  <a:schemeClr val="bg1"/>
                </a:solidFill>
              </a:rPr>
              <a:t>ამ მხრივ  სხვა სფეროებთან შედარებით უფრო მეტი მოეთხოვება, კომპიუტერულ,  საინჟინრო ტექნოლოგიას, საავიაციო და სანავიგაციო მიმართულებებს  და რასაკვირველია პირველ რიგში სამედიცინო განათლებას.</a:t>
            </a:r>
            <a:endParaRPr lang="en-US" dirty="0">
              <a:solidFill>
                <a:schemeClr val="bg1"/>
              </a:solidFill>
            </a:endParaRPr>
          </a:p>
        </p:txBody>
      </p:sp>
      <p:sp>
        <p:nvSpPr>
          <p:cNvPr id="5" name="Title 4">
            <a:extLst>
              <a:ext uri="{FF2B5EF4-FFF2-40B4-BE49-F238E27FC236}">
                <a16:creationId xmlns:a16="http://schemas.microsoft.com/office/drawing/2014/main" id="{64D370A3-444F-9C41-805F-84DE3A06B8D6}"/>
              </a:ext>
            </a:extLst>
          </p:cNvPr>
          <p:cNvSpPr>
            <a:spLocks noGrp="1"/>
          </p:cNvSpPr>
          <p:nvPr>
            <p:ph type="title"/>
          </p:nvPr>
        </p:nvSpPr>
        <p:spPr>
          <a:xfrm>
            <a:off x="341376" y="365125"/>
            <a:ext cx="11012424" cy="1158875"/>
          </a:xfrm>
          <a:solidFill>
            <a:schemeClr val="accent5">
              <a:lumMod val="75000"/>
              <a:alpha val="88000"/>
            </a:schemeClr>
          </a:solidFill>
        </p:spPr>
        <p:txBody>
          <a:bodyPr/>
          <a:lstStyle/>
          <a:p>
            <a:r>
              <a:rPr lang="en-US" dirty="0">
                <a:solidFill>
                  <a:schemeClr val="bg1"/>
                </a:solidFill>
              </a:rPr>
              <a:t>XXI </a:t>
            </a:r>
            <a:r>
              <a:rPr lang="ka-GE" dirty="0">
                <a:solidFill>
                  <a:schemeClr val="bg1"/>
                </a:solidFill>
              </a:rPr>
              <a:t>საუკუნის გამოწვევა</a:t>
            </a:r>
            <a:endParaRPr lang="en-US" dirty="0">
              <a:solidFill>
                <a:schemeClr val="bg1"/>
              </a:solidFill>
            </a:endParaRPr>
          </a:p>
        </p:txBody>
      </p:sp>
    </p:spTree>
    <p:extLst>
      <p:ext uri="{BB962C8B-B14F-4D97-AF65-F5344CB8AC3E}">
        <p14:creationId xmlns:p14="http://schemas.microsoft.com/office/powerpoint/2010/main" val="6223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96FF-E1BE-A44F-B870-E28E64CD1F26}"/>
              </a:ext>
            </a:extLst>
          </p:cNvPr>
          <p:cNvSpPr>
            <a:spLocks noGrp="1"/>
          </p:cNvSpPr>
          <p:nvPr>
            <p:ph type="title"/>
          </p:nvPr>
        </p:nvSpPr>
        <p:spPr/>
        <p:txBody>
          <a:bodyPr/>
          <a:lstStyle/>
          <a:p>
            <a:r>
              <a:rPr lang="ka-GE" dirty="0"/>
              <a:t>სხვადასხვა ლოკალიზაციის ჭრილობები</a:t>
            </a:r>
            <a:endParaRPr lang="en-US" dirty="0"/>
          </a:p>
        </p:txBody>
      </p:sp>
      <p:pic>
        <p:nvPicPr>
          <p:cNvPr id="5" name="Content Placeholder 4">
            <a:extLst>
              <a:ext uri="{FF2B5EF4-FFF2-40B4-BE49-F238E27FC236}">
                <a16:creationId xmlns:a16="http://schemas.microsoft.com/office/drawing/2014/main" id="{33771D23-F0A8-E44D-9BA8-8A5BE00C4F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0096" y="1511808"/>
            <a:ext cx="6851904" cy="5346192"/>
          </a:xfrm>
          <a:ln w="76200">
            <a:solidFill>
              <a:srgbClr val="FF0000"/>
            </a:solidFill>
          </a:ln>
        </p:spPr>
      </p:pic>
      <p:pic>
        <p:nvPicPr>
          <p:cNvPr id="6" name="Content Placeholder 4">
            <a:extLst>
              <a:ext uri="{FF2B5EF4-FFF2-40B4-BE49-F238E27FC236}">
                <a16:creationId xmlns:a16="http://schemas.microsoft.com/office/drawing/2014/main" id="{900135EA-9BA5-C149-9F03-9ADBBAE99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1808"/>
            <a:ext cx="5431028" cy="5346192"/>
          </a:xfrm>
          <a:prstGeom prst="rect">
            <a:avLst/>
          </a:prstGeom>
          <a:ln w="76200">
            <a:solidFill>
              <a:srgbClr val="FF0000"/>
            </a:solidFill>
          </a:ln>
        </p:spPr>
      </p:pic>
    </p:spTree>
    <p:extLst>
      <p:ext uri="{BB962C8B-B14F-4D97-AF65-F5344CB8AC3E}">
        <p14:creationId xmlns:p14="http://schemas.microsoft.com/office/powerpoint/2010/main" val="639422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689"/>
            <a:ext cx="10988040" cy="890016"/>
          </a:xfrm>
        </p:spPr>
        <p:txBody>
          <a:bodyPr>
            <a:normAutofit fontScale="90000"/>
          </a:bodyPr>
          <a:lstStyle/>
          <a:p>
            <a:pPr algn="ctr"/>
            <a:r>
              <a:rPr lang="ka-GE" dirty="0"/>
              <a:t>ვირტუალური კლინიკური შემთხვევების მაგიდა</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 y="1209607"/>
            <a:ext cx="11550316" cy="5523869"/>
          </a:xfrm>
          <a:prstGeom prst="round2DiagRect">
            <a:avLst>
              <a:gd name="adj1" fmla="val 16667"/>
              <a:gd name="adj2" fmla="val 0"/>
            </a:avLst>
          </a:prstGeom>
          <a:ln w="88900" cap="sq">
            <a:solidFill>
              <a:schemeClr val="accent5">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8117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a:t>ვირტუალური პაციენტი</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32294"/>
            <a:ext cx="11954577" cy="5229043"/>
          </a:xfrm>
          <a:prstGeom prst="rect">
            <a:avLst/>
          </a:prstGeom>
          <a:solidFill>
            <a:srgbClr val="FFFFFF">
              <a:shade val="85000"/>
            </a:srgbClr>
          </a:solidFill>
          <a:ln w="190500" cap="rnd">
            <a:solidFill>
              <a:schemeClr val="accent5">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3948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3153-F295-A943-8E86-C94F174497D4}"/>
              </a:ext>
            </a:extLst>
          </p:cNvPr>
          <p:cNvSpPr>
            <a:spLocks noGrp="1"/>
          </p:cNvSpPr>
          <p:nvPr>
            <p:ph type="title"/>
          </p:nvPr>
        </p:nvSpPr>
        <p:spPr/>
        <p:txBody>
          <a:bodyPr/>
          <a:lstStyle/>
          <a:p>
            <a:pPr algn="ctr"/>
            <a:r>
              <a:rPr lang="ka-GE" dirty="0"/>
              <a:t>რეანიმაცია</a:t>
            </a:r>
            <a:endParaRPr lang="en-US" dirty="0"/>
          </a:p>
        </p:txBody>
      </p:sp>
      <p:pic>
        <p:nvPicPr>
          <p:cNvPr id="5" name="Content Placeholder 4">
            <a:extLst>
              <a:ext uri="{FF2B5EF4-FFF2-40B4-BE49-F238E27FC236}">
                <a16:creationId xmlns:a16="http://schemas.microsoft.com/office/drawing/2014/main" id="{AF1EBE7A-258F-CA42-824E-AB3BAED8E0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752" y="1877568"/>
            <a:ext cx="10850880" cy="4896482"/>
          </a:xfrm>
        </p:spPr>
      </p:pic>
    </p:spTree>
    <p:extLst>
      <p:ext uri="{BB962C8B-B14F-4D97-AF65-F5344CB8AC3E}">
        <p14:creationId xmlns:p14="http://schemas.microsoft.com/office/powerpoint/2010/main" val="551603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D44A-EA99-9F46-98BF-392DDC53F8ED}"/>
              </a:ext>
            </a:extLst>
          </p:cNvPr>
          <p:cNvSpPr>
            <a:spLocks noGrp="1"/>
          </p:cNvSpPr>
          <p:nvPr>
            <p:ph type="title"/>
          </p:nvPr>
        </p:nvSpPr>
        <p:spPr/>
        <p:txBody>
          <a:bodyPr/>
          <a:lstStyle/>
          <a:p>
            <a:pPr algn="ctr"/>
            <a:r>
              <a:rPr lang="ka-GE" dirty="0"/>
              <a:t>რეანიმაცია</a:t>
            </a:r>
            <a:endParaRPr lang="en-US" dirty="0"/>
          </a:p>
        </p:txBody>
      </p:sp>
      <p:pic>
        <p:nvPicPr>
          <p:cNvPr id="5" name="Content Placeholder 4">
            <a:extLst>
              <a:ext uri="{FF2B5EF4-FFF2-40B4-BE49-F238E27FC236}">
                <a16:creationId xmlns:a16="http://schemas.microsoft.com/office/drawing/2014/main" id="{21506089-7973-0E4A-92E2-17FFCE7222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832" y="1634331"/>
            <a:ext cx="10558272" cy="5223669"/>
          </a:xfrm>
        </p:spPr>
      </p:pic>
    </p:spTree>
    <p:extLst>
      <p:ext uri="{BB962C8B-B14F-4D97-AF65-F5344CB8AC3E}">
        <p14:creationId xmlns:p14="http://schemas.microsoft.com/office/powerpoint/2010/main" val="284292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3F83-4EA6-9E44-B114-0DA64F51DC05}"/>
              </a:ext>
            </a:extLst>
          </p:cNvPr>
          <p:cNvSpPr>
            <a:spLocks noGrp="1"/>
          </p:cNvSpPr>
          <p:nvPr>
            <p:ph type="title"/>
          </p:nvPr>
        </p:nvSpPr>
        <p:spPr/>
        <p:txBody>
          <a:bodyPr/>
          <a:lstStyle/>
          <a:p>
            <a:pPr algn="ctr"/>
            <a:r>
              <a:rPr lang="ka-GE" dirty="0"/>
              <a:t>რეანიმაცია</a:t>
            </a:r>
            <a:endParaRPr lang="en-US" dirty="0"/>
          </a:p>
        </p:txBody>
      </p:sp>
      <p:pic>
        <p:nvPicPr>
          <p:cNvPr id="5" name="Content Placeholder 4">
            <a:extLst>
              <a:ext uri="{FF2B5EF4-FFF2-40B4-BE49-F238E27FC236}">
                <a16:creationId xmlns:a16="http://schemas.microsoft.com/office/drawing/2014/main" id="{895386C0-E62D-2B48-97DE-B572E1FEA3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0032" y="1848644"/>
            <a:ext cx="8692896" cy="5027136"/>
          </a:xfrm>
        </p:spPr>
      </p:pic>
    </p:spTree>
    <p:extLst>
      <p:ext uri="{BB962C8B-B14F-4D97-AF65-F5344CB8AC3E}">
        <p14:creationId xmlns:p14="http://schemas.microsoft.com/office/powerpoint/2010/main" val="4213173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6C3-89D9-D84C-9330-56EF40EB9557}"/>
              </a:ext>
            </a:extLst>
          </p:cNvPr>
          <p:cNvSpPr>
            <a:spLocks noGrp="1"/>
          </p:cNvSpPr>
          <p:nvPr>
            <p:ph type="title"/>
          </p:nvPr>
        </p:nvSpPr>
        <p:spPr/>
        <p:txBody>
          <a:bodyPr/>
          <a:lstStyle/>
          <a:p>
            <a:pPr algn="ctr"/>
            <a:r>
              <a:rPr lang="ka-GE" dirty="0"/>
              <a:t>ოპერაცია სიმულაციურ მანეკენზე</a:t>
            </a:r>
            <a:endParaRPr lang="en-US" dirty="0"/>
          </a:p>
        </p:txBody>
      </p:sp>
      <p:pic>
        <p:nvPicPr>
          <p:cNvPr id="5" name="Content Placeholder 4">
            <a:extLst>
              <a:ext uri="{FF2B5EF4-FFF2-40B4-BE49-F238E27FC236}">
                <a16:creationId xmlns:a16="http://schemas.microsoft.com/office/drawing/2014/main" id="{4458AA45-28A9-5E45-B5B3-9F01A0D867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5264" y="1690688"/>
            <a:ext cx="5730240" cy="5151342"/>
          </a:xfrm>
        </p:spPr>
      </p:pic>
    </p:spTree>
    <p:extLst>
      <p:ext uri="{BB962C8B-B14F-4D97-AF65-F5344CB8AC3E}">
        <p14:creationId xmlns:p14="http://schemas.microsoft.com/office/powerpoint/2010/main" val="256159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3EF9-CE55-2446-9B87-8ADB5485B9BE}"/>
              </a:ext>
            </a:extLst>
          </p:cNvPr>
          <p:cNvSpPr>
            <a:spLocks noGrp="1"/>
          </p:cNvSpPr>
          <p:nvPr>
            <p:ph type="title"/>
          </p:nvPr>
        </p:nvSpPr>
        <p:spPr/>
        <p:txBody>
          <a:bodyPr/>
          <a:lstStyle/>
          <a:p>
            <a:pPr algn="ctr"/>
            <a:r>
              <a:rPr lang="ka-GE" dirty="0"/>
              <a:t>ვირტუალური ოპერაცია</a:t>
            </a:r>
            <a:endParaRPr lang="en-US" dirty="0"/>
          </a:p>
        </p:txBody>
      </p:sp>
      <p:pic>
        <p:nvPicPr>
          <p:cNvPr id="5" name="Content Placeholder 4">
            <a:extLst>
              <a:ext uri="{FF2B5EF4-FFF2-40B4-BE49-F238E27FC236}">
                <a16:creationId xmlns:a16="http://schemas.microsoft.com/office/drawing/2014/main" id="{B25D9077-A93D-974B-95E3-E91C486C6C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240" y="1943894"/>
            <a:ext cx="9643872" cy="4830076"/>
          </a:xfrm>
        </p:spPr>
      </p:pic>
    </p:spTree>
    <p:extLst>
      <p:ext uri="{BB962C8B-B14F-4D97-AF65-F5344CB8AC3E}">
        <p14:creationId xmlns:p14="http://schemas.microsoft.com/office/powerpoint/2010/main" val="2631465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60D0-56E3-F941-9BAB-C13EF20BCC8E}"/>
              </a:ext>
            </a:extLst>
          </p:cNvPr>
          <p:cNvSpPr>
            <a:spLocks noGrp="1"/>
          </p:cNvSpPr>
          <p:nvPr>
            <p:ph type="title"/>
          </p:nvPr>
        </p:nvSpPr>
        <p:spPr>
          <a:xfrm>
            <a:off x="838200" y="365125"/>
            <a:ext cx="10515600" cy="659003"/>
          </a:xfrm>
        </p:spPr>
        <p:txBody>
          <a:bodyPr>
            <a:normAutofit fontScale="90000"/>
          </a:bodyPr>
          <a:lstStyle/>
          <a:p>
            <a:pPr algn="ctr"/>
            <a:r>
              <a:rPr lang="ka-GE" dirty="0"/>
              <a:t>გერიატრია</a:t>
            </a:r>
            <a:endParaRPr lang="en-US" dirty="0"/>
          </a:p>
        </p:txBody>
      </p:sp>
      <p:pic>
        <p:nvPicPr>
          <p:cNvPr id="5" name="Content Placeholder 4">
            <a:extLst>
              <a:ext uri="{FF2B5EF4-FFF2-40B4-BE49-F238E27FC236}">
                <a16:creationId xmlns:a16="http://schemas.microsoft.com/office/drawing/2014/main" id="{576BE69A-A000-0741-B912-A68A006A16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8560" y="1182446"/>
            <a:ext cx="4754880" cy="5482009"/>
          </a:xfrm>
        </p:spPr>
      </p:pic>
    </p:spTree>
    <p:extLst>
      <p:ext uri="{BB962C8B-B14F-4D97-AF65-F5344CB8AC3E}">
        <p14:creationId xmlns:p14="http://schemas.microsoft.com/office/powerpoint/2010/main" val="206880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7C31401-14D3-8940-A250-D64C2198D0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83536"/>
            <a:ext cx="7970137" cy="4474464"/>
          </a:xfrm>
        </p:spPr>
      </p:pic>
    </p:spTree>
    <p:extLst>
      <p:ext uri="{BB962C8B-B14F-4D97-AF65-F5344CB8AC3E}">
        <p14:creationId xmlns:p14="http://schemas.microsoft.com/office/powerpoint/2010/main" val="2638828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1031"/>
          </a:xfrm>
        </p:spPr>
        <p:txBody>
          <a:bodyPr/>
          <a:lstStyle/>
          <a:p>
            <a:pPr algn="ctr"/>
            <a:r>
              <a:rPr lang="ka-GE" dirty="0">
                <a:solidFill>
                  <a:schemeClr val="bg1"/>
                </a:solidFill>
              </a:rPr>
              <a:t>დასწავლის პირამიდა</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0153" y="1280161"/>
            <a:ext cx="9923647" cy="5577839"/>
          </a:xfrm>
          <a:prstGeom prst="round2DiagRect">
            <a:avLst>
              <a:gd name="adj1" fmla="val 16667"/>
              <a:gd name="adj2" fmla="val 0"/>
            </a:avLst>
          </a:prstGeom>
          <a:ln w="88900" cap="sq">
            <a:solidFill>
              <a:schemeClr val="accent5">
                <a:lumMod val="75000"/>
              </a:schemeClr>
            </a:solidFill>
            <a:miter lim="800000"/>
          </a:ln>
          <a:effectLst>
            <a:outerShdw blurRad="254000" algn="tl" rotWithShape="0">
              <a:srgbClr val="000000">
                <a:alpha val="43000"/>
              </a:srgbClr>
            </a:outerShdw>
          </a:effectLst>
        </p:spPr>
      </p:pic>
      <p:sp>
        <p:nvSpPr>
          <p:cNvPr id="3" name="Rectangle 2">
            <a:extLst>
              <a:ext uri="{FF2B5EF4-FFF2-40B4-BE49-F238E27FC236}">
                <a16:creationId xmlns:a16="http://schemas.microsoft.com/office/drawing/2014/main" id="{CC160C07-D7F0-3A48-BB42-2EBADC840011}"/>
              </a:ext>
            </a:extLst>
          </p:cNvPr>
          <p:cNvSpPr/>
          <p:nvPr/>
        </p:nvSpPr>
        <p:spPr>
          <a:xfrm>
            <a:off x="6056555" y="2097741"/>
            <a:ext cx="2850777" cy="46257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ლექცია</a:t>
            </a:r>
            <a:endParaRPr lang="en-US" dirty="0"/>
          </a:p>
        </p:txBody>
      </p:sp>
      <p:sp>
        <p:nvSpPr>
          <p:cNvPr id="5" name="Rectangle 4">
            <a:extLst>
              <a:ext uri="{FF2B5EF4-FFF2-40B4-BE49-F238E27FC236}">
                <a16:creationId xmlns:a16="http://schemas.microsoft.com/office/drawing/2014/main" id="{95F9FDE5-E02A-5040-97AF-4970D3D4A83F}"/>
              </a:ext>
            </a:extLst>
          </p:cNvPr>
          <p:cNvSpPr/>
          <p:nvPr/>
        </p:nvSpPr>
        <p:spPr>
          <a:xfrm>
            <a:off x="6305774" y="2714325"/>
            <a:ext cx="2850777" cy="46257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წაკითხვა</a:t>
            </a:r>
            <a:endParaRPr lang="en-US" dirty="0"/>
          </a:p>
        </p:txBody>
      </p:sp>
      <p:sp>
        <p:nvSpPr>
          <p:cNvPr id="6" name="Rectangle 5">
            <a:extLst>
              <a:ext uri="{FF2B5EF4-FFF2-40B4-BE49-F238E27FC236}">
                <a16:creationId xmlns:a16="http://schemas.microsoft.com/office/drawing/2014/main" id="{4EE05B2F-0348-104A-AD82-8F7BAA7593B3}"/>
              </a:ext>
            </a:extLst>
          </p:cNvPr>
          <p:cNvSpPr/>
          <p:nvPr/>
        </p:nvSpPr>
        <p:spPr>
          <a:xfrm>
            <a:off x="6759389" y="3326947"/>
            <a:ext cx="2850777" cy="4625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აუდიო-ვიზუალიზაცია</a:t>
            </a:r>
            <a:endParaRPr lang="en-US" dirty="0"/>
          </a:p>
        </p:txBody>
      </p:sp>
      <p:sp>
        <p:nvSpPr>
          <p:cNvPr id="7" name="Rectangle 6">
            <a:extLst>
              <a:ext uri="{FF2B5EF4-FFF2-40B4-BE49-F238E27FC236}">
                <a16:creationId xmlns:a16="http://schemas.microsoft.com/office/drawing/2014/main" id="{4F7CF187-7888-CB4C-A75E-DAA08B3A5DB3}"/>
              </a:ext>
            </a:extLst>
          </p:cNvPr>
          <p:cNvSpPr/>
          <p:nvPr/>
        </p:nvSpPr>
        <p:spPr>
          <a:xfrm>
            <a:off x="7277549" y="3887052"/>
            <a:ext cx="2850777" cy="46257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დემონსტრირება</a:t>
            </a:r>
            <a:endParaRPr lang="en-US" dirty="0"/>
          </a:p>
        </p:txBody>
      </p:sp>
      <p:sp>
        <p:nvSpPr>
          <p:cNvPr id="8" name="Rectangle 7">
            <a:extLst>
              <a:ext uri="{FF2B5EF4-FFF2-40B4-BE49-F238E27FC236}">
                <a16:creationId xmlns:a16="http://schemas.microsoft.com/office/drawing/2014/main" id="{E4657816-BAF3-B34D-816C-3F0162AD1C03}"/>
              </a:ext>
            </a:extLst>
          </p:cNvPr>
          <p:cNvSpPr/>
          <p:nvPr/>
        </p:nvSpPr>
        <p:spPr>
          <a:xfrm>
            <a:off x="7591313" y="4439088"/>
            <a:ext cx="2850777" cy="46257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დისკუსია</a:t>
            </a:r>
            <a:endParaRPr lang="en-US" dirty="0"/>
          </a:p>
        </p:txBody>
      </p:sp>
      <p:sp>
        <p:nvSpPr>
          <p:cNvPr id="9" name="Rectangle 8">
            <a:extLst>
              <a:ext uri="{FF2B5EF4-FFF2-40B4-BE49-F238E27FC236}">
                <a16:creationId xmlns:a16="http://schemas.microsoft.com/office/drawing/2014/main" id="{B422C654-28DF-BC41-8520-42C56355C6EF}"/>
              </a:ext>
            </a:extLst>
          </p:cNvPr>
          <p:cNvSpPr/>
          <p:nvPr/>
        </p:nvSpPr>
        <p:spPr>
          <a:xfrm>
            <a:off x="7948108" y="4992400"/>
            <a:ext cx="2850777" cy="46257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პრაქტიკულად კეთება</a:t>
            </a:r>
            <a:endParaRPr lang="en-US" dirty="0"/>
          </a:p>
        </p:txBody>
      </p:sp>
      <p:sp>
        <p:nvSpPr>
          <p:cNvPr id="10" name="Rectangle 9">
            <a:extLst>
              <a:ext uri="{FF2B5EF4-FFF2-40B4-BE49-F238E27FC236}">
                <a16:creationId xmlns:a16="http://schemas.microsoft.com/office/drawing/2014/main" id="{6A2E5091-691F-2F47-809D-E5611E7ABA02}"/>
              </a:ext>
            </a:extLst>
          </p:cNvPr>
          <p:cNvSpPr/>
          <p:nvPr/>
        </p:nvSpPr>
        <p:spPr>
          <a:xfrm>
            <a:off x="8184777" y="5632552"/>
            <a:ext cx="2850777" cy="46257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სწავლება</a:t>
            </a:r>
            <a:endParaRPr lang="en-US" dirty="0"/>
          </a:p>
        </p:txBody>
      </p:sp>
    </p:spTree>
    <p:extLst>
      <p:ext uri="{BB962C8B-B14F-4D97-AF65-F5344CB8AC3E}">
        <p14:creationId xmlns:p14="http://schemas.microsoft.com/office/powerpoint/2010/main" val="854723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575B-41A1-D44F-999A-D16A448E992A}"/>
              </a:ext>
            </a:extLst>
          </p:cNvPr>
          <p:cNvSpPr>
            <a:spLocks noGrp="1"/>
          </p:cNvSpPr>
          <p:nvPr>
            <p:ph type="title"/>
          </p:nvPr>
        </p:nvSpPr>
        <p:spPr/>
        <p:txBody>
          <a:bodyPr/>
          <a:lstStyle/>
          <a:p>
            <a:r>
              <a:rPr lang="ka-GE" dirty="0"/>
              <a:t>რადიოლოგია</a:t>
            </a:r>
            <a:endParaRPr lang="en-US" dirty="0"/>
          </a:p>
        </p:txBody>
      </p:sp>
      <p:pic>
        <p:nvPicPr>
          <p:cNvPr id="4" name="Content Placeholder 3">
            <a:extLst>
              <a:ext uri="{FF2B5EF4-FFF2-40B4-BE49-F238E27FC236}">
                <a16:creationId xmlns:a16="http://schemas.microsoft.com/office/drawing/2014/main" id="{CDA6C451-E2F3-6043-88FE-FCD153440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929" y="1910969"/>
            <a:ext cx="4377911" cy="4910974"/>
          </a:xfrm>
          <a:prstGeom prst="rect">
            <a:avLst/>
          </a:prstGeom>
        </p:spPr>
      </p:pic>
      <p:pic>
        <p:nvPicPr>
          <p:cNvPr id="6" name="Picture 5">
            <a:extLst>
              <a:ext uri="{FF2B5EF4-FFF2-40B4-BE49-F238E27FC236}">
                <a16:creationId xmlns:a16="http://schemas.microsoft.com/office/drawing/2014/main" id="{8F7B47D8-8E0E-DD4C-80BA-713E5ADE4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588" y="79404"/>
            <a:ext cx="6960108" cy="6742539"/>
          </a:xfrm>
          <a:prstGeom prst="rect">
            <a:avLst/>
          </a:prstGeom>
        </p:spPr>
      </p:pic>
    </p:spTree>
    <p:extLst>
      <p:ext uri="{BB962C8B-B14F-4D97-AF65-F5344CB8AC3E}">
        <p14:creationId xmlns:p14="http://schemas.microsoft.com/office/powerpoint/2010/main" val="1693428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6BB21-32EB-3049-9685-3481B079D745}"/>
              </a:ext>
            </a:extLst>
          </p:cNvPr>
          <p:cNvSpPr>
            <a:spLocks noGrp="1"/>
          </p:cNvSpPr>
          <p:nvPr>
            <p:ph type="title"/>
          </p:nvPr>
        </p:nvSpPr>
        <p:spPr/>
        <p:txBody>
          <a:bodyPr/>
          <a:lstStyle/>
          <a:p>
            <a:r>
              <a:rPr lang="ka-GE" dirty="0"/>
              <a:t>2 </a:t>
            </a:r>
            <a:r>
              <a:rPr lang="en-US" dirty="0"/>
              <a:t>D </a:t>
            </a:r>
            <a:r>
              <a:rPr lang="ka-GE" dirty="0"/>
              <a:t>რადიოგრაფია</a:t>
            </a:r>
            <a:endParaRPr lang="en-US" dirty="0"/>
          </a:p>
        </p:txBody>
      </p:sp>
      <p:pic>
        <p:nvPicPr>
          <p:cNvPr id="4" name="Content Placeholder 3">
            <a:extLst>
              <a:ext uri="{FF2B5EF4-FFF2-40B4-BE49-F238E27FC236}">
                <a16:creationId xmlns:a16="http://schemas.microsoft.com/office/drawing/2014/main" id="{132AACB8-D7EC-BF41-9616-39142BEF4F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408" y="1690688"/>
            <a:ext cx="10168128" cy="5124224"/>
          </a:xfrm>
          <a:prstGeom prst="rect">
            <a:avLst/>
          </a:prstGeom>
        </p:spPr>
      </p:pic>
    </p:spTree>
    <p:extLst>
      <p:ext uri="{BB962C8B-B14F-4D97-AF65-F5344CB8AC3E}">
        <p14:creationId xmlns:p14="http://schemas.microsoft.com/office/powerpoint/2010/main" val="3716836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D1BD-5F3C-AF45-B159-007085A50356}"/>
              </a:ext>
            </a:extLst>
          </p:cNvPr>
          <p:cNvSpPr>
            <a:spLocks noGrp="1"/>
          </p:cNvSpPr>
          <p:nvPr>
            <p:ph type="title"/>
          </p:nvPr>
        </p:nvSpPr>
        <p:spPr/>
        <p:txBody>
          <a:bodyPr/>
          <a:lstStyle/>
          <a:p>
            <a:pPr algn="ctr"/>
            <a:r>
              <a:rPr lang="ka-GE" dirty="0"/>
              <a:t>სასამართლო მედიცინის სწავლება</a:t>
            </a:r>
            <a:endParaRPr lang="en-US" dirty="0"/>
          </a:p>
        </p:txBody>
      </p:sp>
      <p:pic>
        <p:nvPicPr>
          <p:cNvPr id="5" name="Content Placeholder 4">
            <a:extLst>
              <a:ext uri="{FF2B5EF4-FFF2-40B4-BE49-F238E27FC236}">
                <a16:creationId xmlns:a16="http://schemas.microsoft.com/office/drawing/2014/main" id="{EF6214E7-EDC6-D24C-BFDF-A940EDC0BC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5777" y="1825625"/>
            <a:ext cx="9534144" cy="5033632"/>
          </a:xfrm>
        </p:spPr>
      </p:pic>
    </p:spTree>
    <p:extLst>
      <p:ext uri="{BB962C8B-B14F-4D97-AF65-F5344CB8AC3E}">
        <p14:creationId xmlns:p14="http://schemas.microsoft.com/office/powerpoint/2010/main" val="853052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1A158-6E0A-794D-BBA8-6D771B36AB20}"/>
              </a:ext>
            </a:extLst>
          </p:cNvPr>
          <p:cNvSpPr>
            <a:spLocks noGrp="1"/>
          </p:cNvSpPr>
          <p:nvPr>
            <p:ph type="title"/>
          </p:nvPr>
        </p:nvSpPr>
        <p:spPr/>
        <p:txBody>
          <a:bodyPr/>
          <a:lstStyle/>
          <a:p>
            <a:r>
              <a:rPr lang="en-US" dirty="0"/>
              <a:t>MRI, MRA</a:t>
            </a:r>
          </a:p>
        </p:txBody>
      </p:sp>
      <p:pic>
        <p:nvPicPr>
          <p:cNvPr id="5" name="Content Placeholder 4">
            <a:extLst>
              <a:ext uri="{FF2B5EF4-FFF2-40B4-BE49-F238E27FC236}">
                <a16:creationId xmlns:a16="http://schemas.microsoft.com/office/drawing/2014/main" id="{4CEF0F28-47CB-2C40-9276-F178853325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6790" y="1789048"/>
            <a:ext cx="9112714" cy="4981617"/>
          </a:xfrm>
        </p:spPr>
      </p:pic>
    </p:spTree>
    <p:extLst>
      <p:ext uri="{BB962C8B-B14F-4D97-AF65-F5344CB8AC3E}">
        <p14:creationId xmlns:p14="http://schemas.microsoft.com/office/powerpoint/2010/main" val="815245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29B41-6581-8943-B0E0-FFF2997B5E49}"/>
              </a:ext>
            </a:extLst>
          </p:cNvPr>
          <p:cNvSpPr>
            <a:spLocks noGrp="1"/>
          </p:cNvSpPr>
          <p:nvPr>
            <p:ph type="title"/>
          </p:nvPr>
        </p:nvSpPr>
        <p:spPr/>
        <p:txBody>
          <a:bodyPr/>
          <a:lstStyle/>
          <a:p>
            <a:r>
              <a:rPr lang="en-US" dirty="0"/>
              <a:t>MRA</a:t>
            </a:r>
          </a:p>
        </p:txBody>
      </p:sp>
      <p:pic>
        <p:nvPicPr>
          <p:cNvPr id="5" name="Content Placeholder 4">
            <a:extLst>
              <a:ext uri="{FF2B5EF4-FFF2-40B4-BE49-F238E27FC236}">
                <a16:creationId xmlns:a16="http://schemas.microsoft.com/office/drawing/2014/main" id="{7ED44760-5624-BA4D-93B8-C2246E2F4C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36" y="1353312"/>
            <a:ext cx="11558016" cy="5439949"/>
          </a:xfrm>
        </p:spPr>
      </p:pic>
    </p:spTree>
    <p:extLst>
      <p:ext uri="{BB962C8B-B14F-4D97-AF65-F5344CB8AC3E}">
        <p14:creationId xmlns:p14="http://schemas.microsoft.com/office/powerpoint/2010/main" val="175729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9B72-318F-D745-9B44-C2C0351351FA}"/>
              </a:ext>
            </a:extLst>
          </p:cNvPr>
          <p:cNvSpPr>
            <a:spLocks noGrp="1"/>
          </p:cNvSpPr>
          <p:nvPr>
            <p:ph type="title"/>
          </p:nvPr>
        </p:nvSpPr>
        <p:spPr/>
        <p:txBody>
          <a:bodyPr/>
          <a:lstStyle/>
          <a:p>
            <a:r>
              <a:rPr lang="ka-GE" dirty="0"/>
              <a:t>ლაპარასკოპია კამერითურთ</a:t>
            </a:r>
            <a:endParaRPr lang="en-US" dirty="0"/>
          </a:p>
        </p:txBody>
      </p:sp>
      <p:pic>
        <p:nvPicPr>
          <p:cNvPr id="5" name="Content Placeholder 4">
            <a:extLst>
              <a:ext uri="{FF2B5EF4-FFF2-40B4-BE49-F238E27FC236}">
                <a16:creationId xmlns:a16="http://schemas.microsoft.com/office/drawing/2014/main" id="{7C0C0201-E243-9B4F-807A-322AD6406F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48" y="1847941"/>
            <a:ext cx="5309038" cy="4882044"/>
          </a:xfrm>
        </p:spPr>
      </p:pic>
      <p:pic>
        <p:nvPicPr>
          <p:cNvPr id="7" name="Picture 6">
            <a:extLst>
              <a:ext uri="{FF2B5EF4-FFF2-40B4-BE49-F238E27FC236}">
                <a16:creationId xmlns:a16="http://schemas.microsoft.com/office/drawing/2014/main" id="{740983F5-F580-3049-B89F-3EE043547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486" y="1847940"/>
            <a:ext cx="6163634" cy="4797362"/>
          </a:xfrm>
          <a:prstGeom prst="rect">
            <a:avLst/>
          </a:prstGeom>
        </p:spPr>
      </p:pic>
    </p:spTree>
    <p:extLst>
      <p:ext uri="{BB962C8B-B14F-4D97-AF65-F5344CB8AC3E}">
        <p14:creationId xmlns:p14="http://schemas.microsoft.com/office/powerpoint/2010/main" val="2952856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3255"/>
            <a:ext cx="11353800" cy="6752122"/>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ounded Rectangle 2">
            <a:extLst>
              <a:ext uri="{FF2B5EF4-FFF2-40B4-BE49-F238E27FC236}">
                <a16:creationId xmlns:a16="http://schemas.microsoft.com/office/drawing/2014/main" id="{545335F1-C761-5B4E-9CC3-6A242535E390}"/>
              </a:ext>
            </a:extLst>
          </p:cNvPr>
          <p:cNvSpPr/>
          <p:nvPr/>
        </p:nvSpPr>
        <p:spPr>
          <a:xfrm>
            <a:off x="838200" y="2548128"/>
            <a:ext cx="5903976" cy="3486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4400" dirty="0"/>
              <a:t>რისთვის არის საჭოირო პედაგოგი?</a:t>
            </a:r>
            <a:endParaRPr lang="en-US" sz="4400" dirty="0"/>
          </a:p>
        </p:txBody>
      </p:sp>
    </p:spTree>
    <p:extLst>
      <p:ext uri="{BB962C8B-B14F-4D97-AF65-F5344CB8AC3E}">
        <p14:creationId xmlns:p14="http://schemas.microsoft.com/office/powerpoint/2010/main" val="3887443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4"/>
          <p:cNvSpPr txBox="1">
            <a:spLocks noChangeArrowheads="1"/>
          </p:cNvSpPr>
          <p:nvPr/>
        </p:nvSpPr>
        <p:spPr bwMode="auto">
          <a:xfrm>
            <a:off x="1908175" y="236538"/>
            <a:ext cx="8180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endParaRPr lang="en-US" altLang="en-US" sz="1800"/>
          </a:p>
        </p:txBody>
      </p:sp>
      <p:sp>
        <p:nvSpPr>
          <p:cNvPr id="83970" name="TextBox 1"/>
          <p:cNvSpPr txBox="1">
            <a:spLocks noChangeArrowheads="1"/>
          </p:cNvSpPr>
          <p:nvPr/>
        </p:nvSpPr>
        <p:spPr bwMode="auto">
          <a:xfrm>
            <a:off x="1908175" y="246063"/>
            <a:ext cx="818038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pPr>
              <a:lnSpc>
                <a:spcPct val="120000"/>
              </a:lnSpc>
            </a:pPr>
            <a:r>
              <a:rPr lang="en-GB" altLang="en-US" sz="3200" b="1">
                <a:solidFill>
                  <a:srgbClr val="FFFF00"/>
                </a:solidFill>
                <a:latin typeface="Calibri" panose="020F0502020204030204" pitchFamily="34" charset="0"/>
                <a:cs typeface="Calibri" panose="020F0502020204030204" pitchFamily="34" charset="0"/>
              </a:rPr>
              <a:t> </a:t>
            </a:r>
            <a:endParaRPr lang="en-US" altLang="en-US" sz="3200" b="1">
              <a:solidFill>
                <a:srgbClr val="FFFF00"/>
              </a:solidFill>
              <a:latin typeface="Calibri" panose="020F0502020204030204" pitchFamily="34" charset="0"/>
              <a:cs typeface="Calibri" panose="020F0502020204030204" pitchFamily="34" charset="0"/>
            </a:endParaRPr>
          </a:p>
        </p:txBody>
      </p:sp>
      <p:sp>
        <p:nvSpPr>
          <p:cNvPr id="6" name="TextBox 5"/>
          <p:cNvSpPr txBox="1"/>
          <p:nvPr/>
        </p:nvSpPr>
        <p:spPr>
          <a:xfrm>
            <a:off x="3681413" y="766763"/>
            <a:ext cx="4919662" cy="1077912"/>
          </a:xfrm>
          <a:prstGeom prst="rect">
            <a:avLst/>
          </a:prstGeom>
          <a:noFill/>
        </p:spPr>
        <p:txBody>
          <a:bodyPr>
            <a:spAutoFit/>
          </a:bodyPr>
          <a:lstStyle/>
          <a:p>
            <a:pPr marL="571500" indent="-571500">
              <a:buFont typeface="Arial"/>
              <a:buChar char="•"/>
              <a:defRPr/>
            </a:pPr>
            <a:endParaRPr lang="en-US" sz="3200" dirty="0">
              <a:solidFill>
                <a:schemeClr val="bg1"/>
              </a:solidFill>
              <a:latin typeface="Calibri"/>
              <a:ea typeface="ＭＳ Ｐゴシック" charset="0"/>
              <a:cs typeface="Calibri"/>
            </a:endParaRPr>
          </a:p>
          <a:p>
            <a:pPr>
              <a:defRPr/>
            </a:pPr>
            <a:endParaRPr lang="en-US" sz="3200" dirty="0">
              <a:solidFill>
                <a:schemeClr val="bg1"/>
              </a:solidFill>
              <a:latin typeface="Calibri"/>
              <a:ea typeface="ＭＳ Ｐゴシック" charset="0"/>
              <a:cs typeface="Calibri"/>
            </a:endParaRPr>
          </a:p>
        </p:txBody>
      </p:sp>
      <p:pic>
        <p:nvPicPr>
          <p:cNvPr id="8397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159" y="312842"/>
            <a:ext cx="118441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Box 8"/>
          <p:cNvSpPr txBox="1">
            <a:spLocks noChangeArrowheads="1"/>
          </p:cNvSpPr>
          <p:nvPr/>
        </p:nvSpPr>
        <p:spPr bwMode="auto">
          <a:xfrm>
            <a:off x="8601075" y="1000125"/>
            <a:ext cx="1390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800">
                <a:solidFill>
                  <a:srgbClr val="FF6600"/>
                </a:solidFill>
                <a:latin typeface="Calibri" panose="020F0502020204030204" pitchFamily="34" charset="0"/>
                <a:cs typeface="Calibri" panose="020F0502020204030204" pitchFamily="34" charset="0"/>
              </a:rPr>
              <a:t>In-vivo  EPAs</a:t>
            </a:r>
          </a:p>
        </p:txBody>
      </p:sp>
      <p:sp>
        <p:nvSpPr>
          <p:cNvPr id="83974" name="TextBox 9"/>
          <p:cNvSpPr txBox="1">
            <a:spLocks noChangeArrowheads="1"/>
          </p:cNvSpPr>
          <p:nvPr/>
        </p:nvSpPr>
        <p:spPr bwMode="auto">
          <a:xfrm>
            <a:off x="9437689" y="2393950"/>
            <a:ext cx="871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800">
                <a:solidFill>
                  <a:srgbClr val="FF6600"/>
                </a:solidFill>
                <a:latin typeface="Calibri" panose="020F0502020204030204" pitchFamily="34" charset="0"/>
                <a:cs typeface="Calibri" panose="020F0502020204030204" pitchFamily="34" charset="0"/>
              </a:rPr>
              <a:t>In-vitro</a:t>
            </a:r>
          </a:p>
        </p:txBody>
      </p:sp>
      <p:sp>
        <p:nvSpPr>
          <p:cNvPr id="83975" name="TextBox 10"/>
          <p:cNvSpPr txBox="1">
            <a:spLocks noChangeArrowheads="1"/>
          </p:cNvSpPr>
          <p:nvPr/>
        </p:nvSpPr>
        <p:spPr bwMode="auto">
          <a:xfrm>
            <a:off x="9367838" y="4383089"/>
            <a:ext cx="144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Gothic" panose="020B0502020202020204" pitchFamily="34" charset="0"/>
                <a:ea typeface="MS PGothic" panose="020B0600070205080204" pitchFamily="34" charset="-128"/>
              </a:defRPr>
            </a:lvl1pPr>
            <a:lvl2pPr marL="742950" indent="-285750">
              <a:defRPr sz="2400">
                <a:solidFill>
                  <a:schemeClr val="tx1"/>
                </a:solidFill>
                <a:latin typeface="Century Gothic" panose="020B0502020202020204" pitchFamily="34" charset="0"/>
                <a:ea typeface="MS PGothic" panose="020B0600070205080204" pitchFamily="34" charset="-128"/>
              </a:defRPr>
            </a:lvl2pPr>
            <a:lvl3pPr marL="1143000" indent="-228600">
              <a:defRPr sz="2400">
                <a:solidFill>
                  <a:schemeClr val="tx1"/>
                </a:solidFill>
                <a:latin typeface="Century Gothic" panose="020B0502020202020204" pitchFamily="34" charset="0"/>
                <a:ea typeface="MS PGothic" panose="020B0600070205080204" pitchFamily="34" charset="-128"/>
              </a:defRPr>
            </a:lvl3pPr>
            <a:lvl4pPr marL="1600200" indent="-228600">
              <a:defRPr sz="2400">
                <a:solidFill>
                  <a:schemeClr val="tx1"/>
                </a:solidFill>
                <a:latin typeface="Century Gothic" panose="020B0502020202020204" pitchFamily="34" charset="0"/>
                <a:ea typeface="MS PGothic" panose="020B0600070205080204" pitchFamily="34" charset="-128"/>
              </a:defRPr>
            </a:lvl4pPr>
            <a:lvl5pPr marL="2057400" indent="-228600">
              <a:defRPr sz="24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MS PGothic" panose="020B0600070205080204" pitchFamily="34" charset="-128"/>
              </a:defRPr>
            </a:lvl9pPr>
          </a:lstStyle>
          <a:p>
            <a:r>
              <a:rPr lang="en-US" altLang="en-US" sz="1800">
                <a:solidFill>
                  <a:srgbClr val="FF6600"/>
                </a:solidFill>
                <a:latin typeface="Calibri" panose="020F0502020204030204" pitchFamily="34" charset="0"/>
                <a:cs typeface="Calibri" panose="020F0502020204030204" pitchFamily="34" charset="0"/>
              </a:rPr>
              <a:t>EMQ / EMI</a:t>
            </a:r>
          </a:p>
        </p:txBody>
      </p:sp>
      <p:sp>
        <p:nvSpPr>
          <p:cNvPr id="2" name="Rounded Rectangle 1">
            <a:extLst>
              <a:ext uri="{FF2B5EF4-FFF2-40B4-BE49-F238E27FC236}">
                <a16:creationId xmlns:a16="http://schemas.microsoft.com/office/drawing/2014/main" id="{F24373B8-22BF-2742-A91E-2A371DA33C8E}"/>
              </a:ext>
            </a:extLst>
          </p:cNvPr>
          <p:cNvSpPr/>
          <p:nvPr/>
        </p:nvSpPr>
        <p:spPr>
          <a:xfrm>
            <a:off x="7584141" y="230020"/>
            <a:ext cx="4277660" cy="140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მინი კლინიკური შესაფასებელი სავარჯიშოები, პირდაპირ შემოწმენადი პროცედურული უნარები, 360 </a:t>
            </a:r>
            <a:endParaRPr lang="en-US" dirty="0"/>
          </a:p>
        </p:txBody>
      </p:sp>
      <p:sp>
        <p:nvSpPr>
          <p:cNvPr id="10" name="Rounded Rectangle 9">
            <a:extLst>
              <a:ext uri="{FF2B5EF4-FFF2-40B4-BE49-F238E27FC236}">
                <a16:creationId xmlns:a16="http://schemas.microsoft.com/office/drawing/2014/main" id="{CDD02334-49F2-FD43-82B2-5F5F1D533B03}"/>
              </a:ext>
            </a:extLst>
          </p:cNvPr>
          <p:cNvSpPr/>
          <p:nvPr/>
        </p:nvSpPr>
        <p:spPr>
          <a:xfrm>
            <a:off x="7584141" y="1721908"/>
            <a:ext cx="4277660" cy="140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ობიექტზე სტრუქტურირებული კლინიკური გამოცდა</a:t>
            </a:r>
            <a:endParaRPr lang="en-US" dirty="0"/>
          </a:p>
        </p:txBody>
      </p:sp>
      <p:sp>
        <p:nvSpPr>
          <p:cNvPr id="11" name="Rounded Rectangle 10">
            <a:extLst>
              <a:ext uri="{FF2B5EF4-FFF2-40B4-BE49-F238E27FC236}">
                <a16:creationId xmlns:a16="http://schemas.microsoft.com/office/drawing/2014/main" id="{49E680D4-2675-5F4C-8946-ABC1BE0DED87}"/>
              </a:ext>
            </a:extLst>
          </p:cNvPr>
          <p:cNvSpPr/>
          <p:nvPr/>
        </p:nvSpPr>
        <p:spPr>
          <a:xfrm>
            <a:off x="7584141" y="3435880"/>
            <a:ext cx="4399878" cy="1485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პრობლემაზე დაფუძნებული მრავლობითპასუხიანი კითხვები, ესსე, </a:t>
            </a:r>
            <a:endParaRPr lang="en-US" dirty="0"/>
          </a:p>
        </p:txBody>
      </p:sp>
      <p:sp>
        <p:nvSpPr>
          <p:cNvPr id="12" name="Rounded Rectangle 11">
            <a:extLst>
              <a:ext uri="{FF2B5EF4-FFF2-40B4-BE49-F238E27FC236}">
                <a16:creationId xmlns:a16="http://schemas.microsoft.com/office/drawing/2014/main" id="{537AA9F8-2402-2D4C-8D5A-E1EA527BBF72}"/>
              </a:ext>
            </a:extLst>
          </p:cNvPr>
          <p:cNvSpPr/>
          <p:nvPr/>
        </p:nvSpPr>
        <p:spPr>
          <a:xfrm>
            <a:off x="7487322" y="5152827"/>
            <a:ext cx="4496697" cy="1728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ესსე, მოკლეპასუხიანი კითხვები, მრავლობითპასუხიანი კითხვები ზეპირი გამოცდა, მოდიფიცირებული ესსეს კითხვები </a:t>
            </a:r>
            <a:endParaRPr lang="en-US" dirty="0"/>
          </a:p>
        </p:txBody>
      </p:sp>
      <p:sp>
        <p:nvSpPr>
          <p:cNvPr id="3" name="Triangle 2">
            <a:extLst>
              <a:ext uri="{FF2B5EF4-FFF2-40B4-BE49-F238E27FC236}">
                <a16:creationId xmlns:a16="http://schemas.microsoft.com/office/drawing/2014/main" id="{877E0FFC-B20D-074D-9F52-BF93632F8CA4}"/>
              </a:ext>
            </a:extLst>
          </p:cNvPr>
          <p:cNvSpPr/>
          <p:nvPr/>
        </p:nvSpPr>
        <p:spPr>
          <a:xfrm>
            <a:off x="2524128" y="312842"/>
            <a:ext cx="2097740" cy="16028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აკეთებს</a:t>
            </a:r>
            <a:endParaRPr lang="en-US" dirty="0"/>
          </a:p>
        </p:txBody>
      </p:sp>
      <p:sp>
        <p:nvSpPr>
          <p:cNvPr id="4" name="Trapezoid 3">
            <a:extLst>
              <a:ext uri="{FF2B5EF4-FFF2-40B4-BE49-F238E27FC236}">
                <a16:creationId xmlns:a16="http://schemas.microsoft.com/office/drawing/2014/main" id="{506FA8CA-0D68-E743-9D5A-A0E062D93611}"/>
              </a:ext>
            </a:extLst>
          </p:cNvPr>
          <p:cNvSpPr/>
          <p:nvPr/>
        </p:nvSpPr>
        <p:spPr>
          <a:xfrm>
            <a:off x="2173045" y="1890402"/>
            <a:ext cx="2850776" cy="1530047"/>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t>აჩვენებს</a:t>
            </a:r>
            <a:endParaRPr lang="en-US" sz="3200" dirty="0"/>
          </a:p>
        </p:txBody>
      </p:sp>
      <p:sp>
        <p:nvSpPr>
          <p:cNvPr id="5" name="Trapezoid 4">
            <a:extLst>
              <a:ext uri="{FF2B5EF4-FFF2-40B4-BE49-F238E27FC236}">
                <a16:creationId xmlns:a16="http://schemas.microsoft.com/office/drawing/2014/main" id="{7CDB9453-2B51-1B4D-A93D-171CBD1E59BB}"/>
              </a:ext>
            </a:extLst>
          </p:cNvPr>
          <p:cNvSpPr/>
          <p:nvPr/>
        </p:nvSpPr>
        <p:spPr>
          <a:xfrm>
            <a:off x="1908175" y="3122251"/>
            <a:ext cx="3395345" cy="131709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t>იცის როგორ</a:t>
            </a:r>
            <a:endParaRPr lang="en-US" sz="3200" dirty="0"/>
          </a:p>
        </p:txBody>
      </p:sp>
      <p:sp>
        <p:nvSpPr>
          <p:cNvPr id="16" name="Trapezoid 15">
            <a:extLst>
              <a:ext uri="{FF2B5EF4-FFF2-40B4-BE49-F238E27FC236}">
                <a16:creationId xmlns:a16="http://schemas.microsoft.com/office/drawing/2014/main" id="{8F9DBD4B-5AF0-0644-B260-3F5D2C290C5A}"/>
              </a:ext>
            </a:extLst>
          </p:cNvPr>
          <p:cNvSpPr/>
          <p:nvPr/>
        </p:nvSpPr>
        <p:spPr>
          <a:xfrm>
            <a:off x="1280160" y="4439347"/>
            <a:ext cx="4615031" cy="230569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t>იცის</a:t>
            </a:r>
            <a:endParaRPr lang="en-US" sz="3200" dirty="0"/>
          </a:p>
        </p:txBody>
      </p:sp>
      <p:sp>
        <p:nvSpPr>
          <p:cNvPr id="7" name="Rounded Rectangle 6">
            <a:extLst>
              <a:ext uri="{FF2B5EF4-FFF2-40B4-BE49-F238E27FC236}">
                <a16:creationId xmlns:a16="http://schemas.microsoft.com/office/drawing/2014/main" id="{4B6DFEA1-9559-124B-965B-353666C040A0}"/>
              </a:ext>
            </a:extLst>
          </p:cNvPr>
          <p:cNvSpPr/>
          <p:nvPr/>
        </p:nvSpPr>
        <p:spPr>
          <a:xfrm>
            <a:off x="6712837" y="419548"/>
            <a:ext cx="525595" cy="2985138"/>
          </a:xfrm>
          <a:prstGeom prst="roundRect">
            <a:avLst/>
          </a:prstGeom>
          <a:solidFill>
            <a:schemeClr val="accent1">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ka-GE" dirty="0"/>
              <a:t>ქცევითი</a:t>
            </a:r>
            <a:endParaRPr lang="en-US" dirty="0"/>
          </a:p>
        </p:txBody>
      </p:sp>
      <p:sp>
        <p:nvSpPr>
          <p:cNvPr id="18" name="Rounded Rectangle 17">
            <a:extLst>
              <a:ext uri="{FF2B5EF4-FFF2-40B4-BE49-F238E27FC236}">
                <a16:creationId xmlns:a16="http://schemas.microsoft.com/office/drawing/2014/main" id="{A049ACCC-4B80-524B-AE56-26BE40FEA0B6}"/>
              </a:ext>
            </a:extLst>
          </p:cNvPr>
          <p:cNvSpPr/>
          <p:nvPr/>
        </p:nvSpPr>
        <p:spPr>
          <a:xfrm>
            <a:off x="6772704" y="3487508"/>
            <a:ext cx="465728" cy="3502483"/>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კოგ ნ იტი ური</a:t>
            </a:r>
            <a:endParaRPr lang="en-US" dirty="0"/>
          </a:p>
        </p:txBody>
      </p:sp>
    </p:spTree>
    <p:extLst>
      <p:ext uri="{BB962C8B-B14F-4D97-AF65-F5344CB8AC3E}">
        <p14:creationId xmlns:p14="http://schemas.microsoft.com/office/powerpoint/2010/main" val="1840756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a:t>საოცრებათა სამყარო</a:t>
            </a:r>
            <a:endParaRPr lang="en-US" dirty="0"/>
          </a:p>
        </p:txBody>
      </p:sp>
      <p:sp>
        <p:nvSpPr>
          <p:cNvPr id="3" name="Content Placeholder 2"/>
          <p:cNvSpPr>
            <a:spLocks noGrp="1"/>
          </p:cNvSpPr>
          <p:nvPr>
            <p:ph idx="1"/>
          </p:nvPr>
        </p:nvSpPr>
        <p:spPr>
          <a:xfrm>
            <a:off x="3304032" y="1735456"/>
            <a:ext cx="6364224" cy="4697920"/>
          </a:xfrm>
        </p:spPr>
        <p:txBody>
          <a:bodyPr/>
          <a:lstStyle/>
          <a:p>
            <a:r>
              <a:rPr lang="ka-GE" dirty="0">
                <a:solidFill>
                  <a:srgbClr val="0070C0"/>
                </a:solidFill>
              </a:rPr>
              <a:t>ელ სწავლება</a:t>
            </a:r>
          </a:p>
          <a:p>
            <a:r>
              <a:rPr lang="ka-GE" dirty="0">
                <a:solidFill>
                  <a:srgbClr val="0070C0"/>
                </a:solidFill>
              </a:rPr>
              <a:t>ანატომიური მოდელები</a:t>
            </a:r>
          </a:p>
          <a:p>
            <a:r>
              <a:rPr lang="ka-GE" dirty="0">
                <a:solidFill>
                  <a:srgbClr val="0070C0"/>
                </a:solidFill>
              </a:rPr>
              <a:t>სიმულატორული მანეკენები</a:t>
            </a:r>
          </a:p>
          <a:p>
            <a:r>
              <a:rPr lang="ka-GE" dirty="0">
                <a:solidFill>
                  <a:srgbClr val="0070C0"/>
                </a:solidFill>
              </a:rPr>
              <a:t>ვირტუალური რეალობა</a:t>
            </a:r>
          </a:p>
          <a:p>
            <a:r>
              <a:rPr lang="ka-GE" dirty="0">
                <a:solidFill>
                  <a:srgbClr val="0070C0"/>
                </a:solidFill>
              </a:rPr>
              <a:t>3</a:t>
            </a:r>
            <a:r>
              <a:rPr lang="en-US" dirty="0">
                <a:solidFill>
                  <a:srgbClr val="0070C0"/>
                </a:solidFill>
              </a:rPr>
              <a:t>D </a:t>
            </a:r>
            <a:r>
              <a:rPr lang="ka-GE" dirty="0">
                <a:solidFill>
                  <a:srgbClr val="0070C0"/>
                </a:solidFill>
              </a:rPr>
              <a:t>მოდელები</a:t>
            </a:r>
          </a:p>
          <a:p>
            <a:r>
              <a:rPr lang="ka-GE" dirty="0">
                <a:solidFill>
                  <a:srgbClr val="0070C0"/>
                </a:solidFill>
              </a:rPr>
              <a:t>კომპიუტერული სიმულაცია</a:t>
            </a:r>
          </a:p>
          <a:p>
            <a:r>
              <a:rPr lang="ka-GE" dirty="0">
                <a:solidFill>
                  <a:srgbClr val="0070C0"/>
                </a:solidFill>
              </a:rPr>
              <a:t>2</a:t>
            </a:r>
            <a:r>
              <a:rPr lang="en-US" dirty="0">
                <a:solidFill>
                  <a:srgbClr val="0070C0"/>
                </a:solidFill>
              </a:rPr>
              <a:t>D </a:t>
            </a:r>
            <a:r>
              <a:rPr lang="ka-GE" dirty="0">
                <a:solidFill>
                  <a:srgbClr val="0070C0"/>
                </a:solidFill>
              </a:rPr>
              <a:t>რადიოგრაფიული მოდელები</a:t>
            </a:r>
          </a:p>
          <a:p>
            <a:endParaRPr lang="en-US" dirty="0">
              <a:solidFill>
                <a:srgbClr val="0070C0"/>
              </a:solidFill>
            </a:endParaRPr>
          </a:p>
        </p:txBody>
      </p:sp>
    </p:spTree>
    <p:extLst>
      <p:ext uri="{BB962C8B-B14F-4D97-AF65-F5344CB8AC3E}">
        <p14:creationId xmlns:p14="http://schemas.microsoft.com/office/powerpoint/2010/main" val="3758061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927D-7023-494A-8687-184A839F2BCF}"/>
              </a:ext>
            </a:extLst>
          </p:cNvPr>
          <p:cNvSpPr>
            <a:spLocks noGrp="1"/>
          </p:cNvSpPr>
          <p:nvPr>
            <p:ph type="title"/>
          </p:nvPr>
        </p:nvSpPr>
        <p:spPr/>
        <p:txBody>
          <a:bodyPr/>
          <a:lstStyle/>
          <a:p>
            <a:pPr algn="ctr"/>
            <a:r>
              <a:rPr lang="en-US" dirty="0"/>
              <a:t>3D </a:t>
            </a:r>
            <a:r>
              <a:rPr lang="ka-GE" dirty="0"/>
              <a:t>მოდელები</a:t>
            </a:r>
            <a:endParaRPr lang="en-US" dirty="0"/>
          </a:p>
        </p:txBody>
      </p:sp>
      <p:pic>
        <p:nvPicPr>
          <p:cNvPr id="5" name="Content Placeholder 4">
            <a:extLst>
              <a:ext uri="{FF2B5EF4-FFF2-40B4-BE49-F238E27FC236}">
                <a16:creationId xmlns:a16="http://schemas.microsoft.com/office/drawing/2014/main" id="{752377BF-AA10-1A4F-9364-23C7F69AC0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64" y="1688120"/>
            <a:ext cx="11594591" cy="5169880"/>
          </a:xfrm>
        </p:spPr>
      </p:pic>
    </p:spTree>
    <p:extLst>
      <p:ext uri="{BB962C8B-B14F-4D97-AF65-F5344CB8AC3E}">
        <p14:creationId xmlns:p14="http://schemas.microsoft.com/office/powerpoint/2010/main" val="188901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C96A-F781-4749-9F01-9099212F63F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3CC4115-E03D-E143-9AB9-7F7E52B88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12" y="151670"/>
            <a:ext cx="11960352" cy="6638544"/>
          </a:xfrm>
        </p:spPr>
      </p:pic>
    </p:spTree>
    <p:extLst>
      <p:ext uri="{BB962C8B-B14F-4D97-AF65-F5344CB8AC3E}">
        <p14:creationId xmlns:p14="http://schemas.microsoft.com/office/powerpoint/2010/main" val="16101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EEFF3-7E47-DD4A-9892-39932F0D1B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667046D-7F01-274B-BBC1-E869DF5C5F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035" y="170688"/>
            <a:ext cx="12059507" cy="6522720"/>
          </a:xfrm>
        </p:spPr>
      </p:pic>
    </p:spTree>
    <p:extLst>
      <p:ext uri="{BB962C8B-B14F-4D97-AF65-F5344CB8AC3E}">
        <p14:creationId xmlns:p14="http://schemas.microsoft.com/office/powerpoint/2010/main" val="398087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5608-C99D-6F44-BF2D-887D7531D2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6999FF3-8C33-914C-B00D-918A02319E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4496" y="610203"/>
            <a:ext cx="5937504" cy="6247797"/>
          </a:xfrm>
        </p:spPr>
      </p:pic>
      <p:pic>
        <p:nvPicPr>
          <p:cNvPr id="11" name="Picture 10">
            <a:extLst>
              <a:ext uri="{FF2B5EF4-FFF2-40B4-BE49-F238E27FC236}">
                <a16:creationId xmlns:a16="http://schemas.microsoft.com/office/drawing/2014/main" id="{D36DE803-CE93-0F47-8F5B-238F8D403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58201" cy="4693920"/>
          </a:xfrm>
          <a:prstGeom prst="rect">
            <a:avLst/>
          </a:prstGeom>
        </p:spPr>
      </p:pic>
    </p:spTree>
    <p:extLst>
      <p:ext uri="{BB962C8B-B14F-4D97-AF65-F5344CB8AC3E}">
        <p14:creationId xmlns:p14="http://schemas.microsoft.com/office/powerpoint/2010/main" val="3548620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223</Words>
  <Application>Microsoft Macintosh PowerPoint</Application>
  <PresentationFormat>Widescreen</PresentationFormat>
  <Paragraphs>63</Paragraphs>
  <Slides>36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ＭＳ Ｐゴシック</vt:lpstr>
      <vt:lpstr>ＭＳ Ｐゴシック</vt:lpstr>
      <vt:lpstr>Arial</vt:lpstr>
      <vt:lpstr>Calibri</vt:lpstr>
      <vt:lpstr>Calibri Light</vt:lpstr>
      <vt:lpstr>Century Gothic</vt:lpstr>
      <vt:lpstr>Sylfaen</vt:lpstr>
      <vt:lpstr>Office Theme</vt:lpstr>
      <vt:lpstr>თანამედროვე ტექნოლოგიების როლი სამედიცინო განათლებაში</vt:lpstr>
      <vt:lpstr>XXI საუკუნის გამოწვევა</vt:lpstr>
      <vt:lpstr>დასწავლის პირამიდა</vt:lpstr>
      <vt:lpstr>PowerPoint Presentation</vt:lpstr>
      <vt:lpstr>საოცრებათა სამყარო</vt:lpstr>
      <vt:lpstr>3D მოდელები</vt:lpstr>
      <vt:lpstr>PowerPoint Presentation</vt:lpstr>
      <vt:lpstr>PowerPoint Presentation</vt:lpstr>
      <vt:lpstr>PowerPoint Presentation</vt:lpstr>
      <vt:lpstr>დაშლადი  3D მოდელები</vt:lpstr>
      <vt:lpstr>PowerPoint Presentation</vt:lpstr>
      <vt:lpstr>სიმულაციური პალატა აღჭურვილობთ</vt:lpstr>
      <vt:lpstr>მშობიარე სიმულაციური მანეკენი</vt:lpstr>
      <vt:lpstr>ახალშობილთა რეანიმაცია </vt:lpstr>
      <vt:lpstr>ახალშობილის სიმულაციური მანეკენი</vt:lpstr>
      <vt:lpstr>სიმულაციური ოპერაცია</vt:lpstr>
      <vt:lpstr>ნეიროქირურგია</vt:lpstr>
      <vt:lpstr>პლასტინირებული გვამი</vt:lpstr>
      <vt:lpstr>სიმულაციური დაზიანებები და ჭრილობები</vt:lpstr>
      <vt:lpstr>სხვადასხვა ლოკალიზაციის ჭრილობები</vt:lpstr>
      <vt:lpstr>ვირტუალური კლინიკური შემთხვევების მაგიდა</vt:lpstr>
      <vt:lpstr>ვირტუალური პაციენტი</vt:lpstr>
      <vt:lpstr>რეანიმაცია</vt:lpstr>
      <vt:lpstr>რეანიმაცია</vt:lpstr>
      <vt:lpstr>რეანიმაცია</vt:lpstr>
      <vt:lpstr>ოპერაცია სიმულაციურ მანეკენზე</vt:lpstr>
      <vt:lpstr>ვირტუალური ოპერაცია</vt:lpstr>
      <vt:lpstr>გერიატრია</vt:lpstr>
      <vt:lpstr>PowerPoint Presentation</vt:lpstr>
      <vt:lpstr>რადიოლოგია</vt:lpstr>
      <vt:lpstr>2 D რადიოგრაფია</vt:lpstr>
      <vt:lpstr>სასამართლო მედიცინის სწავლება</vt:lpstr>
      <vt:lpstr>MRI, MRA</vt:lpstr>
      <vt:lpstr>MRA</vt:lpstr>
      <vt:lpstr>ლაპარასკოპია კამერითურთ</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თანამედროვე ტექნოლოგიების როლი</dc:title>
  <dc:creator>Leila AKHVLEDIANI</dc:creator>
  <cp:lastModifiedBy>Microsoft Office User</cp:lastModifiedBy>
  <cp:revision>22</cp:revision>
  <dcterms:created xsi:type="dcterms:W3CDTF">2019-06-28T11:21:33Z</dcterms:created>
  <dcterms:modified xsi:type="dcterms:W3CDTF">2019-07-03T16:02:41Z</dcterms:modified>
</cp:coreProperties>
</file>