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258" r:id="rId2"/>
    <p:sldId id="277" r:id="rId3"/>
    <p:sldId id="264" r:id="rId4"/>
    <p:sldId id="260" r:id="rId5"/>
    <p:sldId id="261" r:id="rId6"/>
    <p:sldId id="267" r:id="rId7"/>
    <p:sldId id="273" r:id="rId8"/>
    <p:sldId id="262" r:id="rId9"/>
    <p:sldId id="268" r:id="rId10"/>
    <p:sldId id="274" r:id="rId11"/>
    <p:sldId id="263" r:id="rId12"/>
    <p:sldId id="269" r:id="rId13"/>
    <p:sldId id="275" r:id="rId14"/>
    <p:sldId id="270" r:id="rId15"/>
    <p:sldId id="276" r:id="rId16"/>
    <p:sldId id="271" r:id="rId17"/>
    <p:sldId id="278" r:id="rId18"/>
    <p:sldId id="279" r:id="rId19"/>
    <p:sldId id="280" r:id="rId20"/>
    <p:sldId id="281" r:id="rId21"/>
    <p:sldId id="282" r:id="rId22"/>
    <p:sldId id="283" r:id="rId23"/>
    <p:sldId id="284" r:id="rId24"/>
    <p:sldId id="28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97" autoAdjust="0"/>
    <p:restoredTop sz="94660"/>
  </p:normalViewPr>
  <p:slideViewPr>
    <p:cSldViewPr>
      <p:cViewPr varScale="1">
        <p:scale>
          <a:sx n="70" d="100"/>
          <a:sy n="70" d="100"/>
        </p:scale>
        <p:origin x="135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Differentiated work</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gradFill rotWithShape="1">
                <a:gsLst>
                  <a:gs pos="0">
                    <a:schemeClr val="accent6">
                      <a:shade val="58000"/>
                      <a:shade val="51000"/>
                      <a:satMod val="130000"/>
                    </a:schemeClr>
                  </a:gs>
                  <a:gs pos="80000">
                    <a:schemeClr val="accent6">
                      <a:shade val="58000"/>
                      <a:shade val="93000"/>
                      <a:satMod val="130000"/>
                    </a:schemeClr>
                  </a:gs>
                  <a:gs pos="100000">
                    <a:schemeClr val="accent6">
                      <a:shade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6">
                      <a:shade val="86000"/>
                      <a:shade val="51000"/>
                      <a:satMod val="130000"/>
                    </a:schemeClr>
                  </a:gs>
                  <a:gs pos="80000">
                    <a:schemeClr val="accent6">
                      <a:shade val="86000"/>
                      <a:shade val="93000"/>
                      <a:satMod val="130000"/>
                    </a:schemeClr>
                  </a:gs>
                  <a:gs pos="100000">
                    <a:schemeClr val="accent6">
                      <a:shade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6">
                      <a:tint val="86000"/>
                      <a:shade val="51000"/>
                      <a:satMod val="130000"/>
                    </a:schemeClr>
                  </a:gs>
                  <a:gs pos="80000">
                    <a:schemeClr val="accent6">
                      <a:tint val="86000"/>
                      <a:shade val="93000"/>
                      <a:satMod val="130000"/>
                    </a:schemeClr>
                  </a:gs>
                  <a:gs pos="100000">
                    <a:schemeClr val="accent6">
                      <a:tint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6">
                      <a:tint val="58000"/>
                      <a:shade val="51000"/>
                      <a:satMod val="130000"/>
                    </a:schemeClr>
                  </a:gs>
                  <a:gs pos="80000">
                    <a:schemeClr val="accent6">
                      <a:tint val="58000"/>
                      <a:shade val="93000"/>
                      <a:satMod val="130000"/>
                    </a:schemeClr>
                  </a:gs>
                  <a:gs pos="100000">
                    <a:schemeClr val="accent6">
                      <a:tint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sometimes</c:v>
                </c:pt>
                <c:pt idx="1">
                  <c:v>never</c:v>
                </c:pt>
                <c:pt idx="2">
                  <c:v>often</c:v>
                </c:pt>
                <c:pt idx="3">
                  <c:v>4th Qtr</c:v>
                </c:pt>
              </c:strCache>
            </c:strRef>
          </c:cat>
          <c:val>
            <c:numRef>
              <c:f>Sheet1!$B$2:$B$5</c:f>
              <c:numCache>
                <c:formatCode>General</c:formatCode>
                <c:ptCount val="4"/>
                <c:pt idx="0">
                  <c:v>14</c:v>
                </c:pt>
                <c:pt idx="1">
                  <c:v>5</c:v>
                </c:pt>
                <c:pt idx="2">
                  <c:v>8</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b"/>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Dividing the class</c:v>
                </c:pt>
              </c:strCache>
            </c:strRef>
          </c:tx>
          <c:dPt>
            <c:idx val="0"/>
            <c:bubble3D val="0"/>
            <c:spPr>
              <a:gradFill rotWithShape="1">
                <a:gsLst>
                  <a:gs pos="0">
                    <a:schemeClr val="accent5">
                      <a:shade val="58000"/>
                      <a:shade val="51000"/>
                      <a:satMod val="130000"/>
                    </a:schemeClr>
                  </a:gs>
                  <a:gs pos="80000">
                    <a:schemeClr val="accent5">
                      <a:shade val="58000"/>
                      <a:shade val="93000"/>
                      <a:satMod val="130000"/>
                    </a:schemeClr>
                  </a:gs>
                  <a:gs pos="100000">
                    <a:schemeClr val="accent5">
                      <a:shade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5">
                      <a:shade val="86000"/>
                      <a:shade val="51000"/>
                      <a:satMod val="130000"/>
                    </a:schemeClr>
                  </a:gs>
                  <a:gs pos="80000">
                    <a:schemeClr val="accent5">
                      <a:shade val="86000"/>
                      <a:shade val="93000"/>
                      <a:satMod val="130000"/>
                    </a:schemeClr>
                  </a:gs>
                  <a:gs pos="100000">
                    <a:schemeClr val="accent5">
                      <a:shade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5">
                      <a:tint val="86000"/>
                      <a:shade val="51000"/>
                      <a:satMod val="130000"/>
                    </a:schemeClr>
                  </a:gs>
                  <a:gs pos="80000">
                    <a:schemeClr val="accent5">
                      <a:tint val="86000"/>
                      <a:shade val="93000"/>
                      <a:satMod val="130000"/>
                    </a:schemeClr>
                  </a:gs>
                  <a:gs pos="100000">
                    <a:schemeClr val="accent5">
                      <a:tint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5">
                      <a:tint val="58000"/>
                      <a:shade val="51000"/>
                      <a:satMod val="130000"/>
                    </a:schemeClr>
                  </a:gs>
                  <a:gs pos="80000">
                    <a:schemeClr val="accent5">
                      <a:tint val="58000"/>
                      <a:shade val="93000"/>
                      <a:satMod val="130000"/>
                    </a:schemeClr>
                  </a:gs>
                  <a:gs pos="100000">
                    <a:schemeClr val="accent5">
                      <a:tint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1"/>
              <c:layout>
                <c:manualLayout>
                  <c:x val="-1.1848206474190768E-2"/>
                  <c:y val="6.7733095863017123E-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often</c:v>
                </c:pt>
                <c:pt idx="1">
                  <c:v>sometimes</c:v>
                </c:pt>
                <c:pt idx="2">
                  <c:v>never</c:v>
                </c:pt>
                <c:pt idx="3">
                  <c:v>4th Qtr</c:v>
                </c:pt>
              </c:strCache>
            </c:strRef>
          </c:cat>
          <c:val>
            <c:numRef>
              <c:f>Sheet1!$B$2:$B$5</c:f>
              <c:numCache>
                <c:formatCode>General</c:formatCode>
                <c:ptCount val="4"/>
                <c:pt idx="0">
                  <c:v>24</c:v>
                </c:pt>
                <c:pt idx="1">
                  <c:v>2</c:v>
                </c:pt>
                <c:pt idx="2">
                  <c:v>1</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b"/>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Letting students choose the task</c:v>
                </c:pt>
              </c:strCache>
            </c:strRef>
          </c:tx>
          <c:dPt>
            <c:idx val="0"/>
            <c:bubble3D val="0"/>
            <c:spPr>
              <a:gradFill rotWithShape="1">
                <a:gsLst>
                  <a:gs pos="0">
                    <a:schemeClr val="accent4">
                      <a:shade val="58000"/>
                      <a:shade val="51000"/>
                      <a:satMod val="130000"/>
                    </a:schemeClr>
                  </a:gs>
                  <a:gs pos="80000">
                    <a:schemeClr val="accent4">
                      <a:shade val="58000"/>
                      <a:shade val="93000"/>
                      <a:satMod val="130000"/>
                    </a:schemeClr>
                  </a:gs>
                  <a:gs pos="100000">
                    <a:schemeClr val="accent4">
                      <a:shade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4">
                      <a:shade val="86000"/>
                      <a:shade val="51000"/>
                      <a:satMod val="130000"/>
                    </a:schemeClr>
                  </a:gs>
                  <a:gs pos="80000">
                    <a:schemeClr val="accent4">
                      <a:shade val="86000"/>
                      <a:shade val="93000"/>
                      <a:satMod val="130000"/>
                    </a:schemeClr>
                  </a:gs>
                  <a:gs pos="100000">
                    <a:schemeClr val="accent4">
                      <a:shade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4">
                      <a:tint val="86000"/>
                      <a:shade val="51000"/>
                      <a:satMod val="130000"/>
                    </a:schemeClr>
                  </a:gs>
                  <a:gs pos="80000">
                    <a:schemeClr val="accent4">
                      <a:tint val="86000"/>
                      <a:shade val="93000"/>
                      <a:satMod val="130000"/>
                    </a:schemeClr>
                  </a:gs>
                  <a:gs pos="100000">
                    <a:schemeClr val="accent4">
                      <a:tint val="8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4">
                      <a:tint val="58000"/>
                      <a:shade val="51000"/>
                      <a:satMod val="130000"/>
                    </a:schemeClr>
                  </a:gs>
                  <a:gs pos="80000">
                    <a:schemeClr val="accent4">
                      <a:tint val="58000"/>
                      <a:shade val="93000"/>
                      <a:satMod val="130000"/>
                    </a:schemeClr>
                  </a:gs>
                  <a:gs pos="100000">
                    <a:schemeClr val="accent4">
                      <a:tint val="5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sometimes</c:v>
                </c:pt>
                <c:pt idx="1">
                  <c:v>never</c:v>
                </c:pt>
                <c:pt idx="2">
                  <c:v>3rd Qtr</c:v>
                </c:pt>
                <c:pt idx="3">
                  <c:v>4th Qtr</c:v>
                </c:pt>
              </c:strCache>
            </c:strRef>
          </c:cat>
          <c:val>
            <c:numRef>
              <c:f>Sheet1!$B$2:$B$5</c:f>
              <c:numCache>
                <c:formatCode>General</c:formatCode>
                <c:ptCount val="4"/>
                <c:pt idx="0">
                  <c:v>20</c:v>
                </c:pt>
                <c:pt idx="1">
                  <c:v>7</c:v>
                </c:pt>
              </c:numCache>
            </c:numRef>
          </c:val>
        </c:ser>
        <c:dLbls>
          <c:showLegendKey val="0"/>
          <c:showVal val="0"/>
          <c:showCatName val="1"/>
          <c:showSerName val="0"/>
          <c:showPercent val="1"/>
          <c:showBubbleSize val="0"/>
          <c:showLeaderLines val="1"/>
        </c:dLbls>
        <c:firstSliceAng val="0"/>
      </c:pieChart>
      <c:spPr>
        <a:noFill/>
        <a:ln>
          <a:noFill/>
        </a:ln>
        <a:effectLst/>
      </c:spPr>
    </c:plotArea>
    <c:legend>
      <c:legendPos val="b"/>
      <c:legendEntry>
        <c:idx val="2"/>
        <c:delete val="1"/>
      </c:legendEntry>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r>
              <a:rPr lang="en-US"/>
              <a:t>Other techniques</a:t>
            </a:r>
          </a:p>
        </c:rich>
      </c:tx>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Other technicues</c:v>
                </c:pt>
              </c:strCache>
            </c:strRef>
          </c:tx>
          <c:dPt>
            <c:idx val="0"/>
            <c:bubble3D val="0"/>
            <c:spPr>
              <a:gradFill rotWithShape="1">
                <a:gsLst>
                  <a:gs pos="0">
                    <a:schemeClr val="accent3">
                      <a:shade val="58000"/>
                      <a:satMod val="103000"/>
                      <a:lumMod val="102000"/>
                      <a:tint val="94000"/>
                    </a:schemeClr>
                  </a:gs>
                  <a:gs pos="50000">
                    <a:schemeClr val="accent3">
                      <a:shade val="58000"/>
                      <a:satMod val="110000"/>
                      <a:lumMod val="100000"/>
                      <a:shade val="100000"/>
                    </a:schemeClr>
                  </a:gs>
                  <a:gs pos="100000">
                    <a:schemeClr val="accent3">
                      <a:shade val="58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1"/>
            <c:bubble3D val="0"/>
            <c:spPr>
              <a:gradFill rotWithShape="1">
                <a:gsLst>
                  <a:gs pos="0">
                    <a:schemeClr val="accent3">
                      <a:shade val="86000"/>
                      <a:satMod val="103000"/>
                      <a:lumMod val="102000"/>
                      <a:tint val="94000"/>
                    </a:schemeClr>
                  </a:gs>
                  <a:gs pos="50000">
                    <a:schemeClr val="accent3">
                      <a:shade val="86000"/>
                      <a:satMod val="110000"/>
                      <a:lumMod val="100000"/>
                      <a:shade val="100000"/>
                    </a:schemeClr>
                  </a:gs>
                  <a:gs pos="100000">
                    <a:schemeClr val="accent3">
                      <a:shade val="86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2"/>
            <c:bubble3D val="0"/>
            <c:spPr>
              <a:gradFill rotWithShape="1">
                <a:gsLst>
                  <a:gs pos="0">
                    <a:schemeClr val="accent3">
                      <a:tint val="86000"/>
                      <a:satMod val="103000"/>
                      <a:lumMod val="102000"/>
                      <a:tint val="94000"/>
                    </a:schemeClr>
                  </a:gs>
                  <a:gs pos="50000">
                    <a:schemeClr val="accent3">
                      <a:tint val="86000"/>
                      <a:satMod val="110000"/>
                      <a:lumMod val="100000"/>
                      <a:shade val="100000"/>
                    </a:schemeClr>
                  </a:gs>
                  <a:gs pos="100000">
                    <a:schemeClr val="accent3">
                      <a:tint val="86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Pt>
            <c:idx val="3"/>
            <c:bubble3D val="0"/>
            <c:spPr>
              <a:gradFill rotWithShape="1">
                <a:gsLst>
                  <a:gs pos="0">
                    <a:schemeClr val="accent3">
                      <a:tint val="58000"/>
                      <a:satMod val="103000"/>
                      <a:lumMod val="102000"/>
                      <a:tint val="94000"/>
                    </a:schemeClr>
                  </a:gs>
                  <a:gs pos="50000">
                    <a:schemeClr val="accent3">
                      <a:tint val="58000"/>
                      <a:satMod val="110000"/>
                      <a:lumMod val="100000"/>
                      <a:shade val="100000"/>
                    </a:schemeClr>
                  </a:gs>
                  <a:gs pos="100000">
                    <a:schemeClr val="accent3">
                      <a:tint val="58000"/>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rot lat="0" lon="0" rev="1200000"/>
                </a:lightRig>
              </a:scene3d>
              <a:sp3d>
                <a:bevelT w="63500" h="25400"/>
              </a:sp3d>
            </c:spPr>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sometimes</c:v>
                </c:pt>
                <c:pt idx="1">
                  <c:v>never</c:v>
                </c:pt>
                <c:pt idx="2">
                  <c:v>3rd Qtr</c:v>
                </c:pt>
                <c:pt idx="3">
                  <c:v>4th Qtr</c:v>
                </c:pt>
              </c:strCache>
            </c:strRef>
          </c:cat>
          <c:val>
            <c:numRef>
              <c:f>Sheet1!$B$2:$B$5</c:f>
              <c:numCache>
                <c:formatCode>General</c:formatCode>
                <c:ptCount val="4"/>
                <c:pt idx="0">
                  <c:v>4</c:v>
                </c:pt>
                <c:pt idx="1">
                  <c:v>23</c:v>
                </c:pt>
              </c:numCache>
            </c:numRef>
          </c:val>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legendEntry>
        <c:idx val="2"/>
        <c:delete val="1"/>
      </c:legendEntry>
      <c:legendEntry>
        <c:idx val="3"/>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9">
  <a:schemeClr val="accent6"/>
</cs:colorStyle>
</file>

<file path=ppt/charts/colors2.xml><?xml version="1.0" encoding="utf-8"?>
<cs:colorStyle xmlns:cs="http://schemas.microsoft.com/office/drawing/2012/chartStyle" xmlns:a="http://schemas.openxmlformats.org/drawingml/2006/main" meth="withinLinear" id="18">
  <a:schemeClr val="accent5"/>
</cs:colorStyle>
</file>

<file path=ppt/charts/colors3.xml><?xml version="1.0" encoding="utf-8"?>
<cs:colorStyle xmlns:cs="http://schemas.microsoft.com/office/drawing/2012/chartStyle" xmlns:a="http://schemas.openxmlformats.org/drawingml/2006/main" meth="withinLinear" id="17">
  <a:schemeClr val="accent4"/>
</cs:colorStyle>
</file>

<file path=ppt/charts/colors4.xml><?xml version="1.0" encoding="utf-8"?>
<cs:colorStyle xmlns:cs="http://schemas.microsoft.com/office/drawing/2012/chartStyle" xmlns:a="http://schemas.openxmlformats.org/drawingml/2006/main" meth="withinLinear" id="16">
  <a:schemeClr val="accent3"/>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4.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C9FF63-F972-4A64-A40A-B805F4F19432}" type="datetimeFigureOut">
              <a:rPr lang="en-US" smtClean="0"/>
              <a:t>7/3/2019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2CE1BE-1CD1-4482-9691-31A5AF5B000B}" type="slidenum">
              <a:rPr lang="en-US" smtClean="0"/>
              <a:t>‹#›</a:t>
            </a:fld>
            <a:endParaRPr lang="en-US"/>
          </a:p>
        </p:txBody>
      </p:sp>
    </p:spTree>
    <p:extLst>
      <p:ext uri="{BB962C8B-B14F-4D97-AF65-F5344CB8AC3E}">
        <p14:creationId xmlns:p14="http://schemas.microsoft.com/office/powerpoint/2010/main" val="2750509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2CE1BE-1CD1-4482-9691-31A5AF5B000B}" type="slidenum">
              <a:rPr lang="en-US" smtClean="0"/>
              <a:t>2</a:t>
            </a:fld>
            <a:endParaRPr lang="en-US"/>
          </a:p>
        </p:txBody>
      </p:sp>
    </p:spTree>
    <p:extLst>
      <p:ext uri="{BB962C8B-B14F-4D97-AF65-F5344CB8AC3E}">
        <p14:creationId xmlns:p14="http://schemas.microsoft.com/office/powerpoint/2010/main" val="9731716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7/3/2019</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7/3/2019</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7/3/2019</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7/3/2019</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7239000" cy="4846320"/>
          </a:xfrm>
        </p:spPr>
        <p:txBody>
          <a:bodyPr>
            <a:normAutofit/>
          </a:bodyPr>
          <a:lstStyle/>
          <a:p>
            <a:pPr algn="ctr">
              <a:buNone/>
            </a:pPr>
            <a:r>
              <a:rPr lang="en-US" sz="4800" dirty="0" smtClean="0"/>
              <a:t>BATUMI SHOTA RUSTAVELI STATE UNIVERSITY</a:t>
            </a:r>
          </a:p>
          <a:p>
            <a:pPr algn="ctr">
              <a:buNone/>
            </a:pPr>
            <a:r>
              <a:rPr lang="en-US" sz="5400" dirty="0" smtClean="0"/>
              <a:t>Georgia</a:t>
            </a:r>
            <a:endParaRPr lang="en-US" sz="5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7239000" cy="4846320"/>
          </a:xfrm>
        </p:spPr>
        <p:txBody>
          <a:bodyPr/>
          <a:lstStyle/>
          <a:p>
            <a:pPr marL="0" indent="0">
              <a:buNone/>
            </a:pPr>
            <a:r>
              <a:rPr lang="en-US" dirty="0"/>
              <a:t>W</a:t>
            </a:r>
            <a:r>
              <a:rPr lang="en-US" dirty="0" smtClean="0"/>
              <a:t>ith </a:t>
            </a:r>
            <a:r>
              <a:rPr lang="en-US" dirty="0"/>
              <a:t>midlevel students multiple choice questions with more than one correct </a:t>
            </a:r>
            <a:r>
              <a:rPr lang="en-US" dirty="0" smtClean="0"/>
              <a:t>answer:</a:t>
            </a:r>
          </a:p>
          <a:p>
            <a:pPr marL="0" indent="0">
              <a:buNone/>
            </a:pPr>
            <a:r>
              <a:rPr lang="en-US" dirty="0" smtClean="0"/>
              <a:t> </a:t>
            </a:r>
            <a:endParaRPr lang="en-US" dirty="0"/>
          </a:p>
        </p:txBody>
      </p:sp>
      <p:pic>
        <p:nvPicPr>
          <p:cNvPr id="3" name="Picture 2"/>
          <p:cNvPicPr>
            <a:picLocks noChangeAspect="1"/>
          </p:cNvPicPr>
          <p:nvPr/>
        </p:nvPicPr>
        <p:blipFill>
          <a:blip r:embed="rId2"/>
          <a:stretch>
            <a:fillRect/>
          </a:stretch>
        </p:blipFill>
        <p:spPr>
          <a:xfrm>
            <a:off x="457200" y="2514600"/>
            <a:ext cx="7391399" cy="34290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None/>
            </a:pPr>
            <a:r>
              <a:rPr lang="en-US" sz="2800" dirty="0"/>
              <a:t>W</a:t>
            </a:r>
            <a:r>
              <a:rPr lang="en-US" sz="2800" dirty="0" smtClean="0"/>
              <a:t>ith </a:t>
            </a:r>
            <a:r>
              <a:rPr lang="en-US" sz="2800" dirty="0"/>
              <a:t>strong students open questions to make the </a:t>
            </a:r>
            <a:r>
              <a:rPr lang="en-US" sz="2800" dirty="0" smtClean="0"/>
              <a:t>task </a:t>
            </a:r>
            <a:r>
              <a:rPr lang="en-US" sz="2800" dirty="0"/>
              <a:t>more challenging for </a:t>
            </a:r>
            <a:r>
              <a:rPr lang="en-US" sz="2800" dirty="0" smtClean="0"/>
              <a:t>them:</a:t>
            </a:r>
          </a:p>
          <a:p>
            <a:pPr marL="0" indent="0" algn="just">
              <a:buNone/>
            </a:pPr>
            <a:endParaRPr lang="en-US" sz="2800" dirty="0"/>
          </a:p>
        </p:txBody>
      </p:sp>
      <p:pic>
        <p:nvPicPr>
          <p:cNvPr id="5" name="Picture 4"/>
          <p:cNvPicPr>
            <a:picLocks noChangeAspect="1"/>
          </p:cNvPicPr>
          <p:nvPr/>
        </p:nvPicPr>
        <p:blipFill>
          <a:blip r:embed="rId2"/>
          <a:stretch>
            <a:fillRect/>
          </a:stretch>
        </p:blipFill>
        <p:spPr>
          <a:xfrm>
            <a:off x="457200" y="2767012"/>
            <a:ext cx="7239000" cy="2643188"/>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685800"/>
            <a:ext cx="7239000" cy="5715000"/>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sz="4000" dirty="0" smtClean="0"/>
              <a:t>This </a:t>
            </a:r>
            <a:r>
              <a:rPr lang="en-US" sz="4000" dirty="0"/>
              <a:t>way tiered tasks produce the same or similar results for all students.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200" dirty="0" smtClean="0"/>
              <a:t>Experts </a:t>
            </a:r>
            <a:r>
              <a:rPr lang="en-US" sz="3200" dirty="0"/>
              <a:t>also offer to let students choose the tasks according to whether they want a lot of help, some help, or no help at all with the reading activity.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457200"/>
            <a:ext cx="7239000" cy="5998536"/>
          </a:xfrm>
        </p:spPr>
        <p:txBody>
          <a:bodyPr/>
          <a:lstStyle/>
          <a:p>
            <a:pPr marL="0" indent="0">
              <a:buNone/>
            </a:pPr>
            <a:r>
              <a:rPr lang="en-US" dirty="0"/>
              <a:t>Bias tasks produce complementary </a:t>
            </a:r>
            <a:r>
              <a:rPr lang="en-US" dirty="0" smtClean="0"/>
              <a:t>results</a:t>
            </a:r>
            <a:r>
              <a:rPr lang="en-US" dirty="0"/>
              <a:t>-</a:t>
            </a:r>
            <a:endParaRPr lang="en-US" dirty="0" smtClean="0"/>
          </a:p>
          <a:p>
            <a:r>
              <a:rPr lang="en-US" dirty="0" smtClean="0"/>
              <a:t> </a:t>
            </a:r>
            <a:r>
              <a:rPr lang="en-US" dirty="0"/>
              <a:t>For example weaker students write answers to the questions whenever stronger students write questions for the given answers. </a:t>
            </a:r>
            <a:endParaRPr lang="en-US" dirty="0" smtClean="0"/>
          </a:p>
          <a:p>
            <a:r>
              <a:rPr lang="en-US" dirty="0" smtClean="0"/>
              <a:t>Because </a:t>
            </a:r>
            <a:r>
              <a:rPr lang="en-US" dirty="0"/>
              <a:t>the answers to these two tasks are complementary, it would be better to economize time by using student-student (strong+ weak) </a:t>
            </a:r>
            <a:r>
              <a:rPr lang="en-US" dirty="0" smtClean="0"/>
              <a:t>feedback.</a:t>
            </a:r>
          </a:p>
          <a:p>
            <a:r>
              <a:rPr lang="en-US" dirty="0" smtClean="0"/>
              <a:t>The </a:t>
            </a:r>
            <a:r>
              <a:rPr lang="en-US" dirty="0"/>
              <a:t>teacher should monitor and check in case some strong students have come up with alternative questions of their own.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7239000" cy="5998536"/>
          </a:xfrm>
        </p:spPr>
        <p:txBody>
          <a:bodyPr>
            <a:normAutofit/>
          </a:bodyPr>
          <a:lstStyle/>
          <a:p>
            <a:pPr marL="0" indent="0">
              <a:buNone/>
            </a:pPr>
            <a:r>
              <a:rPr lang="en-US" sz="4000" dirty="0"/>
              <a:t> </a:t>
            </a:r>
            <a:endParaRPr lang="en-US" sz="4000" dirty="0" smtClean="0"/>
          </a:p>
          <a:p>
            <a:pPr marL="0" indent="0">
              <a:buNone/>
            </a:pPr>
            <a:endParaRPr lang="en-US" sz="4000" dirty="0"/>
          </a:p>
          <a:p>
            <a:pPr marL="0" indent="0">
              <a:buNone/>
            </a:pPr>
            <a:r>
              <a:rPr lang="en-US" sz="4000" dirty="0" smtClean="0"/>
              <a:t>Differentiated work- </a:t>
            </a:r>
          </a:p>
          <a:p>
            <a:pPr marL="0" indent="0">
              <a:buNone/>
            </a:pPr>
            <a:r>
              <a:rPr lang="en-US" sz="4000" dirty="0" smtClean="0"/>
              <a:t>to </a:t>
            </a:r>
            <a:r>
              <a:rPr lang="en-US" sz="4000" dirty="0"/>
              <a:t>assign different work to different people.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533400"/>
            <a:ext cx="7239000" cy="5922336"/>
          </a:xfrm>
        </p:spPr>
        <p:txBody>
          <a:bodyPr>
            <a:normAutofit/>
          </a:bodyPr>
          <a:lstStyle/>
          <a:p>
            <a:pPr marL="0" indent="0" algn="just">
              <a:buNone/>
            </a:pPr>
            <a:r>
              <a:rPr lang="en-US" dirty="0"/>
              <a:t> Jim Scrivener </a:t>
            </a:r>
            <a:r>
              <a:rPr lang="en-US" dirty="0" smtClean="0"/>
              <a:t> </a:t>
            </a:r>
            <a:r>
              <a:rPr lang="en-US" dirty="0"/>
              <a:t>offers one more option when teaching mixed-level classes </a:t>
            </a:r>
            <a:r>
              <a:rPr lang="en-US" dirty="0" smtClean="0"/>
              <a:t>dividing </a:t>
            </a:r>
            <a:r>
              <a:rPr lang="en-US" dirty="0"/>
              <a:t>the class (separating the different levels out</a:t>
            </a:r>
            <a:r>
              <a:rPr lang="en-US" dirty="0" smtClean="0"/>
              <a:t>)</a:t>
            </a:r>
          </a:p>
          <a:p>
            <a:r>
              <a:rPr lang="en-US" dirty="0" smtClean="0"/>
              <a:t> 1 </a:t>
            </a:r>
            <a:r>
              <a:rPr lang="en-US" dirty="0"/>
              <a:t>Make short-term pairs or threes for a single task, deliberately mixing stronger and weaker students together. </a:t>
            </a:r>
            <a:endParaRPr lang="en-US" dirty="0" smtClean="0"/>
          </a:p>
          <a:p>
            <a:r>
              <a:rPr lang="en-US" dirty="0" smtClean="0"/>
              <a:t>2</a:t>
            </a:r>
            <a:r>
              <a:rPr lang="en-US" dirty="0"/>
              <a:t>. Make long term pairs, threes or groups for a months or half term, each including one stronger student who is openly given the task of guiding and supporting the other students. </a:t>
            </a:r>
            <a:endParaRPr lang="en-US" dirty="0" smtClean="0"/>
          </a:p>
          <a:p>
            <a:r>
              <a:rPr lang="en-US" dirty="0" smtClean="0"/>
              <a:t>3</a:t>
            </a:r>
            <a:r>
              <a:rPr lang="en-US" dirty="0"/>
              <a:t>. Divide the class into two halves or more subdivisions if it is useful for some parts each lesson. </a:t>
            </a:r>
            <a:endParaRPr lang="en-US" dirty="0" smtClean="0"/>
          </a:p>
          <a:p>
            <a:pPr marL="0" indent="0">
              <a:buNone/>
            </a:pPr>
            <a:endParaRPr lang="en-US"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Split- </a:t>
            </a:r>
            <a:r>
              <a:rPr lang="en-US" dirty="0"/>
              <a:t>and- combine workflow</a:t>
            </a:r>
          </a:p>
        </p:txBody>
      </p:sp>
      <p:sp>
        <p:nvSpPr>
          <p:cNvPr id="3" name="Content Placeholder 2"/>
          <p:cNvSpPr>
            <a:spLocks noGrp="1"/>
          </p:cNvSpPr>
          <p:nvPr>
            <p:ph idx="1"/>
          </p:nvPr>
        </p:nvSpPr>
        <p:spPr/>
        <p:txBody>
          <a:bodyPr/>
          <a:lstStyle/>
          <a:p>
            <a:pPr marL="0" indent="0" algn="just">
              <a:buNone/>
            </a:pPr>
            <a:r>
              <a:rPr lang="en-US" dirty="0"/>
              <a:t>Split and- combine workflow is the technique where the whole class starts work on something together, and later in the lesson, different subsections of the class separate off to do different work, maybe the same tasks at a different pace, or tasks that have a similar focus, but with different language levels. These groups later come back together and so </a:t>
            </a:r>
            <a:r>
              <a:rPr lang="en-US" dirty="0" smtClean="0"/>
              <a:t>on.</a:t>
            </a:r>
            <a:endParaRPr lang="en-US" dirty="0"/>
          </a:p>
          <a:p>
            <a:pPr marL="0" indent="0">
              <a:buNone/>
            </a:pPr>
            <a:endParaRPr lang="en-US" dirty="0"/>
          </a:p>
        </p:txBody>
      </p:sp>
    </p:spTree>
    <p:extLst>
      <p:ext uri="{BB962C8B-B14F-4D97-AF65-F5344CB8AC3E}">
        <p14:creationId xmlns:p14="http://schemas.microsoft.com/office/powerpoint/2010/main" val="13146627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3038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828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0" y="0"/>
            <a:ext cx="8153400" cy="6781800"/>
          </a:xfrm>
          <a:prstGeom prst="rect">
            <a:avLst/>
          </a:prstGeom>
        </p:spPr>
      </p:pic>
    </p:spTree>
    <p:extLst>
      <p:ext uri="{BB962C8B-B14F-4D97-AF65-F5344CB8AC3E}">
        <p14:creationId xmlns:p14="http://schemas.microsoft.com/office/powerpoint/2010/main" val="979541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2751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4227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This discussion results in the following </a:t>
            </a:r>
            <a:r>
              <a:rPr lang="en-US" dirty="0" smtClean="0"/>
              <a:t>outcomes:</a:t>
            </a:r>
          </a:p>
          <a:p>
            <a:pPr algn="just"/>
            <a:r>
              <a:rPr lang="en-US" dirty="0" smtClean="0"/>
              <a:t>still </a:t>
            </a:r>
            <a:r>
              <a:rPr lang="en-US" dirty="0"/>
              <a:t>we see the necessity of raising teachers awareness of </a:t>
            </a:r>
            <a:r>
              <a:rPr lang="en-US" dirty="0" smtClean="0"/>
              <a:t>the techniques </a:t>
            </a:r>
            <a:r>
              <a:rPr lang="en-US" dirty="0"/>
              <a:t>used to deal with students of different needs in class. </a:t>
            </a:r>
            <a:endParaRPr lang="en-US" dirty="0" smtClean="0"/>
          </a:p>
          <a:p>
            <a:pPr algn="just"/>
            <a:r>
              <a:rPr lang="en-US" dirty="0" smtClean="0"/>
              <a:t>An </a:t>
            </a:r>
            <a:r>
              <a:rPr lang="en-US" dirty="0"/>
              <a:t>acknowledgement of many educational problems in the areas of differentiated work leads us to realize that teachers have to be trained so they may welcome, initiate and thus control change.</a:t>
            </a:r>
          </a:p>
        </p:txBody>
      </p:sp>
    </p:spTree>
    <p:extLst>
      <p:ext uri="{BB962C8B-B14F-4D97-AF65-F5344CB8AC3E}">
        <p14:creationId xmlns:p14="http://schemas.microsoft.com/office/powerpoint/2010/main" val="1737416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US" dirty="0"/>
              <a:t>We base our discussion on several </a:t>
            </a:r>
            <a:r>
              <a:rPr lang="en-US" dirty="0" smtClean="0"/>
              <a:t>points: </a:t>
            </a:r>
          </a:p>
          <a:p>
            <a:pPr algn="just"/>
            <a:r>
              <a:rPr lang="en-US" dirty="0" smtClean="0"/>
              <a:t>Individualization </a:t>
            </a:r>
            <a:r>
              <a:rPr lang="en-US" dirty="0"/>
              <a:t>in mixed ability classes requires that educational objectives remain the same, but that content materials differ to meet individual needs. </a:t>
            </a:r>
            <a:endParaRPr lang="en-US" dirty="0" smtClean="0"/>
          </a:p>
          <a:p>
            <a:pPr algn="just"/>
            <a:r>
              <a:rPr lang="en-US" dirty="0" smtClean="0"/>
              <a:t>Teachers </a:t>
            </a:r>
            <a:r>
              <a:rPr lang="en-US" dirty="0"/>
              <a:t>will need to adapt instructional materials to individual learning</a:t>
            </a:r>
            <a:r>
              <a:rPr lang="en-US" dirty="0" smtClean="0"/>
              <a:t>.</a:t>
            </a:r>
          </a:p>
          <a:p>
            <a:pPr algn="just"/>
            <a:r>
              <a:rPr lang="en-US" dirty="0" smtClean="0"/>
              <a:t> </a:t>
            </a:r>
            <a:r>
              <a:rPr lang="en-US" dirty="0"/>
              <a:t>All this will result in hugely improved dynamics and pace of the class; increased motivation, enjoyment and interaction. </a:t>
            </a:r>
          </a:p>
          <a:p>
            <a:pPr marL="0" indent="0">
              <a:buNone/>
            </a:pPr>
            <a:endParaRPr lang="en-US" dirty="0"/>
          </a:p>
        </p:txBody>
      </p:sp>
    </p:spTree>
    <p:extLst>
      <p:ext uri="{BB962C8B-B14F-4D97-AF65-F5344CB8AC3E}">
        <p14:creationId xmlns:p14="http://schemas.microsoft.com/office/powerpoint/2010/main" val="3317886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a:t> </a:t>
            </a:r>
            <a:r>
              <a:rPr lang="en-GB" i="1" dirty="0"/>
              <a:t>References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endParaRPr lang="en-US" dirty="0"/>
          </a:p>
          <a:p>
            <a:r>
              <a:rPr lang="en-GB" dirty="0"/>
              <a:t>[1] </a:t>
            </a:r>
            <a:r>
              <a:rPr lang="en-US" dirty="0"/>
              <a:t>J. Scrivener, </a:t>
            </a:r>
            <a:r>
              <a:rPr lang="en-US" i="1" dirty="0"/>
              <a:t>Classroom management Techniques</a:t>
            </a:r>
            <a:r>
              <a:rPr lang="en-US" dirty="0"/>
              <a:t> Cambridge University Press, 2013.</a:t>
            </a:r>
          </a:p>
          <a:p>
            <a:r>
              <a:rPr lang="en-GB" dirty="0"/>
              <a:t>[2] </a:t>
            </a:r>
            <a:r>
              <a:rPr lang="en-US" dirty="0"/>
              <a:t>J. C. Richards; W. A. </a:t>
            </a:r>
            <a:r>
              <a:rPr lang="en-US" dirty="0" err="1"/>
              <a:t>Renandya</a:t>
            </a:r>
            <a:r>
              <a:rPr lang="en-US" dirty="0"/>
              <a:t>, </a:t>
            </a:r>
            <a:r>
              <a:rPr lang="en-US" i="1" dirty="0"/>
              <a:t>Methodology in Language Teaching An Anthology of Current Practice  </a:t>
            </a:r>
            <a:r>
              <a:rPr lang="en-US" dirty="0"/>
              <a:t>  Cambridge university Press, 2008.</a:t>
            </a:r>
          </a:p>
          <a:p>
            <a:r>
              <a:rPr lang="en-GB" dirty="0"/>
              <a:t>[3] </a:t>
            </a:r>
            <a:r>
              <a:rPr lang="en-US" dirty="0"/>
              <a:t>V. Kelly, </a:t>
            </a:r>
            <a:r>
              <a:rPr lang="en-US" i="1" dirty="0"/>
              <a:t>TEACHING MIXED ABILITY CLASSES. </a:t>
            </a:r>
            <a:r>
              <a:rPr lang="en-US" dirty="0"/>
              <a:t>London: Harper &amp; Row, 1974. 125</a:t>
            </a:r>
          </a:p>
          <a:p>
            <a:pPr marL="0" indent="0">
              <a:buNone/>
            </a:pPr>
            <a:r>
              <a:rPr lang="en-US" dirty="0"/>
              <a:t> </a:t>
            </a:r>
          </a:p>
          <a:p>
            <a:pPr marL="0" indent="0">
              <a:buNone/>
            </a:pPr>
            <a:r>
              <a:rPr lang="en-US" dirty="0"/>
              <a:t> </a:t>
            </a:r>
          </a:p>
          <a:p>
            <a:pPr marL="0" indent="0">
              <a:buNone/>
            </a:pPr>
            <a:r>
              <a:rPr lang="en-US" dirty="0"/>
              <a:t> </a:t>
            </a:r>
          </a:p>
          <a:p>
            <a:endParaRPr lang="en-US" dirty="0"/>
          </a:p>
        </p:txBody>
      </p:sp>
    </p:spTree>
    <p:extLst>
      <p:ext uri="{BB962C8B-B14F-4D97-AF65-F5344CB8AC3E}">
        <p14:creationId xmlns:p14="http://schemas.microsoft.com/office/powerpoint/2010/main" val="2110471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7239000" cy="777240"/>
          </a:xfrm>
        </p:spPr>
        <p:txBody>
          <a:bodyPr>
            <a:noAutofit/>
          </a:bodyPr>
          <a:lstStyle/>
          <a:p>
            <a:pPr algn="ctr"/>
            <a:r>
              <a:rPr lang="en-US" sz="2800" dirty="0" smtClean="0"/>
              <a:t>IN MIXED-LEVEL CLASSES</a:t>
            </a:r>
            <a:r>
              <a:rPr lang="en-US" sz="2800" dirty="0"/>
              <a:t/>
            </a:r>
            <a:br>
              <a:rPr lang="en-US" sz="2800" dirty="0"/>
            </a:br>
            <a:endParaRPr lang="en-US" sz="2800" dirty="0"/>
          </a:p>
        </p:txBody>
      </p:sp>
      <p:sp>
        <p:nvSpPr>
          <p:cNvPr id="3" name="Content Placeholder 2"/>
          <p:cNvSpPr>
            <a:spLocks noGrp="1"/>
          </p:cNvSpPr>
          <p:nvPr>
            <p:ph idx="1"/>
          </p:nvPr>
        </p:nvSpPr>
        <p:spPr/>
        <p:txBody>
          <a:bodyPr/>
          <a:lstStyle/>
          <a:p>
            <a:endParaRPr lang="en-US" dirty="0"/>
          </a:p>
        </p:txBody>
      </p:sp>
      <p:pic>
        <p:nvPicPr>
          <p:cNvPr id="5" name="Picture 4" descr="https://www.teachingenglish.org.uk/sites/teacheng/files/styles/large/public/images/iStock_000008376541Small_1.jpg?itok=SH99tscA"/>
          <p:cNvPicPr/>
          <p:nvPr/>
        </p:nvPicPr>
        <p:blipFill>
          <a:blip r:embed="rId2">
            <a:extLst>
              <a:ext uri="{28A0092B-C50C-407E-A947-70E740481C1C}">
                <a14:useLocalDpi xmlns:a14="http://schemas.microsoft.com/office/drawing/2010/main" val="0"/>
              </a:ext>
            </a:extLst>
          </a:blip>
          <a:srcRect/>
          <a:stretch>
            <a:fillRect/>
          </a:stretch>
        </p:blipFill>
        <p:spPr bwMode="auto">
          <a:xfrm>
            <a:off x="457201" y="1609417"/>
            <a:ext cx="7391400" cy="4715184"/>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1508760"/>
          </a:xfrm>
        </p:spPr>
        <p:txBody>
          <a:bodyPr>
            <a:normAutofit/>
          </a:bodyPr>
          <a:lstStyle/>
          <a:p>
            <a:pPr algn="ctr"/>
            <a:r>
              <a:rPr lang="en-US" sz="3200" dirty="0"/>
              <a:t>class with students having the same linguistic levels, abilities learning styles or preferences</a:t>
            </a:r>
            <a:endParaRPr lang="en-US" sz="3100" dirty="0"/>
          </a:p>
        </p:txBody>
      </p:sp>
      <p:pic>
        <p:nvPicPr>
          <p:cNvPr id="4" name="Content Placeholder 3" descr="Teaching mixed-ability classes 2 - methodology article"/>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209800"/>
            <a:ext cx="7239000" cy="4246563"/>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None/>
            </a:pPr>
            <a:r>
              <a:rPr lang="en-US" dirty="0" smtClean="0"/>
              <a:t>PROBMEMS:</a:t>
            </a:r>
          </a:p>
          <a:p>
            <a:r>
              <a:rPr lang="en-US" dirty="0"/>
              <a:t>At universities students are grouped or placed according to their performance on the national entrance exams or, later, on standardized placement </a:t>
            </a:r>
            <a:r>
              <a:rPr lang="en-US" dirty="0" smtClean="0"/>
              <a:t>tests</a:t>
            </a:r>
          </a:p>
          <a:p>
            <a:r>
              <a:rPr lang="en-US" dirty="0"/>
              <a:t>A</a:t>
            </a:r>
            <a:r>
              <a:rPr lang="en-US" dirty="0" smtClean="0"/>
              <a:t>t </a:t>
            </a:r>
            <a:r>
              <a:rPr lang="en-US" dirty="0"/>
              <a:t>schools </a:t>
            </a:r>
            <a:r>
              <a:rPr lang="en-US" dirty="0" smtClean="0"/>
              <a:t>students</a:t>
            </a:r>
            <a:r>
              <a:rPr lang="en-US" dirty="0"/>
              <a:t>’ foreign language level completely depends on the age and correspondingly the grade they are in.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7239000" cy="5998536"/>
          </a:xfrm>
        </p:spPr>
        <p:txBody>
          <a:bodyPr>
            <a:normAutofit lnSpcReduction="10000"/>
          </a:bodyPr>
          <a:lstStyle/>
          <a:p>
            <a:pPr marL="0" indent="0" algn="ctr">
              <a:buNone/>
            </a:pPr>
            <a:r>
              <a:rPr lang="en-US" sz="3200" dirty="0" smtClean="0"/>
              <a:t>RESULT:</a:t>
            </a:r>
          </a:p>
          <a:p>
            <a:pPr marL="0" indent="0" algn="just">
              <a:buNone/>
            </a:pPr>
            <a:r>
              <a:rPr lang="en-US" sz="3200" dirty="0" smtClean="0"/>
              <a:t>Students</a:t>
            </a:r>
            <a:r>
              <a:rPr lang="en-US" sz="3200" dirty="0"/>
              <a:t>’ level vary considerably in language </a:t>
            </a:r>
            <a:r>
              <a:rPr lang="en-US" sz="3200" dirty="0" smtClean="0"/>
              <a:t>courses and it </a:t>
            </a:r>
            <a:r>
              <a:rPr lang="en-US" sz="3200" dirty="0"/>
              <a:t>causes a number of problems for teachers and </a:t>
            </a:r>
            <a:r>
              <a:rPr lang="en-US" sz="3200" dirty="0" smtClean="0"/>
              <a:t>students. </a:t>
            </a:r>
            <a:r>
              <a:rPr lang="en-US" sz="3200" dirty="0"/>
              <a:t>Taking into account the common teacher-centered or one-book-fits-all approach, where the teacher is forced to focus on the middle level, many students at the top or bottom end of the language scale are left dissatisfied or demotivated.</a:t>
            </a:r>
          </a:p>
          <a:p>
            <a:pPr marL="0" indent="0" algn="just">
              <a:buNone/>
            </a:pP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7239000" cy="6074736"/>
          </a:xfrm>
        </p:spPr>
        <p:txBody>
          <a:bodyPr>
            <a:normAutofit/>
          </a:bodyPr>
          <a:lstStyle/>
          <a:p>
            <a:pPr marL="0" indent="0" algn="ctr">
              <a:buNone/>
            </a:pPr>
            <a:r>
              <a:rPr lang="en-US" sz="3200" dirty="0" smtClean="0"/>
              <a:t>ACTIONS TAKEN:</a:t>
            </a:r>
          </a:p>
          <a:p>
            <a:pPr marL="0" indent="0" algn="just">
              <a:buNone/>
            </a:pPr>
            <a:r>
              <a:rPr lang="en-US" sz="2800" dirty="0"/>
              <a:t>T</a:t>
            </a:r>
            <a:r>
              <a:rPr lang="en-US" sz="2800" dirty="0" smtClean="0"/>
              <a:t>eachers have to </a:t>
            </a:r>
            <a:r>
              <a:rPr lang="en-US" sz="2800" dirty="0"/>
              <a:t>become more students-oriented by providing comprehensible input, using a variety of teaching methods and materials, providing interesting and challenging tasks in a student’s focused – environment. </a:t>
            </a:r>
            <a:r>
              <a:rPr lang="en-US" sz="2800" dirty="0" smtClean="0"/>
              <a:t>  </a:t>
            </a:r>
            <a:endParaRPr lang="en-US" sz="2800" dirty="0"/>
          </a:p>
          <a:p>
            <a:pPr marL="0" indent="0">
              <a:buNone/>
            </a:pPr>
            <a:r>
              <a:rPr lang="en-US" sz="2800" dirty="0"/>
              <a:t>Teachers should work on more students- oriented and differentiated approach that provides a more level- appropriate, and motivating learning experience for all students in the class regardless of their level.</a:t>
            </a:r>
          </a:p>
          <a:p>
            <a:pPr marL="0" indent="0">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20040"/>
            <a:ext cx="7239000" cy="2346960"/>
          </a:xfrm>
        </p:spPr>
        <p:txBody>
          <a:bodyPr>
            <a:normAutofit/>
          </a:bodyPr>
          <a:lstStyle/>
          <a:p>
            <a:pPr algn="ctr"/>
            <a:r>
              <a:rPr lang="en-US" dirty="0"/>
              <a:t/>
            </a:r>
            <a:br>
              <a:rPr lang="en-US" dirty="0"/>
            </a:br>
            <a:endParaRPr lang="en-US" dirty="0"/>
          </a:p>
        </p:txBody>
      </p:sp>
      <p:sp>
        <p:nvSpPr>
          <p:cNvPr id="4" name="Content Placeholder 3"/>
          <p:cNvSpPr>
            <a:spLocks noGrp="1"/>
          </p:cNvSpPr>
          <p:nvPr>
            <p:ph idx="1"/>
          </p:nvPr>
        </p:nvSpPr>
        <p:spPr>
          <a:xfrm>
            <a:off x="457200" y="1371600"/>
            <a:ext cx="7239000" cy="3886200"/>
          </a:xfrm>
        </p:spPr>
        <p:txBody>
          <a:bodyPr>
            <a:normAutofit/>
          </a:bodyPr>
          <a:lstStyle/>
          <a:p>
            <a:pPr marL="0" indent="0" algn="ctr">
              <a:buNone/>
            </a:pPr>
            <a:r>
              <a:rPr lang="en-US" dirty="0"/>
              <a:t>S</a:t>
            </a:r>
            <a:r>
              <a:rPr lang="en-US" dirty="0" smtClean="0"/>
              <a:t>imple </a:t>
            </a:r>
            <a:r>
              <a:rPr lang="en-US" dirty="0"/>
              <a:t>E</a:t>
            </a:r>
            <a:r>
              <a:rPr lang="en-US" dirty="0" smtClean="0"/>
              <a:t>quation</a:t>
            </a:r>
            <a:r>
              <a:rPr lang="en-US" dirty="0"/>
              <a:t>: </a:t>
            </a:r>
            <a:endParaRPr lang="en-US" dirty="0" smtClean="0"/>
          </a:p>
          <a:p>
            <a:pPr marL="0" indent="0">
              <a:buNone/>
            </a:pPr>
            <a:r>
              <a:rPr lang="en-US" dirty="0"/>
              <a:t>T</a:t>
            </a:r>
            <a:r>
              <a:rPr lang="en-US" dirty="0" smtClean="0"/>
              <a:t>ext </a:t>
            </a:r>
            <a:r>
              <a:rPr lang="en-US" dirty="0"/>
              <a:t>level of challenge + task level of support = student </a:t>
            </a:r>
            <a:r>
              <a:rPr lang="en-US" dirty="0" smtClean="0"/>
              <a:t>success</a:t>
            </a:r>
          </a:p>
          <a:p>
            <a:pPr marL="0" indent="0">
              <a:buNone/>
            </a:pPr>
            <a:endParaRPr lang="en-US" dirty="0" smtClean="0"/>
          </a:p>
          <a:p>
            <a:pPr marL="0" indent="0">
              <a:buNone/>
            </a:pPr>
            <a:endParaRPr lang="en-US" dirty="0"/>
          </a:p>
          <a:p>
            <a:pPr marL="0" indent="0">
              <a:buNone/>
            </a:pPr>
            <a:r>
              <a:rPr lang="en-US" dirty="0"/>
              <a:t>T</a:t>
            </a:r>
            <a:r>
              <a:rPr lang="en-US" dirty="0" smtClean="0"/>
              <a:t>iered </a:t>
            </a:r>
            <a:r>
              <a:rPr lang="en-US" dirty="0"/>
              <a:t>T</a:t>
            </a:r>
            <a:r>
              <a:rPr lang="en-US" dirty="0" smtClean="0"/>
              <a:t>asks </a:t>
            </a:r>
            <a:r>
              <a:rPr lang="en-US" dirty="0"/>
              <a:t>and </a:t>
            </a:r>
            <a:r>
              <a:rPr lang="en-US" dirty="0" smtClean="0"/>
              <a:t>Bias </a:t>
            </a:r>
            <a:r>
              <a:rPr lang="en-US" dirty="0"/>
              <a:t>T</a:t>
            </a:r>
            <a:r>
              <a:rPr lang="en-US" dirty="0" smtClean="0"/>
              <a:t>asks</a:t>
            </a:r>
            <a:r>
              <a:rPr lang="en-US" dirty="0"/>
              <a:t>. </a:t>
            </a:r>
          </a:p>
        </p:txBody>
      </p:sp>
      <p:cxnSp>
        <p:nvCxnSpPr>
          <p:cNvPr id="7" name="Straight Arrow Connector 6"/>
          <p:cNvCxnSpPr/>
          <p:nvPr/>
        </p:nvCxnSpPr>
        <p:spPr>
          <a:xfrm>
            <a:off x="1828800" y="2667000"/>
            <a:ext cx="1676400" cy="990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When dealing with reading for weak students it might be a matching task to be </a:t>
            </a:r>
            <a:r>
              <a:rPr lang="en-US" dirty="0" smtClean="0"/>
              <a:t>used:</a:t>
            </a:r>
          </a:p>
          <a:p>
            <a:pPr marL="0" indent="0">
              <a:buNone/>
            </a:pPr>
            <a:endParaRPr lang="en-US" dirty="0"/>
          </a:p>
        </p:txBody>
      </p:sp>
      <p:pic>
        <p:nvPicPr>
          <p:cNvPr id="3" name="Picture 2"/>
          <p:cNvPicPr>
            <a:picLocks noChangeAspect="1"/>
          </p:cNvPicPr>
          <p:nvPr/>
        </p:nvPicPr>
        <p:blipFill>
          <a:blip r:embed="rId2"/>
          <a:stretch>
            <a:fillRect/>
          </a:stretch>
        </p:blipFill>
        <p:spPr>
          <a:xfrm>
            <a:off x="457200" y="2590800"/>
            <a:ext cx="7238999" cy="3428999"/>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291</TotalTime>
  <Words>775</Words>
  <Application>Microsoft Office PowerPoint</Application>
  <PresentationFormat>On-screen Show (4:3)</PresentationFormat>
  <Paragraphs>63</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Trebuchet MS</vt:lpstr>
      <vt:lpstr>Wingdings</vt:lpstr>
      <vt:lpstr>Wingdings 2</vt:lpstr>
      <vt:lpstr>Opulent</vt:lpstr>
      <vt:lpstr>PowerPoint Presentation</vt:lpstr>
      <vt:lpstr>PowerPoint Presentation</vt:lpstr>
      <vt:lpstr>IN MIXED-LEVEL CLASSES </vt:lpstr>
      <vt:lpstr>class with students having the same linguistic levels, abilities learning styles or preferences</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Split- and- combine workflow</vt:lpstr>
      <vt:lpstr>PowerPoint Presentation</vt:lpstr>
      <vt:lpstr>PowerPoint Presentation</vt:lpstr>
      <vt:lpstr>PowerPoint Presentation</vt:lpstr>
      <vt:lpstr>PowerPoint Presentation</vt:lpstr>
      <vt:lpstr>PowerPoint Presentation</vt:lpstr>
      <vt:lpstr>PowerPoint Presentation</vt:lpstr>
      <vt:lpstr> References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s.jortmenadze</dc:creator>
  <cp:lastModifiedBy>user</cp:lastModifiedBy>
  <cp:revision>33</cp:revision>
  <dcterms:created xsi:type="dcterms:W3CDTF">2006-08-16T00:00:00Z</dcterms:created>
  <dcterms:modified xsi:type="dcterms:W3CDTF">2019-07-03T16:52:56Z</dcterms:modified>
</cp:coreProperties>
</file>