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5" r:id="rId2"/>
    <p:sldId id="273" r:id="rId3"/>
    <p:sldId id="260" r:id="rId4"/>
    <p:sldId id="259" r:id="rId5"/>
    <p:sldId id="261" r:id="rId6"/>
    <p:sldId id="262" r:id="rId7"/>
    <p:sldId id="274" r:id="rId8"/>
    <p:sldId id="265" r:id="rId9"/>
    <p:sldId id="258" r:id="rId10"/>
    <p:sldId id="26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70" autoAdjust="0"/>
    <p:restoredTop sz="94660"/>
  </p:normalViewPr>
  <p:slideViewPr>
    <p:cSldViewPr>
      <p:cViewPr varScale="1">
        <p:scale>
          <a:sx n="85" d="100"/>
          <a:sy n="85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B1651-581D-466B-9F7E-73E9B4F62837}" type="doc">
      <dgm:prSet loTypeId="urn:microsoft.com/office/officeart/2005/8/layout/cycle5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7BC62B7-87DE-4014-B74B-B96660EA7373}">
      <dgm:prSet custT="1"/>
      <dgm:spPr/>
      <dgm:t>
        <a:bodyPr/>
        <a:lstStyle/>
        <a:p>
          <a:r>
            <a:rPr lang="ka-GE" sz="1400" b="1" i="0" dirty="0" smtClean="0"/>
            <a:t>რელიგიური ფუნდამენტალიზმის ძეირითადი მახასიათებლები</a:t>
          </a:r>
          <a:r>
            <a:rPr lang="ka-GE" sz="1400" b="0" i="0" dirty="0" smtClean="0"/>
            <a:t> </a:t>
          </a:r>
          <a:endParaRPr lang="ka-GE" sz="1400" dirty="0"/>
        </a:p>
      </dgm:t>
    </dgm:pt>
    <dgm:pt modelId="{3E888135-0DF7-442C-A75E-FF61D5A1481B}" type="parTrans" cxnId="{3490667A-36F2-44CF-869A-0411FBC22574}">
      <dgm:prSet/>
      <dgm:spPr/>
      <dgm:t>
        <a:bodyPr/>
        <a:lstStyle/>
        <a:p>
          <a:endParaRPr lang="ru-RU"/>
        </a:p>
      </dgm:t>
    </dgm:pt>
    <dgm:pt modelId="{A11ABC26-0EB8-42E4-9300-24FD4EDDC277}" type="sibTrans" cxnId="{3490667A-36F2-44CF-869A-0411FBC22574}">
      <dgm:prSet/>
      <dgm:spPr/>
      <dgm:t>
        <a:bodyPr/>
        <a:lstStyle/>
        <a:p>
          <a:endParaRPr lang="ru-RU"/>
        </a:p>
      </dgm:t>
    </dgm:pt>
    <dgm:pt modelId="{798241C4-CEDB-4177-A0D6-D389B799CEFF}">
      <dgm:prSet/>
      <dgm:spPr/>
      <dgm:t>
        <a:bodyPr/>
        <a:lstStyle/>
        <a:p>
          <a:r>
            <a:rPr lang="ka-GE" b="1" i="0" dirty="0" smtClean="0"/>
            <a:t>რელიგია და პოლიტიკა;</a:t>
          </a:r>
          <a:endParaRPr lang="ka-GE" b="1" dirty="0"/>
        </a:p>
      </dgm:t>
    </dgm:pt>
    <dgm:pt modelId="{A286B68F-81C5-481B-81CD-FB9B4607CAB0}" type="parTrans" cxnId="{78CEDEE6-D62C-40DE-BD22-F474ACE37D4E}">
      <dgm:prSet/>
      <dgm:spPr/>
      <dgm:t>
        <a:bodyPr/>
        <a:lstStyle/>
        <a:p>
          <a:endParaRPr lang="ru-RU"/>
        </a:p>
      </dgm:t>
    </dgm:pt>
    <dgm:pt modelId="{7B1626F3-BDFE-4434-9DA4-8AB776BCB6EA}" type="sibTrans" cxnId="{78CEDEE6-D62C-40DE-BD22-F474ACE37D4E}">
      <dgm:prSet/>
      <dgm:spPr/>
      <dgm:t>
        <a:bodyPr/>
        <a:lstStyle/>
        <a:p>
          <a:endParaRPr lang="ru-RU"/>
        </a:p>
      </dgm:t>
    </dgm:pt>
    <dgm:pt modelId="{6B27AEB0-42D2-420E-B620-D37F7C4DAD97}">
      <dgm:prSet custT="1"/>
      <dgm:spPr/>
      <dgm:t>
        <a:bodyPr/>
        <a:lstStyle/>
        <a:p>
          <a:r>
            <a:rPr lang="ka-GE" sz="1600" b="1" i="0" dirty="0" smtClean="0"/>
            <a:t>ფუნდამენტალისტური იმპილსი;</a:t>
          </a:r>
          <a:r>
            <a:rPr lang="ka-GE" sz="1400" b="0" i="0" dirty="0" smtClean="0"/>
            <a:t> </a:t>
          </a:r>
          <a:endParaRPr lang="ka-GE" sz="1400" dirty="0"/>
        </a:p>
      </dgm:t>
    </dgm:pt>
    <dgm:pt modelId="{1878124F-7AEF-427C-8616-E7899706AADD}" type="parTrans" cxnId="{5F01946F-E488-4112-AB85-2D9BEE357FB0}">
      <dgm:prSet/>
      <dgm:spPr/>
      <dgm:t>
        <a:bodyPr/>
        <a:lstStyle/>
        <a:p>
          <a:endParaRPr lang="ru-RU"/>
        </a:p>
      </dgm:t>
    </dgm:pt>
    <dgm:pt modelId="{8654DD19-FF3F-4527-8476-5C0153CF69A7}" type="sibTrans" cxnId="{5F01946F-E488-4112-AB85-2D9BEE357FB0}">
      <dgm:prSet/>
      <dgm:spPr/>
      <dgm:t>
        <a:bodyPr/>
        <a:lstStyle/>
        <a:p>
          <a:endParaRPr lang="ru-RU"/>
        </a:p>
      </dgm:t>
    </dgm:pt>
    <dgm:pt modelId="{2E21E900-CCC5-4258-B246-9A052FE4E885}">
      <dgm:prSet custT="1"/>
      <dgm:spPr/>
      <dgm:t>
        <a:bodyPr/>
        <a:lstStyle/>
        <a:p>
          <a:r>
            <a:rPr lang="ka-GE" sz="2000" b="1" i="0" dirty="0" smtClean="0"/>
            <a:t>ანტიმოდერნიზმი;</a:t>
          </a:r>
          <a:endParaRPr lang="ka-GE" sz="2000" b="1" dirty="0"/>
        </a:p>
      </dgm:t>
    </dgm:pt>
    <dgm:pt modelId="{205A0AD1-B30A-4555-9B77-565F67E1B5B3}" type="parTrans" cxnId="{5BA91E80-1339-4644-9C36-3A237E12E993}">
      <dgm:prSet/>
      <dgm:spPr/>
      <dgm:t>
        <a:bodyPr/>
        <a:lstStyle/>
        <a:p>
          <a:endParaRPr lang="ru-RU"/>
        </a:p>
      </dgm:t>
    </dgm:pt>
    <dgm:pt modelId="{651148BF-8718-4C0C-AA99-C0657E013268}" type="sibTrans" cxnId="{5BA91E80-1339-4644-9C36-3A237E12E993}">
      <dgm:prSet/>
      <dgm:spPr/>
      <dgm:t>
        <a:bodyPr/>
        <a:lstStyle/>
        <a:p>
          <a:endParaRPr lang="ru-RU"/>
        </a:p>
      </dgm:t>
    </dgm:pt>
    <dgm:pt modelId="{6EE31B20-2BE9-404B-9479-383DD4183ACF}">
      <dgm:prSet/>
      <dgm:spPr/>
      <dgm:t>
        <a:bodyPr/>
        <a:lstStyle/>
        <a:p>
          <a:r>
            <a:rPr lang="ka-GE" b="1" i="0" dirty="0" smtClean="0"/>
            <a:t>საომარი სულისკვეთება.</a:t>
          </a:r>
          <a:endParaRPr lang="ru-RU" b="1" dirty="0"/>
        </a:p>
      </dgm:t>
    </dgm:pt>
    <dgm:pt modelId="{5716F04F-C9E2-4E0B-BD10-DBB89AE7C185}" type="parTrans" cxnId="{DAE45249-D73E-4A76-803A-5A2D7CC03A88}">
      <dgm:prSet/>
      <dgm:spPr/>
      <dgm:t>
        <a:bodyPr/>
        <a:lstStyle/>
        <a:p>
          <a:endParaRPr lang="ru-RU"/>
        </a:p>
      </dgm:t>
    </dgm:pt>
    <dgm:pt modelId="{B43AB724-02CE-44FE-85F5-02A31897ADCF}" type="sibTrans" cxnId="{DAE45249-D73E-4A76-803A-5A2D7CC03A88}">
      <dgm:prSet/>
      <dgm:spPr/>
      <dgm:t>
        <a:bodyPr/>
        <a:lstStyle/>
        <a:p>
          <a:endParaRPr lang="ru-RU"/>
        </a:p>
      </dgm:t>
    </dgm:pt>
    <dgm:pt modelId="{3F0160B4-4D54-4BBB-87C2-5A3E346E3B08}" type="pres">
      <dgm:prSet presAssocID="{E6FB1651-581D-466B-9F7E-73E9B4F6283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4E63EA-6EB3-4627-BDF3-50E46B0F07B0}" type="pres">
      <dgm:prSet presAssocID="{07BC62B7-87DE-4014-B74B-B96660EA737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B0636-EDC6-4A8A-9C39-2A1C76B3F358}" type="pres">
      <dgm:prSet presAssocID="{07BC62B7-87DE-4014-B74B-B96660EA7373}" presName="spNode" presStyleCnt="0"/>
      <dgm:spPr/>
    </dgm:pt>
    <dgm:pt modelId="{609C20AC-6371-4546-BC16-155C11CE5BCD}" type="pres">
      <dgm:prSet presAssocID="{A11ABC26-0EB8-42E4-9300-24FD4EDDC277}" presName="sibTrans" presStyleLbl="sibTrans1D1" presStyleIdx="0" presStyleCnt="5"/>
      <dgm:spPr/>
      <dgm:t>
        <a:bodyPr/>
        <a:lstStyle/>
        <a:p>
          <a:endParaRPr lang="ru-RU"/>
        </a:p>
      </dgm:t>
    </dgm:pt>
    <dgm:pt modelId="{E88FCB4E-B7DC-4214-9387-310278443FDF}" type="pres">
      <dgm:prSet presAssocID="{798241C4-CEDB-4177-A0D6-D389B799CE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7F7EA-1390-4E22-9F70-9635C9E3DC09}" type="pres">
      <dgm:prSet presAssocID="{798241C4-CEDB-4177-A0D6-D389B799CEFF}" presName="spNode" presStyleCnt="0"/>
      <dgm:spPr/>
    </dgm:pt>
    <dgm:pt modelId="{62F20957-5D38-4E8B-BD3F-27CE7A526D2C}" type="pres">
      <dgm:prSet presAssocID="{7B1626F3-BDFE-4434-9DA4-8AB776BCB6EA}" presName="sibTrans" presStyleLbl="sibTrans1D1" presStyleIdx="1" presStyleCnt="5"/>
      <dgm:spPr/>
      <dgm:t>
        <a:bodyPr/>
        <a:lstStyle/>
        <a:p>
          <a:endParaRPr lang="ru-RU"/>
        </a:p>
      </dgm:t>
    </dgm:pt>
    <dgm:pt modelId="{71FAD73C-01B9-4875-A399-7D2A336201B5}" type="pres">
      <dgm:prSet presAssocID="{6B27AEB0-42D2-420E-B620-D37F7C4DAD9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8C7EA8-3F49-4515-8183-9B7B6F4FC82B}" type="pres">
      <dgm:prSet presAssocID="{6B27AEB0-42D2-420E-B620-D37F7C4DAD97}" presName="spNode" presStyleCnt="0"/>
      <dgm:spPr/>
    </dgm:pt>
    <dgm:pt modelId="{71EB1650-C5DE-46D2-B81C-DD8BAA27E323}" type="pres">
      <dgm:prSet presAssocID="{8654DD19-FF3F-4527-8476-5C0153CF69A7}" presName="sibTrans" presStyleLbl="sibTrans1D1" presStyleIdx="2" presStyleCnt="5"/>
      <dgm:spPr/>
      <dgm:t>
        <a:bodyPr/>
        <a:lstStyle/>
        <a:p>
          <a:endParaRPr lang="ru-RU"/>
        </a:p>
      </dgm:t>
    </dgm:pt>
    <dgm:pt modelId="{19CF097F-CAED-4C23-9FAF-2ACFDE0521CE}" type="pres">
      <dgm:prSet presAssocID="{2E21E900-CCC5-4258-B246-9A052FE4E88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3E73E-B559-4B13-8526-9661EF6CF21D}" type="pres">
      <dgm:prSet presAssocID="{2E21E900-CCC5-4258-B246-9A052FE4E885}" presName="spNode" presStyleCnt="0"/>
      <dgm:spPr/>
    </dgm:pt>
    <dgm:pt modelId="{9F98DDE1-A1E3-4424-B425-62E41F148BD9}" type="pres">
      <dgm:prSet presAssocID="{651148BF-8718-4C0C-AA99-C0657E013268}" presName="sibTrans" presStyleLbl="sibTrans1D1" presStyleIdx="3" presStyleCnt="5"/>
      <dgm:spPr/>
      <dgm:t>
        <a:bodyPr/>
        <a:lstStyle/>
        <a:p>
          <a:endParaRPr lang="ru-RU"/>
        </a:p>
      </dgm:t>
    </dgm:pt>
    <dgm:pt modelId="{9E16EA6B-C6EE-4A38-AF19-EF8DE8AE0AB6}" type="pres">
      <dgm:prSet presAssocID="{6EE31B20-2BE9-404B-9479-383DD4183A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B0F83-A5C0-4147-811E-E4E66CC6E101}" type="pres">
      <dgm:prSet presAssocID="{6EE31B20-2BE9-404B-9479-383DD4183ACF}" presName="spNode" presStyleCnt="0"/>
      <dgm:spPr/>
    </dgm:pt>
    <dgm:pt modelId="{E5831112-808D-4C7A-818A-4AF0B36AF286}" type="pres">
      <dgm:prSet presAssocID="{B43AB724-02CE-44FE-85F5-02A31897ADCF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78CEDEE6-D62C-40DE-BD22-F474ACE37D4E}" srcId="{E6FB1651-581D-466B-9F7E-73E9B4F62837}" destId="{798241C4-CEDB-4177-A0D6-D389B799CEFF}" srcOrd="1" destOrd="0" parTransId="{A286B68F-81C5-481B-81CD-FB9B4607CAB0}" sibTransId="{7B1626F3-BDFE-4434-9DA4-8AB776BCB6EA}"/>
    <dgm:cxn modelId="{3B1CAD6B-A1DA-4AE8-8F89-AB79260635BF}" type="presOf" srcId="{07BC62B7-87DE-4014-B74B-B96660EA7373}" destId="{954E63EA-6EB3-4627-BDF3-50E46B0F07B0}" srcOrd="0" destOrd="0" presId="urn:microsoft.com/office/officeart/2005/8/layout/cycle5"/>
    <dgm:cxn modelId="{5BA91E80-1339-4644-9C36-3A237E12E993}" srcId="{E6FB1651-581D-466B-9F7E-73E9B4F62837}" destId="{2E21E900-CCC5-4258-B246-9A052FE4E885}" srcOrd="3" destOrd="0" parTransId="{205A0AD1-B30A-4555-9B77-565F67E1B5B3}" sibTransId="{651148BF-8718-4C0C-AA99-C0657E013268}"/>
    <dgm:cxn modelId="{4AA2F631-B113-4B69-BADC-93560DA13B6E}" type="presOf" srcId="{8654DD19-FF3F-4527-8476-5C0153CF69A7}" destId="{71EB1650-C5DE-46D2-B81C-DD8BAA27E323}" srcOrd="0" destOrd="0" presId="urn:microsoft.com/office/officeart/2005/8/layout/cycle5"/>
    <dgm:cxn modelId="{BA6B9F4D-C8C7-4053-97C1-C1E737808016}" type="presOf" srcId="{2E21E900-CCC5-4258-B246-9A052FE4E885}" destId="{19CF097F-CAED-4C23-9FAF-2ACFDE0521CE}" srcOrd="0" destOrd="0" presId="urn:microsoft.com/office/officeart/2005/8/layout/cycle5"/>
    <dgm:cxn modelId="{5F01946F-E488-4112-AB85-2D9BEE357FB0}" srcId="{E6FB1651-581D-466B-9F7E-73E9B4F62837}" destId="{6B27AEB0-42D2-420E-B620-D37F7C4DAD97}" srcOrd="2" destOrd="0" parTransId="{1878124F-7AEF-427C-8616-E7899706AADD}" sibTransId="{8654DD19-FF3F-4527-8476-5C0153CF69A7}"/>
    <dgm:cxn modelId="{B4DC28EC-0797-4BDC-9ED0-6A87F69E207E}" type="presOf" srcId="{6EE31B20-2BE9-404B-9479-383DD4183ACF}" destId="{9E16EA6B-C6EE-4A38-AF19-EF8DE8AE0AB6}" srcOrd="0" destOrd="0" presId="urn:microsoft.com/office/officeart/2005/8/layout/cycle5"/>
    <dgm:cxn modelId="{3490667A-36F2-44CF-869A-0411FBC22574}" srcId="{E6FB1651-581D-466B-9F7E-73E9B4F62837}" destId="{07BC62B7-87DE-4014-B74B-B96660EA7373}" srcOrd="0" destOrd="0" parTransId="{3E888135-0DF7-442C-A75E-FF61D5A1481B}" sibTransId="{A11ABC26-0EB8-42E4-9300-24FD4EDDC277}"/>
    <dgm:cxn modelId="{9C475B2F-5729-4631-9751-F03DA0884BEA}" type="presOf" srcId="{7B1626F3-BDFE-4434-9DA4-8AB776BCB6EA}" destId="{62F20957-5D38-4E8B-BD3F-27CE7A526D2C}" srcOrd="0" destOrd="0" presId="urn:microsoft.com/office/officeart/2005/8/layout/cycle5"/>
    <dgm:cxn modelId="{ADE01BA8-AF71-446C-9753-3DB8A895B700}" type="presOf" srcId="{A11ABC26-0EB8-42E4-9300-24FD4EDDC277}" destId="{609C20AC-6371-4546-BC16-155C11CE5BCD}" srcOrd="0" destOrd="0" presId="urn:microsoft.com/office/officeart/2005/8/layout/cycle5"/>
    <dgm:cxn modelId="{06949888-B09D-4585-B941-6DABC63865AC}" type="presOf" srcId="{E6FB1651-581D-466B-9F7E-73E9B4F62837}" destId="{3F0160B4-4D54-4BBB-87C2-5A3E346E3B08}" srcOrd="0" destOrd="0" presId="urn:microsoft.com/office/officeart/2005/8/layout/cycle5"/>
    <dgm:cxn modelId="{06FC4859-CE27-48FA-96EF-8095FE05B1A8}" type="presOf" srcId="{6B27AEB0-42D2-420E-B620-D37F7C4DAD97}" destId="{71FAD73C-01B9-4875-A399-7D2A336201B5}" srcOrd="0" destOrd="0" presId="urn:microsoft.com/office/officeart/2005/8/layout/cycle5"/>
    <dgm:cxn modelId="{538B8F63-0072-49CE-A882-B00C05EFDBB2}" type="presOf" srcId="{B43AB724-02CE-44FE-85F5-02A31897ADCF}" destId="{E5831112-808D-4C7A-818A-4AF0B36AF286}" srcOrd="0" destOrd="0" presId="urn:microsoft.com/office/officeart/2005/8/layout/cycle5"/>
    <dgm:cxn modelId="{BFF96A54-65EE-49C0-A26A-B342DE1A4AC3}" type="presOf" srcId="{651148BF-8718-4C0C-AA99-C0657E013268}" destId="{9F98DDE1-A1E3-4424-B425-62E41F148BD9}" srcOrd="0" destOrd="0" presId="urn:microsoft.com/office/officeart/2005/8/layout/cycle5"/>
    <dgm:cxn modelId="{982F223E-29F9-45D6-B721-E46756937F08}" type="presOf" srcId="{798241C4-CEDB-4177-A0D6-D389B799CEFF}" destId="{E88FCB4E-B7DC-4214-9387-310278443FDF}" srcOrd="0" destOrd="0" presId="urn:microsoft.com/office/officeart/2005/8/layout/cycle5"/>
    <dgm:cxn modelId="{DAE45249-D73E-4A76-803A-5A2D7CC03A88}" srcId="{E6FB1651-581D-466B-9F7E-73E9B4F62837}" destId="{6EE31B20-2BE9-404B-9479-383DD4183ACF}" srcOrd="4" destOrd="0" parTransId="{5716F04F-C9E2-4E0B-BD10-DBB89AE7C185}" sibTransId="{B43AB724-02CE-44FE-85F5-02A31897ADCF}"/>
    <dgm:cxn modelId="{1A23EE4F-10BB-4598-8947-794750D09EB9}" type="presParOf" srcId="{3F0160B4-4D54-4BBB-87C2-5A3E346E3B08}" destId="{954E63EA-6EB3-4627-BDF3-50E46B0F07B0}" srcOrd="0" destOrd="0" presId="urn:microsoft.com/office/officeart/2005/8/layout/cycle5"/>
    <dgm:cxn modelId="{0A7FB7DD-FA16-46AC-BD39-768FF7005CC1}" type="presParOf" srcId="{3F0160B4-4D54-4BBB-87C2-5A3E346E3B08}" destId="{6B0B0636-EDC6-4A8A-9C39-2A1C76B3F358}" srcOrd="1" destOrd="0" presId="urn:microsoft.com/office/officeart/2005/8/layout/cycle5"/>
    <dgm:cxn modelId="{BF031BE8-E24F-473F-A65F-42A1884BE1C0}" type="presParOf" srcId="{3F0160B4-4D54-4BBB-87C2-5A3E346E3B08}" destId="{609C20AC-6371-4546-BC16-155C11CE5BCD}" srcOrd="2" destOrd="0" presId="urn:microsoft.com/office/officeart/2005/8/layout/cycle5"/>
    <dgm:cxn modelId="{0A6473CD-E605-49C1-BC39-02C03B6ABDD4}" type="presParOf" srcId="{3F0160B4-4D54-4BBB-87C2-5A3E346E3B08}" destId="{E88FCB4E-B7DC-4214-9387-310278443FDF}" srcOrd="3" destOrd="0" presId="urn:microsoft.com/office/officeart/2005/8/layout/cycle5"/>
    <dgm:cxn modelId="{ED97B07C-EA9C-4954-96EB-1AA2299C280E}" type="presParOf" srcId="{3F0160B4-4D54-4BBB-87C2-5A3E346E3B08}" destId="{5B57F7EA-1390-4E22-9F70-9635C9E3DC09}" srcOrd="4" destOrd="0" presId="urn:microsoft.com/office/officeart/2005/8/layout/cycle5"/>
    <dgm:cxn modelId="{8D9175B9-CB64-4AB6-8FC1-B80EABCB02EB}" type="presParOf" srcId="{3F0160B4-4D54-4BBB-87C2-5A3E346E3B08}" destId="{62F20957-5D38-4E8B-BD3F-27CE7A526D2C}" srcOrd="5" destOrd="0" presId="urn:microsoft.com/office/officeart/2005/8/layout/cycle5"/>
    <dgm:cxn modelId="{1A1FA5F0-B916-4B47-AF3D-3DC2D317FC78}" type="presParOf" srcId="{3F0160B4-4D54-4BBB-87C2-5A3E346E3B08}" destId="{71FAD73C-01B9-4875-A399-7D2A336201B5}" srcOrd="6" destOrd="0" presId="urn:microsoft.com/office/officeart/2005/8/layout/cycle5"/>
    <dgm:cxn modelId="{7613EA63-C69B-40EA-A69F-2B17C74D34D4}" type="presParOf" srcId="{3F0160B4-4D54-4BBB-87C2-5A3E346E3B08}" destId="{C28C7EA8-3F49-4515-8183-9B7B6F4FC82B}" srcOrd="7" destOrd="0" presId="urn:microsoft.com/office/officeart/2005/8/layout/cycle5"/>
    <dgm:cxn modelId="{E8C17E89-BF6B-482A-8B98-A31E85ED5F89}" type="presParOf" srcId="{3F0160B4-4D54-4BBB-87C2-5A3E346E3B08}" destId="{71EB1650-C5DE-46D2-B81C-DD8BAA27E323}" srcOrd="8" destOrd="0" presId="urn:microsoft.com/office/officeart/2005/8/layout/cycle5"/>
    <dgm:cxn modelId="{F280D018-BFD9-4C20-9101-9C1DA348EB81}" type="presParOf" srcId="{3F0160B4-4D54-4BBB-87C2-5A3E346E3B08}" destId="{19CF097F-CAED-4C23-9FAF-2ACFDE0521CE}" srcOrd="9" destOrd="0" presId="urn:microsoft.com/office/officeart/2005/8/layout/cycle5"/>
    <dgm:cxn modelId="{6004E373-89A6-484E-828A-47590EBF0E7F}" type="presParOf" srcId="{3F0160B4-4D54-4BBB-87C2-5A3E346E3B08}" destId="{A763E73E-B559-4B13-8526-9661EF6CF21D}" srcOrd="10" destOrd="0" presId="urn:microsoft.com/office/officeart/2005/8/layout/cycle5"/>
    <dgm:cxn modelId="{A0204D2E-2744-478D-B371-FD58C1BA0459}" type="presParOf" srcId="{3F0160B4-4D54-4BBB-87C2-5A3E346E3B08}" destId="{9F98DDE1-A1E3-4424-B425-62E41F148BD9}" srcOrd="11" destOrd="0" presId="urn:microsoft.com/office/officeart/2005/8/layout/cycle5"/>
    <dgm:cxn modelId="{8CE7BCE4-4956-4570-936B-B6611473AC00}" type="presParOf" srcId="{3F0160B4-4D54-4BBB-87C2-5A3E346E3B08}" destId="{9E16EA6B-C6EE-4A38-AF19-EF8DE8AE0AB6}" srcOrd="12" destOrd="0" presId="urn:microsoft.com/office/officeart/2005/8/layout/cycle5"/>
    <dgm:cxn modelId="{165D6C94-928E-4A8C-BFCB-AEC3B9EAE2EB}" type="presParOf" srcId="{3F0160B4-4D54-4BBB-87C2-5A3E346E3B08}" destId="{E4CB0F83-A5C0-4147-811E-E4E66CC6E101}" srcOrd="13" destOrd="0" presId="urn:microsoft.com/office/officeart/2005/8/layout/cycle5"/>
    <dgm:cxn modelId="{E3071284-AA0A-4363-A922-C280B6F4CB00}" type="presParOf" srcId="{3F0160B4-4D54-4BBB-87C2-5A3E346E3B08}" destId="{E5831112-808D-4C7A-818A-4AF0B36AF286}" srcOrd="14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E63EA-6EB3-4627-BDF3-50E46B0F07B0}">
      <dsp:nvSpPr>
        <dsp:cNvPr id="0" name=""/>
        <dsp:cNvSpPr/>
      </dsp:nvSpPr>
      <dsp:spPr>
        <a:xfrm>
          <a:off x="3445743" y="3782"/>
          <a:ext cx="2252513" cy="14641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b="1" i="0" kern="1200" dirty="0" smtClean="0"/>
            <a:t>რელიგიური ფუნდამენტალიზმის ძეირითადი მახასიათებლები</a:t>
          </a:r>
          <a:r>
            <a:rPr lang="ka-GE" sz="1400" b="0" i="0" kern="1200" dirty="0" smtClean="0"/>
            <a:t> </a:t>
          </a:r>
          <a:endParaRPr lang="ka-GE" sz="1400" kern="1200" dirty="0"/>
        </a:p>
      </dsp:txBody>
      <dsp:txXfrm>
        <a:off x="3517216" y="75255"/>
        <a:ext cx="2109567" cy="1321187"/>
      </dsp:txXfrm>
    </dsp:sp>
    <dsp:sp modelId="{609C20AC-6371-4546-BC16-155C11CE5BCD}">
      <dsp:nvSpPr>
        <dsp:cNvPr id="0" name=""/>
        <dsp:cNvSpPr/>
      </dsp:nvSpPr>
      <dsp:spPr>
        <a:xfrm>
          <a:off x="1647966" y="735848"/>
          <a:ext cx="5848067" cy="5848067"/>
        </a:xfrm>
        <a:custGeom>
          <a:avLst/>
          <a:gdLst/>
          <a:ahLst/>
          <a:cxnLst/>
          <a:rect l="0" t="0" r="0" b="0"/>
          <a:pathLst>
            <a:path>
              <a:moveTo>
                <a:pt x="4351770" y="372261"/>
              </a:moveTo>
              <a:arcTo wR="2924033" hR="2924033" stAng="17953642" swAng="121121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FCB4E-B7DC-4214-9387-310278443FDF}">
      <dsp:nvSpPr>
        <dsp:cNvPr id="0" name=""/>
        <dsp:cNvSpPr/>
      </dsp:nvSpPr>
      <dsp:spPr>
        <a:xfrm>
          <a:off x="6226664" y="2024239"/>
          <a:ext cx="2252513" cy="146413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100" b="1" i="0" kern="1200" dirty="0" smtClean="0"/>
            <a:t>რელიგია და პოლიტიკა;</a:t>
          </a:r>
          <a:endParaRPr lang="ka-GE" sz="2100" b="1" kern="1200" dirty="0"/>
        </a:p>
      </dsp:txBody>
      <dsp:txXfrm>
        <a:off x="6298137" y="2095712"/>
        <a:ext cx="2109567" cy="1321187"/>
      </dsp:txXfrm>
    </dsp:sp>
    <dsp:sp modelId="{62F20957-5D38-4E8B-BD3F-27CE7A526D2C}">
      <dsp:nvSpPr>
        <dsp:cNvPr id="0" name=""/>
        <dsp:cNvSpPr/>
      </dsp:nvSpPr>
      <dsp:spPr>
        <a:xfrm>
          <a:off x="1647966" y="735848"/>
          <a:ext cx="5848067" cy="5848067"/>
        </a:xfrm>
        <a:custGeom>
          <a:avLst/>
          <a:gdLst/>
          <a:ahLst/>
          <a:cxnLst/>
          <a:rect l="0" t="0" r="0" b="0"/>
          <a:pathLst>
            <a:path>
              <a:moveTo>
                <a:pt x="5841046" y="3126536"/>
              </a:moveTo>
              <a:arcTo wR="2924033" hR="2924033" stAng="21838270" swAng="1359473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AD73C-01B9-4875-A399-7D2A336201B5}">
      <dsp:nvSpPr>
        <dsp:cNvPr id="0" name=""/>
        <dsp:cNvSpPr/>
      </dsp:nvSpPr>
      <dsp:spPr>
        <a:xfrm>
          <a:off x="5164447" y="5293408"/>
          <a:ext cx="2252513" cy="146413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i="0" kern="1200" dirty="0" smtClean="0"/>
            <a:t>ფუნდამენტალისტური იმპილსი;</a:t>
          </a:r>
          <a:r>
            <a:rPr lang="ka-GE" sz="1400" b="0" i="0" kern="1200" dirty="0" smtClean="0"/>
            <a:t> </a:t>
          </a:r>
          <a:endParaRPr lang="ka-GE" sz="1400" kern="1200" dirty="0"/>
        </a:p>
      </dsp:txBody>
      <dsp:txXfrm>
        <a:off x="5235920" y="5364881"/>
        <a:ext cx="2109567" cy="1321187"/>
      </dsp:txXfrm>
    </dsp:sp>
    <dsp:sp modelId="{71EB1650-C5DE-46D2-B81C-DD8BAA27E323}">
      <dsp:nvSpPr>
        <dsp:cNvPr id="0" name=""/>
        <dsp:cNvSpPr/>
      </dsp:nvSpPr>
      <dsp:spPr>
        <a:xfrm>
          <a:off x="1647966" y="735848"/>
          <a:ext cx="5848067" cy="5848067"/>
        </a:xfrm>
        <a:custGeom>
          <a:avLst/>
          <a:gdLst/>
          <a:ahLst/>
          <a:cxnLst/>
          <a:rect l="0" t="0" r="0" b="0"/>
          <a:pathLst>
            <a:path>
              <a:moveTo>
                <a:pt x="3282726" y="5825983"/>
              </a:moveTo>
              <a:arcTo wR="2924033" hR="2924033" stAng="4977225" swAng="84555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F097F-CAED-4C23-9FAF-2ACFDE0521CE}">
      <dsp:nvSpPr>
        <dsp:cNvPr id="0" name=""/>
        <dsp:cNvSpPr/>
      </dsp:nvSpPr>
      <dsp:spPr>
        <a:xfrm>
          <a:off x="1727039" y="5293408"/>
          <a:ext cx="2252513" cy="146413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i="0" kern="1200" dirty="0" smtClean="0"/>
            <a:t>ანტიმოდერნიზმი;</a:t>
          </a:r>
          <a:endParaRPr lang="ka-GE" sz="2000" b="1" kern="1200" dirty="0"/>
        </a:p>
      </dsp:txBody>
      <dsp:txXfrm>
        <a:off x="1798512" y="5364881"/>
        <a:ext cx="2109567" cy="1321187"/>
      </dsp:txXfrm>
    </dsp:sp>
    <dsp:sp modelId="{9F98DDE1-A1E3-4424-B425-62E41F148BD9}">
      <dsp:nvSpPr>
        <dsp:cNvPr id="0" name=""/>
        <dsp:cNvSpPr/>
      </dsp:nvSpPr>
      <dsp:spPr>
        <a:xfrm>
          <a:off x="1647966" y="735848"/>
          <a:ext cx="5848067" cy="5848067"/>
        </a:xfrm>
        <a:custGeom>
          <a:avLst/>
          <a:gdLst/>
          <a:ahLst/>
          <a:cxnLst/>
          <a:rect l="0" t="0" r="0" b="0"/>
          <a:pathLst>
            <a:path>
              <a:moveTo>
                <a:pt x="310160" y="4234621"/>
              </a:moveTo>
              <a:arcTo wR="2924033" hR="2924033" stAng="9202257" swAng="135947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6EA6B-C6EE-4A38-AF19-EF8DE8AE0AB6}">
      <dsp:nvSpPr>
        <dsp:cNvPr id="0" name=""/>
        <dsp:cNvSpPr/>
      </dsp:nvSpPr>
      <dsp:spPr>
        <a:xfrm>
          <a:off x="664821" y="2024239"/>
          <a:ext cx="2252513" cy="146413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100" b="1" i="0" kern="1200" dirty="0" smtClean="0"/>
            <a:t>საომარი სულისკვეთება.</a:t>
          </a:r>
          <a:endParaRPr lang="ru-RU" sz="2100" b="1" kern="1200" dirty="0"/>
        </a:p>
      </dsp:txBody>
      <dsp:txXfrm>
        <a:off x="736294" y="2095712"/>
        <a:ext cx="2109567" cy="1321187"/>
      </dsp:txXfrm>
    </dsp:sp>
    <dsp:sp modelId="{E5831112-808D-4C7A-818A-4AF0B36AF286}">
      <dsp:nvSpPr>
        <dsp:cNvPr id="0" name=""/>
        <dsp:cNvSpPr/>
      </dsp:nvSpPr>
      <dsp:spPr>
        <a:xfrm>
          <a:off x="1647966" y="735848"/>
          <a:ext cx="5848067" cy="5848067"/>
        </a:xfrm>
        <a:custGeom>
          <a:avLst/>
          <a:gdLst/>
          <a:ahLst/>
          <a:cxnLst/>
          <a:rect l="0" t="0" r="0" b="0"/>
          <a:pathLst>
            <a:path>
              <a:moveTo>
                <a:pt x="703426" y="1021698"/>
              </a:moveTo>
              <a:arcTo wR="2924033" hR="2924033" stAng="13235147" swAng="1211211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smtClean="0"/>
              <a:t>საზოგადოებრივ </a:t>
            </a:r>
            <a:r>
              <a:rPr lang="ka-GE" sz="2800" b="1" dirty="0" smtClean="0"/>
              <a:t>და </a:t>
            </a:r>
            <a:r>
              <a:rPr lang="ka-GE" sz="2800" b="1" smtClean="0"/>
              <a:t>პოლიტიკურ მეცნიერებათა </a:t>
            </a:r>
            <a:r>
              <a:rPr lang="ka-GE" sz="2800" b="1" dirty="0" smtClean="0"/>
              <a:t>დეპარტამენტი</a:t>
            </a:r>
            <a:endParaRPr lang="en-US" sz="2800" b="1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b="1" dirty="0" smtClean="0"/>
              <a:t>რელიგიური ფუნდამენტალიზმი და საქართველო</a:t>
            </a:r>
          </a:p>
          <a:p>
            <a:pPr algn="ctr">
              <a:buNone/>
            </a:pPr>
            <a:endParaRPr lang="ka-GE" dirty="0" smtClean="0"/>
          </a:p>
          <a:p>
            <a:pPr algn="ctr">
              <a:buNone/>
            </a:pPr>
            <a:r>
              <a:rPr lang="ka-GE" sz="2400" dirty="0" smtClean="0"/>
              <a:t>სამეცნიერო სემინარი</a:t>
            </a:r>
          </a:p>
          <a:p>
            <a:pPr algn="ctr">
              <a:buNone/>
            </a:pPr>
            <a:r>
              <a:rPr lang="ka-GE" sz="2800" dirty="0" smtClean="0"/>
              <a:t>ასოცირებული პროფესორი</a:t>
            </a:r>
          </a:p>
          <a:p>
            <a:pPr algn="ctr">
              <a:buNone/>
            </a:pPr>
            <a:r>
              <a:rPr lang="ka-GE" sz="2800" dirty="0" smtClean="0"/>
              <a:t>ინეზა ზოიძე</a:t>
            </a:r>
          </a:p>
          <a:p>
            <a:pPr algn="ctr">
              <a:buNone/>
            </a:pPr>
            <a:endParaRPr lang="ka-GE" sz="2800" dirty="0" smtClean="0"/>
          </a:p>
          <a:p>
            <a:pPr algn="ctr">
              <a:buNone/>
            </a:pPr>
            <a:r>
              <a:rPr lang="ka-GE" sz="1600" dirty="0" smtClean="0"/>
              <a:t>ბათუმი2019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რელიგიური კონფესიები საქართველოში</a:t>
            </a:r>
            <a:endParaRPr lang="ru-R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66" y="1772816"/>
            <a:ext cx="7408068" cy="416703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601027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ka-GE" dirty="0" smtClean="0"/>
          </a:p>
          <a:p>
            <a:pPr algn="just"/>
            <a:r>
              <a:rPr lang="ka-GE" sz="2200" dirty="0" smtClean="0"/>
              <a:t>თანამედროვე ეტაპზეც, მიუხედავად დემოკრატიულ-ლიბერალური ღირებულების </a:t>
            </a:r>
            <a:r>
              <a:rPr lang="ka-GE" sz="2200" dirty="0" err="1" smtClean="0"/>
              <a:t>პოლულარიზაციისა</a:t>
            </a:r>
            <a:r>
              <a:rPr lang="ka-GE" sz="2200" dirty="0" smtClean="0"/>
              <a:t>, საქართველოს პოლიტიკური ელიტის რელიგიური პოლიტიკის ძირითად შემადგენელ ნაწილს წარმოადგენს ხშირი ვიზიტები სასულიერო პირებთან ეკლესიებსა და </a:t>
            </a:r>
            <a:r>
              <a:rPr lang="ka-GE" sz="2200" dirty="0" err="1" smtClean="0"/>
              <a:t>მეჩეთებში.რამდენადაც</a:t>
            </a:r>
            <a:r>
              <a:rPr lang="ka-GE" sz="2200" dirty="0" smtClean="0"/>
              <a:t> მიჩნეულია, რომ  </a:t>
            </a:r>
            <a:r>
              <a:rPr lang="ka-GE" sz="2200" dirty="0"/>
              <a:t>საქართველოში </a:t>
            </a:r>
            <a:r>
              <a:rPr lang="ka-GE" sz="2200" dirty="0" smtClean="0"/>
              <a:t>სასულიერო სფერო, </a:t>
            </a:r>
            <a:r>
              <a:rPr lang="ka-GE" sz="2200" dirty="0"/>
              <a:t>გავლენიანი, ძლიერი და პოპულარული </a:t>
            </a:r>
            <a:r>
              <a:rPr lang="ka-GE" sz="2200" dirty="0" smtClean="0"/>
              <a:t>ინსტიტუტია. </a:t>
            </a:r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dirty="0" smtClean="0"/>
              <a:t>ფუნდამენტალიზმის არსი</a:t>
            </a:r>
            <a:endParaRPr lang="en-US" sz="28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ka-GE" sz="1600" b="1" dirty="0" smtClean="0"/>
              <a:t>ფუნდამენტალიზმი კლასიკური განმარტებით არის რელიგიური პოზიცია, რომელიც მოცემული რელიგიის ბაზისური მონაცემების პირობებში უპირობო მხარდაჭერას მოითხოვს და მათ პირდაპირ რეალიზაციას ისახავს მიზნად.</a:t>
            </a:r>
          </a:p>
          <a:p>
            <a:pPr algn="just"/>
            <a:endParaRPr lang="ka-GE" sz="1600" b="1" dirty="0" smtClean="0"/>
          </a:p>
          <a:p>
            <a:pPr algn="just"/>
            <a:endParaRPr lang="ka-GE" sz="1600" b="1" dirty="0" smtClean="0"/>
          </a:p>
          <a:p>
            <a:pPr algn="just"/>
            <a:r>
              <a:rPr lang="ka-GE" sz="1600" b="1" dirty="0" smtClean="0">
                <a:solidFill>
                  <a:schemeClr val="tx2"/>
                </a:solidFill>
              </a:rPr>
              <a:t>შეიძლება ითქვას, რომ ფუნდამენტალიზმი ყველა რელიგიას ახასიათებს, მაგრამ ვერ ვიტყვით, რომ ყველა რელიგიიდან წარმოიშობა რელიგიური ფუნდამენტალიზმი, როგორც პოლიტიკური </a:t>
            </a:r>
            <a:r>
              <a:rPr lang="ka-GE" sz="1600" b="1" dirty="0" err="1" smtClean="0">
                <a:solidFill>
                  <a:schemeClr val="tx2"/>
                </a:solidFill>
              </a:rPr>
              <a:t>პოლიტიკური</a:t>
            </a:r>
            <a:r>
              <a:rPr lang="ka-GE" sz="1600" b="1" dirty="0" smtClean="0">
                <a:solidFill>
                  <a:schemeClr val="tx2"/>
                </a:solidFill>
              </a:rPr>
              <a:t> იდეოლოგია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ka-GE" sz="2400" b="1" dirty="0" smtClean="0"/>
              <a:t>რელიგიური ფუნდამენტალიზმის გავრცელების არეალი და ხელშემწყობი ფაქტორი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ka-GE" sz="1800" i="1" dirty="0">
                <a:solidFill>
                  <a:schemeClr val="tx2"/>
                </a:solidFill>
              </a:rPr>
              <a:t>როგორც წესი ამ იდეოლოგიისთვის ნოყიერი ნიადაგი არსებობს ისეთ ქვეყნებსა და საზოგადოებებში, რომლებშიც ეკონომიკური ჩამორჩენილობის თუ განათლების დაბალი დონის გამო ადამიანები ექცევიან პოპულისტი, ფუნდამენტალისტი, ავტორიტარი ლიდერების რიტორიკის გავლენის ქვეშ</a:t>
            </a:r>
            <a:r>
              <a:rPr lang="ka-GE" sz="1800" i="1" dirty="0" smtClean="0">
                <a:solidFill>
                  <a:schemeClr val="tx2"/>
                </a:solidFill>
              </a:rPr>
              <a:t>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ka-GE" sz="1800" i="1" dirty="0">
                <a:solidFill>
                  <a:schemeClr val="tx2"/>
                </a:solidFill>
              </a:rPr>
              <a:t>მის განვითარებას გლობალიზაციის პროცესმა მნიშვნელოვნად შეუწყო ხელი, ვინაიდან გლობალიზაციასთან ერთად ძირი ეთხრება ნაციონალიზმს, რის ხარჯზეც ვითარდება ფუნდამენტალიზმი.</a:t>
            </a:r>
            <a:endParaRPr lang="ka-GE" sz="1800" i="1" dirty="0" smtClean="0">
              <a:solidFill>
                <a:schemeClr val="tx2"/>
              </a:solidFill>
            </a:endParaRPr>
          </a:p>
          <a:p>
            <a:endParaRPr lang="ru-RU" sz="1600" dirty="0"/>
          </a:p>
        </p:txBody>
      </p:sp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9129" y="180702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ფარნავაზმა აღადგინა და გაამაგრა მცხეთა. ააგო  </a:t>
            </a:r>
            <a:r>
              <a:rPr lang="ka-GE" sz="1800" b="1" i="1" dirty="0" err="1" smtClean="0">
                <a:solidFill>
                  <a:schemeClr val="accent1">
                    <a:lumMod val="50000"/>
                  </a:schemeClr>
                </a:solidFill>
              </a:rPr>
              <a:t>შორაპანისა</a:t>
            </a: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 და დიმნას ციხეები არგვეთში (იმერეთი). მანვე შექმნა მთავარი კერპი-არმაზის კულტი, </a:t>
            </a:r>
            <a:r>
              <a:rPr lang="ka-GE" sz="1800" b="1" i="1" dirty="0">
                <a:solidFill>
                  <a:schemeClr val="accent1">
                    <a:lumMod val="50000"/>
                  </a:schemeClr>
                </a:solidFill>
              </a:rPr>
              <a:t>რ</a:t>
            </a: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ომელშიც გაერთიანებული იყო რამდნიმე ღვთაების ნიშან-თვისება. </a:t>
            </a:r>
          </a:p>
          <a:p>
            <a:pPr marL="0" indent="0">
              <a:buNone/>
            </a:pP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სწორედ ფარნავაზ მეფის რელიგიური პოლიტიკა შეიცავდა ფუნდამენტალიზმის ნიშნებს.. ქართველები გაერთიანდნენ ერთი ღვთაების ირგვლივ, რაც </a:t>
            </a:r>
            <a:r>
              <a:rPr lang="ka-GE" sz="1800" b="1" i="1" dirty="0" err="1" smtClean="0">
                <a:solidFill>
                  <a:schemeClr val="accent1">
                    <a:lumMod val="50000"/>
                  </a:schemeClr>
                </a:solidFill>
              </a:rPr>
              <a:t>მაათში</a:t>
            </a: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 თამაშობდა იდეოლოგიის  როლს..</a:t>
            </a:r>
            <a:endParaRPr lang="ru-RU" sz="1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AutoShape 2" descr="Image result for á¤áá ááááá ááá¤á"/>
          <p:cNvSpPr>
            <a:spLocks noChangeAspect="1" noChangeArrowheads="1"/>
          </p:cNvSpPr>
          <p:nvPr/>
        </p:nvSpPr>
        <p:spPr bwMode="auto">
          <a:xfrm>
            <a:off x="107504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03865"/>
            <a:ext cx="3672408" cy="24237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132856"/>
            <a:ext cx="2573882" cy="4409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23042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 საქართველოში ქრისტიანობის გავრცელება 1-ლი საუკუნიდან იწყება . პირველი მქადაგებლები იყვნენ უფლის მოწაფეები-წმ. ანდრია პირველწოდებული, სვიმონ კანანელი და </a:t>
            </a:r>
            <a:r>
              <a:rPr lang="ka-GE" sz="1800" b="1" i="1" dirty="0" err="1" smtClean="0">
                <a:solidFill>
                  <a:schemeClr val="accent1">
                    <a:lumMod val="50000"/>
                  </a:schemeClr>
                </a:solidFill>
              </a:rPr>
              <a:t>მატათა</a:t>
            </a: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 ქართველთა ქრისტეს რჯულზე მოქცევა და სახელმწიფო რელიგიად აღიარება წმ.ნინოს ქართლში მოსლის შემდგომ მოხდა. პოლიტიკური ანალიზით ეს იყო  საქართველოს საგარეო  პოლიტიკური ორიენტაციის განსაზღვრის </a:t>
            </a:r>
            <a:r>
              <a:rPr lang="ka-GE" sz="1800" b="1" i="1" dirty="0" err="1" smtClean="0">
                <a:solidFill>
                  <a:schemeClr val="accent1">
                    <a:lumMod val="50000"/>
                  </a:schemeClr>
                </a:solidFill>
              </a:rPr>
              <a:t>გამოხატულება.ამ</a:t>
            </a: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1800" b="1" i="1" dirty="0" err="1" smtClean="0">
                <a:solidFill>
                  <a:schemeClr val="accent1">
                    <a:lumMod val="50000"/>
                  </a:schemeClr>
                </a:solidFill>
              </a:rPr>
              <a:t>სემთხვევაშიც</a:t>
            </a:r>
            <a:r>
              <a:rPr lang="ka-GE" sz="1800" b="1" i="1" dirty="0" smtClean="0">
                <a:solidFill>
                  <a:schemeClr val="accent1">
                    <a:lumMod val="50000"/>
                  </a:schemeClr>
                </a:solidFill>
              </a:rPr>
              <a:t> ქრისტიანობამ ითამაშა  პოლიტიკური იდეოლოგიის როლი.</a:t>
            </a:r>
            <a:endParaRPr lang="ru-RU" sz="1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2" descr="Image result for áááá áá ááá áááá¬ááááá£áá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8920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918" y="2708921"/>
            <a:ext cx="2937481" cy="2403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672915"/>
            <a:ext cx="1790700" cy="24031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997" y="2636912"/>
            <a:ext cx="2218499" cy="24751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400" dirty="0" smtClean="0"/>
              <a:t>საქართველო და ევროპა</a:t>
            </a:r>
            <a:endParaRPr lang="en-US" sz="24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ka-GE" sz="1800" dirty="0" smtClean="0"/>
              <a:t>მეთვრამეტე საუკუნეში საქართველოს მმართველმა ელიტამ ევროპული ინტეგრაციის კურსი </a:t>
            </a:r>
            <a:r>
              <a:rPr lang="ka-GE" sz="1800" dirty="0" err="1" smtClean="0"/>
              <a:t>აირჩია.კათოლიკურ</a:t>
            </a:r>
            <a:r>
              <a:rPr lang="ka-GE" sz="1800" dirty="0" smtClean="0"/>
              <a:t> საფრანგეთში სულხან-საბა ელჩად მიევლინა, სადაც მან კათოლიკური სარწმუნოება </a:t>
            </a:r>
            <a:r>
              <a:rPr lang="ka-GE" sz="1800" dirty="0" err="1" smtClean="0"/>
              <a:t>მიიღო.ეს</a:t>
            </a:r>
            <a:r>
              <a:rPr lang="ka-GE" sz="1800" dirty="0" smtClean="0"/>
              <a:t> პოლიტიკური გადაწყვეტილება </a:t>
            </a:r>
            <a:r>
              <a:rPr lang="ka-GE" sz="1800" dirty="0" err="1" smtClean="0"/>
              <a:t>იყო,რითაც</a:t>
            </a:r>
            <a:r>
              <a:rPr lang="ka-GE" sz="1800" dirty="0" smtClean="0"/>
              <a:t> ცდილობდა საფრანგეთის გულის </a:t>
            </a:r>
            <a:r>
              <a:rPr lang="ka-GE" sz="1800" dirty="0" err="1" smtClean="0"/>
              <a:t>მოგებას.როგორც</a:t>
            </a:r>
            <a:r>
              <a:rPr lang="ka-GE" sz="1800" dirty="0" smtClean="0"/>
              <a:t> ცნობილია ვიზიტის კრახით დასრულების შემდეგ სულხან-საბას საქართველოში სარწმუნოებრივ ღალატში </a:t>
            </a:r>
            <a:r>
              <a:rPr lang="ka-GE" sz="1800" dirty="0" err="1" smtClean="0"/>
              <a:t>სადსეს</a:t>
            </a:r>
            <a:r>
              <a:rPr lang="ka-GE" sz="1800" dirty="0" smtClean="0"/>
              <a:t> ბრალი.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2209800"/>
          </a:xfrm>
        </p:spPr>
        <p:txBody>
          <a:bodyPr>
            <a:normAutofit fontScale="90000"/>
          </a:bodyPr>
          <a:lstStyle/>
          <a:p>
            <a:pPr algn="just"/>
            <a:r>
              <a:rPr lang="ka-GE" sz="2400" dirty="0" smtClean="0"/>
              <a:t>საბჭოთა იდეოლოგებმა საერთოდ უარი განაცხადეს ყოველგვარ რელიგიურ აღმსარებლობაზე, თუმცა </a:t>
            </a:r>
            <a:br>
              <a:rPr lang="ka-GE" sz="2400" dirty="0" smtClean="0"/>
            </a:br>
            <a:r>
              <a:rPr lang="ka-GE" sz="2400" dirty="0" smtClean="0"/>
              <a:t>იდეოლოგიურ ფუნდამენტალიზმს  ამ ეპოქის პოლიტიკურ არენაზეც განსაკუთრებული ადგილი ქონდა. ამ შემთხვევაში ფუნდამენტალიზმის ფუნქცია იკისრა </a:t>
            </a:r>
            <a:r>
              <a:rPr lang="ka-GE" sz="2400" dirty="0" err="1" smtClean="0"/>
              <a:t>ე.წ</a:t>
            </a:r>
            <a:r>
              <a:rPr lang="ka-GE" sz="2400" dirty="0" smtClean="0"/>
              <a:t>. ,,</a:t>
            </a:r>
            <a:r>
              <a:rPr lang="ka-GE" sz="2400" dirty="0" err="1" smtClean="0"/>
              <a:t>ათეიზმმა”</a:t>
            </a:r>
            <a:r>
              <a:rPr lang="ka-GE" sz="2400" dirty="0" smtClean="0"/>
              <a:t/>
            </a:r>
            <a:br>
              <a:rPr lang="ka-GE" sz="2400" dirty="0" smtClean="0"/>
            </a:br>
            <a:r>
              <a:rPr lang="ka-GE" sz="2400" dirty="0" smtClean="0"/>
              <a:t/>
            </a:r>
            <a:br>
              <a:rPr lang="ka-GE" sz="2400" dirty="0" smtClean="0"/>
            </a:br>
            <a:endParaRPr lang="ru-RU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733800"/>
            <a:ext cx="7868375" cy="23923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ka-GE" sz="2200" dirty="0" smtClean="0"/>
              <a:t>      </a:t>
            </a:r>
            <a:r>
              <a:rPr lang="ka-GE" sz="2200" b="1" dirty="0" smtClean="0">
                <a:solidFill>
                  <a:schemeClr val="tx2"/>
                </a:solidFill>
              </a:rPr>
              <a:t>კომუნიზმის კოლაფსის </a:t>
            </a:r>
            <a:r>
              <a:rPr lang="ka-GE" sz="2200" b="1" dirty="0">
                <a:solidFill>
                  <a:schemeClr val="tx2"/>
                </a:solidFill>
              </a:rPr>
              <a:t>შემდგომ, ლიბერალიზმთან ყველაზე ღრმა დაპირისპირებაში მყოფ იდეოლოგიად რელიგიური ფუნდამენტალიზმი მიიჩნევა. ფუნდამენტალიზმი ამ ტერმინის ყველაზე უფრო გავრცელებული გაგებით ასოცირდება </a:t>
            </a:r>
            <a:r>
              <a:rPr lang="ka-GE" sz="2200" b="1" dirty="0" smtClean="0">
                <a:solidFill>
                  <a:schemeClr val="tx2"/>
                </a:solidFill>
              </a:rPr>
              <a:t>ავტორიტარიზმთან, </a:t>
            </a:r>
            <a:r>
              <a:rPr lang="ka-GE" sz="2200" b="1" dirty="0">
                <a:solidFill>
                  <a:schemeClr val="tx2"/>
                </a:solidFill>
              </a:rPr>
              <a:t>სიხისტესთან და დოგმატიზმთან</a:t>
            </a:r>
            <a:r>
              <a:rPr lang="ka-GE" sz="2200" b="1" dirty="0" smtClean="0">
                <a:solidFill>
                  <a:schemeClr val="tx2"/>
                </a:solidFill>
              </a:rPr>
              <a:t>..</a:t>
            </a:r>
            <a:endParaRPr lang="ka-GE" sz="2200" b="1" dirty="0">
              <a:solidFill>
                <a:schemeClr val="tx2"/>
              </a:solidFill>
            </a:endParaRPr>
          </a:p>
          <a:p>
            <a:endParaRPr lang="ru-RU" dirty="0"/>
          </a:p>
        </p:txBody>
      </p:sp>
      <p:pic>
        <p:nvPicPr>
          <p:cNvPr id="2050" name="Picture 2" descr="C:\Users\aDMiN )))\Downloads\conca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61048"/>
            <a:ext cx="9144000" cy="2996952"/>
          </a:xfrm>
          <a:prstGeom prst="rect">
            <a:avLst/>
          </a:prstGeom>
          <a:noFill/>
        </p:spPr>
      </p:pic>
      <p:pic>
        <p:nvPicPr>
          <p:cNvPr id="5" name="Picture 2" descr="C:\Users\aDMiN )))\Downloads\conca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013448"/>
            <a:ext cx="9144000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414</TotalTime>
  <Words>363</Words>
  <Application>Microsoft Office PowerPoint</Application>
  <PresentationFormat>ეკრანი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11</vt:i4>
      </vt:variant>
    </vt:vector>
  </HeadingPairs>
  <TitlesOfParts>
    <vt:vector size="12" baseType="lpstr">
      <vt:lpstr>Тема Office</vt:lpstr>
      <vt:lpstr>საზოგადოებრივ და პოლიტიკურ მეცნიერებათა დეპარტამენტი</vt:lpstr>
      <vt:lpstr>ფუნდამენტალიზმის არსი</vt:lpstr>
      <vt:lpstr>სლაიდი 3</vt:lpstr>
      <vt:lpstr>რელიგიური ფუნდამენტალიზმის გავრცელების არეალი და ხელშემწყობი ფაქტორი</vt:lpstr>
      <vt:lpstr>სლაიდი 5</vt:lpstr>
      <vt:lpstr>სლაიდი 6</vt:lpstr>
      <vt:lpstr>საქართველო და ევროპა</vt:lpstr>
      <vt:lpstr>საბჭოთა იდეოლოგებმა საერთოდ უარი განაცხადეს ყოველგვარ რელიგიურ აღმსარებლობაზე, თუმცა  იდეოლოგიურ ფუნდამენტალიზმს  ამ ეპოქის პოლიტიკურ არენაზეც განსაკუთრებული ადგილი ქონდა. ამ შემთხვევაში ფუნდამენტალიზმის ფუნქცია იკისრა ე.წ. ,,ათეიზმმა”  </vt:lpstr>
      <vt:lpstr>სლაიდი 9</vt:lpstr>
      <vt:lpstr>რელიგიური კონფესიები საქართველოში</vt:lpstr>
      <vt:lpstr>სლაიდი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ბათუმის შოთა რუსთაველის სახელმწიფო უნივერსიტეტი რელიგიური ფუნდამენტალიზმი საქართველოში</dc:title>
  <dc:creator>aDMiN )))</dc:creator>
  <cp:lastModifiedBy>user</cp:lastModifiedBy>
  <cp:revision>47</cp:revision>
  <dcterms:created xsi:type="dcterms:W3CDTF">2019-06-10T16:46:46Z</dcterms:created>
  <dcterms:modified xsi:type="dcterms:W3CDTF">2019-06-19T10:23:58Z</dcterms:modified>
</cp:coreProperties>
</file>