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6" r:id="rId1"/>
  </p:sldMasterIdLst>
  <p:sldIdLst>
    <p:sldId id="256" r:id="rId2"/>
    <p:sldId id="260" r:id="rId3"/>
    <p:sldId id="261" r:id="rId4"/>
    <p:sldId id="262" r:id="rId5"/>
    <p:sldId id="257" r:id="rId6"/>
    <p:sldId id="258" r:id="rId7"/>
    <p:sldId id="259" r:id="rId8"/>
    <p:sldId id="263" r:id="rId9"/>
    <p:sldId id="264" r:id="rId10"/>
    <p:sldId id="265" r:id="rId11"/>
  </p:sldIdLst>
  <p:sldSz cx="12192000" cy="6858000"/>
  <p:notesSz cx="6858000" cy="9144000"/>
  <p:defaultTextStyle>
    <a:defPPr>
      <a:defRPr lang="ka-G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87717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პანორამული სურათი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Date Placeholder 2"/>
          <p:cNvSpPr>
            <a:spLocks noGrp="1"/>
          </p:cNvSpPr>
          <p:nvPr>
            <p:ph type="dt" sz="half" idx="10"/>
          </p:nvPr>
        </p:nvSpPr>
        <p:spPr/>
        <p:txBody>
          <a:bodyPr/>
          <a:lstStyle/>
          <a:p>
            <a:fld id="{1D5C5A75-795E-40B6-8C45-8C76C359B3BC}" type="datetimeFigureOut">
              <a:rPr lang="ka-GE" smtClean="0"/>
              <a:t>19.06.2019</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281742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სათაური და წარწერა">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51394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ციტატა წარწერით">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ka-GE" smtClean="0"/>
              <a:t>დააწკაპ. მთ. სათაურის სტილის შეცვლისათვის</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667220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სახელის ბარათი">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918476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სახელის ბარათის ციტატა">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ka-GE" smtClean="0"/>
              <a:t>დააწკაპ. მთ. სათაურის სტილის შეცვლისათვის</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2175377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ჭეშმარიტება თუ სიცრუე">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ka-GE" smtClean="0"/>
              <a:t>დააწკაპ. მთ. სათაურის სტილის შეცვლისათვის</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ka-GE" smtClean="0"/>
              <a:t>დააწკაპ. მთ. სათაურის სტილის შეცვლისათვის</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14768842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41755785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933273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p:txBody>
          <a:bodyPr anchor="ct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3115712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1D5C5A75-795E-40B6-8C45-8C76C359B3BC}" type="datetimeFigureOut">
              <a:rPr lang="ka-GE" smtClean="0"/>
              <a:t>19.06.2019</a:t>
            </a:fld>
            <a:endParaRPr lang="ka-GE"/>
          </a:p>
        </p:txBody>
      </p:sp>
      <p:sp>
        <p:nvSpPr>
          <p:cNvPr id="5" name="Footer Placeholder 4"/>
          <p:cNvSpPr>
            <a:spLocks noGrp="1"/>
          </p:cNvSpPr>
          <p:nvPr>
            <p:ph type="ftr" sz="quarter" idx="11"/>
          </p:nvPr>
        </p:nvSpPr>
        <p:spPr/>
        <p:txBody>
          <a:bodyPr/>
          <a:lstStyle/>
          <a:p>
            <a:endParaRPr lang="ka-GE"/>
          </a:p>
        </p:txBody>
      </p:sp>
      <p:sp>
        <p:nvSpPr>
          <p:cNvPr id="6" name="Slide Number Placeholder 5"/>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318743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1D5C5A75-795E-40B6-8C45-8C76C359B3BC}" type="datetimeFigureOut">
              <a:rPr lang="ka-GE" smtClean="0"/>
              <a:t>19.06.2019</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4127287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1D5C5A75-795E-40B6-8C45-8C76C359B3BC}" type="datetimeFigureOut">
              <a:rPr lang="ka-GE" smtClean="0"/>
              <a:t>19.06.2019</a:t>
            </a:fld>
            <a:endParaRPr lang="ka-GE"/>
          </a:p>
        </p:txBody>
      </p:sp>
      <p:sp>
        <p:nvSpPr>
          <p:cNvPr id="8" name="Footer Placeholder 7"/>
          <p:cNvSpPr>
            <a:spLocks noGrp="1"/>
          </p:cNvSpPr>
          <p:nvPr>
            <p:ph type="ftr" sz="quarter" idx="11"/>
          </p:nvPr>
        </p:nvSpPr>
        <p:spPr/>
        <p:txBody>
          <a:bodyPr/>
          <a:lstStyle/>
          <a:p>
            <a:endParaRPr lang="ka-GE"/>
          </a:p>
        </p:txBody>
      </p:sp>
      <p:sp>
        <p:nvSpPr>
          <p:cNvPr id="9" name="Slide Number Placeholder 8"/>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1317550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1D5C5A75-795E-40B6-8C45-8C76C359B3BC}" type="datetimeFigureOut">
              <a:rPr lang="ka-GE" smtClean="0"/>
              <a:t>19.06.2019</a:t>
            </a:fld>
            <a:endParaRPr lang="ka-GE"/>
          </a:p>
        </p:txBody>
      </p:sp>
      <p:sp>
        <p:nvSpPr>
          <p:cNvPr id="4" name="Footer Placeholder 3"/>
          <p:cNvSpPr>
            <a:spLocks noGrp="1"/>
          </p:cNvSpPr>
          <p:nvPr>
            <p:ph type="ftr" sz="quarter" idx="11"/>
          </p:nvPr>
        </p:nvSpPr>
        <p:spPr/>
        <p:txBody>
          <a:bodyPr/>
          <a:lstStyle/>
          <a:p>
            <a:endParaRPr lang="ka-GE"/>
          </a:p>
        </p:txBody>
      </p:sp>
      <p:sp>
        <p:nvSpPr>
          <p:cNvPr id="5" name="Slide Number Placeholder 4"/>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1562100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C5A75-795E-40B6-8C45-8C76C359B3BC}" type="datetimeFigureOut">
              <a:rPr lang="ka-GE" smtClean="0"/>
              <a:t>19.06.2019</a:t>
            </a:fld>
            <a:endParaRPr lang="ka-GE"/>
          </a:p>
        </p:txBody>
      </p:sp>
      <p:sp>
        <p:nvSpPr>
          <p:cNvPr id="3" name="Footer Placeholder 2"/>
          <p:cNvSpPr>
            <a:spLocks noGrp="1"/>
          </p:cNvSpPr>
          <p:nvPr>
            <p:ph type="ftr" sz="quarter" idx="11"/>
          </p:nvPr>
        </p:nvSpPr>
        <p:spPr/>
        <p:txBody>
          <a:bodyPr/>
          <a:lstStyle/>
          <a:p>
            <a:endParaRPr lang="ka-GE"/>
          </a:p>
        </p:txBody>
      </p:sp>
      <p:sp>
        <p:nvSpPr>
          <p:cNvPr id="4" name="Slide Number Placeholder 3"/>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951087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1D5C5A75-795E-40B6-8C45-8C76C359B3BC}" type="datetimeFigureOut">
              <a:rPr lang="ka-GE" smtClean="0"/>
              <a:t>19.06.2019</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68594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ka-GE" smtClean="0"/>
              <a:t>დააწკაპ. მთ. სათაურის სტილის შეცვლისათვის</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1D5C5A75-795E-40B6-8C45-8C76C359B3BC}" type="datetimeFigureOut">
              <a:rPr lang="ka-GE" smtClean="0"/>
              <a:t>19.06.2019</a:t>
            </a:fld>
            <a:endParaRPr lang="ka-GE"/>
          </a:p>
        </p:txBody>
      </p:sp>
      <p:sp>
        <p:nvSpPr>
          <p:cNvPr id="6" name="Footer Placeholder 5"/>
          <p:cNvSpPr>
            <a:spLocks noGrp="1"/>
          </p:cNvSpPr>
          <p:nvPr>
            <p:ph type="ftr" sz="quarter" idx="11"/>
          </p:nvPr>
        </p:nvSpPr>
        <p:spPr/>
        <p:txBody>
          <a:bodyPr/>
          <a:lstStyle/>
          <a:p>
            <a:endParaRPr lang="ka-GE"/>
          </a:p>
        </p:txBody>
      </p:sp>
      <p:sp>
        <p:nvSpPr>
          <p:cNvPr id="7" name="Slide Number Placeholder 6"/>
          <p:cNvSpPr>
            <a:spLocks noGrp="1"/>
          </p:cNvSpPr>
          <p:nvPr>
            <p:ph type="sldNum" sz="quarter" idx="12"/>
          </p:nvPr>
        </p:nvSpPr>
        <p:spPr/>
        <p:txBody>
          <a:bodyPr/>
          <a:lstStyle/>
          <a:p>
            <a:fld id="{B6529878-D855-44BE-A061-B6C1066D4D9E}" type="slidenum">
              <a:rPr lang="ka-GE" smtClean="0"/>
              <a:t>‹#›</a:t>
            </a:fld>
            <a:endParaRPr lang="ka-GE"/>
          </a:p>
        </p:txBody>
      </p:sp>
    </p:spTree>
    <p:extLst>
      <p:ext uri="{BB962C8B-B14F-4D97-AF65-F5344CB8AC3E}">
        <p14:creationId xmlns:p14="http://schemas.microsoft.com/office/powerpoint/2010/main" val="103343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D5C5A75-795E-40B6-8C45-8C76C359B3BC}" type="datetimeFigureOut">
              <a:rPr lang="ka-GE" smtClean="0"/>
              <a:t>19.06.2019</a:t>
            </a:fld>
            <a:endParaRPr lang="ka-GE"/>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ka-GE"/>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6529878-D855-44BE-A061-B6C1066D4D9E}" type="slidenum">
              <a:rPr lang="ka-GE" smtClean="0"/>
              <a:t>‹#›</a:t>
            </a:fld>
            <a:endParaRPr lang="ka-GE"/>
          </a:p>
        </p:txBody>
      </p:sp>
    </p:spTree>
    <p:extLst>
      <p:ext uri="{BB962C8B-B14F-4D97-AF65-F5344CB8AC3E}">
        <p14:creationId xmlns:p14="http://schemas.microsoft.com/office/powerpoint/2010/main" val="656354806"/>
      </p:ext>
    </p:extLst>
  </p:cSld>
  <p:clrMap bg1="dk1" tx1="lt1" bg2="dk2" tx2="lt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 id="2147483958" r:id="rId12"/>
    <p:sldLayoutId id="2147483959" r:id="rId13"/>
    <p:sldLayoutId id="2147483960" r:id="rId14"/>
    <p:sldLayoutId id="2147483961" r:id="rId15"/>
    <p:sldLayoutId id="2147483962" r:id="rId16"/>
    <p:sldLayoutId id="2147483963"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1507067" y="557349"/>
            <a:ext cx="7766936" cy="5677988"/>
          </a:xfrm>
        </p:spPr>
        <p:txBody>
          <a:bodyPr>
            <a:normAutofit/>
          </a:bodyPr>
          <a:lstStyle/>
          <a:p>
            <a:pPr algn="ctr"/>
            <a:r>
              <a:rPr lang="ka-GE" sz="2200" b="1" dirty="0" smtClean="0"/>
              <a:t>ბათუმის შოთა რუსთაველის სახელმწიფო უნივერსიტეტი იურიდიული და სოციალურ მეცნიერებათა დეპარტამენტი, </a:t>
            </a:r>
            <a:br>
              <a:rPr lang="ka-GE" sz="2200" b="1" dirty="0" smtClean="0"/>
            </a:br>
            <a:r>
              <a:rPr lang="ka-GE" sz="2200" b="1" dirty="0" smtClean="0"/>
              <a:t>საზოგადოებრივ და პოლიტიკურ მეცნიერებათა დეპარტამენტი</a:t>
            </a:r>
            <a:br>
              <a:rPr lang="ka-GE" sz="2200" b="1" dirty="0" smtClean="0"/>
            </a:br>
            <a:r>
              <a:rPr lang="ka-GE" sz="2700" b="1" dirty="0" smtClean="0"/>
              <a:t/>
            </a:r>
            <a:br>
              <a:rPr lang="ka-GE" sz="2700" b="1" dirty="0" smtClean="0"/>
            </a:br>
            <a:r>
              <a:rPr lang="ka-GE" sz="2700" b="1" dirty="0"/>
              <a:t/>
            </a:r>
            <a:br>
              <a:rPr lang="ka-GE" sz="2700" b="1" dirty="0"/>
            </a:br>
            <a:r>
              <a:rPr lang="ka-GE" sz="2700" b="1" dirty="0" smtClean="0"/>
              <a:t>განვითარების </a:t>
            </a:r>
            <a:r>
              <a:rPr lang="ka-GE" sz="2700" b="1" dirty="0" smtClean="0"/>
              <a:t>სახელმწიფო პროგრამების გავლენა სამოქალაქო საზოგადოებაზე აჭარის და აფხაზეთის </a:t>
            </a:r>
            <a:r>
              <a:rPr lang="ka-GE" sz="2700" b="1" dirty="0" smtClean="0"/>
              <a:t>რეგიონებში (</a:t>
            </a:r>
            <a:r>
              <a:rPr lang="ka-GE" sz="2800" b="1" dirty="0" smtClean="0"/>
              <a:t>სამეცნიერო სემინარი)</a:t>
            </a:r>
            <a:r>
              <a:rPr lang="ka-GE" sz="2800" b="1" dirty="0"/>
              <a:t/>
            </a:r>
            <a:br>
              <a:rPr lang="ka-GE" sz="2800" b="1" dirty="0"/>
            </a:br>
            <a:r>
              <a:rPr lang="ka-GE" sz="2700" b="1" dirty="0" smtClean="0"/>
              <a:t/>
            </a:r>
            <a:br>
              <a:rPr lang="ka-GE" sz="2700" b="1" dirty="0" smtClean="0"/>
            </a:br>
            <a:r>
              <a:rPr lang="ka-GE" sz="1800" b="1" dirty="0" err="1" smtClean="0"/>
              <a:t>ასოც.პროფ</a:t>
            </a:r>
            <a:r>
              <a:rPr lang="ka-GE" sz="1800" b="1" dirty="0" smtClean="0"/>
              <a:t>. ნატალია </a:t>
            </a:r>
            <a:r>
              <a:rPr lang="ka-GE" sz="1800" b="1" dirty="0" err="1" smtClean="0"/>
              <a:t>ლაზბა</a:t>
            </a:r>
            <a:r>
              <a:rPr lang="ka-GE" sz="1800" b="1" dirty="0" smtClean="0"/>
              <a:t/>
            </a:r>
            <a:br>
              <a:rPr lang="ka-GE" sz="1800" b="1" dirty="0" smtClean="0"/>
            </a:br>
            <a:r>
              <a:rPr lang="ka-GE" sz="1800" b="1" dirty="0" smtClean="0"/>
              <a:t>ბათუმი, 2019</a:t>
            </a:r>
            <a:endParaRPr lang="ka-GE" sz="1800" b="1" dirty="0"/>
          </a:p>
        </p:txBody>
      </p:sp>
    </p:spTree>
    <p:extLst>
      <p:ext uri="{BB962C8B-B14F-4D97-AF65-F5344CB8AC3E}">
        <p14:creationId xmlns:p14="http://schemas.microsoft.com/office/powerpoint/2010/main" val="30496714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635727"/>
            <a:ext cx="8596668" cy="5405636"/>
          </a:xfrm>
        </p:spPr>
        <p:txBody>
          <a:bodyPr/>
          <a:lstStyle/>
          <a:p>
            <a:pPr marL="0" indent="0" algn="just">
              <a:lnSpc>
                <a:spcPct val="107000"/>
              </a:lnSpc>
              <a:spcBef>
                <a:spcPts val="0"/>
              </a:spcBef>
              <a:buNone/>
            </a:pPr>
            <a:endParaRPr lang="en-US" dirty="0" smtClean="0">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en-US" dirty="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ka-GE" b="1" dirty="0" smtClean="0">
                <a:ea typeface="Calibri" panose="020F0502020204030204" pitchFamily="34" charset="0"/>
                <a:cs typeface="Times New Roman" panose="02020603050405020304" pitchFamily="18" charset="0"/>
              </a:rPr>
              <a:t>აქედან </a:t>
            </a:r>
            <a:r>
              <a:rPr lang="ka-GE" b="1" dirty="0">
                <a:ea typeface="Calibri" panose="020F0502020204030204" pitchFamily="34" charset="0"/>
                <a:cs typeface="Times New Roman" panose="02020603050405020304" pitchFamily="18" charset="0"/>
              </a:rPr>
              <a:t>გამომდინარე</a:t>
            </a:r>
            <a:r>
              <a:rPr lang="ka-GE" dirty="0">
                <a:ea typeface="Calibri" panose="020F0502020204030204" pitchFamily="34" charset="0"/>
                <a:cs typeface="Times New Roman" panose="02020603050405020304" pitchFamily="18" charset="0"/>
              </a:rPr>
              <a:t>, მოცემული პროგრამები ხშირად  ორიენტირებულია არა შედეგზე, არამედ კორუმპირებული სახელმწიფო ჩინოვნიკების კორუფციული ინტერესების უზრუნველყოფის შეფუთვაზე. შესაბამისად მათი ქმედებები  უმალვე ხდება მოსახლეობაში  უკმაყოფილების საფუძველი როგორც ადგილობრივ, ისევ რეგიონალურ დონეზე და პროვოცირებას უწევს კონფლიქტურ სიტუაციას საზოგადოებაში. </a:t>
            </a:r>
            <a:endParaRPr lang="ka-GE"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ka-GE" dirty="0"/>
          </a:p>
        </p:txBody>
      </p:sp>
    </p:spTree>
    <p:extLst>
      <p:ext uri="{BB962C8B-B14F-4D97-AF65-F5344CB8AC3E}">
        <p14:creationId xmlns:p14="http://schemas.microsoft.com/office/powerpoint/2010/main" val="274567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661851"/>
            <a:ext cx="8596668" cy="5379511"/>
          </a:xfrm>
        </p:spPr>
        <p:txBody>
          <a:bodyPr>
            <a:normAutofit/>
          </a:bodyPr>
          <a:lstStyle/>
          <a:p>
            <a:pPr marL="0" indent="0">
              <a:buNone/>
            </a:pPr>
            <a:endParaRPr lang="ka-GE" b="1" dirty="0" smtClean="0"/>
          </a:p>
          <a:p>
            <a:pPr marL="0" indent="0">
              <a:buNone/>
            </a:pPr>
            <a:r>
              <a:rPr lang="ka-GE" b="1" dirty="0" smtClean="0"/>
              <a:t>კვლევის </a:t>
            </a:r>
            <a:r>
              <a:rPr lang="ka-GE" b="1" dirty="0"/>
              <a:t>ობიექტს წარმოადგენს </a:t>
            </a:r>
            <a:r>
              <a:rPr lang="ka-GE" dirty="0"/>
              <a:t>აჭარისა და აფხაზეთის ავტონომიების სამოქალაქო საზოგადოება, სადაც განსხვავებულადაა წარმოდგენილი ტრადიციული ლოკალური და თანამედროვე დასავლური ტიპის სოციალური ინსტიტუტები. ხოლო კვლევის საგანია  ლოკალური საზოგადოებები (აჭარა, აფხაზეთი) და მათში მიმდინარე ცვლილებები. სამოქალაქო სექტორის გავლენა სახელმწიფოზე და პირიქით, რასაც თან სდევს როგორც განვითარების ინტენსიური პროცესები, ასევე კონფლიქტური სიტუაციები საზოგადოებაში</a:t>
            </a:r>
            <a:r>
              <a:rPr lang="ka-GE" dirty="0" smtClean="0"/>
              <a:t>.</a:t>
            </a:r>
          </a:p>
          <a:p>
            <a:pPr marL="0" indent="0">
              <a:buNone/>
            </a:pPr>
            <a:endParaRPr lang="ka-GE" dirty="0"/>
          </a:p>
          <a:p>
            <a:pPr marL="0" indent="0">
              <a:buNone/>
            </a:pPr>
            <a:r>
              <a:rPr lang="ka-GE" b="1" dirty="0"/>
              <a:t>კვლევის მიზანია </a:t>
            </a:r>
            <a:r>
              <a:rPr lang="ka-GE" dirty="0"/>
              <a:t>აღნიშნულ ავტონომიებში სამოქალაქო სექტორის ფორმირების სპეციფიკის შესწავლა, რაც დღეს მნიშვნელოვან გავლენას ახდენს განვითარების სახელმწიფო პროგრამების დანერგვაზე.</a:t>
            </a:r>
          </a:p>
          <a:p>
            <a:pPr marL="0" indent="0">
              <a:buNone/>
            </a:pPr>
            <a:endParaRPr lang="ka-GE" dirty="0"/>
          </a:p>
        </p:txBody>
      </p:sp>
    </p:spTree>
    <p:extLst>
      <p:ext uri="{BB962C8B-B14F-4D97-AF65-F5344CB8AC3E}">
        <p14:creationId xmlns:p14="http://schemas.microsoft.com/office/powerpoint/2010/main" val="414677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557349"/>
            <a:ext cx="8596668" cy="5484014"/>
          </a:xfrm>
        </p:spPr>
        <p:txBody>
          <a:bodyPr>
            <a:normAutofit/>
          </a:bodyPr>
          <a:lstStyle/>
          <a:p>
            <a:pPr marL="0" indent="0">
              <a:buNone/>
            </a:pPr>
            <a:r>
              <a:rPr lang="ka-GE" b="1" dirty="0"/>
              <a:t>დასახული მიზნის მიღწევამ მოითხოვა შემდეგი საკითხების გადაჭრა:</a:t>
            </a:r>
          </a:p>
          <a:p>
            <a:pPr marL="0" indent="0">
              <a:buNone/>
            </a:pPr>
            <a:r>
              <a:rPr lang="ka-GE" dirty="0"/>
              <a:t>-	რეგიონის სოციალურ განვითარებაში ფორმალური და არაფორმალური ინსტიტუტების როლის შესწავლა;</a:t>
            </a:r>
          </a:p>
          <a:p>
            <a:pPr marL="0" indent="0">
              <a:buNone/>
            </a:pPr>
            <a:r>
              <a:rPr lang="ka-GE" dirty="0"/>
              <a:t>-	განვითარების ახალ ეტაპზე, სამოქალაქო საზოგადოების რეალური შესაძლებლობებისა და ჩართულობის ზღვარის განსაზღვრა. </a:t>
            </a:r>
          </a:p>
          <a:p>
            <a:pPr marL="0" indent="0">
              <a:buNone/>
            </a:pPr>
            <a:r>
              <a:rPr lang="ka-GE" dirty="0"/>
              <a:t>-	სახელმწიფოსა და საზოგადოებას შორის არსებულ პრობლემათა და წინააღმდეგობათა გამოვლენა, მათი გადაჭრის გზების ძიება.</a:t>
            </a:r>
          </a:p>
          <a:p>
            <a:pPr marL="0" indent="0">
              <a:buNone/>
            </a:pPr>
            <a:r>
              <a:rPr lang="ka-GE" dirty="0"/>
              <a:t>- სამოქალაქო ინსტიტუტების აღწერა და შედარებითი ანალიზი აჭარის და აფხაზეთის ავტონომიებში.</a:t>
            </a:r>
          </a:p>
          <a:p>
            <a:pPr marL="0" indent="0">
              <a:buNone/>
            </a:pPr>
            <a:endParaRPr lang="ka-GE" dirty="0"/>
          </a:p>
        </p:txBody>
      </p:sp>
    </p:spTree>
    <p:extLst>
      <p:ext uri="{BB962C8B-B14F-4D97-AF65-F5344CB8AC3E}">
        <p14:creationId xmlns:p14="http://schemas.microsoft.com/office/powerpoint/2010/main" val="3155533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853441"/>
            <a:ext cx="8596668" cy="5187922"/>
          </a:xfrm>
        </p:spPr>
        <p:txBody>
          <a:bodyPr/>
          <a:lstStyle/>
          <a:p>
            <a:pPr marL="0" indent="0">
              <a:buNone/>
            </a:pPr>
            <a:r>
              <a:rPr lang="ka-GE" dirty="0" smtClean="0"/>
              <a:t>-განვითრების </a:t>
            </a:r>
            <a:r>
              <a:rPr lang="ka-GE" dirty="0"/>
              <a:t>სტრატეგიის და პროგრამების  წარმატების ან წარუმატებლობის რაოდენობრივი და ხარისხობრივი შესწავლა აფხაზეთის და აჭარის ავტონომიებში.</a:t>
            </a:r>
          </a:p>
          <a:p>
            <a:pPr marL="0" indent="0">
              <a:buNone/>
            </a:pPr>
            <a:r>
              <a:rPr lang="ka-GE" dirty="0"/>
              <a:t>- განვითარების სახელმწიფო პროგრამების რეალიზაცია და მასზე ადგილობრივი საზოგადოებების რეაგირების ჩვენება.</a:t>
            </a:r>
          </a:p>
          <a:p>
            <a:pPr marL="0" indent="0">
              <a:buNone/>
            </a:pPr>
            <a:r>
              <a:rPr lang="ka-GE" dirty="0"/>
              <a:t>- სამოქალაქო საზოგადოების და </a:t>
            </a:r>
            <a:r>
              <a:rPr lang="ka-GE" dirty="0" smtClean="0"/>
              <a:t>მისი </a:t>
            </a:r>
            <a:r>
              <a:rPr lang="ka-GE" dirty="0"/>
              <a:t>ინსტიტუტების რეაქციის ტიპების გავლენის შესწავლა  განვითარების სახელმწიფო და საერთაშორისო პროექტებზე. </a:t>
            </a:r>
          </a:p>
        </p:txBody>
      </p:sp>
    </p:spTree>
    <p:extLst>
      <p:ext uri="{BB962C8B-B14F-4D97-AF65-F5344CB8AC3E}">
        <p14:creationId xmlns:p14="http://schemas.microsoft.com/office/powerpoint/2010/main" val="441955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024128" y="818606"/>
            <a:ext cx="9720073" cy="5490754"/>
          </a:xfrm>
        </p:spPr>
        <p:txBody>
          <a:bodyPr/>
          <a:lstStyle/>
          <a:p>
            <a:endParaRPr lang="ka-GE" dirty="0" smtClean="0"/>
          </a:p>
          <a:p>
            <a:endParaRPr lang="ka-GE" dirty="0"/>
          </a:p>
          <a:p>
            <a:pPr>
              <a:lnSpc>
                <a:spcPct val="150000"/>
              </a:lnSpc>
            </a:pPr>
            <a:r>
              <a:rPr lang="ka-GE" smtClean="0"/>
              <a:t>სამოქალაქო </a:t>
            </a:r>
            <a:r>
              <a:rPr lang="ka-GE" dirty="0"/>
              <a:t>საზოგადოების ჩამოყალიბება რთული, ხანგრძლივი პროცესია, მისთვის საკმარისი არ არის პერიოდი, რომელიც შეიძლება  დასჭირდეს სახელმწიფოს დემოკრატიული კონსტიტუციის მიღების ან საბაზრო ეკონომიკის საფუძვლების ფორმირებისთვის </a:t>
            </a:r>
          </a:p>
        </p:txBody>
      </p:sp>
    </p:spTree>
    <p:extLst>
      <p:ext uri="{BB962C8B-B14F-4D97-AF65-F5344CB8AC3E}">
        <p14:creationId xmlns:p14="http://schemas.microsoft.com/office/powerpoint/2010/main" val="487341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809897"/>
            <a:ext cx="8596668" cy="5231465"/>
          </a:xfrm>
        </p:spPr>
        <p:txBody>
          <a:bodyPr>
            <a:normAutofit/>
          </a:bodyPr>
          <a:lstStyle/>
          <a:p>
            <a:pPr marL="0" indent="0">
              <a:buNone/>
            </a:pPr>
            <a:r>
              <a:rPr lang="ka-GE" b="1" dirty="0"/>
              <a:t>საკვლევ</a:t>
            </a:r>
            <a:r>
              <a:rPr lang="ka-GE" dirty="0"/>
              <a:t> </a:t>
            </a:r>
            <a:r>
              <a:rPr lang="ka-GE" dirty="0" smtClean="0"/>
              <a:t>რეგიონს </a:t>
            </a:r>
            <a:r>
              <a:rPr lang="ka-GE" dirty="0"/>
              <a:t>წარმოადგენს საქართველოს ორი ავტონომია, რომელიც დღეს განსხვავებული პოლიტიკური რეჟიმების  პირობებში არსებობს.  აჭარის ავტონომია, რომელიც საქართველოს ფარგლებში მიზანმიმართულად ახორციელებს დემოკრატიულ საწყისებზე გადასვლის და აფხაზეთის  ავტონომია, რომელსაც ოკუპაციის პირობებში უხდება არსებობა.   ერთიანი გეოგრაფიული არეალის მიუხედავად (ერთიანი კულტურულ-ისტორიული მემკვიდრეობა, ხანგრძლივი სოციალურ-ეკონომიკური  თანაცხოვრება და </a:t>
            </a:r>
            <a:r>
              <a:rPr lang="ka-GE" dirty="0" err="1"/>
              <a:t>ა.შ</a:t>
            </a:r>
            <a:r>
              <a:rPr lang="ka-GE" dirty="0"/>
              <a:t>.) </a:t>
            </a:r>
            <a:endParaRPr lang="ka-GE" dirty="0" smtClean="0"/>
          </a:p>
          <a:p>
            <a:pPr marL="0" indent="0">
              <a:buNone/>
            </a:pPr>
            <a:endParaRPr lang="ka-GE" dirty="0"/>
          </a:p>
          <a:p>
            <a:pPr marL="0" indent="0">
              <a:buNone/>
            </a:pPr>
            <a:r>
              <a:rPr lang="ka-GE" b="1" dirty="0" smtClean="0"/>
              <a:t>აქ </a:t>
            </a:r>
            <a:r>
              <a:rPr lang="ka-GE" b="1" dirty="0"/>
              <a:t>თავს ავლენს </a:t>
            </a:r>
            <a:r>
              <a:rPr lang="ka-GE" dirty="0"/>
              <a:t>როგორც სამოქალაქო საზოგადოებისა და სახელმწიფოს ურთიერთზემოქმედების მსგავსი, ასევე კონკრეტული რეგიონისთვის სპეციფიკური მახასიათებლები. სწორედ, აღნიშნული მახასიათებლების შესწავლა განაპირობებს საკითხის აქტუალობას თანამედროვე ეტაპზე. </a:t>
            </a:r>
          </a:p>
        </p:txBody>
      </p:sp>
    </p:spTree>
    <p:extLst>
      <p:ext uri="{BB962C8B-B14F-4D97-AF65-F5344CB8AC3E}">
        <p14:creationId xmlns:p14="http://schemas.microsoft.com/office/powerpoint/2010/main" val="388029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748937"/>
            <a:ext cx="8596668" cy="5292425"/>
          </a:xfrm>
        </p:spPr>
        <p:txBody>
          <a:bodyPr>
            <a:normAutofit/>
          </a:bodyPr>
          <a:lstStyle/>
          <a:p>
            <a:pPr marL="0" indent="0">
              <a:buNone/>
            </a:pPr>
            <a:endParaRPr lang="ka-GE" dirty="0" smtClean="0"/>
          </a:p>
          <a:p>
            <a:pPr marL="0" indent="0">
              <a:buNone/>
            </a:pPr>
            <a:r>
              <a:rPr lang="ka-GE" dirty="0" smtClean="0"/>
              <a:t>საკმაოდ </a:t>
            </a:r>
            <a:r>
              <a:rPr lang="ka-GE" dirty="0"/>
              <a:t>მძიმე აღმოჩნდა თითოეული მათგანისათვის პოსტსაბჭოური მემკვიდრეობა,  რაც განსაკუთრებული სიმძაფრით გამოვლინდა სახელმწიფოთა სოციალურ-ეკონომიკურ თუ კულტურულ-პოლიტიკურ განვითარებაში. განსაკუთრებით აფხაზეთის ავტონომიისთვის რომელსაც პოსტკონფლიქტურ და ოკუპაციის პირობებში უხდება დღეს არსებობა.  კვლევამ გამოავლინა რომ ლოკალური საზოგადოების მოდერნიზაციისა და ტრანსფორმაციის პროცესში რეგიონალურ დონეზე თავი იჩინა დადებითმა და უარყოფითმა მხარეებმა, რაც მომავალში დაგვეხმარება განვსაზღვროთ მისი განვითარების ახალი ვექტორები.</a:t>
            </a:r>
          </a:p>
          <a:p>
            <a:endParaRPr lang="ka-GE" dirty="0"/>
          </a:p>
        </p:txBody>
      </p:sp>
    </p:spTree>
    <p:extLst>
      <p:ext uri="{BB962C8B-B14F-4D97-AF65-F5344CB8AC3E}">
        <p14:creationId xmlns:p14="http://schemas.microsoft.com/office/powerpoint/2010/main" val="3128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705395"/>
            <a:ext cx="8596668" cy="5335968"/>
          </a:xfrm>
        </p:spPr>
        <p:txBody>
          <a:bodyPr>
            <a:normAutofit lnSpcReduction="10000"/>
          </a:bodyPr>
          <a:lstStyle/>
          <a:p>
            <a:pPr marL="0" indent="0">
              <a:buNone/>
            </a:pPr>
            <a:endParaRPr lang="en-US" b="1" dirty="0" smtClean="0"/>
          </a:p>
          <a:p>
            <a:pPr marL="0" indent="0">
              <a:buNone/>
            </a:pPr>
            <a:endParaRPr lang="en-US" b="1" dirty="0"/>
          </a:p>
          <a:p>
            <a:pPr marL="0" indent="0">
              <a:buNone/>
            </a:pPr>
            <a:r>
              <a:rPr lang="ka-GE" b="1" dirty="0" smtClean="0"/>
              <a:t>კვლევის </a:t>
            </a:r>
            <a:r>
              <a:rPr lang="ka-GE" b="1" dirty="0"/>
              <a:t>ფარგლებში</a:t>
            </a:r>
            <a:r>
              <a:rPr lang="ka-GE" dirty="0"/>
              <a:t>, მოხდა მიღებული შედეგების და რეგიონის განვითარებაზე გავლენის მქონე პროგრამების რეალიზაციის მაჩვენებელთა შედარებითი ანალიზი, რომლის საფუძველზე განისაზღვრა შესწევს თუ არა სახელმწიფოს უნარი ჰიბრიდულ საზოგადოებაში ჩამოაყალიბოს სრულყოფილი სამოქალაქო სექტორი თუ შეეცდება ყველა ფუნქცია საკუთარ თავზე აიღოს. ან კიდევ რას უკავშირდება განვითარების სახელმწიფო პროგრამების დანერგვის არაეფექტურობა, სადაც, ბუნებრივია არ ხდება მოსახლეობის მოთხოვნილებათა გათვალისწინება</a:t>
            </a:r>
            <a:r>
              <a:rPr lang="ka-GE" dirty="0" smtClean="0"/>
              <a:t>.</a:t>
            </a:r>
            <a:endParaRPr lang="en-US" dirty="0" smtClean="0"/>
          </a:p>
          <a:p>
            <a:pPr marL="0" indent="0">
              <a:buNone/>
            </a:pPr>
            <a:r>
              <a:rPr lang="ka-GE" dirty="0" smtClean="0"/>
              <a:t> </a:t>
            </a:r>
            <a:r>
              <a:rPr lang="ka-GE" dirty="0"/>
              <a:t>გამომდინარე აქედან, მოცემული პროგრამები, როგორც ჩანს, მიმართულია არა შედეგზე, არამედ წარმოადგენენ სახელმწიფო ჩინოვნიკების შენიღბულ ბოროტ ზრახვებს და როგორც ჩანს, ხშირ შემთხვევაში, სწორედ ეს არის ადგილობრივი მოსახლეობის უკმაყოფილების წყარო, როგორც ლოკალურ, ისე რეგიონალურ დონეზე რაც საზოგადოებაში კონფლიქტურ სიტუაციებს </a:t>
            </a:r>
            <a:r>
              <a:rPr lang="ka-GE" dirty="0" smtClean="0"/>
              <a:t>პროვოცირებას.</a:t>
            </a:r>
            <a:endParaRPr lang="ka-GE" dirty="0"/>
          </a:p>
        </p:txBody>
      </p:sp>
    </p:spTree>
    <p:extLst>
      <p:ext uri="{BB962C8B-B14F-4D97-AF65-F5344CB8AC3E}">
        <p14:creationId xmlns:p14="http://schemas.microsoft.com/office/powerpoint/2010/main" val="2434532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677334" y="714103"/>
            <a:ext cx="8596668" cy="5327259"/>
          </a:xfrm>
        </p:spPr>
        <p:txBody>
          <a:bodyPr>
            <a:normAutofit lnSpcReduction="10000"/>
          </a:bodyPr>
          <a:lstStyle/>
          <a:p>
            <a:pPr marL="0" indent="0">
              <a:buNone/>
            </a:pPr>
            <a:r>
              <a:rPr lang="ka-GE" b="1" dirty="0"/>
              <a:t>კვლევამ აჩვენა </a:t>
            </a:r>
            <a:r>
              <a:rPr lang="ka-GE" dirty="0"/>
              <a:t>რომ თანამედროვე ეტაპზე განვითარების სახელმწიფო და საერთაშორისო პროგრამები სერიოზულ გავლენას ახდენენ ლოკალური საზოგადოებების სოციალურ-პოლიტიკურ და ეკონომიკურ მდგომარეობაზე. შესაბამისად საკვლევი პროექტის ძირითადი ამოცანაა განხორცილებული  წარმატებული და წარუმატებელი განვითარების პროგრამების  და სტრატეგიის რეალიზაციის  რაოდენობრივი და ხარისხობრივი  შეფასება </a:t>
            </a:r>
            <a:r>
              <a:rPr lang="ka-GE" dirty="0" smtClean="0"/>
              <a:t>ცალ-ცალკე </a:t>
            </a:r>
            <a:r>
              <a:rPr lang="ka-GE" dirty="0"/>
              <a:t>აჭარის და აფხაზეთის რეგიონებში.  მოვახდინეთ უკვე  განხორციელებული პროგრამების შედარებითი ანალიზი, მათ შორის მიღწეული შედეგების და მაჩვენებლების, შევაფასეთ მათი გავლენა მოცემული რეგიონების განვითარებაზე. </a:t>
            </a:r>
            <a:endParaRPr lang="en-US" dirty="0" smtClean="0"/>
          </a:p>
          <a:p>
            <a:pPr marL="0" indent="0">
              <a:buNone/>
            </a:pPr>
            <a:endParaRPr lang="en-US" dirty="0"/>
          </a:p>
          <a:p>
            <a:pPr marL="0" indent="0">
              <a:buNone/>
            </a:pPr>
            <a:r>
              <a:rPr lang="ka-GE" dirty="0" smtClean="0"/>
              <a:t> </a:t>
            </a:r>
            <a:r>
              <a:rPr lang="ka-GE" dirty="0"/>
              <a:t>ზოგადად ჰიბრიდულ საზოგადოებაში რთულია გაიგო  სახელმწიფო რამდენად წარმოადგენს სრულყოფილი სამოქალაქო საზოგადოების სულისჩამდგმელს ან კიდევ რატომ ცდილობს, რომ აიღოს განვითარების ყველა ფუნქცია მის თავზე, რაც თავის მხრივ განაპირობებს შემუშავებული და განხორციელებული განვითარების სახელმწიფო პროგრამების არაეფექტურობას, რომელშიც რათქმაუნდა არ არის გათვალისწინებული მოსახლეობის მოთხოვნილებები.</a:t>
            </a:r>
          </a:p>
        </p:txBody>
      </p:sp>
    </p:spTree>
    <p:extLst>
      <p:ext uri="{BB962C8B-B14F-4D97-AF65-F5344CB8AC3E}">
        <p14:creationId xmlns:p14="http://schemas.microsoft.com/office/powerpoint/2010/main" val="3196062293"/>
      </p:ext>
    </p:extLst>
  </p:cSld>
  <p:clrMapOvr>
    <a:masterClrMapping/>
  </p:clrMapOvr>
</p:sld>
</file>

<file path=ppt/theme/theme1.xml><?xml version="1.0" encoding="utf-8"?>
<a:theme xmlns:a="http://schemas.openxmlformats.org/drawingml/2006/main" name="ჭრილი">
  <a:themeElements>
    <a:clrScheme name="ჭრილი">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ჭრილი">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ჭრილი">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348</TotalTime>
  <Words>561</Words>
  <Application>Microsoft Office PowerPoint</Application>
  <PresentationFormat>ფართოეკრანიანი</PresentationFormat>
  <Paragraphs>31</Paragraphs>
  <Slides>10</Slides>
  <Notes>0</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10</vt:i4>
      </vt:variant>
    </vt:vector>
  </HeadingPairs>
  <TitlesOfParts>
    <vt:vector size="16" baseType="lpstr">
      <vt:lpstr>Calibri</vt:lpstr>
      <vt:lpstr>Century Gothic</vt:lpstr>
      <vt:lpstr>Sylfaen</vt:lpstr>
      <vt:lpstr>Times New Roman</vt:lpstr>
      <vt:lpstr>Wingdings 3</vt:lpstr>
      <vt:lpstr>ჭრილი</vt:lpstr>
      <vt:lpstr>ბათუმის შოთა რუსთაველის სახელმწიფო უნივერსიტეტი იურიდიული და სოციალურ მეცნიერებათა დეპარტამენტი,  საზოგადოებრივ და პოლიტიკურ მეცნიერებათა დეპარტამენტი   განვითარების სახელმწიფო პროგრამების გავლენა სამოქალაქო საზოგადოებაზე აჭარის და აფხაზეთის რეგიონებში (სამეცნიერო სემინარი)  ასოც.პროფ. ნატალია ლაზბა ბათუმი, 2019</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განვითარების სახელმწიფო პროგრამების გავლენა სამოქალაქო საზოგადოებზე აჭარის რეგიონში</dc:title>
  <dc:creator>user</dc:creator>
  <cp:lastModifiedBy>user</cp:lastModifiedBy>
  <cp:revision>9</cp:revision>
  <dcterms:created xsi:type="dcterms:W3CDTF">2019-06-18T04:57:21Z</dcterms:created>
  <dcterms:modified xsi:type="dcterms:W3CDTF">2019-06-19T10:07:20Z</dcterms:modified>
</cp:coreProperties>
</file>