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5" d="100"/>
          <a:sy n="55" d="100"/>
        </p:scale>
        <p:origin x="88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A17E80-2BC1-43FB-B684-C2107DC91386}" type="datetimeFigureOut">
              <a:rPr lang="en-US" smtClean="0"/>
              <a:t>7/12/2019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9B420E-88A5-4177-B025-3BAC3DF41A01}" type="slidenum">
              <a:rPr lang="en-US" smtClean="0"/>
              <a:t>‹#›</a:t>
            </a:fld>
            <a:endParaRPr lang="en-US"/>
          </a:p>
        </p:txBody>
      </p:sp>
    </p:spTree>
    <p:extLst>
      <p:ext uri="{BB962C8B-B14F-4D97-AF65-F5344CB8AC3E}">
        <p14:creationId xmlns:p14="http://schemas.microsoft.com/office/powerpoint/2010/main" val="2315041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9B420E-88A5-4177-B025-3BAC3DF41A01}" type="slidenum">
              <a:rPr lang="en-US" smtClean="0"/>
              <a:t>3</a:t>
            </a:fld>
            <a:endParaRPr lang="en-US"/>
          </a:p>
        </p:txBody>
      </p:sp>
    </p:spTree>
    <p:extLst>
      <p:ext uri="{BB962C8B-B14F-4D97-AF65-F5344CB8AC3E}">
        <p14:creationId xmlns:p14="http://schemas.microsoft.com/office/powerpoint/2010/main" val="41886986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სათაურის სლაიდი">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ka-GE" smtClean="0"/>
              <a:t>დააწკაპ. მთ. სათაურის სტილის შეცვლისათვის</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a-GE" smtClean="0"/>
              <a:t>დააწკაპუნეთ მთავარი ქვესათაურის სტილის რედაქტირებისთვის</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98C35744-9C59-4EED-83E7-5E1955658AB9}" type="datetimeFigureOut">
              <a:rPr lang="en-US" smtClean="0"/>
              <a:t>7/12/2019</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F2C32DD0-0863-4DF0-BF78-306F47BB05C1}" type="slidenum">
              <a:rPr lang="en-US" smtClean="0"/>
              <a:t>‹#›</a:t>
            </a:fld>
            <a:endParaRPr lang="en-US"/>
          </a:p>
        </p:txBody>
      </p:sp>
    </p:spTree>
    <p:extLst>
      <p:ext uri="{BB962C8B-B14F-4D97-AF65-F5344CB8AC3E}">
        <p14:creationId xmlns:p14="http://schemas.microsoft.com/office/powerpoint/2010/main" val="924610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პანორამული სურათი წარწერით">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ka-GE" smtClean="0"/>
              <a:t>დააწკაპ. მთ. სათაურის სტილის შეცვლისათვის</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ka-GE" smtClean="0"/>
              <a:t>სურათის დასამატებლად დააწკაპუნეთ ხატულაზე</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98C35744-9C59-4EED-83E7-5E1955658AB9}" type="datetimeFigureOut">
              <a:rPr lang="en-US" smtClean="0"/>
              <a:t>7/12/2019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2C32DD0-0863-4DF0-BF78-306F47BB05C1}" type="slidenum">
              <a:rPr lang="en-US" smtClean="0"/>
              <a:t>‹#›</a:t>
            </a:fld>
            <a:endParaRPr lang="en-US"/>
          </a:p>
        </p:txBody>
      </p:sp>
    </p:spTree>
    <p:extLst>
      <p:ext uri="{BB962C8B-B14F-4D97-AF65-F5344CB8AC3E}">
        <p14:creationId xmlns:p14="http://schemas.microsoft.com/office/powerpoint/2010/main" val="3877011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სათაური და წარწერა">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ka-GE" smtClean="0"/>
              <a:t>დააწკაპ. მთ. სათაურის სტილის შეცვლისათვის</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98C35744-9C59-4EED-83E7-5E1955658AB9}" type="datetimeFigureOut">
              <a:rPr lang="en-US" smtClean="0"/>
              <a:t>7/12/2019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2C32DD0-0863-4DF0-BF78-306F47BB05C1}" type="slidenum">
              <a:rPr lang="en-US" smtClean="0"/>
              <a:t>‹#›</a:t>
            </a:fld>
            <a:endParaRPr lang="en-US"/>
          </a:p>
        </p:txBody>
      </p:sp>
    </p:spTree>
    <p:extLst>
      <p:ext uri="{BB962C8B-B14F-4D97-AF65-F5344CB8AC3E}">
        <p14:creationId xmlns:p14="http://schemas.microsoft.com/office/powerpoint/2010/main" val="15949951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ციტატა წარწერით">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ka-GE" smtClean="0"/>
              <a:t>დააწკაპ. მთ. სათაურის სტილის შეცვლისათვის</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98C35744-9C59-4EED-83E7-5E1955658AB9}" type="datetimeFigureOut">
              <a:rPr lang="en-US" smtClean="0"/>
              <a:t>7/12/2019</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2C32DD0-0863-4DF0-BF78-306F47BB05C1}" type="slidenum">
              <a:rPr lang="en-US" smtClean="0"/>
              <a:t>‹#›</a:t>
            </a:fld>
            <a:endParaRPr lang="en-US"/>
          </a:p>
        </p:txBody>
      </p:sp>
    </p:spTree>
    <p:extLst>
      <p:ext uri="{BB962C8B-B14F-4D97-AF65-F5344CB8AC3E}">
        <p14:creationId xmlns:p14="http://schemas.microsoft.com/office/powerpoint/2010/main" val="24433864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სახელის ბარათი">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98C35744-9C59-4EED-83E7-5E1955658AB9}" type="datetimeFigureOut">
              <a:rPr lang="en-US" smtClean="0"/>
              <a:t>7/12/2019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2C32DD0-0863-4DF0-BF78-306F47BB05C1}" type="slidenum">
              <a:rPr lang="en-US" smtClean="0"/>
              <a:t>‹#›</a:t>
            </a:fld>
            <a:endParaRPr lang="en-US"/>
          </a:p>
        </p:txBody>
      </p:sp>
    </p:spTree>
    <p:extLst>
      <p:ext uri="{BB962C8B-B14F-4D97-AF65-F5344CB8AC3E}">
        <p14:creationId xmlns:p14="http://schemas.microsoft.com/office/powerpoint/2010/main" val="33618890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სვეტი">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8C35744-9C59-4EED-83E7-5E1955658AB9}" type="datetimeFigureOut">
              <a:rPr lang="en-US" smtClean="0"/>
              <a:t>7/12/2019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C32DD0-0863-4DF0-BF78-306F47BB05C1}" type="slidenum">
              <a:rPr lang="en-US" smtClean="0"/>
              <a:t>‹#›</a:t>
            </a:fld>
            <a:endParaRPr lang="en-US"/>
          </a:p>
        </p:txBody>
      </p:sp>
    </p:spTree>
    <p:extLst>
      <p:ext uri="{BB962C8B-B14F-4D97-AF65-F5344CB8AC3E}">
        <p14:creationId xmlns:p14="http://schemas.microsoft.com/office/powerpoint/2010/main" val="11414258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სვეტი 3 სურათით">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ka-GE" smtClean="0"/>
              <a:t>სურათის დასამატებლად დააწკაპუნეთ ხატულაზე</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ka-GE" smtClean="0"/>
              <a:t>სურათის დასამატებლად დააწკაპუნეთ ხატულაზე</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ka-GE" smtClean="0"/>
              <a:t>სურათის დასამატებლად დააწკაპუნეთ ხატულაზე</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8C35744-9C59-4EED-83E7-5E1955658AB9}" type="datetimeFigureOut">
              <a:rPr lang="en-US" smtClean="0"/>
              <a:t>7/12/2019</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F2C32DD0-0863-4DF0-BF78-306F47BB05C1}" type="slidenum">
              <a:rPr lang="en-US" smtClean="0"/>
              <a:t>‹#›</a:t>
            </a:fld>
            <a:endParaRPr lang="en-US"/>
          </a:p>
        </p:txBody>
      </p:sp>
    </p:spTree>
    <p:extLst>
      <p:ext uri="{BB962C8B-B14F-4D97-AF65-F5344CB8AC3E}">
        <p14:creationId xmlns:p14="http://schemas.microsoft.com/office/powerpoint/2010/main" val="33404037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სათაური და შვეული ტექსტი">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ka-GE" smtClean="0"/>
              <a:t>დააწკაპ. მთ. სათაურის სტილის შეცვლისათვის</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98C35744-9C59-4EED-83E7-5E1955658AB9}" type="datetimeFigureOut">
              <a:rPr lang="en-US" smtClean="0"/>
              <a:t>7/12/2019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C32DD0-0863-4DF0-BF78-306F47BB05C1}" type="slidenum">
              <a:rPr lang="en-US" smtClean="0"/>
              <a:t>‹#›</a:t>
            </a:fld>
            <a:endParaRPr lang="en-US"/>
          </a:p>
        </p:txBody>
      </p:sp>
    </p:spTree>
    <p:extLst>
      <p:ext uri="{BB962C8B-B14F-4D97-AF65-F5344CB8AC3E}">
        <p14:creationId xmlns:p14="http://schemas.microsoft.com/office/powerpoint/2010/main" val="338567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შვეული სათაური და ტექსტი">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ka-GE" smtClean="0"/>
              <a:t>დააწკაპ. მთ. სათაურის სტილის შეცვლისათვის</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98C35744-9C59-4EED-83E7-5E1955658AB9}" type="datetimeFigureOut">
              <a:rPr lang="en-US" smtClean="0"/>
              <a:t>7/12/2019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2C32DD0-0863-4DF0-BF78-306F47BB05C1}" type="slidenum">
              <a:rPr lang="en-US" smtClean="0"/>
              <a:t>‹#›</a:t>
            </a:fld>
            <a:endParaRPr lang="en-US"/>
          </a:p>
        </p:txBody>
      </p:sp>
    </p:spTree>
    <p:extLst>
      <p:ext uri="{BB962C8B-B14F-4D97-AF65-F5344CB8AC3E}">
        <p14:creationId xmlns:p14="http://schemas.microsoft.com/office/powerpoint/2010/main" val="2660359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სათაური და შიგთავს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smtClean="0"/>
              <a:t>დააწკაპ. მთ. სათაურის სტილის შეცვლისათვის</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10"/>
          </p:nvPr>
        </p:nvSpPr>
        <p:spPr/>
        <p:txBody>
          <a:bodyPr/>
          <a:lstStyle/>
          <a:p>
            <a:fld id="{98C35744-9C59-4EED-83E7-5E1955658AB9}" type="datetimeFigureOut">
              <a:rPr lang="en-US" smtClean="0"/>
              <a:t>7/12/2019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C32DD0-0863-4DF0-BF78-306F47BB05C1}" type="slidenum">
              <a:rPr lang="en-US" smtClean="0"/>
              <a:t>‹#›</a:t>
            </a:fld>
            <a:endParaRPr lang="en-US"/>
          </a:p>
        </p:txBody>
      </p:sp>
    </p:spTree>
    <p:extLst>
      <p:ext uri="{BB962C8B-B14F-4D97-AF65-F5344CB8AC3E}">
        <p14:creationId xmlns:p14="http://schemas.microsoft.com/office/powerpoint/2010/main" val="3610162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სექციის ზედა კოლონტიტული">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98C35744-9C59-4EED-83E7-5E1955658AB9}" type="datetimeFigureOut">
              <a:rPr lang="en-US" smtClean="0"/>
              <a:t>7/12/2019</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2C32DD0-0863-4DF0-BF78-306F47BB05C1}" type="slidenum">
              <a:rPr lang="en-US" smtClean="0"/>
              <a:t>‹#›</a:t>
            </a:fld>
            <a:endParaRPr lang="en-US"/>
          </a:p>
        </p:txBody>
      </p:sp>
    </p:spTree>
    <p:extLst>
      <p:ext uri="{BB962C8B-B14F-4D97-AF65-F5344CB8AC3E}">
        <p14:creationId xmlns:p14="http://schemas.microsoft.com/office/powerpoint/2010/main" val="1611637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ორი შიგთავს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smtClean="0"/>
              <a:t>დააწკაპ. მთ. სათაურის სტილის შეცვლისათვის</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5" name="Date Placeholder 4"/>
          <p:cNvSpPr>
            <a:spLocks noGrp="1"/>
          </p:cNvSpPr>
          <p:nvPr>
            <p:ph type="dt" sz="half" idx="10"/>
          </p:nvPr>
        </p:nvSpPr>
        <p:spPr/>
        <p:txBody>
          <a:bodyPr/>
          <a:lstStyle/>
          <a:p>
            <a:fld id="{98C35744-9C59-4EED-83E7-5E1955658AB9}" type="datetimeFigureOut">
              <a:rPr lang="en-US" smtClean="0"/>
              <a:t>7/12/2019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C32DD0-0863-4DF0-BF78-306F47BB05C1}" type="slidenum">
              <a:rPr lang="en-US" smtClean="0"/>
              <a:t>‹#›</a:t>
            </a:fld>
            <a:endParaRPr lang="en-US"/>
          </a:p>
        </p:txBody>
      </p:sp>
    </p:spTree>
    <p:extLst>
      <p:ext uri="{BB962C8B-B14F-4D97-AF65-F5344CB8AC3E}">
        <p14:creationId xmlns:p14="http://schemas.microsoft.com/office/powerpoint/2010/main" val="4128996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შედარება">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7" name="Date Placeholder 6"/>
          <p:cNvSpPr>
            <a:spLocks noGrp="1"/>
          </p:cNvSpPr>
          <p:nvPr>
            <p:ph type="dt" sz="half" idx="10"/>
          </p:nvPr>
        </p:nvSpPr>
        <p:spPr/>
        <p:txBody>
          <a:bodyPr/>
          <a:lstStyle/>
          <a:p>
            <a:fld id="{98C35744-9C59-4EED-83E7-5E1955658AB9}" type="datetimeFigureOut">
              <a:rPr lang="en-US" smtClean="0"/>
              <a:t>7/12/2019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C32DD0-0863-4DF0-BF78-306F47BB05C1}" type="slidenum">
              <a:rPr lang="en-US" smtClean="0"/>
              <a:t>‹#›</a:t>
            </a:fld>
            <a:endParaRPr lang="en-US"/>
          </a:p>
        </p:txBody>
      </p:sp>
    </p:spTree>
    <p:extLst>
      <p:ext uri="{BB962C8B-B14F-4D97-AF65-F5344CB8AC3E}">
        <p14:creationId xmlns:p14="http://schemas.microsoft.com/office/powerpoint/2010/main" val="3109544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მხოლოდ სათაური">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ka-GE" smtClean="0"/>
              <a:t>დააწკაპ. მთ. სათაურის სტილის შეცვლისათვის</a:t>
            </a:r>
            <a:endParaRPr lang="en-US" dirty="0"/>
          </a:p>
        </p:txBody>
      </p:sp>
      <p:sp>
        <p:nvSpPr>
          <p:cNvPr id="3" name="Date Placeholder 2"/>
          <p:cNvSpPr>
            <a:spLocks noGrp="1"/>
          </p:cNvSpPr>
          <p:nvPr>
            <p:ph type="dt" sz="half" idx="10"/>
          </p:nvPr>
        </p:nvSpPr>
        <p:spPr/>
        <p:txBody>
          <a:bodyPr/>
          <a:lstStyle/>
          <a:p>
            <a:fld id="{98C35744-9C59-4EED-83E7-5E1955658AB9}" type="datetimeFigureOut">
              <a:rPr lang="en-US" smtClean="0"/>
              <a:t>7/12/2019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C32DD0-0863-4DF0-BF78-306F47BB05C1}" type="slidenum">
              <a:rPr lang="en-US" smtClean="0"/>
              <a:t>‹#›</a:t>
            </a:fld>
            <a:endParaRPr lang="en-US"/>
          </a:p>
        </p:txBody>
      </p:sp>
    </p:spTree>
    <p:extLst>
      <p:ext uri="{BB962C8B-B14F-4D97-AF65-F5344CB8AC3E}">
        <p14:creationId xmlns:p14="http://schemas.microsoft.com/office/powerpoint/2010/main" val="2231727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ცარიელი">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C35744-9C59-4EED-83E7-5E1955658AB9}" type="datetimeFigureOut">
              <a:rPr lang="en-US" smtClean="0"/>
              <a:t>7/12/2019</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F2C32DD0-0863-4DF0-BF78-306F47BB05C1}" type="slidenum">
              <a:rPr lang="en-US" smtClean="0"/>
              <a:t>‹#›</a:t>
            </a:fld>
            <a:endParaRPr lang="en-US"/>
          </a:p>
        </p:txBody>
      </p:sp>
    </p:spTree>
    <p:extLst>
      <p:ext uri="{BB962C8B-B14F-4D97-AF65-F5344CB8AC3E}">
        <p14:creationId xmlns:p14="http://schemas.microsoft.com/office/powerpoint/2010/main" val="2995515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შიგთავსი წარწერასთან">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ka-GE" smtClean="0"/>
              <a:t>დააწკაპ. მთ. სათაურის სტილის შეცვლისათვის</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98C35744-9C59-4EED-83E7-5E1955658AB9}" type="datetimeFigureOut">
              <a:rPr lang="en-US" smtClean="0"/>
              <a:t>7/12/2019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2C32DD0-0863-4DF0-BF78-306F47BB05C1}" type="slidenum">
              <a:rPr lang="en-US" smtClean="0"/>
              <a:t>‹#›</a:t>
            </a:fld>
            <a:endParaRPr lang="en-US"/>
          </a:p>
        </p:txBody>
      </p:sp>
    </p:spTree>
    <p:extLst>
      <p:ext uri="{BB962C8B-B14F-4D97-AF65-F5344CB8AC3E}">
        <p14:creationId xmlns:p14="http://schemas.microsoft.com/office/powerpoint/2010/main" val="1936350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სურათი წარწერასთან">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ka-GE" smtClean="0"/>
              <a:t>დააწკაპ. მთ. სათაურის სტილის შეცვლისათვის</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ka-GE" smtClean="0"/>
              <a:t>სურათის დასამატებლად დააწკაპუნეთ ხატულაზე</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98C35744-9C59-4EED-83E7-5E1955658AB9}" type="datetimeFigureOut">
              <a:rPr lang="en-US" smtClean="0"/>
              <a:t>7/12/2019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2C32DD0-0863-4DF0-BF78-306F47BB05C1}" type="slidenum">
              <a:rPr lang="en-US" smtClean="0"/>
              <a:t>‹#›</a:t>
            </a:fld>
            <a:endParaRPr lang="en-US"/>
          </a:p>
        </p:txBody>
      </p:sp>
    </p:spTree>
    <p:extLst>
      <p:ext uri="{BB962C8B-B14F-4D97-AF65-F5344CB8AC3E}">
        <p14:creationId xmlns:p14="http://schemas.microsoft.com/office/powerpoint/2010/main" val="315737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98C35744-9C59-4EED-83E7-5E1955658AB9}" type="datetimeFigureOut">
              <a:rPr lang="en-US" smtClean="0"/>
              <a:t>7/12/2019</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F2C32DD0-0863-4DF0-BF78-306F47BB05C1}" type="slidenum">
              <a:rPr lang="en-US" smtClean="0"/>
              <a:t>‹#›</a:t>
            </a:fld>
            <a:endParaRPr lang="en-US"/>
          </a:p>
        </p:txBody>
      </p:sp>
    </p:spTree>
    <p:extLst>
      <p:ext uri="{BB962C8B-B14F-4D97-AF65-F5344CB8AC3E}">
        <p14:creationId xmlns:p14="http://schemas.microsoft.com/office/powerpoint/2010/main" val="9747238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ka-GE" sz="2200" b="1" dirty="0" smtClean="0"/>
              <a:t>იურიდიულ და სოციალურ მეცნიერებათა ფაკულტეტი, სოციალურ </a:t>
            </a:r>
            <a:r>
              <a:rPr lang="ka-GE" sz="2200" b="1" dirty="0" smtClean="0"/>
              <a:t>მეცნიერებათა </a:t>
            </a:r>
            <a:r>
              <a:rPr lang="ka-GE" sz="2200" b="1" dirty="0" smtClean="0"/>
              <a:t>დეპარტამენტი, სამეცნიერო სემინარი თემაზე:</a:t>
            </a:r>
            <a:r>
              <a:rPr lang="ka-GE" sz="4000" dirty="0" smtClean="0"/>
              <a:t/>
            </a:r>
            <a:br>
              <a:rPr lang="ka-GE" sz="4000" dirty="0" smtClean="0"/>
            </a:br>
            <a:r>
              <a:rPr lang="ka-GE" sz="4000" dirty="0" smtClean="0"/>
              <a:t>„</a:t>
            </a:r>
            <a:r>
              <a:rPr lang="ka-GE" sz="4000" dirty="0" err="1" smtClean="0"/>
              <a:t>ამოციური</a:t>
            </a:r>
            <a:r>
              <a:rPr lang="ka-GE" sz="4000" dirty="0" smtClean="0"/>
              <a:t> ინტელექტი“</a:t>
            </a:r>
            <a:br>
              <a:rPr lang="ka-GE" sz="4000" dirty="0" smtClean="0"/>
            </a:br>
            <a:endParaRPr lang="en-US" sz="4000" dirty="0"/>
          </a:p>
        </p:txBody>
      </p:sp>
      <p:sp>
        <p:nvSpPr>
          <p:cNvPr id="3" name="Subtitle 2"/>
          <p:cNvSpPr>
            <a:spLocks noGrp="1"/>
          </p:cNvSpPr>
          <p:nvPr>
            <p:ph type="subTitle" idx="1"/>
          </p:nvPr>
        </p:nvSpPr>
        <p:spPr>
          <a:xfrm>
            <a:off x="2614478" y="4754162"/>
            <a:ext cx="8825658" cy="861420"/>
          </a:xfrm>
        </p:spPr>
        <p:txBody>
          <a:bodyPr/>
          <a:lstStyle/>
          <a:p>
            <a:r>
              <a:rPr lang="ka-GE" dirty="0" smtClean="0"/>
              <a:t>ავტორი: ასოცირებული პროფესორი რუსუდან </a:t>
            </a:r>
            <a:r>
              <a:rPr lang="ka-GE" dirty="0" smtClean="0"/>
              <a:t>კეჭაყმაძე</a:t>
            </a:r>
            <a:endParaRPr lang="en-US" dirty="0"/>
          </a:p>
        </p:txBody>
      </p:sp>
    </p:spTree>
    <p:extLst>
      <p:ext uri="{BB962C8B-B14F-4D97-AF65-F5344CB8AC3E}">
        <p14:creationId xmlns:p14="http://schemas.microsoft.com/office/powerpoint/2010/main" val="3773535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9107" y="299915"/>
            <a:ext cx="8825659" cy="3416300"/>
          </a:xfrm>
        </p:spPr>
        <p:txBody>
          <a:bodyPr>
            <a:noAutofit/>
          </a:bodyPr>
          <a:lstStyle/>
          <a:p>
            <a:pPr marL="0" indent="0" algn="just">
              <a:buNone/>
            </a:pPr>
            <a:r>
              <a:rPr lang="ka-GE" sz="2000" dirty="0" smtClean="0">
                <a:solidFill>
                  <a:schemeClr val="bg1"/>
                </a:solidFill>
              </a:rPr>
              <a:t>მასწავლებლები </a:t>
            </a:r>
            <a:r>
              <a:rPr lang="ka-GE" sz="2000" dirty="0">
                <a:solidFill>
                  <a:schemeClr val="bg1"/>
                </a:solidFill>
              </a:rPr>
              <a:t>ხშირად ამბობენ, რომ მშობლებს და ოჯახს ბავშვის წარმატებაში გაცილებით დიდი როლი </a:t>
            </a:r>
            <a:r>
              <a:rPr lang="ka-GE" sz="2000" dirty="0" smtClean="0">
                <a:solidFill>
                  <a:schemeClr val="bg1"/>
                </a:solidFill>
              </a:rPr>
              <a:t>აკისრია, </a:t>
            </a:r>
            <a:r>
              <a:rPr lang="ka-GE" sz="2000" dirty="0">
                <a:solidFill>
                  <a:schemeClr val="bg1"/>
                </a:solidFill>
              </a:rPr>
              <a:t>ვიდრე მათ, ხოლო </a:t>
            </a:r>
            <a:r>
              <a:rPr lang="ka-GE" sz="2000" dirty="0" smtClean="0">
                <a:solidFill>
                  <a:schemeClr val="bg1"/>
                </a:solidFill>
              </a:rPr>
              <a:t>მშობლები </a:t>
            </a:r>
            <a:r>
              <a:rPr lang="ka-GE" sz="2000" dirty="0">
                <a:solidFill>
                  <a:schemeClr val="bg1"/>
                </a:solidFill>
              </a:rPr>
              <a:t>ხშირად საპირისპიროს ამტკიცებენ, რომ ბავშვი სკოლაში სწავლობს ურთიერთობებს, სოციალურ უნარ-ჩვევებს და ამ მხრივ იგი </a:t>
            </a:r>
            <a:r>
              <a:rPr lang="ka-GE" sz="2000" dirty="0" smtClean="0">
                <a:solidFill>
                  <a:schemeClr val="bg1"/>
                </a:solidFill>
              </a:rPr>
              <a:t>ძლიერდება, </a:t>
            </a:r>
            <a:r>
              <a:rPr lang="ka-GE" sz="2000" dirty="0">
                <a:solidFill>
                  <a:schemeClr val="bg1"/>
                </a:solidFill>
              </a:rPr>
              <a:t>როგორც პიროვნება. აქ ჩნდება კითხვა  - ვინ არის პასუხისმგებელი ბავშვის ემოციური ინტელექტის ჩამოყალიბებაში? </a:t>
            </a:r>
            <a:r>
              <a:rPr lang="ka-GE" sz="2000" dirty="0">
                <a:solidFill>
                  <a:schemeClr val="tx1"/>
                </a:solidFill>
              </a:rPr>
              <a:t>პასუხი მარტივია - ჩვენ ყველანი. </a:t>
            </a:r>
            <a:endParaRPr lang="en-US" sz="2000" dirty="0">
              <a:solidFill>
                <a:schemeClr val="tx1"/>
              </a:solidFill>
            </a:endParaRPr>
          </a:p>
          <a:p>
            <a:pPr marL="0" indent="0" algn="just">
              <a:buNone/>
            </a:pPr>
            <a:r>
              <a:rPr lang="ka-GE" sz="2000" dirty="0" smtClean="0"/>
              <a:t>	ზრდასრულებს  </a:t>
            </a:r>
            <a:r>
              <a:rPr lang="ka-GE" sz="2000" dirty="0"/>
              <a:t>არ უნდა დაავიწყდეთ, რომ </a:t>
            </a:r>
            <a:r>
              <a:rPr lang="ka-GE" sz="2000" dirty="0" smtClean="0"/>
              <a:t>პატარებისთვის ისინი </a:t>
            </a:r>
            <a:r>
              <a:rPr lang="ka-GE" sz="2000" dirty="0"/>
              <a:t>არიან </a:t>
            </a:r>
            <a:r>
              <a:rPr lang="ka-GE" sz="2000" dirty="0" smtClean="0"/>
              <a:t>მოდელი</a:t>
            </a:r>
            <a:r>
              <a:rPr lang="ka-GE" sz="2000" dirty="0"/>
              <a:t>, თუ როგორ უნდა გაუმკლავდნენ </a:t>
            </a:r>
            <a:r>
              <a:rPr lang="ka-GE" sz="2000" dirty="0" smtClean="0"/>
              <a:t>ემოციებს. ბავშვები </a:t>
            </a:r>
            <a:r>
              <a:rPr lang="ka-GE" sz="2000" dirty="0"/>
              <a:t>სწავლობენ </a:t>
            </a:r>
            <a:r>
              <a:rPr lang="ka-GE" sz="2000" dirty="0" smtClean="0"/>
              <a:t>სხვებზე დაკვირვებით და ის, </a:t>
            </a:r>
            <a:r>
              <a:rPr lang="ka-GE" sz="2000" dirty="0"/>
              <a:t>თუ რას ხედავენ </a:t>
            </a:r>
            <a:r>
              <a:rPr lang="ka-GE" sz="2000" dirty="0" smtClean="0"/>
              <a:t>ისინი, შეიძლება გადამწყვეტი აღმოჩნდეს </a:t>
            </a:r>
            <a:r>
              <a:rPr lang="ka-GE" sz="2000" dirty="0"/>
              <a:t>ემოციური ინტელექტის  განვითარებისათვის. როგორც გოლემანი </a:t>
            </a:r>
            <a:r>
              <a:rPr lang="ka-GE" sz="2000" dirty="0" smtClean="0"/>
              <a:t>ამბობს: </a:t>
            </a:r>
            <a:r>
              <a:rPr lang="ka-GE" sz="2000" dirty="0"/>
              <a:t>,, მშობლებს შეუძლიათ დაეხმარონ თავიანთ პატარებს ემოციების გაგებასა და შეცნობაში, საკუთარი ემოციების გაზიარებით, </a:t>
            </a:r>
            <a:r>
              <a:rPr lang="ka-GE" sz="2000" dirty="0" smtClean="0"/>
              <a:t>მოყოლით, თუ </a:t>
            </a:r>
            <a:r>
              <a:rPr lang="ka-GE" sz="2000" dirty="0"/>
              <a:t>რას გრძნობენ კონკრეტულ </a:t>
            </a:r>
            <a:r>
              <a:rPr lang="ka-GE" sz="2000" dirty="0" smtClean="0"/>
              <a:t>მომენტში. ისინი </a:t>
            </a:r>
            <a:r>
              <a:rPr lang="ka-GE" sz="2000" dirty="0"/>
              <a:t>არავითარ შემთხვევაში არ უნდა იყვენ გამკიცხავები და კრიტიკულები ამ კუთხით, გადამწყვეტ სიტუაციებში მათ უნდა უჩვენონ გადაჭრის გზები, თუ როგორ მოიქცეოდნენ თვითონ,  შესთავაზონ ალტერნატიული გზები. შეცდომის შემთხვევაში უნდა ასწავლონ, როგორ მიიღონ მარცხი და ეცადონ მომავალში მის გამოსწორებას</a:t>
            </a:r>
            <a:r>
              <a:rPr lang="ka-GE" sz="2000" dirty="0" smtClean="0"/>
              <a:t>.“ </a:t>
            </a:r>
            <a:endParaRPr lang="en-US" sz="2000" dirty="0"/>
          </a:p>
          <a:p>
            <a:pPr marL="0" indent="0" algn="just">
              <a:buNone/>
            </a:pPr>
            <a:r>
              <a:rPr lang="ka-GE" sz="2000" dirty="0" smtClean="0"/>
              <a:t>	თავის </a:t>
            </a:r>
            <a:r>
              <a:rPr lang="ka-GE" sz="2000" dirty="0"/>
              <a:t>ტვინში არის სპეციალური უბანი, რომელიც პასუხისმგებელია ემოციების გადამუშავებაზე, რომლის საბოლოო ჩამოყალიბება გრძელდება 16-18 წლის ასაკამდე. ამ კუთხით გამოცდილების მიღება და განვითარება მეტად შედეგიანია ადრეულ ბავშვობაში, რაც უფრო გვიან მიიღებს ბავშვი წარუმატებელ გამოცდილებას, მით ძნელია მისი ამოშლა და ჩანაცვლება პოზიტიური გამოცდილებით. </a:t>
            </a:r>
            <a:r>
              <a:rPr lang="ka-GE" sz="2000" dirty="0" smtClean="0"/>
              <a:t>ამიტომ </a:t>
            </a:r>
            <a:r>
              <a:rPr lang="ka-GE" sz="2000" dirty="0"/>
              <a:t>მნიშვნელოვანია, თითოეულ რგოლს თანაბრად ჰქონდეს გააზრებული საკუთარი პასუხისმგებლობა. </a:t>
            </a:r>
            <a:endParaRPr lang="en-US" sz="2000" dirty="0"/>
          </a:p>
          <a:p>
            <a:pPr algn="just"/>
            <a:endParaRPr lang="en-US" sz="2000" dirty="0"/>
          </a:p>
          <a:p>
            <a:pPr algn="just"/>
            <a:endParaRPr lang="en-US" sz="2000" dirty="0"/>
          </a:p>
          <a:p>
            <a:pPr algn="just"/>
            <a:endParaRPr lang="en-US" sz="2000" dirty="0"/>
          </a:p>
        </p:txBody>
      </p:sp>
    </p:spTree>
    <p:extLst>
      <p:ext uri="{BB962C8B-B14F-4D97-AF65-F5344CB8AC3E}">
        <p14:creationId xmlns:p14="http://schemas.microsoft.com/office/powerpoint/2010/main" val="191301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519441"/>
            <a:ext cx="8825658" cy="1804052"/>
          </a:xfrm>
        </p:spPr>
        <p:txBody>
          <a:bodyPr>
            <a:noAutofit/>
          </a:bodyPr>
          <a:lstStyle/>
          <a:p>
            <a:pPr algn="l"/>
            <a:r>
              <a:rPr lang="ka-GE" sz="2400" dirty="0" smtClean="0"/>
              <a:t>	მე - 20 საუკუნის 80 - იანი წლებიდან ფსიქოლოგიაში დაიწყო საუბარი ემოციურ ინტელექტზე.</a:t>
            </a:r>
            <a:r>
              <a:rPr lang="ka-GE" sz="2400" dirty="0"/>
              <a:t> </a:t>
            </a:r>
            <a:r>
              <a:rPr lang="ka-GE" sz="2400" dirty="0" smtClean="0"/>
              <a:t>ფსიქოლოგიაში. დღეისათვის კვლევები  </a:t>
            </a:r>
            <a:r>
              <a:rPr lang="ka-GE" sz="2400" dirty="0"/>
              <a:t>ამ </a:t>
            </a:r>
            <a:r>
              <a:rPr lang="ka-GE" sz="2400" dirty="0" smtClean="0"/>
              <a:t>მიმართულებით აქტუალურია. </a:t>
            </a:r>
            <a:r>
              <a:rPr lang="en-US" sz="2400" dirty="0"/>
              <a:t/>
            </a:r>
            <a:br>
              <a:rPr lang="en-US" sz="2400" dirty="0"/>
            </a:br>
            <a:r>
              <a:rPr lang="ka-GE" sz="2400" dirty="0" smtClean="0"/>
              <a:t> 	ემოციური </a:t>
            </a:r>
            <a:r>
              <a:rPr lang="ka-GE" sz="2400" dirty="0"/>
              <a:t>ინტელექტი განსაკუთრებით პოპულარული </a:t>
            </a:r>
            <a:r>
              <a:rPr lang="ka-GE" sz="2400" dirty="0" smtClean="0"/>
              <a:t>გახდა დანიელ გოლემანის, ჯონ </a:t>
            </a:r>
            <a:r>
              <a:rPr lang="ka-GE" sz="2400" dirty="0"/>
              <a:t>მაიერისა </a:t>
            </a:r>
            <a:r>
              <a:rPr lang="ka-GE" sz="2400" dirty="0" smtClean="0"/>
              <a:t>და </a:t>
            </a:r>
            <a:r>
              <a:rPr lang="ka-GE" sz="2400" dirty="0"/>
              <a:t>პიტერ სოლვეის </a:t>
            </a:r>
            <a:r>
              <a:rPr lang="ka-GE" sz="2400" dirty="0" smtClean="0"/>
              <a:t>მიერ </a:t>
            </a:r>
            <a:r>
              <a:rPr lang="ka-GE" sz="2400" dirty="0"/>
              <a:t>შემუშავებული თეორიული მოდელების წყალობით. </a:t>
            </a:r>
            <a:endParaRPr lang="en-US" sz="2400" dirty="0"/>
          </a:p>
        </p:txBody>
      </p:sp>
      <p:sp>
        <p:nvSpPr>
          <p:cNvPr id="3" name="Subtitle 2"/>
          <p:cNvSpPr>
            <a:spLocks noGrp="1"/>
          </p:cNvSpPr>
          <p:nvPr>
            <p:ph type="subTitle" idx="1"/>
          </p:nvPr>
        </p:nvSpPr>
        <p:spPr>
          <a:xfrm>
            <a:off x="1154955" y="3552092"/>
            <a:ext cx="8825658" cy="2086708"/>
          </a:xfrm>
        </p:spPr>
        <p:txBody>
          <a:bodyPr>
            <a:normAutofit fontScale="77500" lnSpcReduction="20000"/>
          </a:bodyPr>
          <a:lstStyle/>
          <a:p>
            <a:pPr algn="l"/>
            <a:r>
              <a:rPr lang="ka-GE" sz="2000" dirty="0" smtClean="0"/>
              <a:t>	</a:t>
            </a:r>
            <a:r>
              <a:rPr lang="ka-GE" sz="3300" dirty="0" smtClean="0">
                <a:solidFill>
                  <a:schemeClr val="bg1"/>
                </a:solidFill>
              </a:rPr>
              <a:t>არაა გასაკვირი, რომ ფსიქოლოგები დაინტერესდნენ ამ საკითხის შესწავლით, თუნდაც იმიტომ, რომ დამტკიცებულია ემოციური </a:t>
            </a:r>
            <a:r>
              <a:rPr lang="ka-GE" sz="3300" dirty="0">
                <a:solidFill>
                  <a:schemeClr val="bg1"/>
                </a:solidFill>
              </a:rPr>
              <a:t>ინტელექტის მნიშვნელობა ადამიანის ფსიქო-ფიზიკური ჯანმრთელობის </a:t>
            </a:r>
            <a:r>
              <a:rPr lang="ka-GE" sz="3300" dirty="0" smtClean="0">
                <a:solidFill>
                  <a:schemeClr val="bg1"/>
                </a:solidFill>
              </a:rPr>
              <a:t>სფეროსათვის. ასევე, ემოციურ </a:t>
            </a:r>
            <a:r>
              <a:rPr lang="ka-GE" sz="3300" dirty="0">
                <a:solidFill>
                  <a:schemeClr val="bg1"/>
                </a:solidFill>
              </a:rPr>
              <a:t>ინტელექტს უკავშირდება </a:t>
            </a:r>
            <a:r>
              <a:rPr lang="ka-GE" sz="3300" dirty="0" smtClean="0">
                <a:solidFill>
                  <a:schemeClr val="bg1"/>
                </a:solidFill>
              </a:rPr>
              <a:t>ბავშვებში სასკოლო წარმატებები</a:t>
            </a:r>
            <a:r>
              <a:rPr lang="ka-GE" sz="2000" dirty="0" smtClean="0"/>
              <a:t>. </a:t>
            </a:r>
            <a:endParaRPr lang="en-US" sz="2000" dirty="0"/>
          </a:p>
        </p:txBody>
      </p:sp>
    </p:spTree>
    <p:extLst>
      <p:ext uri="{BB962C8B-B14F-4D97-AF65-F5344CB8AC3E}">
        <p14:creationId xmlns:p14="http://schemas.microsoft.com/office/powerpoint/2010/main" val="2484636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ka-GE" sz="2400" dirty="0"/>
              <a:t>რამ განაპირობა მეცნიერების ამ მიმართულებით </a:t>
            </a:r>
            <a:r>
              <a:rPr lang="ka-GE" sz="2400" dirty="0" smtClean="0"/>
              <a:t>დაინტერესება პასუხი </a:t>
            </a:r>
            <a:r>
              <a:rPr lang="ka-GE" sz="2400" dirty="0"/>
              <a:t>ამ კითხვაზე ბევრი შეიძლება იყოს, თუნდაც იმ მარტივი მიზეზის გამო, რომ ემოციური ინტელექტის მნიშვნელობა ადამიანის ფსიქო-ფიზიკური ჯანმრთელობის სფეროსათვის დამტკიცებულია. მეტიც, ემოციურ ინტელექტს უკავშირდება სასკოლო წარმატებები ბავშვებში. </a:t>
            </a:r>
            <a:endParaRPr lang="en-US" sz="2400"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987920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2099733"/>
            <a:ext cx="8825658" cy="467621"/>
          </a:xfrm>
        </p:spPr>
        <p:txBody>
          <a:bodyPr>
            <a:normAutofit fontScale="90000"/>
          </a:bodyPr>
          <a:lstStyle/>
          <a:p>
            <a:r>
              <a:rPr lang="en-US" sz="2000" dirty="0"/>
              <a:t/>
            </a:r>
            <a:br>
              <a:rPr lang="en-US" sz="2000" dirty="0"/>
            </a:br>
            <a:endParaRPr lang="en-US" sz="2000" dirty="0"/>
          </a:p>
        </p:txBody>
      </p:sp>
      <p:sp>
        <p:nvSpPr>
          <p:cNvPr id="3" name="Subtitle 2"/>
          <p:cNvSpPr>
            <a:spLocks noGrp="1"/>
          </p:cNvSpPr>
          <p:nvPr>
            <p:ph type="subTitle" idx="1"/>
          </p:nvPr>
        </p:nvSpPr>
        <p:spPr>
          <a:xfrm>
            <a:off x="1471478" y="773724"/>
            <a:ext cx="8825658" cy="861420"/>
          </a:xfrm>
        </p:spPr>
        <p:txBody>
          <a:bodyPr>
            <a:noAutofit/>
          </a:bodyPr>
          <a:lstStyle/>
          <a:p>
            <a:r>
              <a:rPr lang="ka-GE" sz="2000" dirty="0" smtClean="0">
                <a:solidFill>
                  <a:schemeClr val="bg1"/>
                </a:solidFill>
              </a:rPr>
              <a:t>	</a:t>
            </a:r>
            <a:r>
              <a:rPr lang="ka-GE" sz="2000" dirty="0">
                <a:solidFill>
                  <a:schemeClr val="bg1"/>
                </a:solidFill>
              </a:rPr>
              <a:t> ინტელექტს უკავშირდება სასკოლო წარმატებები ბავშვებში. </a:t>
            </a:r>
            <a:endParaRPr lang="ka-GE" sz="2000" dirty="0" smtClean="0">
              <a:solidFill>
                <a:schemeClr val="bg1"/>
              </a:solidFill>
            </a:endParaRPr>
          </a:p>
          <a:p>
            <a:r>
              <a:rPr lang="ka-GE" sz="2000" dirty="0" smtClean="0">
                <a:solidFill>
                  <a:schemeClr val="bg1"/>
                </a:solidFill>
              </a:rPr>
              <a:t>მსოფლიოში </a:t>
            </a:r>
            <a:r>
              <a:rPr lang="ka-GE" sz="2000" dirty="0" smtClean="0">
                <a:solidFill>
                  <a:schemeClr val="bg1"/>
                </a:solidFill>
              </a:rPr>
              <a:t>არსებულმა ტექნოლოგიურმა და სამეცნიერო განვითარებამ  ფსიქოლოგები  დააფიქრა ემოციების მნიშვნელობაზე პიროვნულ განვითარებაში, ასევე, რამდენად არის ემოციური ინტელექტი წარმატების გასაღები, რამდენად შეიძლება ჩაითვალოს იგი სასკოლო მიღწევების ხელშემწყობ ფაქტორად. ემოციებს ადამიანის განვითარებაში იმდენად დიდი როლი აკისრია, რომ ამ საკითხის შესწავლა მსოფლიოს ბევრი ქვეყნისთვის გახდა გამოწვევა. </a:t>
            </a:r>
            <a:r>
              <a:rPr lang="en-US" sz="2000" dirty="0" smtClean="0">
                <a:solidFill>
                  <a:schemeClr val="bg1"/>
                </a:solidFill>
              </a:rPr>
              <a:t/>
            </a:r>
            <a:br>
              <a:rPr lang="en-US" sz="2000" dirty="0" smtClean="0">
                <a:solidFill>
                  <a:schemeClr val="bg1"/>
                </a:solidFill>
              </a:rPr>
            </a:br>
            <a:r>
              <a:rPr lang="ka-GE" sz="2000" dirty="0" smtClean="0">
                <a:solidFill>
                  <a:schemeClr val="bg1"/>
                </a:solidFill>
              </a:rPr>
              <a:t>	ემოციური ინტელექტის თე</a:t>
            </a:r>
          </a:p>
          <a:p>
            <a:pPr algn="l"/>
            <a:r>
              <a:rPr lang="ka-GE" sz="2000" dirty="0" smtClean="0">
                <a:solidFill>
                  <a:schemeClr val="bg1"/>
                </a:solidFill>
              </a:rPr>
              <a:t>ორიის ავტორები (Daniel Goleman Ph.D., 1995. "Emotional Intelligence“) აღნიშნავენ, რომ წარმატების მისაღწევად არაა საკმარისი მხოლოდ გონებრივი განვითარების მაღალი დონე (IQ). სწორედ სამეცნიერო რევოლუციამ განაპირობა ის, რომ ადამიანს ცხოვრების ყველა დონეზე დასჭირდა ემოციური მზაობა, რათა მიეღწია წარმატებისათვის. ემოციური ინტელექტის განვითარებისათვის განსაკუთრებით მნიშვნელოვანი აღმოჩნდა ოჯახი,ხოლო ოჯახის შემდგომ კი სკოლა (</a:t>
            </a:r>
            <a:r>
              <a:rPr lang="ka-GE" sz="2000" i="1" dirty="0" smtClean="0">
                <a:solidFill>
                  <a:schemeClr val="bg1"/>
                </a:solidFill>
              </a:rPr>
              <a:t>John Gottman, Ph. D.1997).</a:t>
            </a:r>
            <a:r>
              <a:rPr lang="en-US" sz="2000" dirty="0" smtClean="0">
                <a:solidFill>
                  <a:schemeClr val="bg1"/>
                </a:solidFill>
              </a:rPr>
              <a:t/>
            </a:r>
            <a:br>
              <a:rPr lang="en-US" sz="2000" dirty="0" smtClean="0">
                <a:solidFill>
                  <a:schemeClr val="bg1"/>
                </a:solidFill>
              </a:rPr>
            </a:br>
            <a:endParaRPr lang="en-US" sz="2000" dirty="0">
              <a:solidFill>
                <a:schemeClr val="bg1"/>
              </a:solidFill>
            </a:endParaRPr>
          </a:p>
        </p:txBody>
      </p:sp>
    </p:spTree>
    <p:extLst>
      <p:ext uri="{BB962C8B-B14F-4D97-AF65-F5344CB8AC3E}">
        <p14:creationId xmlns:p14="http://schemas.microsoft.com/office/powerpoint/2010/main" val="4180765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marL="0" indent="0">
              <a:buNone/>
            </a:pPr>
            <a:r>
              <a:rPr lang="ka-GE" sz="2000" dirty="0" smtClean="0"/>
              <a:t>	თანდათანობით, მეცნიერებს </a:t>
            </a:r>
            <a:r>
              <a:rPr lang="ka-GE" sz="2000" dirty="0"/>
              <a:t>დაუგროვდათ კითხვები და დაიწყეს კვლევა, თუ რატომ არ იყო დამოკიდებული ადამიანების წარმატება მხოლოდ გონებრივ შესაძლებლობებსა და აკადემიურ უნარებზე, როგორ ახერხებდა ზოგიერთი პიროვნება მასზე </a:t>
            </a:r>
            <a:r>
              <a:rPr lang="ka-GE" sz="2000" dirty="0" smtClean="0"/>
              <a:t>უფრო მაღალი გონებრივი უნარების მქონე </a:t>
            </a:r>
            <a:r>
              <a:rPr lang="ka-GE" sz="2000" dirty="0"/>
              <a:t>ადამიანებთან შედარებით </a:t>
            </a:r>
            <a:r>
              <a:rPr lang="ka-GE" sz="2000" dirty="0" smtClean="0"/>
              <a:t>მეტი წარმატების </a:t>
            </a:r>
            <a:r>
              <a:rPr lang="ka-GE" sz="2000" dirty="0"/>
              <a:t>მიღწევას, რატომ არ არის ინტელექტის მაჩვენებელი საკმარისი პროგნოზების გასაკეთებლად. მათ მიაგნეს ახალი ტიპის ინტელექტს, რომელსაც </a:t>
            </a:r>
            <a:r>
              <a:rPr lang="ka-GE" sz="2000" dirty="0" smtClean="0"/>
              <a:t>გოლმანმა უწოდა </a:t>
            </a:r>
            <a:r>
              <a:rPr lang="ka-GE" sz="2000" dirty="0"/>
              <a:t>,,ემოციური ინტელექტი</a:t>
            </a:r>
            <a:r>
              <a:rPr lang="ka-GE" sz="2000" dirty="0" smtClean="0"/>
              <a:t>". </a:t>
            </a:r>
            <a:r>
              <a:rPr lang="ka-GE" sz="2000" dirty="0"/>
              <a:t>მეცნიერების განმარტებით, </a:t>
            </a:r>
            <a:r>
              <a:rPr lang="ka-GE" sz="2000" dirty="0" smtClean="0"/>
              <a:t>ესაა ადამიანის </a:t>
            </a:r>
            <a:r>
              <a:rPr lang="ka-GE" sz="2000" dirty="0"/>
              <a:t>უნარი, გაიგოს საკუთარი გრძნობები, გამოხატოს სხვის მიმართ ემპათია და მოახდინოს ემოციების ეფექტური რეგულირება/მართვა. საინტერესოა, რომ ემოციური ინტელექტის </a:t>
            </a:r>
            <a:r>
              <a:rPr lang="ka-GE" sz="2000" dirty="0" smtClean="0"/>
              <a:t>დონის დადგენა არ  ხდება გონებრივი </a:t>
            </a:r>
            <a:r>
              <a:rPr lang="ka-GE" sz="2000" dirty="0"/>
              <a:t>ინტელექტის საზომი ტესტებით. ემოციურ ინტელექტს </a:t>
            </a:r>
            <a:r>
              <a:rPr lang="ka-GE" sz="2000" dirty="0" smtClean="0"/>
              <a:t> - </a:t>
            </a:r>
            <a:r>
              <a:rPr lang="en-US" sz="2000" dirty="0" smtClean="0"/>
              <a:t>EQ</a:t>
            </a:r>
            <a:r>
              <a:rPr lang="ka-GE" sz="2000" dirty="0" smtClean="0"/>
              <a:t> - ს კოგნიტური ინტელექტიდან - IQ </a:t>
            </a:r>
            <a:r>
              <a:rPr lang="ka-GE" sz="2000" dirty="0"/>
              <a:t>ისიც განასხვავებს, რომ ემოციური ინტელექტის ზრდა შესაძლებელია. ამ თეორიის მიხედვით, ადამიანის წარმატების წინასწარმეტყველებისთვის უფრო მნიშვნელოვანია </a:t>
            </a:r>
            <a:r>
              <a:rPr lang="ka-GE" sz="2000" dirty="0" smtClean="0"/>
              <a:t>არა მაღალი ზოგადი ინტელექტის, არამედ  მაღალი ემოციური </a:t>
            </a:r>
            <a:r>
              <a:rPr lang="ka-GE" sz="2000" dirty="0"/>
              <a:t>ინტელექტის </a:t>
            </a:r>
            <a:r>
              <a:rPr lang="ka-GE" sz="2000" dirty="0" smtClean="0"/>
              <a:t>არსებობა.</a:t>
            </a:r>
            <a:endParaRPr lang="en-US" sz="2000" dirty="0"/>
          </a:p>
          <a:p>
            <a:endParaRPr lang="en-US" sz="2000" dirty="0"/>
          </a:p>
        </p:txBody>
      </p:sp>
    </p:spTree>
    <p:extLst>
      <p:ext uri="{BB962C8B-B14F-4D97-AF65-F5344CB8AC3E}">
        <p14:creationId xmlns:p14="http://schemas.microsoft.com/office/powerpoint/2010/main" val="3839672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0000" lnSpcReduction="20000"/>
          </a:bodyPr>
          <a:lstStyle/>
          <a:p>
            <a:pPr marL="0" indent="0">
              <a:lnSpc>
                <a:spcPct val="120000"/>
              </a:lnSpc>
              <a:buNone/>
            </a:pPr>
            <a:r>
              <a:rPr lang="ka-GE" sz="2900" dirty="0" smtClean="0"/>
              <a:t>	ყოველდღიურ </a:t>
            </a:r>
            <a:r>
              <a:rPr lang="ka-GE" sz="2900" dirty="0"/>
              <a:t>ცხოვრებაში </a:t>
            </a:r>
            <a:r>
              <a:rPr lang="ka-GE" sz="2900" dirty="0" smtClean="0"/>
              <a:t>სხვებთან ურთიერთობისას ადამიანი იყენებს  თავის ემოციებს </a:t>
            </a:r>
            <a:r>
              <a:rPr lang="ka-GE" sz="2900" dirty="0"/>
              <a:t>და  გრძნობებს. ეს ავტომატურად ხდება, ისე, რომ ჩვენთვის მათი თანაარსებობა გასაკვირი არ არის. თუმცა, როცა </a:t>
            </a:r>
            <a:r>
              <a:rPr lang="ka-GE" sz="2900" dirty="0" smtClean="0"/>
              <a:t>ადამიანი  </a:t>
            </a:r>
            <a:r>
              <a:rPr lang="ka-GE" sz="2900" dirty="0"/>
              <a:t>სტრესულ </a:t>
            </a:r>
            <a:r>
              <a:rPr lang="ka-GE" sz="2900" dirty="0" smtClean="0"/>
              <a:t>მდგომარეობაშია, </a:t>
            </a:r>
            <a:r>
              <a:rPr lang="ka-GE" sz="2900" dirty="0"/>
              <a:t>როცა პრობლემის გადაჭრასთან გვაქვს საქმე, როცა სიტუაცია </a:t>
            </a:r>
            <a:r>
              <a:rPr lang="ka-GE" sz="2900" dirty="0" smtClean="0"/>
              <a:t>ახდენს ადამიანზე ზეწოლას,  </a:t>
            </a:r>
            <a:r>
              <a:rPr lang="ka-GE" sz="2900" dirty="0"/>
              <a:t>როცა ადვილად ვიბნევით, როცა შექმნილი სიტუაციის გამო ვერ ვერკვევით გრძნობებში და ვერ ვპოულობთ გადაჭრის გზებს, როცა საკუთარ ძალებში ეჭვი გვეპარება </a:t>
            </a:r>
            <a:r>
              <a:rPr lang="ka-GE" sz="2900" dirty="0" smtClean="0"/>
              <a:t>ან </a:t>
            </a:r>
            <a:r>
              <a:rPr lang="ka-GE" sz="2900" dirty="0"/>
              <a:t>გვიჭირს </a:t>
            </a:r>
            <a:r>
              <a:rPr lang="ka-GE" sz="2900" dirty="0" smtClean="0"/>
              <a:t>თვითკონტროლი - </a:t>
            </a:r>
            <a:r>
              <a:rPr lang="ka-GE" sz="2900" dirty="0"/>
              <a:t>ასეთ დროს </a:t>
            </a:r>
            <a:r>
              <a:rPr lang="ka-GE" sz="2900" dirty="0" smtClean="0"/>
              <a:t>ადამიანს სჭირდება მექანიზმი, </a:t>
            </a:r>
            <a:r>
              <a:rPr lang="ka-GE" sz="2900" dirty="0"/>
              <a:t>რომელიც </a:t>
            </a:r>
            <a:r>
              <a:rPr lang="ka-GE" sz="2900" dirty="0" smtClean="0"/>
              <a:t>დაგეხმარება </a:t>
            </a:r>
            <a:r>
              <a:rPr lang="ka-GE" sz="2900" dirty="0"/>
              <a:t>გრძნობების გარკვევაში, საკუთარი თავისა და სხვათა უკეთ გაგებაში.</a:t>
            </a:r>
            <a:endParaRPr lang="en-US" sz="2900" dirty="0"/>
          </a:p>
          <a:p>
            <a:pPr marL="0" indent="0">
              <a:lnSpc>
                <a:spcPct val="120000"/>
              </a:lnSpc>
              <a:buNone/>
            </a:pPr>
            <a:r>
              <a:rPr lang="ka-GE" sz="2900" dirty="0"/>
              <a:t> </a:t>
            </a:r>
            <a:endParaRPr lang="en-US" sz="2900" dirty="0"/>
          </a:p>
          <a:p>
            <a:pPr marL="0" indent="0">
              <a:lnSpc>
                <a:spcPct val="120000"/>
              </a:lnSpc>
              <a:buNone/>
            </a:pPr>
            <a:r>
              <a:rPr lang="ka-GE" sz="2900" dirty="0" smtClean="0"/>
              <a:t>	არსებობს </a:t>
            </a:r>
            <a:r>
              <a:rPr lang="ka-GE" sz="2900" dirty="0"/>
              <a:t>მოსაზრება, რომ მათ </a:t>
            </a:r>
            <a:r>
              <a:rPr lang="ka-GE" sz="2900" dirty="0" smtClean="0"/>
              <a:t>ვისაც აქვთ </a:t>
            </a:r>
            <a:r>
              <a:rPr lang="ka-GE" sz="2900" dirty="0"/>
              <a:t>მაღალი ემოციური </a:t>
            </a:r>
            <a:r>
              <a:rPr lang="ka-GE" sz="2900" dirty="0" smtClean="0"/>
              <a:t>ინტელექტი, </a:t>
            </a:r>
            <a:r>
              <a:rPr lang="ka-GE" sz="2900" dirty="0"/>
              <a:t>ადვილად </a:t>
            </a:r>
            <a:r>
              <a:rPr lang="ka-GE" sz="2900" dirty="0" smtClean="0"/>
              <a:t>შეუძლიათ გარემო გამღიზიანებლებთან შეგუება. კვლევები </a:t>
            </a:r>
            <a:r>
              <a:rPr lang="ka-GE" sz="2900" dirty="0"/>
              <a:t>აჩვენებს, რომ მათ არ ახასიათებთ ორჭოფობა, შეუძლიათ </a:t>
            </a:r>
            <a:r>
              <a:rPr lang="ka-GE" sz="2900" dirty="0" smtClean="0"/>
              <a:t>გადაწყვეტილებების დამოუკიდებლად მიღება</a:t>
            </a:r>
            <a:r>
              <a:rPr lang="ka-GE" sz="2900" dirty="0"/>
              <a:t>, უმკლავდებიან სტრესულ სიტუაციებს, იღებენ ყოველდღიურობიდან უამრავ გამოწვევას და ადვილად პოულობენ </a:t>
            </a:r>
            <a:r>
              <a:rPr lang="ka-GE" sz="2900" dirty="0" smtClean="0"/>
              <a:t>გამოსავალს, </a:t>
            </a:r>
            <a:r>
              <a:rPr lang="ka-GE" sz="2900" dirty="0"/>
              <a:t>ხასიათდებიან  მაღალი თვითშეფასებით და ობიექტურად აფასებენ საკუთარ შესაძლებლობებს. </a:t>
            </a:r>
            <a:endParaRPr lang="en-US" sz="2900" dirty="0"/>
          </a:p>
          <a:p>
            <a:pPr marL="0" indent="0">
              <a:lnSpc>
                <a:spcPct val="120000"/>
              </a:lnSpc>
              <a:buNone/>
            </a:pPr>
            <a:r>
              <a:rPr lang="ka-GE" sz="2900" dirty="0"/>
              <a:t> </a:t>
            </a:r>
            <a:endParaRPr lang="en-US" sz="2900" dirty="0"/>
          </a:p>
          <a:p>
            <a:pPr marL="0" indent="0">
              <a:buNone/>
            </a:pPr>
            <a:r>
              <a:rPr lang="ka-GE" dirty="0" smtClean="0"/>
              <a:t>.</a:t>
            </a:r>
            <a:endParaRPr lang="en-US" dirty="0"/>
          </a:p>
          <a:p>
            <a:endParaRPr lang="en-US" dirty="0"/>
          </a:p>
        </p:txBody>
      </p:sp>
    </p:spTree>
    <p:extLst>
      <p:ext uri="{BB962C8B-B14F-4D97-AF65-F5344CB8AC3E}">
        <p14:creationId xmlns:p14="http://schemas.microsoft.com/office/powerpoint/2010/main" val="3283986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ka-GE" sz="2200" dirty="0" smtClean="0"/>
              <a:t>	მაიერი </a:t>
            </a:r>
            <a:r>
              <a:rPr lang="ka-GE" sz="2200" dirty="0"/>
              <a:t>და სოლვეი (Mayer &amp; Salovey., 1997) ემოციურ ინტელექტს განიხილავდნენ, როგორც სტანდარტულ </a:t>
            </a:r>
            <a:r>
              <a:rPr lang="ka-GE" sz="2200" dirty="0" smtClean="0"/>
              <a:t>ინტელექტს. ამ </a:t>
            </a:r>
            <a:r>
              <a:rPr lang="ka-GE" sz="2200" dirty="0"/>
              <a:t>მოდელის </a:t>
            </a:r>
            <a:r>
              <a:rPr lang="ka-GE" sz="2200" dirty="0" smtClean="0"/>
              <a:t>მიხედვით, </a:t>
            </a:r>
            <a:r>
              <a:rPr lang="ka-GE" sz="2200" dirty="0"/>
              <a:t>ემოციური ინტელექტი  (EQ)  წარმოადგენს პიროვნების </a:t>
            </a:r>
            <a:r>
              <a:rPr lang="ka-GE" sz="2200" dirty="0" smtClean="0"/>
              <a:t>უნარს, </a:t>
            </a:r>
            <a:r>
              <a:rPr lang="ka-GE" sz="2200" dirty="0"/>
              <a:t>გადაამუშაოს ემოციური შინაარსის ინფორმაცია. მათი აზრით, ემოციური ინტელექტის შემთხვევაში აზროვნება ოპერირებს ემოციური შინაარსების  ინფორმაციით - გადაწყვეტილების მიღება მარტივდება აზროვნებაში ემოციების ჩართულობის ხარჯზე, </a:t>
            </a:r>
            <a:r>
              <a:rPr lang="ka-GE" sz="2200" dirty="0" smtClean="0"/>
              <a:t>შესაბამისად, </a:t>
            </a:r>
            <a:r>
              <a:rPr lang="ka-GE" sz="2200" dirty="0"/>
              <a:t>პიროვნებას უმარტივდება მოქმედება. მათი  განმარტებით, ემოციური ინტელექტი არის  - ,, ადამიანების და საკუთარ ემოციებზე და გრძნობებზე  დაკვირვების, ემოციების შემჩნევის, დისკრიმინაციისა და აზროვნების და ქცევის მართვის  მიზნით ამ ინფორმაციის გამოყენების უნარი.“ </a:t>
            </a:r>
            <a:endParaRPr lang="en-US" dirty="0"/>
          </a:p>
        </p:txBody>
      </p:sp>
    </p:spTree>
    <p:extLst>
      <p:ext uri="{BB962C8B-B14F-4D97-AF65-F5344CB8AC3E}">
        <p14:creationId xmlns:p14="http://schemas.microsoft.com/office/powerpoint/2010/main" val="3103279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pPr marL="0" indent="0">
              <a:buNone/>
            </a:pPr>
            <a:r>
              <a:rPr lang="ka-GE" dirty="0" smtClean="0"/>
              <a:t>	</a:t>
            </a:r>
            <a:r>
              <a:rPr lang="ka-GE" sz="2600" dirty="0" smtClean="0"/>
              <a:t>დანიელ გოლემანის მიხედვით, ემოციური </a:t>
            </a:r>
            <a:r>
              <a:rPr lang="ka-GE" sz="2600" dirty="0"/>
              <a:t>ინტელექტის, როგორც </a:t>
            </a:r>
            <a:r>
              <a:rPr lang="ka-GE" sz="2600" dirty="0" smtClean="0"/>
              <a:t>კომპეტენციების მოდელის მიხედვით, ინტელექტი  </a:t>
            </a:r>
            <a:r>
              <a:rPr lang="ka-GE" sz="2600" dirty="0"/>
              <a:t>განიხილება, როგორც კომპეტენციების და უნარების მთელი რიგი, რომლებიც მთელი ცხოვრების მანძილზე ყალიბდება და რომლებსაც </a:t>
            </a:r>
            <a:r>
              <a:rPr lang="ka-GE" sz="2600" dirty="0" smtClean="0"/>
              <a:t>ინდივიდი მიყავს ლიდერობამდე. </a:t>
            </a:r>
            <a:endParaRPr lang="en-US" sz="2600" dirty="0"/>
          </a:p>
          <a:p>
            <a:pPr marL="0" indent="0">
              <a:buNone/>
            </a:pPr>
            <a:r>
              <a:rPr lang="ka-GE" sz="2600" dirty="0" smtClean="0"/>
              <a:t>	ამ </a:t>
            </a:r>
            <a:r>
              <a:rPr lang="ka-GE" sz="2600" dirty="0"/>
              <a:t>მოდელის თანახმად, ემოციურ ინტელექტს კოგნიტურ ინტელექტთან ერთად თანაბარი წვლილი შეაქვს ინდივიდის ზოგადი ინტელექტის ფორმირებაში, მაგრამ კორელაცია კოგნიტურ და ემოციურ ინტელექტს შორის ნულოვანია. </a:t>
            </a:r>
            <a:endParaRPr lang="en-US" sz="2600" dirty="0"/>
          </a:p>
          <a:p>
            <a:pPr marL="0" indent="0">
              <a:buNone/>
            </a:pPr>
            <a:r>
              <a:rPr lang="ka-GE" sz="2600" dirty="0"/>
              <a:t>მოდელში გამოყოფილია  ოთხი ძირითადი ფაქტორი:</a:t>
            </a:r>
            <a:endParaRPr lang="en-US" sz="2600" dirty="0"/>
          </a:p>
          <a:p>
            <a:pPr lvl="1"/>
            <a:r>
              <a:rPr lang="ka-GE" sz="2600" b="1" dirty="0"/>
              <a:t>თვითცნობიერება</a:t>
            </a:r>
            <a:r>
              <a:rPr lang="ka-GE" sz="2600" dirty="0"/>
              <a:t> -ინდივიდის მიერ საკუთარი ემოციების წაკითხვის და მათი გავლენის გარკვევის უნარი და ამის გამოყენება გადაწყვეტილების მისაღებად. </a:t>
            </a:r>
            <a:endParaRPr lang="en-US" sz="2600" dirty="0"/>
          </a:p>
          <a:p>
            <a:pPr lvl="1"/>
            <a:r>
              <a:rPr lang="ka-GE" sz="2600" b="1" dirty="0"/>
              <a:t>თვით-მართვა  </a:t>
            </a:r>
            <a:r>
              <a:rPr lang="ka-GE" sz="2600" dirty="0"/>
              <a:t>- მოიცავს ინდივიდის ემოციების  და იმპულსების კონტროლს და გარემოს გამოწვევებთან ადაპტაციას.</a:t>
            </a:r>
            <a:endParaRPr lang="en-US" sz="2600" dirty="0"/>
          </a:p>
          <a:p>
            <a:pPr lvl="1"/>
            <a:r>
              <a:rPr lang="ka-GE" sz="2600" b="1" dirty="0"/>
              <a:t>სოციალური ცნობიერება </a:t>
            </a:r>
            <a:r>
              <a:rPr lang="ka-GE" sz="2600" dirty="0"/>
              <a:t>- სხვა ადამიანის ემოციების გაგების, განცდის და ამ ემოციებზე რეაგირების უნარი.</a:t>
            </a:r>
            <a:endParaRPr lang="en-US" sz="2600" dirty="0"/>
          </a:p>
          <a:p>
            <a:pPr lvl="1"/>
            <a:r>
              <a:rPr lang="ka-GE" sz="2600" b="1" dirty="0"/>
              <a:t>ურთიერთობების მართვა </a:t>
            </a:r>
            <a:r>
              <a:rPr lang="ka-GE" sz="2600" dirty="0"/>
              <a:t> - კონფლიქტის მართვისას სხვა ადამიანებზე გავლენის მოხდენის უნარი.</a:t>
            </a:r>
            <a:endParaRPr lang="en-US" sz="2600" dirty="0"/>
          </a:p>
          <a:p>
            <a:endParaRPr lang="en-US" dirty="0"/>
          </a:p>
        </p:txBody>
      </p:sp>
    </p:spTree>
    <p:extLst>
      <p:ext uri="{BB962C8B-B14F-4D97-AF65-F5344CB8AC3E}">
        <p14:creationId xmlns:p14="http://schemas.microsoft.com/office/powerpoint/2010/main" val="283818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25000" lnSpcReduction="20000"/>
          </a:bodyPr>
          <a:lstStyle/>
          <a:p>
            <a:pPr marL="0" indent="0">
              <a:buNone/>
            </a:pPr>
            <a:r>
              <a:rPr lang="ka-GE" dirty="0"/>
              <a:t>	</a:t>
            </a:r>
            <a:r>
              <a:rPr lang="ka-GE" sz="4200" dirty="0" smtClean="0"/>
              <a:t>ვინაიდან </a:t>
            </a:r>
            <a:r>
              <a:rPr lang="ka-GE" sz="4200" dirty="0"/>
              <a:t>არსებობს მჭიდრო კავშირი ემოციურ ინტელექტსა და აკადემიურ მიღწევებს შორის, მნი</a:t>
            </a:r>
            <a:r>
              <a:rPr lang="en-US" sz="4200" dirty="0"/>
              <a:t>შ</a:t>
            </a:r>
            <a:r>
              <a:rPr lang="ka-GE" sz="4200" dirty="0"/>
              <a:t>ვნელოვანია </a:t>
            </a:r>
            <a:r>
              <a:rPr lang="ka-GE" sz="4200" dirty="0" smtClean="0"/>
              <a:t>განვიხილოთ, </a:t>
            </a:r>
            <a:r>
              <a:rPr lang="ka-GE" sz="4200" dirty="0"/>
              <a:t>თუ როგორ მიმდინარეობს ემოციური ინტელექტის განვითარება ადრეულ ბავშვობაში. ემოციური ინტელექტის მნიშვნელობის ცოდნა განსაკუთრებით მნიშვნელოვანია ბავშვზე ზრუნვის, განათლებისა და ფსიქიკური ჯანმრთლეობის  საკითხების დროს.  ადრეულ ბავშვობაში, როცა ემოციური ინტელექტი ჩამოყალიბების პროცესშია, არსებობს განვითარების სამი საფეხური:</a:t>
            </a:r>
            <a:endParaRPr lang="en-US" sz="4200" dirty="0"/>
          </a:p>
          <a:p>
            <a:pPr lvl="0"/>
            <a:r>
              <a:rPr lang="ka-GE" sz="4200" dirty="0" smtClean="0"/>
              <a:t>გამოხატვა </a:t>
            </a:r>
            <a:r>
              <a:rPr lang="ka-GE" sz="4200" dirty="0"/>
              <a:t>- ადრეულ ბავშვობაში, როცა პატარები ჯერ არ მეტყველებენ, არსებობს ემოციების გამოხატვის არავერბალური გზები, </a:t>
            </a:r>
            <a:r>
              <a:rPr lang="ka-GE" sz="4200" dirty="0" smtClean="0"/>
              <a:t>მაგალითად, </a:t>
            </a:r>
            <a:r>
              <a:rPr lang="ka-GE" sz="4200" dirty="0"/>
              <a:t>ჩახუტება.  </a:t>
            </a:r>
            <a:r>
              <a:rPr lang="ka-GE" sz="4200" dirty="0" smtClean="0"/>
              <a:t>ასევე, </a:t>
            </a:r>
            <a:r>
              <a:rPr lang="ka-GE" sz="4200" dirty="0"/>
              <a:t>მათ გააჩნიათ სხვათა გრძნობების </a:t>
            </a:r>
            <a:r>
              <a:rPr lang="ka-GE" sz="4200" dirty="0" smtClean="0"/>
              <a:t>მიმართ ემპათიის შესაძლებლობა</a:t>
            </a:r>
            <a:r>
              <a:rPr lang="ka-GE" sz="4200" dirty="0"/>
              <a:t>. </a:t>
            </a:r>
            <a:endParaRPr lang="en-US" sz="4200" dirty="0"/>
          </a:p>
          <a:p>
            <a:pPr lvl="0"/>
            <a:r>
              <a:rPr lang="en-US" sz="4200" dirty="0" err="1"/>
              <a:t>ცოდნა</a:t>
            </a:r>
            <a:r>
              <a:rPr lang="en-US" sz="4200" dirty="0"/>
              <a:t> - </a:t>
            </a:r>
            <a:r>
              <a:rPr lang="ka-GE" sz="4200" dirty="0"/>
              <a:t>საკუთარი და სხვათა ემოციების სახელდება და გამოცნობა. თამაშის ტექნიკის გამოყენება დაეხმარება პატარებს ისწავლონ ემოციების გამოხატვის ფორმები </a:t>
            </a:r>
            <a:r>
              <a:rPr lang="ka-GE" sz="4200" dirty="0" smtClean="0"/>
              <a:t>და მათი </a:t>
            </a:r>
            <a:r>
              <a:rPr lang="ka-GE" sz="4200" dirty="0"/>
              <a:t>სახელდებები. მათ თამაშში უყალიბდებათ ცნობიერების კომპლექსი, ინდივიდუალურად ფორმირებული ემოციების გამოხატვის საშუალებები. </a:t>
            </a:r>
            <a:endParaRPr lang="en-US" sz="4200" dirty="0"/>
          </a:p>
          <a:p>
            <a:pPr lvl="0"/>
            <a:r>
              <a:rPr lang="ka-GE" sz="4200" dirty="0"/>
              <a:t>რეგულირება -  ბავშვები შედეგიანად არეგულირებენ საკუთარ ემოციებს, ისინი გარშემომყოფებისთვის შესამჩნევად აჩვენებენ, რომ მათ ესმით საკუთარი ემოციების, რომ აკვირდებიან საკუთარ ემოციებს და საჭიროების შემთხვევაში შეუძლიათ შეცვალონ ისინი. ასე, რომ ემოციები მათ ეხმარებათ რთული სიტუაციების გადალახვაში.</a:t>
            </a:r>
            <a:endParaRPr lang="en-US" sz="4200" dirty="0"/>
          </a:p>
          <a:p>
            <a:r>
              <a:rPr lang="ka-GE" sz="4200" dirty="0"/>
              <a:t> </a:t>
            </a:r>
            <a:endParaRPr lang="en-US" sz="4200" dirty="0"/>
          </a:p>
          <a:p>
            <a:endParaRPr lang="en-US" dirty="0"/>
          </a:p>
        </p:txBody>
      </p:sp>
    </p:spTree>
    <p:extLst>
      <p:ext uri="{BB962C8B-B14F-4D97-AF65-F5344CB8AC3E}">
        <p14:creationId xmlns:p14="http://schemas.microsoft.com/office/powerpoint/2010/main" val="25588695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იონური დარბაზი">
  <a:themeElements>
    <a:clrScheme name="იონური დარბაზი">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იონური დარბაზი">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იონური დარბაზი">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47</TotalTime>
  <Words>118</Words>
  <Application>Microsoft Office PowerPoint</Application>
  <PresentationFormat>ფართოეკრანიანი</PresentationFormat>
  <Paragraphs>33</Paragraphs>
  <Slides>10</Slides>
  <Notes>1</Notes>
  <HiddenSlides>0</HiddenSlides>
  <MMClips>0</MMClips>
  <ScaleCrop>false</ScaleCrop>
  <HeadingPairs>
    <vt:vector size="6" baseType="variant">
      <vt:variant>
        <vt:lpstr>გამოყენებული შრიფტები</vt:lpstr>
      </vt:variant>
      <vt:variant>
        <vt:i4>5</vt:i4>
      </vt:variant>
      <vt:variant>
        <vt:lpstr>თემა</vt:lpstr>
      </vt:variant>
      <vt:variant>
        <vt:i4>1</vt:i4>
      </vt:variant>
      <vt:variant>
        <vt:lpstr>სლაიდების სათაურები</vt:lpstr>
      </vt:variant>
      <vt:variant>
        <vt:i4>10</vt:i4>
      </vt:variant>
    </vt:vector>
  </HeadingPairs>
  <TitlesOfParts>
    <vt:vector size="16" baseType="lpstr">
      <vt:lpstr>Arial</vt:lpstr>
      <vt:lpstr>Calibri</vt:lpstr>
      <vt:lpstr>Century Gothic</vt:lpstr>
      <vt:lpstr>Sylfaen</vt:lpstr>
      <vt:lpstr>Wingdings 3</vt:lpstr>
      <vt:lpstr>იონური დარბაზი</vt:lpstr>
      <vt:lpstr>იურიდიულ და სოციალურ მეცნიერებათა ფაკულტეტი, სოციალურ მეცნიერებათა დეპარტამენტი, სამეცნიერო სემინარი თემაზე: „ამოციური ინტელექტი“ </vt:lpstr>
      <vt:lpstr> მე - 20 საუკუნის 80 - იანი წლებიდან ფსიქოლოგიაში დაიწყო საუბარი ემოციურ ინტელექტზე. ფსიქოლოგიაში. დღეისათვის კვლევები  ამ მიმართულებით აქტუალურია.    ემოციური ინტელექტი განსაკუთრებით პოპულარული გახდა დანიელ გოლემანის, ჯონ მაიერისა და პიტერ სოლვეის მიერ შემუშავებული თეორიული მოდელების წყალობით. </vt:lpstr>
      <vt:lpstr>რამ განაპირობა მეცნიერების ამ მიმართულებით დაინტერესება პასუხი ამ კითხვაზე ბევრი შეიძლება იყოს, თუნდაც იმ მარტივი მიზეზის გამო, რომ ემოციური ინტელექტის მნიშვნელობა ადამიანის ფსიქო-ფიზიკური ჯანმრთელობის სფეროსათვის დამტკიცებულია. მეტიც, ემოციურ ინტელექტს უკავშირდება სასკოლო წარმატებები ბავშვებში. </vt:lpstr>
      <vt:lpstr> </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სოციალურ მეცნიერებათა დეპარტამენტი</dc:title>
  <dc:creator>admin</dc:creator>
  <cp:lastModifiedBy>USER</cp:lastModifiedBy>
  <cp:revision>16</cp:revision>
  <dcterms:created xsi:type="dcterms:W3CDTF">2019-07-12T10:11:23Z</dcterms:created>
  <dcterms:modified xsi:type="dcterms:W3CDTF">2019-07-12T12:50:18Z</dcterms:modified>
</cp:coreProperties>
</file>