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sldIdLst>
    <p:sldId id="256" r:id="rId2"/>
    <p:sldId id="257" r:id="rId3"/>
    <p:sldId id="258" r:id="rId4"/>
    <p:sldId id="259" r:id="rId5"/>
    <p:sldId id="260" r:id="rId6"/>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სათაურის სლაიდი">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ka-GE" smtClean="0"/>
              <a:t>დააწკაპ. მთ. სათაურის სტილის შეცვლისათვის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smtClean="0"/>
              <a:t>დააწკაპუნეთ მთავარი ქვესათაურის სტილის რედაქტირებისთვის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a:xfrm>
            <a:off x="2692397" y="5037663"/>
            <a:ext cx="5214635" cy="279400"/>
          </a:xfrm>
        </p:spPr>
        <p:txBody>
          <a:bodyPr/>
          <a:lstStyle/>
          <a:p>
            <a:endParaRPr lang="ka-GE"/>
          </a:p>
        </p:txBody>
      </p:sp>
      <p:sp>
        <p:nvSpPr>
          <p:cNvPr id="6" name="Slide Number Placeholder 5"/>
          <p:cNvSpPr>
            <a:spLocks noGrp="1"/>
          </p:cNvSpPr>
          <p:nvPr>
            <p:ph type="sldNum" sz="quarter" idx="12"/>
          </p:nvPr>
        </p:nvSpPr>
        <p:spPr>
          <a:xfrm>
            <a:off x="8956900" y="5037663"/>
            <a:ext cx="551167" cy="279400"/>
          </a:xfrm>
        </p:spPr>
        <p:txBody>
          <a:bodyPr/>
          <a:lstStyle/>
          <a:p>
            <a:fld id="{BBEBBD85-689D-49CE-B7D1-4EB5E68265DF}" type="slidenum">
              <a:rPr lang="ka-GE" smtClean="0"/>
              <a:t>‹#›</a:t>
            </a:fld>
            <a:endParaRPr lang="ka-GE"/>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42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პანორამული სურათი წარწერით">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ka-GE" smtClean="0"/>
              <a:t>დააწკაპ. მთ. სათაურის სტილის შეცვლისათვის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a-GE" smtClean="0"/>
              <a:t>სურათის დასამატებლად დააწკაპუნეთ ხატულაზე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AB329402-DD38-4700-9167-BF2075BD0DE7}" type="datetimeFigureOut">
              <a:rPr lang="ka-GE" smtClean="0"/>
              <a:t>12.07.2019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BBEBBD85-689D-49CE-B7D1-4EB5E68265DF}" type="slidenum">
              <a:rPr lang="ka-GE" smtClean="0"/>
              <a:t>‹#›</a:t>
            </a:fld>
            <a:endParaRPr lang="ka-GE"/>
          </a:p>
        </p:txBody>
      </p:sp>
    </p:spTree>
    <p:extLst>
      <p:ext uri="{BB962C8B-B14F-4D97-AF65-F5344CB8AC3E}">
        <p14:creationId xmlns:p14="http://schemas.microsoft.com/office/powerpoint/2010/main" val="48662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სათაური და წარწერა">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817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ციტატა წარწერით">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ka-GE" smtClean="0"/>
              <a:t>დააწკაპ. მთ. სათაურის სტილის შეცვლისათვის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smtClean="0"/>
              <a:t>დააწკაპ. მთ. სათაურის სტილის შეცვლისათვის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94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სახელის ბარათი">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spTree>
    <p:extLst>
      <p:ext uri="{BB962C8B-B14F-4D97-AF65-F5344CB8AC3E}">
        <p14:creationId xmlns:p14="http://schemas.microsoft.com/office/powerpoint/2010/main" val="1138696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სახელის ბარათის ციტატა">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ka-GE" smtClean="0"/>
              <a:t>დააწკაპ. მთ. სათაურის სტილის შეცვლისათვის</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35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ჭეშმარიტება თუ სიცრუე">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ka-GE" smtClean="0"/>
              <a:t>დააწკაპ. მთ. სათაურის სტილის შეცვლისათვის</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79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ka-GE" smtClean="0"/>
              <a:t>დააწკაპ. მთ. სათაურის სტილის შეცვლისათვის</a:t>
            </a:r>
            <a:endParaRPr lang="en-US" dirty="0"/>
          </a:p>
        </p:txBody>
      </p:sp>
      <p:sp>
        <p:nvSpPr>
          <p:cNvPr id="3" name="Vertical Text Placeholder 2"/>
          <p:cNvSpPr>
            <a:spLocks noGrp="1"/>
          </p:cNvSpPr>
          <p:nvPr>
            <p:ph type="body" orient="vert" idx="1"/>
          </p:nvPr>
        </p:nvSpPr>
        <p:spPr/>
        <p:txBody>
          <a:bodyPr vert="eaVert" ancho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350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შვეული სათაური და ტექსტ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ka-GE" smtClean="0"/>
              <a:t>დააწკაპ. მთ. სათაურის სტილის შეცვლისათვის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92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idx="1"/>
          </p:nvPr>
        </p:nvSpPr>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spTree>
    <p:extLst>
      <p:ext uri="{BB962C8B-B14F-4D97-AF65-F5344CB8AC3E}">
        <p14:creationId xmlns:p14="http://schemas.microsoft.com/office/powerpoint/2010/main" val="113403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AB329402-DD38-4700-9167-BF2075BD0DE7}" type="datetimeFigureOut">
              <a:rPr lang="ka-GE" smtClean="0"/>
              <a:t>12.07.2019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BEBBD85-689D-49CE-B7D1-4EB5E68265DF}" type="slidenum">
              <a:rPr lang="ka-GE" smtClean="0"/>
              <a:t>‹#›</a:t>
            </a:fld>
            <a:endParaRPr lang="ka-GE"/>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87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5" name="Date Placeholder 4"/>
          <p:cNvSpPr>
            <a:spLocks noGrp="1"/>
          </p:cNvSpPr>
          <p:nvPr>
            <p:ph type="dt" sz="half" idx="10"/>
          </p:nvPr>
        </p:nvSpPr>
        <p:spPr/>
        <p:txBody>
          <a:bodyPr/>
          <a:lstStyle/>
          <a:p>
            <a:fld id="{AB329402-DD38-4700-9167-BF2075BD0DE7}" type="datetimeFigureOut">
              <a:rPr lang="ka-GE" smtClean="0"/>
              <a:t>12.07.2019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BBEBBD85-689D-49CE-B7D1-4EB5E68265DF}" type="slidenum">
              <a:rPr lang="ka-GE" smtClean="0"/>
              <a:t>‹#›</a:t>
            </a:fld>
            <a:endParaRPr lang="ka-GE"/>
          </a:p>
        </p:txBody>
      </p:sp>
    </p:spTree>
    <p:extLst>
      <p:ext uri="{BB962C8B-B14F-4D97-AF65-F5344CB8AC3E}">
        <p14:creationId xmlns:p14="http://schemas.microsoft.com/office/powerpoint/2010/main" val="123136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7" name="Date Placeholder 6"/>
          <p:cNvSpPr>
            <a:spLocks noGrp="1"/>
          </p:cNvSpPr>
          <p:nvPr>
            <p:ph type="dt" sz="half" idx="10"/>
          </p:nvPr>
        </p:nvSpPr>
        <p:spPr/>
        <p:txBody>
          <a:bodyPr/>
          <a:lstStyle/>
          <a:p>
            <a:fld id="{AB329402-DD38-4700-9167-BF2075BD0DE7}" type="datetimeFigureOut">
              <a:rPr lang="ka-GE" smtClean="0"/>
              <a:t>12.07.2019</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BBEBBD85-689D-49CE-B7D1-4EB5E68265DF}" type="slidenum">
              <a:rPr lang="ka-GE" smtClean="0"/>
              <a:t>‹#›</a:t>
            </a:fld>
            <a:endParaRPr lang="ka-GE"/>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10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Date Placeholder 2"/>
          <p:cNvSpPr>
            <a:spLocks noGrp="1"/>
          </p:cNvSpPr>
          <p:nvPr>
            <p:ph type="dt" sz="half" idx="10"/>
          </p:nvPr>
        </p:nvSpPr>
        <p:spPr/>
        <p:txBody>
          <a:bodyPr/>
          <a:lstStyle/>
          <a:p>
            <a:fld id="{AB329402-DD38-4700-9167-BF2075BD0DE7}" type="datetimeFigureOut">
              <a:rPr lang="ka-GE" smtClean="0"/>
              <a:t>12.07.2019</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BBEBBD85-689D-49CE-B7D1-4EB5E68265DF}" type="slidenum">
              <a:rPr lang="ka-GE" smtClean="0"/>
              <a:t>‹#›</a:t>
            </a:fld>
            <a:endParaRPr lang="ka-GE"/>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5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29402-DD38-4700-9167-BF2075BD0DE7}" type="datetimeFigureOut">
              <a:rPr lang="ka-GE" smtClean="0"/>
              <a:t>12.07.2019</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BBEBBD85-689D-49CE-B7D1-4EB5E68265DF}" type="slidenum">
              <a:rPr lang="ka-GE" smtClean="0"/>
              <a:t>‹#›</a:t>
            </a:fld>
            <a:endParaRPr lang="ka-GE"/>
          </a:p>
        </p:txBody>
      </p:sp>
    </p:spTree>
    <p:extLst>
      <p:ext uri="{BB962C8B-B14F-4D97-AF65-F5344CB8AC3E}">
        <p14:creationId xmlns:p14="http://schemas.microsoft.com/office/powerpoint/2010/main" val="402592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AB329402-DD38-4700-9167-BF2075BD0DE7}" type="datetimeFigureOut">
              <a:rPr lang="ka-GE" smtClean="0"/>
              <a:t>12.07.2019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BBEBBD85-689D-49CE-B7D1-4EB5E68265DF}" type="slidenum">
              <a:rPr lang="ka-GE" smtClean="0"/>
              <a:t>‹#›</a:t>
            </a:fld>
            <a:endParaRPr lang="ka-GE"/>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30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ka-GE" smtClean="0"/>
              <a:t>დააწკაპ. მთ. სათაურის სტილის შეცვლისათვის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a-GE" smtClean="0"/>
              <a:t>სურათის დასამატებლად დააწკაპუნეთ ხატულაზე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AB329402-DD38-4700-9167-BF2075BD0DE7}" type="datetimeFigureOut">
              <a:rPr lang="ka-GE" smtClean="0"/>
              <a:t>12.07.2019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BBEBBD85-689D-49CE-B7D1-4EB5E68265DF}" type="slidenum">
              <a:rPr lang="ka-GE" smtClean="0"/>
              <a:t>‹#›</a:t>
            </a:fld>
            <a:endParaRPr lang="ka-GE"/>
          </a:p>
        </p:txBody>
      </p:sp>
    </p:spTree>
    <p:extLst>
      <p:ext uri="{BB962C8B-B14F-4D97-AF65-F5344CB8AC3E}">
        <p14:creationId xmlns:p14="http://schemas.microsoft.com/office/powerpoint/2010/main" val="285148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329402-DD38-4700-9167-BF2075BD0DE7}" type="datetimeFigureOut">
              <a:rPr lang="ka-GE" smtClean="0"/>
              <a:t>12.07.2019</a:t>
            </a:fld>
            <a:endParaRPr lang="ka-G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ka-G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EBBD85-689D-49CE-B7D1-4EB5E68265DF}" type="slidenum">
              <a:rPr lang="ka-GE" smtClean="0"/>
              <a:t>‹#›</a:t>
            </a:fld>
            <a:endParaRPr lang="ka-GE"/>
          </a:p>
        </p:txBody>
      </p:sp>
    </p:spTree>
    <p:extLst>
      <p:ext uri="{BB962C8B-B14F-4D97-AF65-F5344CB8AC3E}">
        <p14:creationId xmlns:p14="http://schemas.microsoft.com/office/powerpoint/2010/main" val="746417803"/>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751682" y="1871132"/>
            <a:ext cx="8901629" cy="376310"/>
          </a:xfrm>
        </p:spPr>
        <p:txBody>
          <a:bodyPr/>
          <a:lstStyle/>
          <a:p>
            <a:r>
              <a:rPr lang="ka-GE" sz="1600" b="1" dirty="0" smtClean="0"/>
              <a:t>იურიდიულ და სოციალურ მეცნიერებათა ფაკულტეტი,</a:t>
            </a:r>
            <a:br>
              <a:rPr lang="ka-GE" sz="1600" b="1" dirty="0" smtClean="0"/>
            </a:br>
            <a:r>
              <a:rPr lang="ka-GE" sz="1600" b="1" dirty="0" smtClean="0"/>
              <a:t>სოციალურ მეცნიერებათა დეპარტამენტი</a:t>
            </a:r>
            <a:br>
              <a:rPr lang="ka-GE" sz="1600" b="1" dirty="0" smtClean="0"/>
            </a:br>
            <a:r>
              <a:rPr lang="ka-GE" sz="1600" b="1" dirty="0" smtClean="0"/>
              <a:t>სამეცნიერო სემინარის თემა</a:t>
            </a:r>
            <a:endParaRPr lang="ka-GE" sz="1600" b="1" dirty="0"/>
          </a:p>
        </p:txBody>
      </p:sp>
      <p:sp>
        <p:nvSpPr>
          <p:cNvPr id="3" name="სუბტიტრი 2"/>
          <p:cNvSpPr>
            <a:spLocks noGrp="1"/>
          </p:cNvSpPr>
          <p:nvPr>
            <p:ph type="subTitle" idx="1"/>
          </p:nvPr>
        </p:nvSpPr>
        <p:spPr>
          <a:xfrm>
            <a:off x="2692398" y="2247442"/>
            <a:ext cx="6815669" cy="2730957"/>
          </a:xfrm>
        </p:spPr>
        <p:txBody>
          <a:bodyPr>
            <a:normAutofit fontScale="77500" lnSpcReduction="20000"/>
          </a:bodyPr>
          <a:lstStyle/>
          <a:p>
            <a:r>
              <a:rPr lang="ka-GE" b="1" dirty="0"/>
              <a:t> </a:t>
            </a:r>
            <a:r>
              <a:rPr lang="ka-GE" sz="4600" b="1" dirty="0"/>
              <a:t>ობიექტივაციის ეფექტი ჩვილობის </a:t>
            </a:r>
            <a:r>
              <a:rPr lang="ka-GE" sz="4600" b="1" dirty="0" smtClean="0"/>
              <a:t>პერიოდში                                                 </a:t>
            </a:r>
          </a:p>
          <a:p>
            <a:endParaRPr lang="ka-GE" dirty="0"/>
          </a:p>
          <a:p>
            <a:endParaRPr lang="ka-GE" dirty="0" smtClean="0"/>
          </a:p>
          <a:p>
            <a:endParaRPr lang="ka-GE" dirty="0"/>
          </a:p>
          <a:p>
            <a:endParaRPr lang="ka-GE" dirty="0" smtClean="0"/>
          </a:p>
          <a:p>
            <a:r>
              <a:rPr lang="ka-GE" dirty="0" smtClean="0"/>
              <a:t>ავტორი. პროფესორი გურამ ჩაგანავა</a:t>
            </a:r>
            <a:endParaRPr lang="ka-GE" dirty="0"/>
          </a:p>
        </p:txBody>
      </p:sp>
    </p:spTree>
    <p:extLst>
      <p:ext uri="{BB962C8B-B14F-4D97-AF65-F5344CB8AC3E}">
        <p14:creationId xmlns:p14="http://schemas.microsoft.com/office/powerpoint/2010/main" val="817458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1277957" y="1503954"/>
            <a:ext cx="10058400" cy="2885470"/>
          </a:xfrm>
          <a:prstGeom prst="rect">
            <a:avLst/>
          </a:prstGeom>
        </p:spPr>
        <p:txBody>
          <a:bodyPr wrap="square">
            <a:spAutoFit/>
          </a:bodyPr>
          <a:lstStyle/>
          <a:p>
            <a:pPr algn="just">
              <a:lnSpc>
                <a:spcPct val="107000"/>
              </a:lnSpc>
              <a:spcAft>
                <a:spcPts val="800"/>
              </a:spcAft>
            </a:pPr>
            <a:r>
              <a:rPr lang="ka-GE" sz="2400" dirty="0">
                <a:ea typeface="Sylfaen" panose="010A0502050306030303" pitchFamily="18" charset="0"/>
                <a:cs typeface="Times New Roman" panose="02020603050405020304" pitchFamily="18" charset="0"/>
              </a:rPr>
              <a:t> </a:t>
            </a:r>
            <a:r>
              <a:rPr lang="ka-GE" sz="2000" dirty="0">
                <a:ea typeface="Sylfaen" panose="010A0502050306030303" pitchFamily="18" charset="0"/>
                <a:cs typeface="Times New Roman" panose="02020603050405020304" pitchFamily="18" charset="0"/>
              </a:rPr>
              <a:t>ობიექტივაციის ცნება მნიშვნელოვან ადგილს იკავებს დიმიტრი უზნაძის ფსიქოლოგიურ მოძღვრებაში, რომელიც იმპულსური ქცევის ალტერნატიულ ქცევად განიხილება და ამგვარად თავისთავად  დაკავშირებულია ცნობიერ მოქმედებასთან.</a:t>
            </a:r>
          </a:p>
          <a:p>
            <a:pPr algn="just">
              <a:lnSpc>
                <a:spcPct val="107000"/>
              </a:lnSpc>
              <a:spcAft>
                <a:spcPts val="800"/>
              </a:spcAft>
            </a:pPr>
            <a:r>
              <a:rPr lang="ka-GE" sz="2000" dirty="0">
                <a:ea typeface="Sylfaen" panose="010A0502050306030303" pitchFamily="18" charset="0"/>
                <a:cs typeface="Times New Roman" panose="02020603050405020304" pitchFamily="18" charset="0"/>
              </a:rPr>
              <a:t>  ამიტომ, როდესაც ჩვილობის პერიოდში ობიექტივაციის პროცესზე ვსაუბრობთ, ვგულისხმობთ არა სრულყოფილ  ობიექტივაციას, ანუ გარემოს საგნებისადმი ყურადღების გამახვილებას, საგნების ცალ-ცალკე  გამოყოფას, გარკვეული ნიშან-თვისების მიკუთვნებას, დადასტურებას, საკუთარი თავისადმი დამოკიდებულების ფიქსაციას.</a:t>
            </a:r>
            <a:endParaRPr lang="ka-GE" sz="2000" dirty="0"/>
          </a:p>
        </p:txBody>
      </p:sp>
    </p:spTree>
    <p:extLst>
      <p:ext uri="{BB962C8B-B14F-4D97-AF65-F5344CB8AC3E}">
        <p14:creationId xmlns:p14="http://schemas.microsoft.com/office/powerpoint/2010/main" val="1495035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1178805" y="1166843"/>
            <a:ext cx="9727894" cy="3477875"/>
          </a:xfrm>
          <a:prstGeom prst="rect">
            <a:avLst/>
          </a:prstGeom>
        </p:spPr>
        <p:txBody>
          <a:bodyPr wrap="square">
            <a:spAutoFit/>
          </a:bodyPr>
          <a:lstStyle/>
          <a:p>
            <a:pPr algn="just"/>
            <a:r>
              <a:rPr lang="ka-GE" dirty="0">
                <a:ea typeface="Sylfaen" panose="010A0502050306030303" pitchFamily="18" charset="0"/>
                <a:cs typeface="Times New Roman" panose="02020603050405020304" pitchFamily="18" charset="0"/>
              </a:rPr>
              <a:t> </a:t>
            </a:r>
            <a:r>
              <a:rPr lang="ka-GE" dirty="0" smtClean="0">
                <a:ea typeface="Sylfaen" panose="010A0502050306030303" pitchFamily="18" charset="0"/>
                <a:cs typeface="Times New Roman" panose="02020603050405020304" pitchFamily="18" charset="0"/>
              </a:rPr>
              <a:t>       </a:t>
            </a:r>
            <a:r>
              <a:rPr lang="ka-GE" sz="2000" dirty="0" smtClean="0">
                <a:ea typeface="Sylfaen" panose="010A0502050306030303" pitchFamily="18" charset="0"/>
                <a:cs typeface="Times New Roman" panose="02020603050405020304" pitchFamily="18" charset="0"/>
              </a:rPr>
              <a:t>ობიექტივაციის </a:t>
            </a:r>
            <a:r>
              <a:rPr lang="ka-GE" sz="2000" dirty="0">
                <a:ea typeface="Sylfaen" panose="010A0502050306030303" pitchFamily="18" charset="0"/>
                <a:cs typeface="Times New Roman" panose="02020603050405020304" pitchFamily="18" charset="0"/>
              </a:rPr>
              <a:t>პროცესი დასტურდება უკვე ერთი თვის ასაკში, როდესაც ბავშვი რაიმეთი გამორჩეულ ობიექტზე   შედარებით ხანგრძლივად აჩერებს   მზერას. ამავე დროს ეს ეფექტი განსაკუთრებული სიხშირით დასტურდება დედაზე მზერის შეჩერებაში. ამ კონკრეტულ მოვლენას თავის დროზე ყურადღება მიაქცია ფროიდმა, რომელმაც უზნაძის   კონცეფციის მაგვარად ამ ფაქტს  დედის სახის ობიექტად გახდომა უწოდა, რაც აგრეთვე ბავშვის     გამოცოცხლების პერიოდთან   არის დაკავშირებული. დედის მიმართ სიმბოლურად საკუთარი   დამოკიდებულებისა და მასთან ურთიერთობების დამყარების მოთხოვნილების ამსახველია ბავშვის დაჟინებული მზერა დედის მიმართ. ბავშვი ცდილობს მისი მოძრაობით, ჟესტიკულაციით, ღიმილით,  დაკვირვების  თავისებურებით დედისადმი საკუთარი  დამოკიდებულების გადაცემას.</a:t>
            </a:r>
            <a:endParaRPr lang="ka-GE" sz="2000" dirty="0"/>
          </a:p>
        </p:txBody>
      </p:sp>
    </p:spTree>
    <p:extLst>
      <p:ext uri="{BB962C8B-B14F-4D97-AF65-F5344CB8AC3E}">
        <p14:creationId xmlns:p14="http://schemas.microsoft.com/office/powerpoint/2010/main" val="311821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859317" y="1449742"/>
            <a:ext cx="10421955" cy="4047647"/>
          </a:xfrm>
          <a:prstGeom prst="rect">
            <a:avLst/>
          </a:prstGeom>
        </p:spPr>
        <p:txBody>
          <a:bodyPr wrap="square">
            <a:spAutoFit/>
          </a:bodyPr>
          <a:lstStyle/>
          <a:p>
            <a:pPr algn="just">
              <a:lnSpc>
                <a:spcPct val="107000"/>
              </a:lnSpc>
              <a:spcAft>
                <a:spcPts val="800"/>
              </a:spcAft>
            </a:pPr>
            <a:r>
              <a:rPr lang="ka-GE" dirty="0">
                <a:ea typeface="Sylfaen" panose="010A0502050306030303" pitchFamily="18" charset="0"/>
                <a:cs typeface="Times New Roman" panose="02020603050405020304" pitchFamily="18" charset="0"/>
              </a:rPr>
              <a:t> ამავე დროს ბავშვი მთელი მისი სხეულით, სახის გამომეტყველებით მიანიშნებს დედას რომელიღაც  მის  ნაკლებობაზე, რომელიც არ არის  ჭამასთან, რძის მიღებასთან  დაკავშირებული. ამის მიუხედავად ბავშვი იმყოფება საკვების მიღების   სურვილის მქონის მაგვარ მდგომარეობაში, რომელიც თანაც ,მაშინ </a:t>
            </a:r>
            <a:r>
              <a:rPr lang="ka-GE" dirty="0" err="1">
                <a:ea typeface="Sylfaen" panose="010A0502050306030303" pitchFamily="18" charset="0"/>
                <a:cs typeface="Times New Roman" panose="02020603050405020304" pitchFamily="18" charset="0"/>
              </a:rPr>
              <a:t>აქტუალიზდება</a:t>
            </a:r>
            <a:r>
              <a:rPr lang="ka-GE" dirty="0">
                <a:ea typeface="Sylfaen" panose="010A0502050306030303" pitchFamily="18" charset="0"/>
                <a:cs typeface="Times New Roman" panose="02020603050405020304" pitchFamily="18" charset="0"/>
              </a:rPr>
              <a:t>, როდესაც  სინამდვილეში ბავშვს არ შია. </a:t>
            </a:r>
          </a:p>
          <a:p>
            <a:pPr algn="just">
              <a:lnSpc>
                <a:spcPct val="107000"/>
              </a:lnSpc>
              <a:spcAft>
                <a:spcPts val="800"/>
              </a:spcAft>
            </a:pPr>
            <a:r>
              <a:rPr lang="ka-GE" dirty="0">
                <a:ea typeface="Sylfaen" panose="010A0502050306030303" pitchFamily="18" charset="0"/>
                <a:cs typeface="Times New Roman" panose="02020603050405020304" pitchFamily="18" charset="0"/>
              </a:rPr>
              <a:t>  ამრიგად  ბავშვი დგება  საკვების მოსურნის  მდგომარეობაში, რომელიც დედისათვის ნაცნობია, მაგრამ დედა კარგად ხვდება, რომ ამჟამად ბავშვს ჭამა, რძის მიღება  კი არ უნდა, არამედ რაღაც სხვას ელის, რომელიც მას არ აქვს სრულად გაცნობიერებული, მაგრამ უპირველეს ყოვლისა მის  მიმართ დედის მხრივ ყურადღებასთან  და სხვა სოციალურ მახასიათებლებთან უნდა იყოს დაკავშირებული, რომლებიც    თან დაყვება ბავშვის კვების  პროცესს, მაგრამ ამ პროცესის  დროს, როგორც ჩანს კი შეიმჩნევა ბავშვის მიერ ეს მახასიათებლები , მაგრამ არ ექცევა  ყურადღება. ისინი ანარეკლის სახით რჩება ფსიქიკაში, რაც მზრუნველობასთან, სხეულებრივ კონტაქტთან, ხმის თავისებურებასთან,  მეტყველების </a:t>
            </a:r>
            <a:r>
              <a:rPr lang="ka-GE" dirty="0" err="1">
                <a:ea typeface="Sylfaen" panose="010A0502050306030303" pitchFamily="18" charset="0"/>
                <a:cs typeface="Times New Roman" panose="02020603050405020304" pitchFamily="18" charset="0"/>
              </a:rPr>
              <a:t>ჰარმონიულობასთან</a:t>
            </a:r>
            <a:r>
              <a:rPr lang="ka-GE" dirty="0">
                <a:ea typeface="Sylfaen" panose="010A0502050306030303" pitchFamily="18" charset="0"/>
                <a:cs typeface="Times New Roman" panose="02020603050405020304" pitchFamily="18" charset="0"/>
              </a:rPr>
              <a:t>, </a:t>
            </a:r>
            <a:r>
              <a:rPr lang="ka-GE" dirty="0" err="1">
                <a:ea typeface="Sylfaen" panose="010A0502050306030303" pitchFamily="18" charset="0"/>
                <a:cs typeface="Times New Roman" panose="02020603050405020304" pitchFamily="18" charset="0"/>
              </a:rPr>
              <a:t>სიმკვეთრესთან</a:t>
            </a:r>
            <a:r>
              <a:rPr lang="ka-GE" dirty="0">
                <a:ea typeface="Sylfaen" panose="010A0502050306030303" pitchFamily="18" charset="0"/>
                <a:cs typeface="Times New Roman" panose="02020603050405020304" pitchFamily="18" charset="0"/>
              </a:rPr>
              <a:t>, ამაღლებასთან, მახვილებთან და სხვასთან არის დაკავშირებული.</a:t>
            </a:r>
            <a:endParaRPr lang="ka-GE" dirty="0"/>
          </a:p>
        </p:txBody>
      </p:sp>
    </p:spTree>
    <p:extLst>
      <p:ext uri="{BB962C8B-B14F-4D97-AF65-F5344CB8AC3E}">
        <p14:creationId xmlns:p14="http://schemas.microsoft.com/office/powerpoint/2010/main" val="3668101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991518" y="2493744"/>
            <a:ext cx="10058400" cy="1277786"/>
          </a:xfrm>
          <a:prstGeom prst="rect">
            <a:avLst/>
          </a:prstGeom>
        </p:spPr>
        <p:txBody>
          <a:bodyPr wrap="square">
            <a:spAutoFit/>
          </a:bodyPr>
          <a:lstStyle/>
          <a:p>
            <a:pPr algn="just">
              <a:lnSpc>
                <a:spcPct val="107000"/>
              </a:lnSpc>
              <a:spcAft>
                <a:spcPts val="800"/>
              </a:spcAft>
            </a:pPr>
            <a:r>
              <a:rPr lang="ka-GE" dirty="0" smtClean="0">
                <a:ea typeface="Sylfaen" panose="010A0502050306030303" pitchFamily="18" charset="0"/>
                <a:cs typeface="Times New Roman" panose="02020603050405020304" pitchFamily="18" charset="0"/>
              </a:rPr>
              <a:t>       ფსიქოანალიზში </a:t>
            </a:r>
            <a:r>
              <a:rPr lang="ka-GE" dirty="0">
                <a:ea typeface="Sylfaen" panose="010A0502050306030303" pitchFamily="18" charset="0"/>
                <a:cs typeface="Times New Roman" panose="02020603050405020304" pitchFamily="18" charset="0"/>
              </a:rPr>
              <a:t>აღწერილია ბავშვის მიერ დედის მიმართ სიმბოლური </a:t>
            </a:r>
            <a:r>
              <a:rPr lang="ka-GE" dirty="0" err="1">
                <a:ea typeface="Sylfaen" panose="010A0502050306030303" pitchFamily="18" charset="0"/>
                <a:cs typeface="Times New Roman" panose="02020603050405020304" pitchFamily="18" charset="0"/>
              </a:rPr>
              <a:t>კონტეინირის</a:t>
            </a:r>
            <a:r>
              <a:rPr lang="ka-GE" dirty="0">
                <a:ea typeface="Sylfaen" panose="010A0502050306030303" pitchFamily="18" charset="0"/>
                <a:cs typeface="Times New Roman" panose="02020603050405020304" pitchFamily="18" charset="0"/>
              </a:rPr>
              <a:t> </a:t>
            </a:r>
            <a:r>
              <a:rPr lang="ka-GE" dirty="0" smtClean="0">
                <a:ea typeface="Sylfaen" panose="010A0502050306030303" pitchFamily="18" charset="0"/>
                <a:cs typeface="Times New Roman" panose="02020603050405020304" pitchFamily="18" charset="0"/>
              </a:rPr>
              <a:t>გაგზავნა, რომელშიც </a:t>
            </a:r>
            <a:r>
              <a:rPr lang="ka-GE" dirty="0">
                <a:ea typeface="Sylfaen" panose="010A0502050306030303" pitchFamily="18" charset="0"/>
                <a:cs typeface="Times New Roman" panose="02020603050405020304" pitchFamily="18" charset="0"/>
              </a:rPr>
              <a:t>დედა   აგრეთვე სიმბოლურად განათავსებს გარკვეული შინაარსის მასალას და უბრუნებს ბავშვს. ამგვარად ასეთი კავშირურთიერთობები ხელს უწყობენ ბავშვის   სოციალიზაციას.                                                                                                                                                                                                                                                                                                                                                                                                                                                                                                                                                                                                                                                                                                                                                                                                                                                                                                                                                                                                                                                                                                                                                                                                                                                                                                                                                                                                                                                                                                                                                                                                                                                                                                                                                                                                                                                                                                                                                                                                                                                                                                                                                                                                                                                                                                                                              </a:t>
            </a:r>
          </a:p>
        </p:txBody>
      </p:sp>
    </p:spTree>
    <p:extLst>
      <p:ext uri="{BB962C8B-B14F-4D97-AF65-F5344CB8AC3E}">
        <p14:creationId xmlns:p14="http://schemas.microsoft.com/office/powerpoint/2010/main" val="1746332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ორგანული">
  <a:themeElements>
    <a:clrScheme name="ორგანული">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ორგანული">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ორგანული">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19</TotalTime>
  <Words>357</Words>
  <Application>Microsoft Office PowerPoint</Application>
  <PresentationFormat>ფართოეკრანიანი</PresentationFormat>
  <Paragraphs>13</Paragraphs>
  <Slides>5</Slides>
  <Notes>0</Notes>
  <HiddenSlides>0</HiddenSlides>
  <MMClips>0</MMClips>
  <ScaleCrop>false</ScaleCrop>
  <HeadingPairs>
    <vt:vector size="6" baseType="variant">
      <vt:variant>
        <vt:lpstr>გამოყენებული შრიფტები</vt:lpstr>
      </vt:variant>
      <vt:variant>
        <vt:i4>4</vt:i4>
      </vt:variant>
      <vt:variant>
        <vt:lpstr>თემა</vt:lpstr>
      </vt:variant>
      <vt:variant>
        <vt:i4>1</vt:i4>
      </vt:variant>
      <vt:variant>
        <vt:lpstr>სლაიდების სათაურები</vt:lpstr>
      </vt:variant>
      <vt:variant>
        <vt:i4>5</vt:i4>
      </vt:variant>
    </vt:vector>
  </HeadingPairs>
  <TitlesOfParts>
    <vt:vector size="10" baseType="lpstr">
      <vt:lpstr>Arial</vt:lpstr>
      <vt:lpstr>Garamond</vt:lpstr>
      <vt:lpstr>Sylfaen</vt:lpstr>
      <vt:lpstr>Times New Roman</vt:lpstr>
      <vt:lpstr>ორგანული</vt:lpstr>
      <vt:lpstr>იურიდიულ და სოციალურ მეცნიერებათა ფაკულტეტი, სოციალურ მეცნიერებათა დეპარტამენტი სამეცნიერო სემინარის თემა</vt:lpstr>
      <vt:lpstr>PowerPoint-ის პრეზენტაცია</vt:lpstr>
      <vt:lpstr>PowerPoint-ის პრეზენტაცია</vt:lpstr>
      <vt:lpstr>PowerPoint-ის პრეზენტაცია</vt:lpstr>
      <vt:lpstr>PowerPoint-ის პრეზენტაცია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იურიდიულ და სოციალურ მეცნიერებათა ფაკულტეტი, სოციალურ მეცნიერებათა დეპარტამენტი სამეცნიერო სემინარის თემა</dc:title>
  <dc:creator>USER</dc:creator>
  <cp:lastModifiedBy>USER</cp:lastModifiedBy>
  <cp:revision>5</cp:revision>
  <dcterms:created xsi:type="dcterms:W3CDTF">2019-07-12T09:31:15Z</dcterms:created>
  <dcterms:modified xsi:type="dcterms:W3CDTF">2019-07-12T09:50:47Z</dcterms:modified>
</cp:coreProperties>
</file>