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2" r:id="rId1"/>
  </p:sldMasterIdLst>
  <p:sldIdLst>
    <p:sldId id="256" r:id="rId2"/>
    <p:sldId id="267" r:id="rId3"/>
    <p:sldId id="268" r:id="rId4"/>
    <p:sldId id="269" r:id="rId5"/>
    <p:sldId id="266" r:id="rId6"/>
  </p:sldIdLst>
  <p:sldSz cx="12192000" cy="6858000"/>
  <p:notesSz cx="6858000" cy="9144000"/>
  <p:defaultTextStyle>
    <a:defPPr>
      <a:defRPr lang="ka-G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98" autoAdjust="0"/>
  </p:normalViewPr>
  <p:slideViewPr>
    <p:cSldViewPr snapToGrid="0">
      <p:cViewPr varScale="1">
        <p:scale>
          <a:sx n="68" d="100"/>
          <a:sy n="68" d="100"/>
        </p:scale>
        <p:origin x="-79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სათაურის სლაიდ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სუბტიტრი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a-GE" smtClean="0"/>
              <a:t>დააწკაპუნეთ მთავარი ქვესათაურის სტილის რედაქტირებისთვის</a:t>
            </a:r>
            <a:endParaRPr kumimoji="0" lang="en-US"/>
          </a:p>
        </p:txBody>
      </p:sp>
      <p:sp>
        <p:nvSpPr>
          <p:cNvPr id="28" name="თარიღის ჩანაცვლების ველი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75-795E-40B6-8C45-8C76C359B3BC}" type="datetimeFigureOut">
              <a:rPr lang="ka-GE" smtClean="0"/>
              <a:pPr/>
              <a:t>16.07.2019</a:t>
            </a:fld>
            <a:endParaRPr lang="ka-GE"/>
          </a:p>
        </p:txBody>
      </p:sp>
      <p:sp>
        <p:nvSpPr>
          <p:cNvPr id="17" name="ქვედა კოლონტიტულის ჩანაცვლების ველი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29" name="სლაიდის რიცხვის ჩანაცვლების ველი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529878-D855-44BE-A061-B6C1066D4D9E}" type="slidenum">
              <a:rPr lang="ka-GE" smtClean="0"/>
              <a:pPr/>
              <a:t>‹#›</a:t>
            </a:fld>
            <a:endParaRPr lang="ka-GE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სათაური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ვერტიკალურ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75-795E-40B6-8C45-8C76C359B3BC}" type="datetimeFigureOut">
              <a:rPr lang="ka-GE" smtClean="0"/>
              <a:pPr/>
              <a:t>16.07.2019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9878-D855-44BE-A061-B6C1066D4D9E}" type="slidenum">
              <a:rPr lang="ka-GE" smtClean="0"/>
              <a:pPr/>
              <a:t>‹#›</a:t>
            </a:fld>
            <a:endParaRPr lang="ka-G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ვერტიკალურ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ვერტიკალური სათაური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75-795E-40B6-8C45-8C76C359B3BC}" type="datetimeFigureOut">
              <a:rPr lang="ka-GE" smtClean="0"/>
              <a:pPr/>
              <a:t>16.07.2019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9878-D855-44BE-A061-B6C1066D4D9E}" type="slidenum">
              <a:rPr lang="ka-GE" smtClean="0"/>
              <a:pPr/>
              <a:t>‹#›</a:t>
            </a:fld>
            <a:endParaRPr lang="ka-G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75-795E-40B6-8C45-8C76C359B3BC}" type="datetimeFigureOut">
              <a:rPr lang="ka-GE" smtClean="0"/>
              <a:pPr/>
              <a:t>16.07.2019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9878-D855-44BE-A061-B6C1066D4D9E}" type="slidenum">
              <a:rPr lang="ka-GE" smtClean="0"/>
              <a:pPr/>
              <a:t>‹#›</a:t>
            </a:fld>
            <a:endParaRPr lang="ka-GE"/>
          </a:p>
        </p:txBody>
      </p:sp>
      <p:sp>
        <p:nvSpPr>
          <p:cNvPr id="8" name="შიგთავსის ჩანაცვლების ველი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სექციის ზედა კოლონტიტულ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75-795E-40B6-8C45-8C76C359B3BC}" type="datetimeFigureOut">
              <a:rPr lang="ka-GE" smtClean="0"/>
              <a:pPr/>
              <a:t>16.07.2019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ka-GE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529878-D855-44BE-A061-B6C1066D4D9E}" type="slidenum">
              <a:rPr lang="ka-GE" smtClean="0"/>
              <a:pPr/>
              <a:t>‹#›</a:t>
            </a:fld>
            <a:endParaRPr lang="ka-G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75-795E-40B6-8C45-8C76C359B3BC}" type="datetimeFigureOut">
              <a:rPr lang="ka-GE" smtClean="0"/>
              <a:pPr/>
              <a:t>16.07.2019</a:t>
            </a:fld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9878-D855-44BE-A061-B6C1066D4D9E}" type="slidenum">
              <a:rPr lang="ka-GE" smtClean="0"/>
              <a:pPr/>
              <a:t>‹#›</a:t>
            </a:fld>
            <a:endParaRPr lang="ka-GE"/>
          </a:p>
        </p:txBody>
      </p:sp>
      <p:sp>
        <p:nvSpPr>
          <p:cNvPr id="9" name="შიგთავსის ჩანაცვლების ველი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11" name="შიგთავსის ჩანაცვლების ველი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75-795E-40B6-8C45-8C76C359B3BC}" type="datetimeFigureOut">
              <a:rPr lang="ka-GE" smtClean="0"/>
              <a:pPr/>
              <a:t>16.07.2019</a:t>
            </a:fld>
            <a:endParaRPr lang="ka-GE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9878-D855-44BE-A061-B6C1066D4D9E}" type="slidenum">
              <a:rPr lang="ka-GE" smtClean="0"/>
              <a:pPr/>
              <a:t>‹#›</a:t>
            </a:fld>
            <a:endParaRPr lang="ka-GE"/>
          </a:p>
        </p:txBody>
      </p:sp>
      <p:sp>
        <p:nvSpPr>
          <p:cNvPr id="11" name="შიგთავსის ჩანაცვლების ველი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13" name="შიგთავსის ჩანაცვლების ველი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75-795E-40B6-8C45-8C76C359B3BC}" type="datetimeFigureOut">
              <a:rPr lang="ka-GE" smtClean="0"/>
              <a:pPr/>
              <a:t>16.07.2019</a:t>
            </a:fld>
            <a:endParaRPr lang="ka-GE"/>
          </a:p>
        </p:txBody>
      </p:sp>
      <p:sp>
        <p:nvSpPr>
          <p:cNvPr id="4" name="ქვედა კოლონტიტულის ჩანაცვლების ველი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5" name="სლაიდის რიცხვის ჩანაცვლების ველი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9878-D855-44BE-A061-B6C1066D4D9E}" type="slidenum">
              <a:rPr lang="ka-GE" smtClean="0"/>
              <a:pPr/>
              <a:t>‹#›</a:t>
            </a:fld>
            <a:endParaRPr lang="ka-G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თარიღის ჩანაცვლების ველი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75-795E-40B6-8C45-8C76C359B3BC}" type="datetimeFigureOut">
              <a:rPr lang="ka-GE" smtClean="0"/>
              <a:pPr/>
              <a:t>16.07.2019</a:t>
            </a:fld>
            <a:endParaRPr lang="ka-GE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9878-D855-44BE-A061-B6C1066D4D9E}" type="slidenum">
              <a:rPr lang="ka-GE" smtClean="0"/>
              <a:pPr/>
              <a:t>‹#›</a:t>
            </a:fld>
            <a:endParaRPr lang="ka-G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75-795E-40B6-8C45-8C76C359B3BC}" type="datetimeFigureOut">
              <a:rPr lang="ka-GE" smtClean="0"/>
              <a:pPr/>
              <a:t>16.07.2019</a:t>
            </a:fld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9878-D855-44BE-A061-B6C1066D4D9E}" type="slidenum">
              <a:rPr lang="ka-GE" smtClean="0"/>
              <a:pPr/>
              <a:t>‹#›</a:t>
            </a:fld>
            <a:endParaRPr lang="ka-GE"/>
          </a:p>
        </p:txBody>
      </p:sp>
      <p:sp>
        <p:nvSpPr>
          <p:cNvPr id="11" name="შიგთავსის ჩანაცვლების ველი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C5A75-795E-40B6-8C45-8C76C359B3BC}" type="datetimeFigureOut">
              <a:rPr lang="ka-GE" smtClean="0"/>
              <a:pPr/>
              <a:t>16.07.2019</a:t>
            </a:fld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529878-D855-44BE-A061-B6C1066D4D9E}" type="slidenum">
              <a:rPr lang="ka-GE" smtClean="0"/>
              <a:pPr/>
              <a:t>‹#›</a:t>
            </a:fld>
            <a:endParaRPr lang="ka-GE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სურათის ჩანაცვლების ველი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a-GE" smtClean="0"/>
              <a:t>სურათის დასამატებლად დააწკაპუნეთ ხატულაზე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სათაურის ჩანაცვლების ველი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13" name="ტექსტის ჩანაცვლების ველი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kumimoji="0" lang="ka-GE" smtClean="0"/>
              <a:t>მეორე დონე</a:t>
            </a:r>
          </a:p>
          <a:p>
            <a:pPr lvl="2" eaLnBrk="1" latinLnBrk="0" hangingPunct="1"/>
            <a:r>
              <a:rPr kumimoji="0" lang="ka-GE" smtClean="0"/>
              <a:t>მესამე დონე</a:t>
            </a:r>
          </a:p>
          <a:p>
            <a:pPr lvl="3" eaLnBrk="1" latinLnBrk="0" hangingPunct="1"/>
            <a:r>
              <a:rPr kumimoji="0" lang="ka-GE" smtClean="0"/>
              <a:t>მეოთხე დონე</a:t>
            </a:r>
          </a:p>
          <a:p>
            <a:pPr lvl="4" eaLnBrk="1" latinLnBrk="0" hangingPunct="1"/>
            <a:r>
              <a:rPr kumimoji="0" lang="ka-GE" smtClean="0"/>
              <a:t>მეხუთე დონე</a:t>
            </a:r>
            <a:endParaRPr kumimoji="0" lang="en-US"/>
          </a:p>
        </p:txBody>
      </p:sp>
      <p:sp>
        <p:nvSpPr>
          <p:cNvPr id="14" name="თარიღის ჩანაცვლების ველი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5C5A75-795E-40B6-8C45-8C76C359B3BC}" type="datetimeFigureOut">
              <a:rPr lang="ka-GE" smtClean="0"/>
              <a:pPr/>
              <a:t>16.07.2019</a:t>
            </a:fld>
            <a:endParaRPr lang="ka-GE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a-GE"/>
          </a:p>
        </p:txBody>
      </p:sp>
      <p:sp>
        <p:nvSpPr>
          <p:cNvPr id="23" name="სლაიდის რიცხვის ჩანაცვლების ველი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529878-D855-44BE-A061-B6C1066D4D9E}" type="slidenum">
              <a:rPr lang="ka-GE" smtClean="0"/>
              <a:pPr/>
              <a:t>‹#›</a:t>
            </a:fld>
            <a:endParaRPr lang="ka-G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2174233" y="1841196"/>
            <a:ext cx="8038912" cy="930139"/>
          </a:xfrm>
        </p:spPr>
        <p:txBody>
          <a:bodyPr>
            <a:normAutofit/>
          </a:bodyPr>
          <a:lstStyle/>
          <a:p>
            <a:pPr algn="ctr"/>
            <a:r>
              <a:rPr lang="ka-GE" sz="2200" b="1" dirty="0" smtClean="0"/>
              <a:t>ბათუმის შოთა რუსთაველის სახელმწიფო უნივერსიტეტი </a:t>
            </a:r>
            <a:r>
              <a:rPr lang="ka-GE" sz="2200" b="1" dirty="0" smtClean="0"/>
              <a:t>აღმოსავლეთმცოდნეობის დეპარტამენტი</a:t>
            </a:r>
            <a:endParaRPr lang="ka-GE" sz="1800" b="1" dirty="0"/>
          </a:p>
        </p:txBody>
      </p:sp>
      <p:sp>
        <p:nvSpPr>
          <p:cNvPr id="3" name="ტექსტური ველი 2"/>
          <p:cNvSpPr txBox="1"/>
          <p:nvPr/>
        </p:nvSpPr>
        <p:spPr>
          <a:xfrm>
            <a:off x="1744394" y="3854547"/>
            <a:ext cx="86516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000" b="1" dirty="0" smtClean="0"/>
              <a:t>ოსმალთა </a:t>
            </a:r>
            <a:r>
              <a:rPr lang="ka-GE" sz="2000" b="1" dirty="0" smtClean="0"/>
              <a:t>მიერ სამხრეთ საქართველოს დაპყრობა </a:t>
            </a:r>
            <a:r>
              <a:rPr lang="en-US" sz="2000" b="1" dirty="0" smtClean="0"/>
              <a:t> </a:t>
            </a:r>
            <a:r>
              <a:rPr lang="ka-GE" sz="2000" b="1" dirty="0" smtClean="0"/>
              <a:t>და ეთნო-რელიგიური პროცესები  (სამეცნიერო სემინარი</a:t>
            </a:r>
            <a:r>
              <a:rPr lang="ka-GE" sz="2000" b="1" dirty="0" smtClean="0"/>
              <a:t>)</a:t>
            </a:r>
            <a:endParaRPr lang="en-US" dirty="0"/>
          </a:p>
        </p:txBody>
      </p:sp>
      <p:sp>
        <p:nvSpPr>
          <p:cNvPr id="4" name="ტექსტური ველი 3"/>
          <p:cNvSpPr txBox="1"/>
          <p:nvPr/>
        </p:nvSpPr>
        <p:spPr>
          <a:xfrm>
            <a:off x="4403188" y="5106573"/>
            <a:ext cx="33481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000" b="1" dirty="0" err="1" smtClean="0"/>
              <a:t>ასოც.პროფ</a:t>
            </a:r>
            <a:r>
              <a:rPr lang="ka-GE" sz="2000" b="1" dirty="0" smtClean="0"/>
              <a:t>. ზაზა </a:t>
            </a:r>
            <a:r>
              <a:rPr lang="ka-GE" sz="2000" b="1" dirty="0" err="1" smtClean="0"/>
              <a:t>შაშიკაძე</a:t>
            </a:r>
            <a:r>
              <a:rPr lang="ka-GE" sz="2000" b="1" dirty="0" smtClean="0"/>
              <a:t/>
            </a:r>
            <a:br>
              <a:rPr lang="ka-GE" sz="2000" b="1" dirty="0" smtClean="0"/>
            </a:br>
            <a:r>
              <a:rPr lang="ka-GE" sz="2000" b="1" dirty="0" smtClean="0"/>
              <a:t>ბათუმი, 2019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049671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ka-GE" b="1" dirty="0" smtClean="0"/>
          </a:p>
          <a:p>
            <a:pPr>
              <a:buNone/>
            </a:pPr>
            <a:r>
              <a:rPr lang="ka-GE" b="1" dirty="0" smtClean="0"/>
              <a:t>პირველი </a:t>
            </a:r>
            <a:r>
              <a:rPr lang="ka-GE" b="1" dirty="0" smtClean="0"/>
              <a:t>კონტაქტები:</a:t>
            </a:r>
          </a:p>
          <a:p>
            <a:pPr>
              <a:buFontTx/>
              <a:buChar char="-"/>
            </a:pPr>
            <a:endParaRPr lang="ka-GE" b="1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ka-GE" dirty="0" smtClean="0"/>
              <a:t>1455 და 1479 წლის ლაშქრობები;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ka-GE" dirty="0" smtClean="0"/>
              <a:t>1510 წლის უფლისწულ სელიმის ლაშქრობა იმერეთში;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ka-GE" dirty="0" smtClean="0"/>
              <a:t>1514 წლის ირანის ლაშქრობა და სელიმის ურთიერთობა მზეჭაბუკ ათაბაგთან.</a:t>
            </a:r>
          </a:p>
          <a:p>
            <a:endParaRPr lang="en-US" dirty="0"/>
          </a:p>
        </p:txBody>
      </p:sp>
      <p:sp>
        <p:nvSpPr>
          <p:cNvPr id="4" name="სათაური 3"/>
          <p:cNvSpPr>
            <a:spLocks noGrp="1"/>
          </p:cNvSpPr>
          <p:nvPr>
            <p:ph type="title"/>
          </p:nvPr>
        </p:nvSpPr>
        <p:spPr>
          <a:xfrm>
            <a:off x="1191065" y="541924"/>
            <a:ext cx="10363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>ოსმალთა დაპყრობითი ლაშქრობები საქართველოში და მისი </a:t>
            </a:r>
            <a:r>
              <a:rPr lang="ka-GE" b="1" dirty="0" smtClean="0"/>
              <a:t>შედეგები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1191065" y="640398"/>
            <a:ext cx="10363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ka-GE" b="1" dirty="0" smtClean="0"/>
              <a:t>სამხრეთ საქართველოს ტერიტორიების ინკორპორაცია ოსმალთა იმპერიაში</a:t>
            </a:r>
            <a:r>
              <a:rPr lang="ka-GE" b="1" dirty="0" smtClean="0"/>
              <a:t>: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>
          <a:xfrm>
            <a:off x="1219200" y="2110154"/>
            <a:ext cx="10363200" cy="3909646"/>
          </a:xfrm>
        </p:spPr>
        <p:txBody>
          <a:bodyPr/>
          <a:lstStyle/>
          <a:p>
            <a:pPr marL="0" indent="0">
              <a:buNone/>
            </a:pPr>
            <a:r>
              <a:rPr lang="ka-GE" dirty="0" smtClean="0"/>
              <a:t>-	ქართული ტერიტორიების დაპყრობის საკითხი ქართულ ისტორიოგრაფიაში;</a:t>
            </a:r>
          </a:p>
          <a:p>
            <a:pPr marL="0" indent="0">
              <a:buNone/>
            </a:pPr>
            <a:r>
              <a:rPr lang="ka-GE" dirty="0" smtClean="0"/>
              <a:t>-	მცდარი მოსაზრებები და ახალი წყაროების შეპირისპირება: </a:t>
            </a:r>
          </a:p>
          <a:p>
            <a:pPr marL="0" indent="0">
              <a:buNone/>
            </a:pPr>
            <a:r>
              <a:rPr lang="ka-GE" dirty="0" smtClean="0"/>
              <a:t>-	სამხრეთ-დასავლეთ საქართველოს ტერიტორიების დაპყრობა;</a:t>
            </a:r>
          </a:p>
          <a:p>
            <a:pPr marL="0" indent="0">
              <a:buNone/>
            </a:pPr>
            <a:r>
              <a:rPr lang="ka-GE" dirty="0" smtClean="0"/>
              <a:t>- 	სამცხის და ჯავახეთის ტერიტორიების დაპყრობა;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1162929" y="527857"/>
            <a:ext cx="10363200" cy="1835516"/>
          </a:xfrm>
        </p:spPr>
        <p:txBody>
          <a:bodyPr>
            <a:normAutofit fontScale="90000"/>
          </a:bodyPr>
          <a:lstStyle/>
          <a:p>
            <a:pPr algn="ctr"/>
            <a:r>
              <a:rPr lang="ka-GE" b="1" dirty="0" smtClean="0"/>
              <a:t>ოსმალთა დამკვიდრება სამხრეთ საქართველოს ტერიტორიებზე და ახალი მმართველობის ფორმები</a:t>
            </a:r>
            <a:r>
              <a:rPr lang="ka-GE" b="1" dirty="0" smtClean="0"/>
              <a:t>: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>
          <a:xfrm>
            <a:off x="1219200" y="2883876"/>
            <a:ext cx="10363200" cy="3135923"/>
          </a:xfrm>
        </p:spPr>
        <p:txBody>
          <a:bodyPr/>
          <a:lstStyle/>
          <a:p>
            <a:pPr marL="0" indent="0">
              <a:buNone/>
            </a:pPr>
            <a:r>
              <a:rPr lang="ka-GE" dirty="0" smtClean="0"/>
              <a:t>-	ადმინისტრაციული დაყოფა;</a:t>
            </a:r>
          </a:p>
          <a:p>
            <a:pPr marL="0" indent="0">
              <a:buNone/>
            </a:pPr>
            <a:r>
              <a:rPr lang="ka-GE" dirty="0" smtClean="0"/>
              <a:t>-	</a:t>
            </a:r>
            <a:r>
              <a:rPr lang="ka-GE" dirty="0" err="1" smtClean="0"/>
              <a:t>მიწისმფლობელობის</a:t>
            </a:r>
            <a:r>
              <a:rPr lang="ka-GE" dirty="0" smtClean="0"/>
              <a:t> ფორმების შემოღება;</a:t>
            </a:r>
          </a:p>
          <a:p>
            <a:pPr marL="0" indent="0">
              <a:buNone/>
            </a:pPr>
            <a:r>
              <a:rPr lang="ka-GE" dirty="0" smtClean="0"/>
              <a:t>-	საგადასახადო სისტემა;</a:t>
            </a:r>
          </a:p>
          <a:p>
            <a:pPr marL="0" indent="0">
              <a:buNone/>
            </a:pPr>
            <a:r>
              <a:rPr lang="ka-GE" dirty="0" smtClean="0"/>
              <a:t>-	</a:t>
            </a:r>
            <a:r>
              <a:rPr lang="ka-GE" dirty="0" err="1" smtClean="0"/>
              <a:t>არამუსლიმური</a:t>
            </a:r>
            <a:r>
              <a:rPr lang="ka-GE" dirty="0" smtClean="0"/>
              <a:t> თემი და </a:t>
            </a:r>
            <a:r>
              <a:rPr lang="ka-GE" dirty="0" err="1" smtClean="0"/>
              <a:t>მილეთური</a:t>
            </a:r>
            <a:r>
              <a:rPr lang="ka-GE" dirty="0" smtClean="0"/>
              <a:t> სისტემა</a:t>
            </a:r>
            <a:r>
              <a:rPr lang="ka-GE" dirty="0" smtClean="0"/>
              <a:t>;</a:t>
            </a:r>
            <a:endParaRPr lang="ka-GE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b="1" dirty="0" smtClean="0"/>
              <a:t>რელიგიის გავრცელების </a:t>
            </a:r>
            <a:r>
              <a:rPr lang="ka-GE" b="1" dirty="0" smtClean="0"/>
              <a:t>ფაქტორები: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a-GE" dirty="0" smtClean="0"/>
          </a:p>
          <a:p>
            <a:r>
              <a:rPr lang="ka-GE" dirty="0" smtClean="0"/>
              <a:t>- სახელმწიფოს დამოკიდებულება </a:t>
            </a:r>
            <a:r>
              <a:rPr lang="ka-GE" dirty="0" err="1" smtClean="0"/>
              <a:t>არამუსლიმი</a:t>
            </a:r>
            <a:r>
              <a:rPr lang="ka-GE" dirty="0" smtClean="0"/>
              <a:t> თემებისადმი (რეგლამენტაცია);</a:t>
            </a:r>
            <a:endParaRPr lang="ka-GE" dirty="0" smtClean="0"/>
          </a:p>
          <a:p>
            <a:endParaRPr lang="ka-GE" dirty="0" smtClean="0"/>
          </a:p>
          <a:p>
            <a:r>
              <a:rPr lang="ka-GE" dirty="0" smtClean="0"/>
              <a:t>- ისლამის გავრცელების დინამიკა წყაროთა ანალიზის საფუძველზე;</a:t>
            </a:r>
          </a:p>
          <a:p>
            <a:endParaRPr lang="ka-GE" dirty="0" smtClean="0"/>
          </a:p>
          <a:p>
            <a:r>
              <a:rPr lang="ka-GE" dirty="0" smtClean="0"/>
              <a:t>- რელიგიური სურათი ქართულ პროვინციებში </a:t>
            </a:r>
            <a:r>
              <a:rPr lang="en-US" dirty="0" smtClean="0"/>
              <a:t>XIX </a:t>
            </a:r>
            <a:r>
              <a:rPr lang="ka-GE" dirty="0" smtClean="0"/>
              <a:t>ს-ის წყაროებში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სამართლიანი">
  <a:themeElements>
    <a:clrScheme name="ოფისი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სამართლიანი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სამართლიანი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392</TotalTime>
  <Words>96</Words>
  <Application>Microsoft Office PowerPoint</Application>
  <PresentationFormat>ინდივიდუალური</PresentationFormat>
  <Paragraphs>27</Paragraphs>
  <Slides>5</Slides>
  <Notes>0</Notes>
  <HiddenSlides>0</HiddenSlides>
  <MMClips>0</MMClips>
  <ScaleCrop>false</ScaleCrop>
  <HeadingPairs>
    <vt:vector size="4" baseType="variant"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5</vt:i4>
      </vt:variant>
    </vt:vector>
  </HeadingPairs>
  <TitlesOfParts>
    <vt:vector size="6" baseType="lpstr">
      <vt:lpstr>სამართლიანი</vt:lpstr>
      <vt:lpstr>ბათუმის შოთა რუსთაველის სახელმწიფო უნივერსიტეტი აღმოსავლეთმცოდნეობის დეპარტამენტი</vt:lpstr>
      <vt:lpstr> ოსმალთა დაპყრობითი ლაშქრობები საქართველოში და მისი შედეგები</vt:lpstr>
      <vt:lpstr>სამხრეთ საქართველოს ტერიტორიების ინკორპორაცია ოსმალთა იმპერიაში:</vt:lpstr>
      <vt:lpstr>ოსმალთა დამკვიდრება სამხრეთ საქართველოს ტერიტორიებზე და ახალი მმართველობის ფორმები:</vt:lpstr>
      <vt:lpstr>რელიგიის გავრცელების ფაქტორები: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განვითარების სახელმწიფო პროგრამების გავლენა სამოქალაქო საზოგადოებზე აჭარის რეგიონში</dc:title>
  <dc:creator>user</dc:creator>
  <cp:lastModifiedBy>admin</cp:lastModifiedBy>
  <cp:revision>15</cp:revision>
  <dcterms:created xsi:type="dcterms:W3CDTF">2019-06-18T04:57:21Z</dcterms:created>
  <dcterms:modified xsi:type="dcterms:W3CDTF">2019-07-16T13:26:39Z</dcterms:modified>
</cp:coreProperties>
</file>