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Default Extension="wdp" ContentType="image/vnd.ms-photo"/>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7" r:id="rId1"/>
  </p:sldMasterIdLst>
  <p:notesMasterIdLst>
    <p:notesMasterId r:id="rId18"/>
  </p:notesMasterIdLst>
  <p:sldIdLst>
    <p:sldId id="258" r:id="rId2"/>
    <p:sldId id="296" r:id="rId3"/>
    <p:sldId id="297" r:id="rId4"/>
    <p:sldId id="298" r:id="rId5"/>
    <p:sldId id="299" r:id="rId6"/>
    <p:sldId id="300" r:id="rId7"/>
    <p:sldId id="301" r:id="rId8"/>
    <p:sldId id="302" r:id="rId9"/>
    <p:sldId id="303" r:id="rId10"/>
    <p:sldId id="304" r:id="rId11"/>
    <p:sldId id="306" r:id="rId12"/>
    <p:sldId id="307" r:id="rId13"/>
    <p:sldId id="308" r:id="rId14"/>
    <p:sldId id="309" r:id="rId15"/>
    <p:sldId id="310" r:id="rId16"/>
    <p:sldId id="30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713" autoAdjust="0"/>
  </p:normalViewPr>
  <p:slideViewPr>
    <p:cSldViewPr snapToGrid="0">
      <p:cViewPr>
        <p:scale>
          <a:sx n="60" d="100"/>
          <a:sy n="60" d="100"/>
        </p:scale>
        <p:origin x="-1002" y="-19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1" Type="http://schemas.openxmlformats.org/officeDocument/2006/relationships/image" Target="../media/image5.png"/></Relationships>
</file>

<file path=ppt/diagrams/_rels/data3.xml.rels><?xml version="1.0" encoding="UTF-8" standalone="yes"?>
<Relationships xmlns="http://schemas.openxmlformats.org/package/2006/relationships"><Relationship Id="rId1" Type="http://schemas.openxmlformats.org/officeDocument/2006/relationships/image" Target="../media/image5.png"/></Relationships>
</file>

<file path=ppt/diagrams/_rels/data6.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5.png"/></Relationships>
</file>

<file path=ppt/diagrams/_rels/drawing3.xml.rels><?xml version="1.0" encoding="UTF-8" standalone="yes"?>
<Relationships xmlns="http://schemas.openxmlformats.org/package/2006/relationships"><Relationship Id="rId1" Type="http://schemas.openxmlformats.org/officeDocument/2006/relationships/image" Target="../media/image5.png"/></Relationships>
</file>

<file path=ppt/diagrams/_rels/drawing6.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27111E-6D71-4937-9A6B-6A5211CEA3D8}" type="doc">
      <dgm:prSet loTypeId="urn:microsoft.com/office/officeart/2005/8/layout/vList3" loCatId="list" qsTypeId="urn:microsoft.com/office/officeart/2005/8/quickstyle/simple1" qsCatId="simple" csTypeId="urn:microsoft.com/office/officeart/2005/8/colors/accent1_2" csCatId="accent1" phldr="1"/>
      <dgm:spPr/>
    </dgm:pt>
    <dgm:pt modelId="{C032A615-87FB-467E-868B-CF4EE50F108C}">
      <dgm:prSet phldrT="[Text]"/>
      <dgm:spPr/>
      <dgm:t>
        <a:bodyPr/>
        <a:lstStyle/>
        <a:p>
          <a:r>
            <a:rPr lang="ka-GE" b="1" dirty="0" smtClean="0">
              <a:solidFill>
                <a:schemeClr val="accent2">
                  <a:lumMod val="75000"/>
                </a:schemeClr>
              </a:solidFill>
            </a:rPr>
            <a:t>ინოვაციური ეკონომიკის პროდუქციის ხვედრითი წილი ქვეყნის მთლიან შიგა პროდუქტში;</a:t>
          </a:r>
          <a:endParaRPr lang="ru-RU" b="1" dirty="0">
            <a:solidFill>
              <a:schemeClr val="accent2">
                <a:lumMod val="75000"/>
              </a:schemeClr>
            </a:solidFill>
          </a:endParaRPr>
        </a:p>
      </dgm:t>
    </dgm:pt>
    <dgm:pt modelId="{0EA06475-637E-47EA-BFA3-D55B6978438D}" type="parTrans" cxnId="{006A07C3-9926-4CEE-9CEB-DDA12F7EB30A}">
      <dgm:prSet/>
      <dgm:spPr/>
      <dgm:t>
        <a:bodyPr/>
        <a:lstStyle/>
        <a:p>
          <a:endParaRPr lang="ru-RU"/>
        </a:p>
      </dgm:t>
    </dgm:pt>
    <dgm:pt modelId="{9041EDDB-60E5-4D7B-95B1-C6826567BD32}" type="sibTrans" cxnId="{006A07C3-9926-4CEE-9CEB-DDA12F7EB30A}">
      <dgm:prSet/>
      <dgm:spPr/>
      <dgm:t>
        <a:bodyPr/>
        <a:lstStyle/>
        <a:p>
          <a:endParaRPr lang="ru-RU"/>
        </a:p>
      </dgm:t>
    </dgm:pt>
    <dgm:pt modelId="{9105EF49-D658-4203-BEA8-2A6C95E64093}">
      <dgm:prSet/>
      <dgm:spPr/>
      <dgm:t>
        <a:bodyPr/>
        <a:lstStyle/>
        <a:p>
          <a:r>
            <a:rPr lang="ka-GE" b="1" dirty="0" smtClean="0">
              <a:solidFill>
                <a:schemeClr val="accent2">
                  <a:lumMod val="75000"/>
                </a:schemeClr>
              </a:solidFill>
            </a:rPr>
            <a:t>ქვეყნის ინტელექტუალურ სექტორში (განათლება, მეცნიერება) წლის განმავლობაში გაწეული დანახარჯების ხვედრითი წილი სახელმწიფოს საერთო დანახრაჯებში</a:t>
          </a:r>
          <a:r>
            <a:rPr lang="ka-GE" dirty="0" smtClean="0">
              <a:solidFill>
                <a:schemeClr val="accent2">
                  <a:lumMod val="75000"/>
                </a:schemeClr>
              </a:solidFill>
            </a:rPr>
            <a:t>;</a:t>
          </a:r>
          <a:endParaRPr lang="ru-RU" dirty="0">
            <a:solidFill>
              <a:schemeClr val="accent2">
                <a:lumMod val="75000"/>
              </a:schemeClr>
            </a:solidFill>
          </a:endParaRPr>
        </a:p>
      </dgm:t>
    </dgm:pt>
    <dgm:pt modelId="{88A58588-0219-4235-94AD-7D2D1D70C586}" type="parTrans" cxnId="{AB058687-77D2-434E-87EC-F4E1BE2F980B}">
      <dgm:prSet/>
      <dgm:spPr/>
      <dgm:t>
        <a:bodyPr/>
        <a:lstStyle/>
        <a:p>
          <a:endParaRPr lang="ru-RU"/>
        </a:p>
      </dgm:t>
    </dgm:pt>
    <dgm:pt modelId="{5F809937-2A4A-4753-A886-9C61867EE830}" type="sibTrans" cxnId="{AB058687-77D2-434E-87EC-F4E1BE2F980B}">
      <dgm:prSet/>
      <dgm:spPr/>
      <dgm:t>
        <a:bodyPr/>
        <a:lstStyle/>
        <a:p>
          <a:endParaRPr lang="ru-RU"/>
        </a:p>
      </dgm:t>
    </dgm:pt>
    <dgm:pt modelId="{80DE8584-FF7D-4BF3-85EC-9F45E39D9A27}">
      <dgm:prSet/>
      <dgm:spPr/>
      <dgm:t>
        <a:bodyPr/>
        <a:lstStyle/>
        <a:p>
          <a:r>
            <a:rPr lang="ka-GE" b="1" dirty="0" smtClean="0">
              <a:solidFill>
                <a:schemeClr val="accent2">
                  <a:lumMod val="75000"/>
                </a:schemeClr>
              </a:solidFill>
            </a:rPr>
            <a:t>ეკონომიკის ინოვაციურ სექტორში დასაქმებულთა ხვედრითი წონა ქვეყნის მაშტაბით დასაქმებულთა საერთო რიცხოვნობაში;</a:t>
          </a:r>
          <a:endParaRPr lang="ru-RU" b="1" dirty="0">
            <a:solidFill>
              <a:schemeClr val="accent2">
                <a:lumMod val="75000"/>
              </a:schemeClr>
            </a:solidFill>
          </a:endParaRPr>
        </a:p>
      </dgm:t>
    </dgm:pt>
    <dgm:pt modelId="{EF931603-A66E-4A9E-BC73-380D60886141}" type="parTrans" cxnId="{DACC1B4A-79E4-4550-93FC-2FB0EF9C3D51}">
      <dgm:prSet/>
      <dgm:spPr/>
      <dgm:t>
        <a:bodyPr/>
        <a:lstStyle/>
        <a:p>
          <a:endParaRPr lang="ru-RU"/>
        </a:p>
      </dgm:t>
    </dgm:pt>
    <dgm:pt modelId="{C6FB3DA1-A290-4261-947F-398A5A6D45BB}" type="sibTrans" cxnId="{DACC1B4A-79E4-4550-93FC-2FB0EF9C3D51}">
      <dgm:prSet/>
      <dgm:spPr/>
      <dgm:t>
        <a:bodyPr/>
        <a:lstStyle/>
        <a:p>
          <a:endParaRPr lang="ru-RU"/>
        </a:p>
      </dgm:t>
    </dgm:pt>
    <dgm:pt modelId="{6DB7AEAC-D2C1-4253-9949-6AF432ED7FC3}" type="pres">
      <dgm:prSet presAssocID="{3927111E-6D71-4937-9A6B-6A5211CEA3D8}" presName="linearFlow" presStyleCnt="0">
        <dgm:presLayoutVars>
          <dgm:dir/>
          <dgm:resizeHandles val="exact"/>
        </dgm:presLayoutVars>
      </dgm:prSet>
      <dgm:spPr/>
    </dgm:pt>
    <dgm:pt modelId="{F0E0172F-DD9B-4893-8F00-3A234D01635F}" type="pres">
      <dgm:prSet presAssocID="{C032A615-87FB-467E-868B-CF4EE50F108C}" presName="composite" presStyleCnt="0"/>
      <dgm:spPr/>
    </dgm:pt>
    <dgm:pt modelId="{354C5A97-B12A-4AE9-AC4C-575B32E1FF26}" type="pres">
      <dgm:prSet presAssocID="{C032A615-87FB-467E-868B-CF4EE50F108C}" presName="imgShp" presStyleLbl="fgImgPlace1" presStyleIdx="0" presStyleCnt="3"/>
      <dgm:spPr>
        <a:blipFill rotWithShape="0">
          <a:blip xmlns:r="http://schemas.openxmlformats.org/officeDocument/2006/relationships" r:embed="rId1"/>
          <a:stretch>
            <a:fillRect/>
          </a:stretch>
        </a:blipFill>
      </dgm:spPr>
    </dgm:pt>
    <dgm:pt modelId="{B482F95E-B05B-42D0-BD6A-5AABDEEC6E73}" type="pres">
      <dgm:prSet presAssocID="{C032A615-87FB-467E-868B-CF4EE50F108C}" presName="txShp" presStyleLbl="node1" presStyleIdx="0" presStyleCnt="3">
        <dgm:presLayoutVars>
          <dgm:bulletEnabled val="1"/>
        </dgm:presLayoutVars>
      </dgm:prSet>
      <dgm:spPr/>
      <dgm:t>
        <a:bodyPr/>
        <a:lstStyle/>
        <a:p>
          <a:endParaRPr lang="ru-RU"/>
        </a:p>
      </dgm:t>
    </dgm:pt>
    <dgm:pt modelId="{01AB62FA-A670-45EF-8DDA-2C87963E866E}" type="pres">
      <dgm:prSet presAssocID="{9041EDDB-60E5-4D7B-95B1-C6826567BD32}" presName="spacing" presStyleCnt="0"/>
      <dgm:spPr/>
    </dgm:pt>
    <dgm:pt modelId="{3610F754-8ADF-45FF-A985-3E3551D8ADD5}" type="pres">
      <dgm:prSet presAssocID="{9105EF49-D658-4203-BEA8-2A6C95E64093}" presName="composite" presStyleCnt="0"/>
      <dgm:spPr/>
    </dgm:pt>
    <dgm:pt modelId="{472BBEE9-676A-4900-8080-33D55685A171}" type="pres">
      <dgm:prSet presAssocID="{9105EF49-D658-4203-BEA8-2A6C95E64093}" presName="imgShp" presStyleLbl="fgImgPlace1" presStyleIdx="1" presStyleCnt="3"/>
      <dgm:spPr>
        <a:blipFill rotWithShape="0">
          <a:blip xmlns:r="http://schemas.openxmlformats.org/officeDocument/2006/relationships" r:embed="rId1"/>
          <a:stretch>
            <a:fillRect/>
          </a:stretch>
        </a:blipFill>
      </dgm:spPr>
    </dgm:pt>
    <dgm:pt modelId="{0389B977-B5A2-4D63-A71E-2DBA117E432B}" type="pres">
      <dgm:prSet presAssocID="{9105EF49-D658-4203-BEA8-2A6C95E64093}" presName="txShp" presStyleLbl="node1" presStyleIdx="1" presStyleCnt="3">
        <dgm:presLayoutVars>
          <dgm:bulletEnabled val="1"/>
        </dgm:presLayoutVars>
      </dgm:prSet>
      <dgm:spPr/>
    </dgm:pt>
    <dgm:pt modelId="{7F17C4D3-5AFE-4408-AD72-A058F2FC3D1D}" type="pres">
      <dgm:prSet presAssocID="{5F809937-2A4A-4753-A886-9C61867EE830}" presName="spacing" presStyleCnt="0"/>
      <dgm:spPr/>
    </dgm:pt>
    <dgm:pt modelId="{6254E1A5-0DCF-44FB-A469-8A1312108BC7}" type="pres">
      <dgm:prSet presAssocID="{80DE8584-FF7D-4BF3-85EC-9F45E39D9A27}" presName="composite" presStyleCnt="0"/>
      <dgm:spPr/>
    </dgm:pt>
    <dgm:pt modelId="{CCE6077F-FFBF-4AD8-9B9C-8648E810E36C}" type="pres">
      <dgm:prSet presAssocID="{80DE8584-FF7D-4BF3-85EC-9F45E39D9A27}" presName="imgShp" presStyleLbl="fgImgPlace1" presStyleIdx="2" presStyleCnt="3"/>
      <dgm:spPr>
        <a:blipFill rotWithShape="0">
          <a:blip xmlns:r="http://schemas.openxmlformats.org/officeDocument/2006/relationships" r:embed="rId1"/>
          <a:stretch>
            <a:fillRect/>
          </a:stretch>
        </a:blipFill>
      </dgm:spPr>
    </dgm:pt>
    <dgm:pt modelId="{827E196B-8467-49DE-96DA-F6D9B8D0C099}" type="pres">
      <dgm:prSet presAssocID="{80DE8584-FF7D-4BF3-85EC-9F45E39D9A27}" presName="txShp" presStyleLbl="node1" presStyleIdx="2" presStyleCnt="3">
        <dgm:presLayoutVars>
          <dgm:bulletEnabled val="1"/>
        </dgm:presLayoutVars>
      </dgm:prSet>
      <dgm:spPr/>
    </dgm:pt>
  </dgm:ptLst>
  <dgm:cxnLst>
    <dgm:cxn modelId="{73AB74F2-1FC2-4D0C-A007-0BF65ED682DC}" type="presOf" srcId="{9105EF49-D658-4203-BEA8-2A6C95E64093}" destId="{0389B977-B5A2-4D63-A71E-2DBA117E432B}" srcOrd="0" destOrd="0" presId="urn:microsoft.com/office/officeart/2005/8/layout/vList3"/>
    <dgm:cxn modelId="{DACC1B4A-79E4-4550-93FC-2FB0EF9C3D51}" srcId="{3927111E-6D71-4937-9A6B-6A5211CEA3D8}" destId="{80DE8584-FF7D-4BF3-85EC-9F45E39D9A27}" srcOrd="2" destOrd="0" parTransId="{EF931603-A66E-4A9E-BC73-380D60886141}" sibTransId="{C6FB3DA1-A290-4261-947F-398A5A6D45BB}"/>
    <dgm:cxn modelId="{970BD8C5-45F1-4010-8318-9C52A464CD35}" type="presOf" srcId="{80DE8584-FF7D-4BF3-85EC-9F45E39D9A27}" destId="{827E196B-8467-49DE-96DA-F6D9B8D0C099}" srcOrd="0" destOrd="0" presId="urn:microsoft.com/office/officeart/2005/8/layout/vList3"/>
    <dgm:cxn modelId="{482AB775-89F5-471E-84DE-851AA7026643}" type="presOf" srcId="{3927111E-6D71-4937-9A6B-6A5211CEA3D8}" destId="{6DB7AEAC-D2C1-4253-9949-6AF432ED7FC3}" srcOrd="0" destOrd="0" presId="urn:microsoft.com/office/officeart/2005/8/layout/vList3"/>
    <dgm:cxn modelId="{AB058687-77D2-434E-87EC-F4E1BE2F980B}" srcId="{3927111E-6D71-4937-9A6B-6A5211CEA3D8}" destId="{9105EF49-D658-4203-BEA8-2A6C95E64093}" srcOrd="1" destOrd="0" parTransId="{88A58588-0219-4235-94AD-7D2D1D70C586}" sibTransId="{5F809937-2A4A-4753-A886-9C61867EE830}"/>
    <dgm:cxn modelId="{006A07C3-9926-4CEE-9CEB-DDA12F7EB30A}" srcId="{3927111E-6D71-4937-9A6B-6A5211CEA3D8}" destId="{C032A615-87FB-467E-868B-CF4EE50F108C}" srcOrd="0" destOrd="0" parTransId="{0EA06475-637E-47EA-BFA3-D55B6978438D}" sibTransId="{9041EDDB-60E5-4D7B-95B1-C6826567BD32}"/>
    <dgm:cxn modelId="{DF5C38BB-5A71-4BCC-BC5E-385072822B6F}" type="presOf" srcId="{C032A615-87FB-467E-868B-CF4EE50F108C}" destId="{B482F95E-B05B-42D0-BD6A-5AABDEEC6E73}" srcOrd="0" destOrd="0" presId="urn:microsoft.com/office/officeart/2005/8/layout/vList3"/>
    <dgm:cxn modelId="{CA3E6EB7-1A46-400E-9733-C718B864AB60}" type="presParOf" srcId="{6DB7AEAC-D2C1-4253-9949-6AF432ED7FC3}" destId="{F0E0172F-DD9B-4893-8F00-3A234D01635F}" srcOrd="0" destOrd="0" presId="urn:microsoft.com/office/officeart/2005/8/layout/vList3"/>
    <dgm:cxn modelId="{468AB54C-F41B-47DD-ADF6-9982B20F30CB}" type="presParOf" srcId="{F0E0172F-DD9B-4893-8F00-3A234D01635F}" destId="{354C5A97-B12A-4AE9-AC4C-575B32E1FF26}" srcOrd="0" destOrd="0" presId="urn:microsoft.com/office/officeart/2005/8/layout/vList3"/>
    <dgm:cxn modelId="{DB0FFD29-36EE-44A4-9818-A781E202E63C}" type="presParOf" srcId="{F0E0172F-DD9B-4893-8F00-3A234D01635F}" destId="{B482F95E-B05B-42D0-BD6A-5AABDEEC6E73}" srcOrd="1" destOrd="0" presId="urn:microsoft.com/office/officeart/2005/8/layout/vList3"/>
    <dgm:cxn modelId="{8DCD6B7F-AED3-4E06-B123-9A46C111399D}" type="presParOf" srcId="{6DB7AEAC-D2C1-4253-9949-6AF432ED7FC3}" destId="{01AB62FA-A670-45EF-8DDA-2C87963E866E}" srcOrd="1" destOrd="0" presId="urn:microsoft.com/office/officeart/2005/8/layout/vList3"/>
    <dgm:cxn modelId="{1D69551E-137D-42D1-8A0B-609A00E81CCA}" type="presParOf" srcId="{6DB7AEAC-D2C1-4253-9949-6AF432ED7FC3}" destId="{3610F754-8ADF-45FF-A985-3E3551D8ADD5}" srcOrd="2" destOrd="0" presId="urn:microsoft.com/office/officeart/2005/8/layout/vList3"/>
    <dgm:cxn modelId="{3622C8F6-865D-4882-BBEB-8A460C780668}" type="presParOf" srcId="{3610F754-8ADF-45FF-A985-3E3551D8ADD5}" destId="{472BBEE9-676A-4900-8080-33D55685A171}" srcOrd="0" destOrd="0" presId="urn:microsoft.com/office/officeart/2005/8/layout/vList3"/>
    <dgm:cxn modelId="{B1E3F6E0-78C8-4C19-9AE5-27B71BCE9DBF}" type="presParOf" srcId="{3610F754-8ADF-45FF-A985-3E3551D8ADD5}" destId="{0389B977-B5A2-4D63-A71E-2DBA117E432B}" srcOrd="1" destOrd="0" presId="urn:microsoft.com/office/officeart/2005/8/layout/vList3"/>
    <dgm:cxn modelId="{5B474750-8DA0-4732-8EC3-081557C68ABA}" type="presParOf" srcId="{6DB7AEAC-D2C1-4253-9949-6AF432ED7FC3}" destId="{7F17C4D3-5AFE-4408-AD72-A058F2FC3D1D}" srcOrd="3" destOrd="0" presId="urn:microsoft.com/office/officeart/2005/8/layout/vList3"/>
    <dgm:cxn modelId="{8281CD4C-5035-4B49-AB33-7B15BDF56D2C}" type="presParOf" srcId="{6DB7AEAC-D2C1-4253-9949-6AF432ED7FC3}" destId="{6254E1A5-0DCF-44FB-A469-8A1312108BC7}" srcOrd="4" destOrd="0" presId="urn:microsoft.com/office/officeart/2005/8/layout/vList3"/>
    <dgm:cxn modelId="{C2D52871-BA64-463A-9743-1710439F368D}" type="presParOf" srcId="{6254E1A5-0DCF-44FB-A469-8A1312108BC7}" destId="{CCE6077F-FFBF-4AD8-9B9C-8648E810E36C}" srcOrd="0" destOrd="0" presId="urn:microsoft.com/office/officeart/2005/8/layout/vList3"/>
    <dgm:cxn modelId="{D3A7F9CC-DB3B-4B0B-A5A2-70F8B0BBB6CA}" type="presParOf" srcId="{6254E1A5-0DCF-44FB-A469-8A1312108BC7}" destId="{827E196B-8467-49DE-96DA-F6D9B8D0C099}" srcOrd="1" destOrd="0" presId="urn:microsoft.com/office/officeart/2005/8/layout/vLis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AA851-EAC6-4DBB-A720-A458F82E178F}" type="doc">
      <dgm:prSet loTypeId="urn:microsoft.com/office/officeart/2005/8/layout/vList3" loCatId="list" qsTypeId="urn:microsoft.com/office/officeart/2005/8/quickstyle/simple1" qsCatId="simple" csTypeId="urn:microsoft.com/office/officeart/2005/8/colors/accent1_2" csCatId="accent1" phldr="1"/>
      <dgm:spPr/>
    </dgm:pt>
    <dgm:pt modelId="{819E03F8-DE4A-4ECE-8D30-A2A5F138FF76}">
      <dgm:prSet phldrT="[Text]"/>
      <dgm:spPr/>
      <dgm:t>
        <a:bodyPr/>
        <a:lstStyle/>
        <a:p>
          <a:r>
            <a:rPr lang="ka-GE" b="1" dirty="0" smtClean="0">
              <a:solidFill>
                <a:schemeClr val="accent2"/>
              </a:solidFill>
            </a:rPr>
            <a:t>მიმართულება</a:t>
          </a:r>
          <a:endParaRPr lang="ru-RU" b="1" dirty="0">
            <a:solidFill>
              <a:schemeClr val="accent2"/>
            </a:solidFill>
          </a:endParaRPr>
        </a:p>
      </dgm:t>
    </dgm:pt>
    <dgm:pt modelId="{2B1C2EF0-62C4-454F-BC15-0FBE3ADE4263}" type="parTrans" cxnId="{641C724F-C6B2-4314-B2EA-364A3DEFEAC2}">
      <dgm:prSet/>
      <dgm:spPr/>
      <dgm:t>
        <a:bodyPr/>
        <a:lstStyle/>
        <a:p>
          <a:endParaRPr lang="ru-RU"/>
        </a:p>
      </dgm:t>
    </dgm:pt>
    <dgm:pt modelId="{1BEF8627-EB83-4481-B9FE-19350B1FABDF}" type="sibTrans" cxnId="{641C724F-C6B2-4314-B2EA-364A3DEFEAC2}">
      <dgm:prSet/>
      <dgm:spPr/>
      <dgm:t>
        <a:bodyPr/>
        <a:lstStyle/>
        <a:p>
          <a:endParaRPr lang="ru-RU"/>
        </a:p>
      </dgm:t>
    </dgm:pt>
    <dgm:pt modelId="{7C14CB49-6AE3-4F75-A296-B647D544A4D8}">
      <dgm:prSet/>
      <dgm:spPr/>
      <dgm:t>
        <a:bodyPr/>
        <a:lstStyle/>
        <a:p>
          <a:r>
            <a:rPr lang="ka-GE" b="1" dirty="0" smtClean="0">
              <a:solidFill>
                <a:schemeClr val="accent2"/>
              </a:solidFill>
            </a:rPr>
            <a:t>სიახლე </a:t>
          </a:r>
          <a:endParaRPr lang="ru-RU" b="1" dirty="0">
            <a:solidFill>
              <a:schemeClr val="accent2"/>
            </a:solidFill>
          </a:endParaRPr>
        </a:p>
      </dgm:t>
    </dgm:pt>
    <dgm:pt modelId="{AB349F34-645B-44BD-A0A0-6B20617D84A6}" type="parTrans" cxnId="{837DA374-98D6-40B4-A431-DD372175C501}">
      <dgm:prSet/>
      <dgm:spPr/>
      <dgm:t>
        <a:bodyPr/>
        <a:lstStyle/>
        <a:p>
          <a:endParaRPr lang="ru-RU"/>
        </a:p>
      </dgm:t>
    </dgm:pt>
    <dgm:pt modelId="{EBFC1729-CFB4-4931-8995-6DF08478D2E8}" type="sibTrans" cxnId="{837DA374-98D6-40B4-A431-DD372175C501}">
      <dgm:prSet/>
      <dgm:spPr/>
      <dgm:t>
        <a:bodyPr/>
        <a:lstStyle/>
        <a:p>
          <a:endParaRPr lang="ru-RU"/>
        </a:p>
      </dgm:t>
    </dgm:pt>
    <dgm:pt modelId="{076234CD-92EF-49A3-BC10-F56A85854D45}">
      <dgm:prSet/>
      <dgm:spPr/>
      <dgm:t>
        <a:bodyPr/>
        <a:lstStyle/>
        <a:p>
          <a:r>
            <a:rPr lang="ka-GE" b="1" dirty="0" smtClean="0">
              <a:solidFill>
                <a:schemeClr val="accent2"/>
              </a:solidFill>
            </a:rPr>
            <a:t>„რადიკალიზმი“ </a:t>
          </a:r>
          <a:endParaRPr lang="ru-RU" b="1" dirty="0">
            <a:solidFill>
              <a:schemeClr val="accent2"/>
            </a:solidFill>
          </a:endParaRPr>
        </a:p>
      </dgm:t>
    </dgm:pt>
    <dgm:pt modelId="{C843E389-DF01-441C-8BCD-13A12BE1C40F}" type="parTrans" cxnId="{328FF088-FE01-4E50-97F0-D3FA435DE810}">
      <dgm:prSet/>
      <dgm:spPr/>
      <dgm:t>
        <a:bodyPr/>
        <a:lstStyle/>
        <a:p>
          <a:endParaRPr lang="ru-RU"/>
        </a:p>
      </dgm:t>
    </dgm:pt>
    <dgm:pt modelId="{AAEE1B07-74CC-474F-AD27-8BEFFCE02B92}" type="sibTrans" cxnId="{328FF088-FE01-4E50-97F0-D3FA435DE810}">
      <dgm:prSet/>
      <dgm:spPr/>
      <dgm:t>
        <a:bodyPr/>
        <a:lstStyle/>
        <a:p>
          <a:endParaRPr lang="ru-RU"/>
        </a:p>
      </dgm:t>
    </dgm:pt>
    <dgm:pt modelId="{33A9A484-6D14-4C4B-8C33-97AECA742480}" type="pres">
      <dgm:prSet presAssocID="{DBDAA851-EAC6-4DBB-A720-A458F82E178F}" presName="linearFlow" presStyleCnt="0">
        <dgm:presLayoutVars>
          <dgm:dir/>
          <dgm:resizeHandles val="exact"/>
        </dgm:presLayoutVars>
      </dgm:prSet>
      <dgm:spPr/>
    </dgm:pt>
    <dgm:pt modelId="{81D95A62-0B89-487B-B15C-08E90E3F83E8}" type="pres">
      <dgm:prSet presAssocID="{819E03F8-DE4A-4ECE-8D30-A2A5F138FF76}" presName="composite" presStyleCnt="0"/>
      <dgm:spPr/>
    </dgm:pt>
    <dgm:pt modelId="{AE8C344E-22B7-419C-A0E2-22F53D5F4B65}" type="pres">
      <dgm:prSet presAssocID="{819E03F8-DE4A-4ECE-8D30-A2A5F138FF76}" presName="imgShp" presStyleLbl="fgImgPlace1" presStyleIdx="0" presStyleCnt="3"/>
      <dgm:spPr>
        <a:blipFill rotWithShape="0">
          <a:blip xmlns:r="http://schemas.openxmlformats.org/officeDocument/2006/relationships" r:embed="rId1"/>
          <a:stretch>
            <a:fillRect/>
          </a:stretch>
        </a:blipFill>
      </dgm:spPr>
    </dgm:pt>
    <dgm:pt modelId="{A5F736A5-060F-4A6E-8E04-94AD717E2A17}" type="pres">
      <dgm:prSet presAssocID="{819E03F8-DE4A-4ECE-8D30-A2A5F138FF76}" presName="txShp" presStyleLbl="node1" presStyleIdx="0" presStyleCnt="3">
        <dgm:presLayoutVars>
          <dgm:bulletEnabled val="1"/>
        </dgm:presLayoutVars>
      </dgm:prSet>
      <dgm:spPr/>
      <dgm:t>
        <a:bodyPr/>
        <a:lstStyle/>
        <a:p>
          <a:endParaRPr lang="ru-RU"/>
        </a:p>
      </dgm:t>
    </dgm:pt>
    <dgm:pt modelId="{59180172-82F7-405D-81E9-EE2678A523D3}" type="pres">
      <dgm:prSet presAssocID="{1BEF8627-EB83-4481-B9FE-19350B1FABDF}" presName="spacing" presStyleCnt="0"/>
      <dgm:spPr/>
    </dgm:pt>
    <dgm:pt modelId="{49C745FF-D295-4B10-83CA-8F876DEAFB69}" type="pres">
      <dgm:prSet presAssocID="{7C14CB49-6AE3-4F75-A296-B647D544A4D8}" presName="composite" presStyleCnt="0"/>
      <dgm:spPr/>
    </dgm:pt>
    <dgm:pt modelId="{54C59CDC-9ABB-4BF8-A345-59D618DA5DC3}" type="pres">
      <dgm:prSet presAssocID="{7C14CB49-6AE3-4F75-A296-B647D544A4D8}" presName="imgShp" presStyleLbl="fgImgPlace1" presStyleIdx="1" presStyleCnt="3"/>
      <dgm:spPr>
        <a:blipFill rotWithShape="0">
          <a:blip xmlns:r="http://schemas.openxmlformats.org/officeDocument/2006/relationships" r:embed="rId1"/>
          <a:stretch>
            <a:fillRect/>
          </a:stretch>
        </a:blipFill>
      </dgm:spPr>
    </dgm:pt>
    <dgm:pt modelId="{15BBC6B2-B017-4863-B18A-F7DCD063AF83}" type="pres">
      <dgm:prSet presAssocID="{7C14CB49-6AE3-4F75-A296-B647D544A4D8}" presName="txShp" presStyleLbl="node1" presStyleIdx="1" presStyleCnt="3">
        <dgm:presLayoutVars>
          <dgm:bulletEnabled val="1"/>
        </dgm:presLayoutVars>
      </dgm:prSet>
      <dgm:spPr/>
    </dgm:pt>
    <dgm:pt modelId="{72193CE8-CA81-4FDF-8753-57D1EF810E58}" type="pres">
      <dgm:prSet presAssocID="{EBFC1729-CFB4-4931-8995-6DF08478D2E8}" presName="spacing" presStyleCnt="0"/>
      <dgm:spPr/>
    </dgm:pt>
    <dgm:pt modelId="{2C55C072-4435-4103-89DB-4CBA410FD36B}" type="pres">
      <dgm:prSet presAssocID="{076234CD-92EF-49A3-BC10-F56A85854D45}" presName="composite" presStyleCnt="0"/>
      <dgm:spPr/>
    </dgm:pt>
    <dgm:pt modelId="{FE5B0A88-5784-44D2-9215-836859F60412}" type="pres">
      <dgm:prSet presAssocID="{076234CD-92EF-49A3-BC10-F56A85854D45}" presName="imgShp" presStyleLbl="fgImgPlace1" presStyleIdx="2" presStyleCnt="3"/>
      <dgm:spPr>
        <a:blipFill rotWithShape="0">
          <a:blip xmlns:r="http://schemas.openxmlformats.org/officeDocument/2006/relationships" r:embed="rId1"/>
          <a:stretch>
            <a:fillRect/>
          </a:stretch>
        </a:blipFill>
      </dgm:spPr>
    </dgm:pt>
    <dgm:pt modelId="{1E1754C4-B13A-43B5-A580-8009001C1CE4}" type="pres">
      <dgm:prSet presAssocID="{076234CD-92EF-49A3-BC10-F56A85854D45}" presName="txShp" presStyleLbl="node1" presStyleIdx="2" presStyleCnt="3">
        <dgm:presLayoutVars>
          <dgm:bulletEnabled val="1"/>
        </dgm:presLayoutVars>
      </dgm:prSet>
      <dgm:spPr/>
    </dgm:pt>
  </dgm:ptLst>
  <dgm:cxnLst>
    <dgm:cxn modelId="{837DA374-98D6-40B4-A431-DD372175C501}" srcId="{DBDAA851-EAC6-4DBB-A720-A458F82E178F}" destId="{7C14CB49-6AE3-4F75-A296-B647D544A4D8}" srcOrd="1" destOrd="0" parTransId="{AB349F34-645B-44BD-A0A0-6B20617D84A6}" sibTransId="{EBFC1729-CFB4-4931-8995-6DF08478D2E8}"/>
    <dgm:cxn modelId="{9F54FD97-AC5B-4606-8D63-C0552EA3FC4A}" type="presOf" srcId="{819E03F8-DE4A-4ECE-8D30-A2A5F138FF76}" destId="{A5F736A5-060F-4A6E-8E04-94AD717E2A17}" srcOrd="0" destOrd="0" presId="urn:microsoft.com/office/officeart/2005/8/layout/vList3"/>
    <dgm:cxn modelId="{A160CE5D-6BA8-49A7-8B8F-F9623F046677}" type="presOf" srcId="{7C14CB49-6AE3-4F75-A296-B647D544A4D8}" destId="{15BBC6B2-B017-4863-B18A-F7DCD063AF83}" srcOrd="0" destOrd="0" presId="urn:microsoft.com/office/officeart/2005/8/layout/vList3"/>
    <dgm:cxn modelId="{25078A7A-0896-4A1B-B48A-BB919C3189C0}" type="presOf" srcId="{DBDAA851-EAC6-4DBB-A720-A458F82E178F}" destId="{33A9A484-6D14-4C4B-8C33-97AECA742480}" srcOrd="0" destOrd="0" presId="urn:microsoft.com/office/officeart/2005/8/layout/vList3"/>
    <dgm:cxn modelId="{641C724F-C6B2-4314-B2EA-364A3DEFEAC2}" srcId="{DBDAA851-EAC6-4DBB-A720-A458F82E178F}" destId="{819E03F8-DE4A-4ECE-8D30-A2A5F138FF76}" srcOrd="0" destOrd="0" parTransId="{2B1C2EF0-62C4-454F-BC15-0FBE3ADE4263}" sibTransId="{1BEF8627-EB83-4481-B9FE-19350B1FABDF}"/>
    <dgm:cxn modelId="{737F6516-0031-44BC-A750-0B0DA0F455ED}" type="presOf" srcId="{076234CD-92EF-49A3-BC10-F56A85854D45}" destId="{1E1754C4-B13A-43B5-A580-8009001C1CE4}" srcOrd="0" destOrd="0" presId="urn:microsoft.com/office/officeart/2005/8/layout/vList3"/>
    <dgm:cxn modelId="{328FF088-FE01-4E50-97F0-D3FA435DE810}" srcId="{DBDAA851-EAC6-4DBB-A720-A458F82E178F}" destId="{076234CD-92EF-49A3-BC10-F56A85854D45}" srcOrd="2" destOrd="0" parTransId="{C843E389-DF01-441C-8BCD-13A12BE1C40F}" sibTransId="{AAEE1B07-74CC-474F-AD27-8BEFFCE02B92}"/>
    <dgm:cxn modelId="{2F12AD35-5738-4037-936B-F6FB59FBDEFD}" type="presParOf" srcId="{33A9A484-6D14-4C4B-8C33-97AECA742480}" destId="{81D95A62-0B89-487B-B15C-08E90E3F83E8}" srcOrd="0" destOrd="0" presId="urn:microsoft.com/office/officeart/2005/8/layout/vList3"/>
    <dgm:cxn modelId="{7FE1DEE3-62D7-45BD-8761-C9C28433DD60}" type="presParOf" srcId="{81D95A62-0B89-487B-B15C-08E90E3F83E8}" destId="{AE8C344E-22B7-419C-A0E2-22F53D5F4B65}" srcOrd="0" destOrd="0" presId="urn:microsoft.com/office/officeart/2005/8/layout/vList3"/>
    <dgm:cxn modelId="{92F1BAFF-E62B-42F2-9FB9-A9BFF88EFBD9}" type="presParOf" srcId="{81D95A62-0B89-487B-B15C-08E90E3F83E8}" destId="{A5F736A5-060F-4A6E-8E04-94AD717E2A17}" srcOrd="1" destOrd="0" presId="urn:microsoft.com/office/officeart/2005/8/layout/vList3"/>
    <dgm:cxn modelId="{677BA6B3-FF6B-4AC0-BD94-6C10511AA095}" type="presParOf" srcId="{33A9A484-6D14-4C4B-8C33-97AECA742480}" destId="{59180172-82F7-405D-81E9-EE2678A523D3}" srcOrd="1" destOrd="0" presId="urn:microsoft.com/office/officeart/2005/8/layout/vList3"/>
    <dgm:cxn modelId="{1FA4D492-6107-4D72-A096-61C7C587B6F1}" type="presParOf" srcId="{33A9A484-6D14-4C4B-8C33-97AECA742480}" destId="{49C745FF-D295-4B10-83CA-8F876DEAFB69}" srcOrd="2" destOrd="0" presId="urn:microsoft.com/office/officeart/2005/8/layout/vList3"/>
    <dgm:cxn modelId="{C819DC3E-7E9F-4532-9C9C-E444C3283804}" type="presParOf" srcId="{49C745FF-D295-4B10-83CA-8F876DEAFB69}" destId="{54C59CDC-9ABB-4BF8-A345-59D618DA5DC3}" srcOrd="0" destOrd="0" presId="urn:microsoft.com/office/officeart/2005/8/layout/vList3"/>
    <dgm:cxn modelId="{1BBEFB0A-11EF-41B3-A343-4BA032C1FE37}" type="presParOf" srcId="{49C745FF-D295-4B10-83CA-8F876DEAFB69}" destId="{15BBC6B2-B017-4863-B18A-F7DCD063AF83}" srcOrd="1" destOrd="0" presId="urn:microsoft.com/office/officeart/2005/8/layout/vList3"/>
    <dgm:cxn modelId="{25066ACE-A2FC-4F78-A9DD-D70D5DE0CAA4}" type="presParOf" srcId="{33A9A484-6D14-4C4B-8C33-97AECA742480}" destId="{72193CE8-CA81-4FDF-8753-57D1EF810E58}" srcOrd="3" destOrd="0" presId="urn:microsoft.com/office/officeart/2005/8/layout/vList3"/>
    <dgm:cxn modelId="{E86D0DCF-6B6E-41ED-95B3-7EE4107390F2}" type="presParOf" srcId="{33A9A484-6D14-4C4B-8C33-97AECA742480}" destId="{2C55C072-4435-4103-89DB-4CBA410FD36B}" srcOrd="4" destOrd="0" presId="urn:microsoft.com/office/officeart/2005/8/layout/vList3"/>
    <dgm:cxn modelId="{2EBA2899-3AD9-44A4-B4E3-D4480D9650A3}" type="presParOf" srcId="{2C55C072-4435-4103-89DB-4CBA410FD36B}" destId="{FE5B0A88-5784-44D2-9215-836859F60412}" srcOrd="0" destOrd="0" presId="urn:microsoft.com/office/officeart/2005/8/layout/vList3"/>
    <dgm:cxn modelId="{C00C7B5F-F1B4-4B72-B939-B5736D2C5DFF}" type="presParOf" srcId="{2C55C072-4435-4103-89DB-4CBA410FD36B}" destId="{1E1754C4-B13A-43B5-A580-8009001C1CE4}" srcOrd="1" destOrd="0" presId="urn:microsoft.com/office/officeart/2005/8/layout/vLis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DAA851-EAC6-4DBB-A720-A458F82E178F}" type="doc">
      <dgm:prSet loTypeId="urn:microsoft.com/office/officeart/2005/8/layout/vList3" loCatId="list" qsTypeId="urn:microsoft.com/office/officeart/2005/8/quickstyle/simple1" qsCatId="simple" csTypeId="urn:microsoft.com/office/officeart/2005/8/colors/accent1_2" csCatId="accent1" phldr="1"/>
      <dgm:spPr/>
    </dgm:pt>
    <dgm:pt modelId="{819E03F8-DE4A-4ECE-8D30-A2A5F138FF76}">
      <dgm:prSet phldrT="[Text]"/>
      <dgm:spPr/>
      <dgm:t>
        <a:bodyPr/>
        <a:lstStyle/>
        <a:p>
          <a:r>
            <a:rPr lang="ka-GE" b="1" dirty="0" smtClean="0">
              <a:solidFill>
                <a:schemeClr val="accent2"/>
              </a:solidFill>
            </a:rPr>
            <a:t>ტექნოლოგიური;</a:t>
          </a:r>
          <a:endParaRPr lang="ru-RU" b="1" dirty="0">
            <a:solidFill>
              <a:schemeClr val="accent2"/>
            </a:solidFill>
          </a:endParaRPr>
        </a:p>
      </dgm:t>
    </dgm:pt>
    <dgm:pt modelId="{2B1C2EF0-62C4-454F-BC15-0FBE3ADE4263}" type="parTrans" cxnId="{641C724F-C6B2-4314-B2EA-364A3DEFEAC2}">
      <dgm:prSet/>
      <dgm:spPr/>
      <dgm:t>
        <a:bodyPr/>
        <a:lstStyle/>
        <a:p>
          <a:endParaRPr lang="ru-RU"/>
        </a:p>
      </dgm:t>
    </dgm:pt>
    <dgm:pt modelId="{1BEF8627-EB83-4481-B9FE-19350B1FABDF}" type="sibTrans" cxnId="{641C724F-C6B2-4314-B2EA-364A3DEFEAC2}">
      <dgm:prSet/>
      <dgm:spPr/>
      <dgm:t>
        <a:bodyPr/>
        <a:lstStyle/>
        <a:p>
          <a:endParaRPr lang="ru-RU"/>
        </a:p>
      </dgm:t>
    </dgm:pt>
    <dgm:pt modelId="{7C14CB49-6AE3-4F75-A296-B647D544A4D8}">
      <dgm:prSet/>
      <dgm:spPr/>
      <dgm:t>
        <a:bodyPr/>
        <a:lstStyle/>
        <a:p>
          <a:r>
            <a:rPr lang="ka-GE" b="1" dirty="0" smtClean="0">
              <a:solidFill>
                <a:schemeClr val="accent2"/>
              </a:solidFill>
            </a:rPr>
            <a:t>ფუქნციონალური</a:t>
          </a:r>
          <a:endParaRPr lang="ru-RU" b="1" dirty="0">
            <a:solidFill>
              <a:schemeClr val="accent2"/>
            </a:solidFill>
          </a:endParaRPr>
        </a:p>
      </dgm:t>
    </dgm:pt>
    <dgm:pt modelId="{AB349F34-645B-44BD-A0A0-6B20617D84A6}" type="parTrans" cxnId="{837DA374-98D6-40B4-A431-DD372175C501}">
      <dgm:prSet/>
      <dgm:spPr/>
      <dgm:t>
        <a:bodyPr/>
        <a:lstStyle/>
        <a:p>
          <a:endParaRPr lang="ru-RU"/>
        </a:p>
      </dgm:t>
    </dgm:pt>
    <dgm:pt modelId="{EBFC1729-CFB4-4931-8995-6DF08478D2E8}" type="sibTrans" cxnId="{837DA374-98D6-40B4-A431-DD372175C501}">
      <dgm:prSet/>
      <dgm:spPr/>
      <dgm:t>
        <a:bodyPr/>
        <a:lstStyle/>
        <a:p>
          <a:endParaRPr lang="ru-RU"/>
        </a:p>
      </dgm:t>
    </dgm:pt>
    <dgm:pt modelId="{076234CD-92EF-49A3-BC10-F56A85854D45}">
      <dgm:prSet/>
      <dgm:spPr/>
      <dgm:t>
        <a:bodyPr/>
        <a:lstStyle/>
        <a:p>
          <a:r>
            <a:rPr lang="ka-GE" b="1" dirty="0" smtClean="0">
              <a:solidFill>
                <a:schemeClr val="accent2"/>
              </a:solidFill>
            </a:rPr>
            <a:t>კომბინირებული</a:t>
          </a:r>
          <a:endParaRPr lang="ru-RU" b="1" dirty="0">
            <a:solidFill>
              <a:schemeClr val="accent2"/>
            </a:solidFill>
          </a:endParaRPr>
        </a:p>
      </dgm:t>
    </dgm:pt>
    <dgm:pt modelId="{C843E389-DF01-441C-8BCD-13A12BE1C40F}" type="parTrans" cxnId="{328FF088-FE01-4E50-97F0-D3FA435DE810}">
      <dgm:prSet/>
      <dgm:spPr/>
      <dgm:t>
        <a:bodyPr/>
        <a:lstStyle/>
        <a:p>
          <a:endParaRPr lang="ru-RU"/>
        </a:p>
      </dgm:t>
    </dgm:pt>
    <dgm:pt modelId="{AAEE1B07-74CC-474F-AD27-8BEFFCE02B92}" type="sibTrans" cxnId="{328FF088-FE01-4E50-97F0-D3FA435DE810}">
      <dgm:prSet/>
      <dgm:spPr/>
      <dgm:t>
        <a:bodyPr/>
        <a:lstStyle/>
        <a:p>
          <a:endParaRPr lang="ru-RU"/>
        </a:p>
      </dgm:t>
    </dgm:pt>
    <dgm:pt modelId="{33A9A484-6D14-4C4B-8C33-97AECA742480}" type="pres">
      <dgm:prSet presAssocID="{DBDAA851-EAC6-4DBB-A720-A458F82E178F}" presName="linearFlow" presStyleCnt="0">
        <dgm:presLayoutVars>
          <dgm:dir/>
          <dgm:resizeHandles val="exact"/>
        </dgm:presLayoutVars>
      </dgm:prSet>
      <dgm:spPr/>
    </dgm:pt>
    <dgm:pt modelId="{81D95A62-0B89-487B-B15C-08E90E3F83E8}" type="pres">
      <dgm:prSet presAssocID="{819E03F8-DE4A-4ECE-8D30-A2A5F138FF76}" presName="composite" presStyleCnt="0"/>
      <dgm:spPr/>
    </dgm:pt>
    <dgm:pt modelId="{AE8C344E-22B7-419C-A0E2-22F53D5F4B65}" type="pres">
      <dgm:prSet presAssocID="{819E03F8-DE4A-4ECE-8D30-A2A5F138FF76}" presName="imgShp" presStyleLbl="fgImgPlace1" presStyleIdx="0" presStyleCnt="3"/>
      <dgm:spPr>
        <a:blipFill rotWithShape="0">
          <a:blip xmlns:r="http://schemas.openxmlformats.org/officeDocument/2006/relationships" r:embed="rId1"/>
          <a:stretch>
            <a:fillRect/>
          </a:stretch>
        </a:blipFill>
      </dgm:spPr>
    </dgm:pt>
    <dgm:pt modelId="{A5F736A5-060F-4A6E-8E04-94AD717E2A17}" type="pres">
      <dgm:prSet presAssocID="{819E03F8-DE4A-4ECE-8D30-A2A5F138FF76}" presName="txShp" presStyleLbl="node1" presStyleIdx="0" presStyleCnt="3">
        <dgm:presLayoutVars>
          <dgm:bulletEnabled val="1"/>
        </dgm:presLayoutVars>
      </dgm:prSet>
      <dgm:spPr/>
      <dgm:t>
        <a:bodyPr/>
        <a:lstStyle/>
        <a:p>
          <a:endParaRPr lang="ru-RU"/>
        </a:p>
      </dgm:t>
    </dgm:pt>
    <dgm:pt modelId="{59180172-82F7-405D-81E9-EE2678A523D3}" type="pres">
      <dgm:prSet presAssocID="{1BEF8627-EB83-4481-B9FE-19350B1FABDF}" presName="spacing" presStyleCnt="0"/>
      <dgm:spPr/>
    </dgm:pt>
    <dgm:pt modelId="{49C745FF-D295-4B10-83CA-8F876DEAFB69}" type="pres">
      <dgm:prSet presAssocID="{7C14CB49-6AE3-4F75-A296-B647D544A4D8}" presName="composite" presStyleCnt="0"/>
      <dgm:spPr/>
    </dgm:pt>
    <dgm:pt modelId="{54C59CDC-9ABB-4BF8-A345-59D618DA5DC3}" type="pres">
      <dgm:prSet presAssocID="{7C14CB49-6AE3-4F75-A296-B647D544A4D8}" presName="imgShp" presStyleLbl="fgImgPlace1" presStyleIdx="1" presStyleCnt="3"/>
      <dgm:spPr>
        <a:blipFill rotWithShape="0">
          <a:blip xmlns:r="http://schemas.openxmlformats.org/officeDocument/2006/relationships" r:embed="rId1"/>
          <a:stretch>
            <a:fillRect/>
          </a:stretch>
        </a:blipFill>
      </dgm:spPr>
    </dgm:pt>
    <dgm:pt modelId="{15BBC6B2-B017-4863-B18A-F7DCD063AF83}" type="pres">
      <dgm:prSet presAssocID="{7C14CB49-6AE3-4F75-A296-B647D544A4D8}" presName="txShp" presStyleLbl="node1" presStyleIdx="1" presStyleCnt="3">
        <dgm:presLayoutVars>
          <dgm:bulletEnabled val="1"/>
        </dgm:presLayoutVars>
      </dgm:prSet>
      <dgm:spPr/>
    </dgm:pt>
    <dgm:pt modelId="{72193CE8-CA81-4FDF-8753-57D1EF810E58}" type="pres">
      <dgm:prSet presAssocID="{EBFC1729-CFB4-4931-8995-6DF08478D2E8}" presName="spacing" presStyleCnt="0"/>
      <dgm:spPr/>
    </dgm:pt>
    <dgm:pt modelId="{2C55C072-4435-4103-89DB-4CBA410FD36B}" type="pres">
      <dgm:prSet presAssocID="{076234CD-92EF-49A3-BC10-F56A85854D45}" presName="composite" presStyleCnt="0"/>
      <dgm:spPr/>
    </dgm:pt>
    <dgm:pt modelId="{FE5B0A88-5784-44D2-9215-836859F60412}" type="pres">
      <dgm:prSet presAssocID="{076234CD-92EF-49A3-BC10-F56A85854D45}" presName="imgShp" presStyleLbl="fgImgPlace1" presStyleIdx="2" presStyleCnt="3"/>
      <dgm:spPr>
        <a:blipFill rotWithShape="0">
          <a:blip xmlns:r="http://schemas.openxmlformats.org/officeDocument/2006/relationships" r:embed="rId1"/>
          <a:stretch>
            <a:fillRect/>
          </a:stretch>
        </a:blipFill>
      </dgm:spPr>
    </dgm:pt>
    <dgm:pt modelId="{1E1754C4-B13A-43B5-A580-8009001C1CE4}" type="pres">
      <dgm:prSet presAssocID="{076234CD-92EF-49A3-BC10-F56A85854D45}" presName="txShp" presStyleLbl="node1" presStyleIdx="2" presStyleCnt="3">
        <dgm:presLayoutVars>
          <dgm:bulletEnabled val="1"/>
        </dgm:presLayoutVars>
      </dgm:prSet>
      <dgm:spPr/>
    </dgm:pt>
  </dgm:ptLst>
  <dgm:cxnLst>
    <dgm:cxn modelId="{837DA374-98D6-40B4-A431-DD372175C501}" srcId="{DBDAA851-EAC6-4DBB-A720-A458F82E178F}" destId="{7C14CB49-6AE3-4F75-A296-B647D544A4D8}" srcOrd="1" destOrd="0" parTransId="{AB349F34-645B-44BD-A0A0-6B20617D84A6}" sibTransId="{EBFC1729-CFB4-4931-8995-6DF08478D2E8}"/>
    <dgm:cxn modelId="{6C2332AC-2863-4E29-85C2-DDABF7E1543F}" type="presOf" srcId="{076234CD-92EF-49A3-BC10-F56A85854D45}" destId="{1E1754C4-B13A-43B5-A580-8009001C1CE4}" srcOrd="0" destOrd="0" presId="urn:microsoft.com/office/officeart/2005/8/layout/vList3"/>
    <dgm:cxn modelId="{641C724F-C6B2-4314-B2EA-364A3DEFEAC2}" srcId="{DBDAA851-EAC6-4DBB-A720-A458F82E178F}" destId="{819E03F8-DE4A-4ECE-8D30-A2A5F138FF76}" srcOrd="0" destOrd="0" parTransId="{2B1C2EF0-62C4-454F-BC15-0FBE3ADE4263}" sibTransId="{1BEF8627-EB83-4481-B9FE-19350B1FABDF}"/>
    <dgm:cxn modelId="{DF003F6E-3F28-4406-A206-1CCBC5868D03}" type="presOf" srcId="{7C14CB49-6AE3-4F75-A296-B647D544A4D8}" destId="{15BBC6B2-B017-4863-B18A-F7DCD063AF83}" srcOrd="0" destOrd="0" presId="urn:microsoft.com/office/officeart/2005/8/layout/vList3"/>
    <dgm:cxn modelId="{3A3B805B-B263-4929-B593-23E9D09C4CE5}" type="presOf" srcId="{819E03F8-DE4A-4ECE-8D30-A2A5F138FF76}" destId="{A5F736A5-060F-4A6E-8E04-94AD717E2A17}" srcOrd="0" destOrd="0" presId="urn:microsoft.com/office/officeart/2005/8/layout/vList3"/>
    <dgm:cxn modelId="{328FF088-FE01-4E50-97F0-D3FA435DE810}" srcId="{DBDAA851-EAC6-4DBB-A720-A458F82E178F}" destId="{076234CD-92EF-49A3-BC10-F56A85854D45}" srcOrd="2" destOrd="0" parTransId="{C843E389-DF01-441C-8BCD-13A12BE1C40F}" sibTransId="{AAEE1B07-74CC-474F-AD27-8BEFFCE02B92}"/>
    <dgm:cxn modelId="{5844EF6F-AE57-499B-AFF9-B81EAC1B629D}" type="presOf" srcId="{DBDAA851-EAC6-4DBB-A720-A458F82E178F}" destId="{33A9A484-6D14-4C4B-8C33-97AECA742480}" srcOrd="0" destOrd="0" presId="urn:microsoft.com/office/officeart/2005/8/layout/vList3"/>
    <dgm:cxn modelId="{3BF4ACA1-CA6F-4BC7-B2A2-0EC240B9E11B}" type="presParOf" srcId="{33A9A484-6D14-4C4B-8C33-97AECA742480}" destId="{81D95A62-0B89-487B-B15C-08E90E3F83E8}" srcOrd="0" destOrd="0" presId="urn:microsoft.com/office/officeart/2005/8/layout/vList3"/>
    <dgm:cxn modelId="{D42F13D0-2877-4B4F-856D-625F1330B6CB}" type="presParOf" srcId="{81D95A62-0B89-487B-B15C-08E90E3F83E8}" destId="{AE8C344E-22B7-419C-A0E2-22F53D5F4B65}" srcOrd="0" destOrd="0" presId="urn:microsoft.com/office/officeart/2005/8/layout/vList3"/>
    <dgm:cxn modelId="{5A40EA5F-8A0C-4B80-A24A-1E377E95822A}" type="presParOf" srcId="{81D95A62-0B89-487B-B15C-08E90E3F83E8}" destId="{A5F736A5-060F-4A6E-8E04-94AD717E2A17}" srcOrd="1" destOrd="0" presId="urn:microsoft.com/office/officeart/2005/8/layout/vList3"/>
    <dgm:cxn modelId="{F9358797-25F3-4DA8-89AE-E363F9AC9AF5}" type="presParOf" srcId="{33A9A484-6D14-4C4B-8C33-97AECA742480}" destId="{59180172-82F7-405D-81E9-EE2678A523D3}" srcOrd="1" destOrd="0" presId="urn:microsoft.com/office/officeart/2005/8/layout/vList3"/>
    <dgm:cxn modelId="{93D7F426-C4B3-4F1B-A5B3-7E4D7D8541A4}" type="presParOf" srcId="{33A9A484-6D14-4C4B-8C33-97AECA742480}" destId="{49C745FF-D295-4B10-83CA-8F876DEAFB69}" srcOrd="2" destOrd="0" presId="urn:microsoft.com/office/officeart/2005/8/layout/vList3"/>
    <dgm:cxn modelId="{004B3433-DF5B-4D23-B2EF-9C3DDC272F4E}" type="presParOf" srcId="{49C745FF-D295-4B10-83CA-8F876DEAFB69}" destId="{54C59CDC-9ABB-4BF8-A345-59D618DA5DC3}" srcOrd="0" destOrd="0" presId="urn:microsoft.com/office/officeart/2005/8/layout/vList3"/>
    <dgm:cxn modelId="{99E04A2A-0E3A-4BF5-A23E-0E12BE4B6B0A}" type="presParOf" srcId="{49C745FF-D295-4B10-83CA-8F876DEAFB69}" destId="{15BBC6B2-B017-4863-B18A-F7DCD063AF83}" srcOrd="1" destOrd="0" presId="urn:microsoft.com/office/officeart/2005/8/layout/vList3"/>
    <dgm:cxn modelId="{760696E5-2057-4E70-A3E3-22F2200EB5A2}" type="presParOf" srcId="{33A9A484-6D14-4C4B-8C33-97AECA742480}" destId="{72193CE8-CA81-4FDF-8753-57D1EF810E58}" srcOrd="3" destOrd="0" presId="urn:microsoft.com/office/officeart/2005/8/layout/vList3"/>
    <dgm:cxn modelId="{17F49872-6FCA-4F0A-8248-D5DF356703FF}" type="presParOf" srcId="{33A9A484-6D14-4C4B-8C33-97AECA742480}" destId="{2C55C072-4435-4103-89DB-4CBA410FD36B}" srcOrd="4" destOrd="0" presId="urn:microsoft.com/office/officeart/2005/8/layout/vList3"/>
    <dgm:cxn modelId="{5820CA14-3535-4818-AAEC-2EE6D574234B}" type="presParOf" srcId="{2C55C072-4435-4103-89DB-4CBA410FD36B}" destId="{FE5B0A88-5784-44D2-9215-836859F60412}" srcOrd="0" destOrd="0" presId="urn:microsoft.com/office/officeart/2005/8/layout/vList3"/>
    <dgm:cxn modelId="{40E1B4D7-5542-48F3-AD7F-94DE6502894D}" type="presParOf" srcId="{2C55C072-4435-4103-89DB-4CBA410FD36B}" destId="{1E1754C4-B13A-43B5-A580-8009001C1CE4}" srcOrd="1" destOrd="0" presId="urn:microsoft.com/office/officeart/2005/8/layout/vLis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83E5AC-AB16-475D-8190-05D423C28AE0}" type="doc">
      <dgm:prSet loTypeId="urn:microsoft.com/office/officeart/2005/8/layout/chevron2" loCatId="list" qsTypeId="urn:microsoft.com/office/officeart/2005/8/quickstyle/3d1" qsCatId="3D" csTypeId="urn:microsoft.com/office/officeart/2005/8/colors/accent1_2" csCatId="accent1" phldr="1"/>
      <dgm:spPr/>
      <dgm:t>
        <a:bodyPr/>
        <a:lstStyle/>
        <a:p>
          <a:endParaRPr lang="ru-RU"/>
        </a:p>
      </dgm:t>
    </dgm:pt>
    <dgm:pt modelId="{F46421AB-3390-4F68-BDE3-4882ABEB1A41}">
      <dgm:prSet phldrT="[Text]" custT="1"/>
      <dgm:spPr/>
      <dgm:t>
        <a:bodyPr/>
        <a:lstStyle/>
        <a:p>
          <a:pPr algn="just"/>
          <a:r>
            <a:rPr lang="ka-GE" sz="2000" b="1" dirty="0" smtClean="0">
              <a:solidFill>
                <a:schemeClr val="accent2"/>
              </a:solidFill>
            </a:rPr>
            <a:t>ოპტიმალური პირობების შექმნა მეცნიერების დაჩქარე ბული განვითარებისათვის;</a:t>
          </a:r>
          <a:endParaRPr lang="ru-RU" sz="2000" b="1" dirty="0">
            <a:solidFill>
              <a:schemeClr val="accent2"/>
            </a:solidFill>
          </a:endParaRPr>
        </a:p>
      </dgm:t>
    </dgm:pt>
    <dgm:pt modelId="{A7FC5A7B-98F2-4D57-8297-EA976889B4B0}" type="parTrans" cxnId="{64279E65-2076-42FC-9D11-859050F7A5C4}">
      <dgm:prSet/>
      <dgm:spPr/>
      <dgm:t>
        <a:bodyPr/>
        <a:lstStyle/>
        <a:p>
          <a:endParaRPr lang="ru-RU"/>
        </a:p>
      </dgm:t>
    </dgm:pt>
    <dgm:pt modelId="{4D0353DA-34D1-430A-97D6-011141E5D9E3}" type="sibTrans" cxnId="{64279E65-2076-42FC-9D11-859050F7A5C4}">
      <dgm:prSet/>
      <dgm:spPr/>
      <dgm:t>
        <a:bodyPr/>
        <a:lstStyle/>
        <a:p>
          <a:endParaRPr lang="ru-RU"/>
        </a:p>
      </dgm:t>
    </dgm:pt>
    <dgm:pt modelId="{97B85259-47E5-47A9-9BC4-2DD9832BB27A}">
      <dgm:prSet phldrT="[Text]" custT="1"/>
      <dgm:spPr/>
      <dgm:t>
        <a:bodyPr/>
        <a:lstStyle/>
        <a:p>
          <a:pPr algn="just"/>
          <a:r>
            <a:rPr lang="ka-GE" sz="2000" b="1" dirty="0" smtClean="0">
              <a:solidFill>
                <a:schemeClr val="accent2"/>
              </a:solidFill>
            </a:rPr>
            <a:t>ინოვაციური საქმიანობის სფეროს მაღალკვალი ფიციური კადრებით უზრუნველყოფა</a:t>
          </a:r>
          <a:r>
            <a:rPr lang="ka-GE" sz="2000" b="1" dirty="0" smtClean="0"/>
            <a:t>;</a:t>
          </a:r>
          <a:endParaRPr lang="ru-RU" sz="2000" b="1" dirty="0"/>
        </a:p>
      </dgm:t>
    </dgm:pt>
    <dgm:pt modelId="{28CDDF8D-8022-43DB-8F13-27894ECBA0C0}" type="parTrans" cxnId="{CAD97E03-0171-4DFF-B0EC-34B9802BCDEC}">
      <dgm:prSet/>
      <dgm:spPr/>
      <dgm:t>
        <a:bodyPr/>
        <a:lstStyle/>
        <a:p>
          <a:endParaRPr lang="ru-RU"/>
        </a:p>
      </dgm:t>
    </dgm:pt>
    <dgm:pt modelId="{6426CEF3-254C-4225-A126-ED5691EEBEF8}" type="sibTrans" cxnId="{CAD97E03-0171-4DFF-B0EC-34B9802BCDEC}">
      <dgm:prSet/>
      <dgm:spPr/>
      <dgm:t>
        <a:bodyPr/>
        <a:lstStyle/>
        <a:p>
          <a:endParaRPr lang="ru-RU"/>
        </a:p>
      </dgm:t>
    </dgm:pt>
    <dgm:pt modelId="{91BB54AB-F3B5-4FCC-9260-FF333119CBF4}">
      <dgm:prSet phldrT="[Text]"/>
      <dgm:spPr/>
      <dgm:t>
        <a:bodyPr/>
        <a:lstStyle/>
        <a:p>
          <a:r>
            <a:rPr lang="en-US" dirty="0" smtClean="0">
              <a:solidFill>
                <a:schemeClr val="accent2"/>
              </a:solidFill>
            </a:rPr>
            <a:t>IE</a:t>
          </a:r>
          <a:endParaRPr lang="ru-RU" dirty="0">
            <a:solidFill>
              <a:schemeClr val="accent2"/>
            </a:solidFill>
          </a:endParaRPr>
        </a:p>
      </dgm:t>
    </dgm:pt>
    <dgm:pt modelId="{E5DD1DCE-A989-4198-9484-F9BBED4132B4}" type="parTrans" cxnId="{76063228-4036-4003-ABCD-9FC5AAC3E369}">
      <dgm:prSet/>
      <dgm:spPr/>
      <dgm:t>
        <a:bodyPr/>
        <a:lstStyle/>
        <a:p>
          <a:endParaRPr lang="ru-RU"/>
        </a:p>
      </dgm:t>
    </dgm:pt>
    <dgm:pt modelId="{40BE6267-EEA1-446C-8CE5-B53631ECE2A8}" type="sibTrans" cxnId="{76063228-4036-4003-ABCD-9FC5AAC3E369}">
      <dgm:prSet/>
      <dgm:spPr/>
      <dgm:t>
        <a:bodyPr/>
        <a:lstStyle/>
        <a:p>
          <a:endParaRPr lang="ru-RU"/>
        </a:p>
      </dgm:t>
    </dgm:pt>
    <dgm:pt modelId="{21F0AE2C-C7D2-4817-84DD-B3DED3174734}">
      <dgm:prSet phldrT="[Text]" custT="1"/>
      <dgm:spPr/>
      <dgm:t>
        <a:bodyPr/>
        <a:lstStyle/>
        <a:p>
          <a:r>
            <a:rPr lang="ka-GE" sz="2000" b="1" dirty="0" smtClean="0">
              <a:solidFill>
                <a:schemeClr val="accent2"/>
              </a:solidFill>
            </a:rPr>
            <a:t>ინოვაციური საქმიანობისათვის მყარი სამართლებრივი ბაზის შექმნა; </a:t>
          </a:r>
          <a:endParaRPr lang="ru-RU" sz="2000" b="1" dirty="0">
            <a:solidFill>
              <a:schemeClr val="accent2"/>
            </a:solidFill>
          </a:endParaRPr>
        </a:p>
      </dgm:t>
    </dgm:pt>
    <dgm:pt modelId="{B1A16466-C413-44AA-AEAC-681DF5DA348B}" type="parTrans" cxnId="{219A3FD5-A40E-4350-84E0-686E0F36B74E}">
      <dgm:prSet/>
      <dgm:spPr/>
      <dgm:t>
        <a:bodyPr/>
        <a:lstStyle/>
        <a:p>
          <a:endParaRPr lang="ru-RU"/>
        </a:p>
      </dgm:t>
    </dgm:pt>
    <dgm:pt modelId="{C095D1A1-73C9-447A-AB2F-4FE12DB9C807}" type="sibTrans" cxnId="{219A3FD5-A40E-4350-84E0-686E0F36B74E}">
      <dgm:prSet/>
      <dgm:spPr/>
      <dgm:t>
        <a:bodyPr/>
        <a:lstStyle/>
        <a:p>
          <a:endParaRPr lang="ru-RU"/>
        </a:p>
      </dgm:t>
    </dgm:pt>
    <dgm:pt modelId="{0F77332A-5B97-4BFC-AD25-F20ED033B32B}">
      <dgm:prSet phldrT="[Text]"/>
      <dgm:spPr/>
      <dgm:t>
        <a:bodyPr/>
        <a:lstStyle/>
        <a:p>
          <a:r>
            <a:rPr lang="en-US" dirty="0" smtClean="0">
              <a:solidFill>
                <a:schemeClr val="accent2"/>
              </a:solidFill>
            </a:rPr>
            <a:t>IE</a:t>
          </a:r>
          <a:endParaRPr lang="ru-RU" dirty="0">
            <a:solidFill>
              <a:schemeClr val="accent2"/>
            </a:solidFill>
          </a:endParaRPr>
        </a:p>
      </dgm:t>
    </dgm:pt>
    <dgm:pt modelId="{73E8E5FF-B0DD-4D3E-B588-33AAB3EAA75E}" type="sibTrans" cxnId="{7A0766D4-897B-4AD0-B6C1-F98DE6E6488F}">
      <dgm:prSet/>
      <dgm:spPr/>
      <dgm:t>
        <a:bodyPr/>
        <a:lstStyle/>
        <a:p>
          <a:endParaRPr lang="ru-RU"/>
        </a:p>
      </dgm:t>
    </dgm:pt>
    <dgm:pt modelId="{21DC52DC-4A2A-470D-AFE8-57C93F92B961}" type="parTrans" cxnId="{7A0766D4-897B-4AD0-B6C1-F98DE6E6488F}">
      <dgm:prSet/>
      <dgm:spPr/>
      <dgm:t>
        <a:bodyPr/>
        <a:lstStyle/>
        <a:p>
          <a:endParaRPr lang="ru-RU"/>
        </a:p>
      </dgm:t>
    </dgm:pt>
    <dgm:pt modelId="{1E8042E4-9748-4C55-9E78-905C5A02E268}">
      <dgm:prSet phldrT="[Text]"/>
      <dgm:spPr/>
      <dgm:t>
        <a:bodyPr/>
        <a:lstStyle/>
        <a:p>
          <a:r>
            <a:rPr lang="en-US" dirty="0" smtClean="0">
              <a:solidFill>
                <a:schemeClr val="accent2"/>
              </a:solidFill>
            </a:rPr>
            <a:t>IE</a:t>
          </a:r>
          <a:endParaRPr lang="ru-RU" dirty="0">
            <a:solidFill>
              <a:schemeClr val="accent2"/>
            </a:solidFill>
          </a:endParaRPr>
        </a:p>
      </dgm:t>
    </dgm:pt>
    <dgm:pt modelId="{59865056-23D1-4A31-B7CA-6EF89044E661}" type="sibTrans" cxnId="{755B71FA-C939-475A-B3F4-F85A642FEAED}">
      <dgm:prSet/>
      <dgm:spPr/>
      <dgm:t>
        <a:bodyPr/>
        <a:lstStyle/>
        <a:p>
          <a:endParaRPr lang="ru-RU"/>
        </a:p>
      </dgm:t>
    </dgm:pt>
    <dgm:pt modelId="{2187B7C8-3045-4773-80E1-056B1C9E9898}" type="parTrans" cxnId="{755B71FA-C939-475A-B3F4-F85A642FEAED}">
      <dgm:prSet/>
      <dgm:spPr/>
      <dgm:t>
        <a:bodyPr/>
        <a:lstStyle/>
        <a:p>
          <a:endParaRPr lang="ru-RU"/>
        </a:p>
      </dgm:t>
    </dgm:pt>
    <dgm:pt modelId="{AB43EFBD-ACA9-43A7-AA62-29F353907D90}">
      <dgm:prSet phldrT="[Text]"/>
      <dgm:spPr/>
      <dgm:t>
        <a:bodyPr/>
        <a:lstStyle/>
        <a:p>
          <a:r>
            <a:rPr lang="en-US" b="1" dirty="0" smtClean="0">
              <a:solidFill>
                <a:schemeClr val="accent2"/>
              </a:solidFill>
            </a:rPr>
            <a:t>IE</a:t>
          </a:r>
          <a:endParaRPr lang="ru-RU" b="1" dirty="0">
            <a:solidFill>
              <a:schemeClr val="accent2"/>
            </a:solidFill>
          </a:endParaRPr>
        </a:p>
      </dgm:t>
    </dgm:pt>
    <dgm:pt modelId="{0448DA22-0361-49B1-82FC-985915AC4502}" type="parTrans" cxnId="{103CCE08-3A03-431A-BBC0-BC15BE086BCF}">
      <dgm:prSet/>
      <dgm:spPr/>
      <dgm:t>
        <a:bodyPr/>
        <a:lstStyle/>
        <a:p>
          <a:endParaRPr lang="ru-RU"/>
        </a:p>
      </dgm:t>
    </dgm:pt>
    <dgm:pt modelId="{1EB67DF9-4C26-4D29-A46B-9548E56B4265}" type="sibTrans" cxnId="{103CCE08-3A03-431A-BBC0-BC15BE086BCF}">
      <dgm:prSet/>
      <dgm:spPr/>
      <dgm:t>
        <a:bodyPr/>
        <a:lstStyle/>
        <a:p>
          <a:endParaRPr lang="ru-RU"/>
        </a:p>
      </dgm:t>
    </dgm:pt>
    <dgm:pt modelId="{0BA91C5E-ECD8-4ACB-92B4-BA68D2FF9DC9}">
      <dgm:prSet custT="1"/>
      <dgm:spPr/>
      <dgm:t>
        <a:bodyPr/>
        <a:lstStyle/>
        <a:p>
          <a:pPr algn="just"/>
          <a:r>
            <a:rPr lang="ka-GE" sz="1900" b="1" dirty="0" smtClean="0">
              <a:solidFill>
                <a:schemeClr val="accent2"/>
              </a:solidFill>
            </a:rPr>
            <a:t>ფისკალური და სხვა ინსტრუმენტების გონივრული გამოყენება ინოვაციური საქმიანობის სოციალურ-ეკონომიკური ეფექტიანობის ასამაღლებლად;</a:t>
          </a:r>
          <a:endParaRPr lang="ru-RU" sz="1900" b="1" dirty="0">
            <a:solidFill>
              <a:schemeClr val="accent2"/>
            </a:solidFill>
          </a:endParaRPr>
        </a:p>
      </dgm:t>
    </dgm:pt>
    <dgm:pt modelId="{6A41702A-0BD0-4665-866E-8188B448D849}" type="parTrans" cxnId="{B6223EAB-0498-4087-9F60-978CB55E38C7}">
      <dgm:prSet/>
      <dgm:spPr/>
      <dgm:t>
        <a:bodyPr/>
        <a:lstStyle/>
        <a:p>
          <a:endParaRPr lang="ru-RU"/>
        </a:p>
      </dgm:t>
    </dgm:pt>
    <dgm:pt modelId="{BF51CFC0-70E0-45DA-B677-7BC8D8F05EC5}" type="sibTrans" cxnId="{B6223EAB-0498-4087-9F60-978CB55E38C7}">
      <dgm:prSet/>
      <dgm:spPr/>
      <dgm:t>
        <a:bodyPr/>
        <a:lstStyle/>
        <a:p>
          <a:endParaRPr lang="ru-RU"/>
        </a:p>
      </dgm:t>
    </dgm:pt>
    <dgm:pt modelId="{8BDB4FA6-B022-453B-8E69-B00A79D83CE1}" type="pres">
      <dgm:prSet presAssocID="{D083E5AC-AB16-475D-8190-05D423C28AE0}" presName="linearFlow" presStyleCnt="0">
        <dgm:presLayoutVars>
          <dgm:dir/>
          <dgm:animLvl val="lvl"/>
          <dgm:resizeHandles val="exact"/>
        </dgm:presLayoutVars>
      </dgm:prSet>
      <dgm:spPr/>
    </dgm:pt>
    <dgm:pt modelId="{1D94A7C9-ABD3-422D-9EDD-AC4477266E28}" type="pres">
      <dgm:prSet presAssocID="{0F77332A-5B97-4BFC-AD25-F20ED033B32B}" presName="composite" presStyleCnt="0"/>
      <dgm:spPr/>
    </dgm:pt>
    <dgm:pt modelId="{33FDCB8C-7613-4917-8EEC-507FCCF845CA}" type="pres">
      <dgm:prSet presAssocID="{0F77332A-5B97-4BFC-AD25-F20ED033B32B}" presName="parentText" presStyleLbl="alignNode1" presStyleIdx="0" presStyleCnt="4" custLinFactNeighborX="2332">
        <dgm:presLayoutVars>
          <dgm:chMax val="1"/>
          <dgm:bulletEnabled val="1"/>
        </dgm:presLayoutVars>
      </dgm:prSet>
      <dgm:spPr/>
      <dgm:t>
        <a:bodyPr/>
        <a:lstStyle/>
        <a:p>
          <a:endParaRPr lang="ru-RU"/>
        </a:p>
      </dgm:t>
    </dgm:pt>
    <dgm:pt modelId="{E0582232-DB88-46DA-B866-E452392D1358}" type="pres">
      <dgm:prSet presAssocID="{0F77332A-5B97-4BFC-AD25-F20ED033B32B}" presName="descendantText" presStyleLbl="alignAcc1" presStyleIdx="0" presStyleCnt="4">
        <dgm:presLayoutVars>
          <dgm:bulletEnabled val="1"/>
        </dgm:presLayoutVars>
      </dgm:prSet>
      <dgm:spPr/>
      <dgm:t>
        <a:bodyPr/>
        <a:lstStyle/>
        <a:p>
          <a:endParaRPr lang="ru-RU"/>
        </a:p>
      </dgm:t>
    </dgm:pt>
    <dgm:pt modelId="{D465CA68-8791-44E4-B926-56873B3DDDE7}" type="pres">
      <dgm:prSet presAssocID="{73E8E5FF-B0DD-4D3E-B588-33AAB3EAA75E}" presName="sp" presStyleCnt="0"/>
      <dgm:spPr/>
    </dgm:pt>
    <dgm:pt modelId="{4265059B-7000-4A07-9278-7E656E4E7475}" type="pres">
      <dgm:prSet presAssocID="{1E8042E4-9748-4C55-9E78-905C5A02E268}" presName="composite" presStyleCnt="0"/>
      <dgm:spPr/>
    </dgm:pt>
    <dgm:pt modelId="{2903FEE5-7D68-4589-AAA6-0804623A304A}" type="pres">
      <dgm:prSet presAssocID="{1E8042E4-9748-4C55-9E78-905C5A02E268}" presName="parentText" presStyleLbl="alignNode1" presStyleIdx="1" presStyleCnt="4">
        <dgm:presLayoutVars>
          <dgm:chMax val="1"/>
          <dgm:bulletEnabled val="1"/>
        </dgm:presLayoutVars>
      </dgm:prSet>
      <dgm:spPr/>
      <dgm:t>
        <a:bodyPr/>
        <a:lstStyle/>
        <a:p>
          <a:endParaRPr lang="ru-RU"/>
        </a:p>
      </dgm:t>
    </dgm:pt>
    <dgm:pt modelId="{96ECC9C9-686E-443F-B1B8-06112DAE58AC}" type="pres">
      <dgm:prSet presAssocID="{1E8042E4-9748-4C55-9E78-905C5A02E268}" presName="descendantText" presStyleLbl="alignAcc1" presStyleIdx="1" presStyleCnt="4">
        <dgm:presLayoutVars>
          <dgm:bulletEnabled val="1"/>
        </dgm:presLayoutVars>
      </dgm:prSet>
      <dgm:spPr/>
      <dgm:t>
        <a:bodyPr/>
        <a:lstStyle/>
        <a:p>
          <a:endParaRPr lang="ru-RU"/>
        </a:p>
      </dgm:t>
    </dgm:pt>
    <dgm:pt modelId="{3EB6CCF5-41AF-43CF-B7F7-F9598EC8C8C7}" type="pres">
      <dgm:prSet presAssocID="{59865056-23D1-4A31-B7CA-6EF89044E661}" presName="sp" presStyleCnt="0"/>
      <dgm:spPr/>
    </dgm:pt>
    <dgm:pt modelId="{DCE91379-2D50-4C23-8563-2628959037EE}" type="pres">
      <dgm:prSet presAssocID="{91BB54AB-F3B5-4FCC-9260-FF333119CBF4}" presName="composite" presStyleCnt="0"/>
      <dgm:spPr/>
    </dgm:pt>
    <dgm:pt modelId="{D028DE83-074A-4356-924E-E466AC0D7C25}" type="pres">
      <dgm:prSet presAssocID="{91BB54AB-F3B5-4FCC-9260-FF333119CBF4}" presName="parentText" presStyleLbl="alignNode1" presStyleIdx="2" presStyleCnt="4">
        <dgm:presLayoutVars>
          <dgm:chMax val="1"/>
          <dgm:bulletEnabled val="1"/>
        </dgm:presLayoutVars>
      </dgm:prSet>
      <dgm:spPr/>
    </dgm:pt>
    <dgm:pt modelId="{E789F5F8-9788-4821-AD0C-891C43C8FD89}" type="pres">
      <dgm:prSet presAssocID="{91BB54AB-F3B5-4FCC-9260-FF333119CBF4}" presName="descendantText" presStyleLbl="alignAcc1" presStyleIdx="2" presStyleCnt="4">
        <dgm:presLayoutVars>
          <dgm:bulletEnabled val="1"/>
        </dgm:presLayoutVars>
      </dgm:prSet>
      <dgm:spPr/>
      <dgm:t>
        <a:bodyPr/>
        <a:lstStyle/>
        <a:p>
          <a:endParaRPr lang="ru-RU"/>
        </a:p>
      </dgm:t>
    </dgm:pt>
    <dgm:pt modelId="{1521C197-84E7-45B6-B66B-E36C72E6711A}" type="pres">
      <dgm:prSet presAssocID="{40BE6267-EEA1-446C-8CE5-B53631ECE2A8}" presName="sp" presStyleCnt="0"/>
      <dgm:spPr/>
    </dgm:pt>
    <dgm:pt modelId="{2495C1F4-D2E2-480E-BD20-EC39132775B3}" type="pres">
      <dgm:prSet presAssocID="{AB43EFBD-ACA9-43A7-AA62-29F353907D90}" presName="composite" presStyleCnt="0"/>
      <dgm:spPr/>
    </dgm:pt>
    <dgm:pt modelId="{AA3194D9-3048-4717-AF73-16DB07416EE2}" type="pres">
      <dgm:prSet presAssocID="{AB43EFBD-ACA9-43A7-AA62-29F353907D90}" presName="parentText" presStyleLbl="alignNode1" presStyleIdx="3" presStyleCnt="4">
        <dgm:presLayoutVars>
          <dgm:chMax val="1"/>
          <dgm:bulletEnabled val="1"/>
        </dgm:presLayoutVars>
      </dgm:prSet>
      <dgm:spPr/>
      <dgm:t>
        <a:bodyPr/>
        <a:lstStyle/>
        <a:p>
          <a:endParaRPr lang="ru-RU"/>
        </a:p>
      </dgm:t>
    </dgm:pt>
    <dgm:pt modelId="{24FB0190-83B7-43F7-AAB5-6711B96090C3}" type="pres">
      <dgm:prSet presAssocID="{AB43EFBD-ACA9-43A7-AA62-29F353907D90}" presName="descendantText" presStyleLbl="alignAcc1" presStyleIdx="3" presStyleCnt="4">
        <dgm:presLayoutVars>
          <dgm:bulletEnabled val="1"/>
        </dgm:presLayoutVars>
      </dgm:prSet>
      <dgm:spPr/>
    </dgm:pt>
  </dgm:ptLst>
  <dgm:cxnLst>
    <dgm:cxn modelId="{219A3FD5-A40E-4350-84E0-686E0F36B74E}" srcId="{91BB54AB-F3B5-4FCC-9260-FF333119CBF4}" destId="{21F0AE2C-C7D2-4817-84DD-B3DED3174734}" srcOrd="0" destOrd="0" parTransId="{B1A16466-C413-44AA-AEAC-681DF5DA348B}" sibTransId="{C095D1A1-73C9-447A-AB2F-4FE12DB9C807}"/>
    <dgm:cxn modelId="{E6086B8F-B655-416C-BAD6-E668C91C42DF}" type="presOf" srcId="{F46421AB-3390-4F68-BDE3-4882ABEB1A41}" destId="{E0582232-DB88-46DA-B866-E452392D1358}" srcOrd="0" destOrd="0" presId="urn:microsoft.com/office/officeart/2005/8/layout/chevron2"/>
    <dgm:cxn modelId="{CC6F3F2C-27CD-4159-9292-B7CA30F83172}" type="presOf" srcId="{1E8042E4-9748-4C55-9E78-905C5A02E268}" destId="{2903FEE5-7D68-4589-AAA6-0804623A304A}" srcOrd="0" destOrd="0" presId="urn:microsoft.com/office/officeart/2005/8/layout/chevron2"/>
    <dgm:cxn modelId="{B6223EAB-0498-4087-9F60-978CB55E38C7}" srcId="{AB43EFBD-ACA9-43A7-AA62-29F353907D90}" destId="{0BA91C5E-ECD8-4ACB-92B4-BA68D2FF9DC9}" srcOrd="0" destOrd="0" parTransId="{6A41702A-0BD0-4665-866E-8188B448D849}" sibTransId="{BF51CFC0-70E0-45DA-B677-7BC8D8F05EC5}"/>
    <dgm:cxn modelId="{4B308F12-AF2D-4481-B787-6C7AAA85E0AB}" type="presOf" srcId="{D083E5AC-AB16-475D-8190-05D423C28AE0}" destId="{8BDB4FA6-B022-453B-8E69-B00A79D83CE1}" srcOrd="0" destOrd="0" presId="urn:microsoft.com/office/officeart/2005/8/layout/chevron2"/>
    <dgm:cxn modelId="{755B71FA-C939-475A-B3F4-F85A642FEAED}" srcId="{D083E5AC-AB16-475D-8190-05D423C28AE0}" destId="{1E8042E4-9748-4C55-9E78-905C5A02E268}" srcOrd="1" destOrd="0" parTransId="{2187B7C8-3045-4773-80E1-056B1C9E9898}" sibTransId="{59865056-23D1-4A31-B7CA-6EF89044E661}"/>
    <dgm:cxn modelId="{76063228-4036-4003-ABCD-9FC5AAC3E369}" srcId="{D083E5AC-AB16-475D-8190-05D423C28AE0}" destId="{91BB54AB-F3B5-4FCC-9260-FF333119CBF4}" srcOrd="2" destOrd="0" parTransId="{E5DD1DCE-A989-4198-9484-F9BBED4132B4}" sibTransId="{40BE6267-EEA1-446C-8CE5-B53631ECE2A8}"/>
    <dgm:cxn modelId="{C44C6A3B-B683-4274-903F-7254E8062658}" type="presOf" srcId="{AB43EFBD-ACA9-43A7-AA62-29F353907D90}" destId="{AA3194D9-3048-4717-AF73-16DB07416EE2}" srcOrd="0" destOrd="0" presId="urn:microsoft.com/office/officeart/2005/8/layout/chevron2"/>
    <dgm:cxn modelId="{103CCE08-3A03-431A-BBC0-BC15BE086BCF}" srcId="{D083E5AC-AB16-475D-8190-05D423C28AE0}" destId="{AB43EFBD-ACA9-43A7-AA62-29F353907D90}" srcOrd="3" destOrd="0" parTransId="{0448DA22-0361-49B1-82FC-985915AC4502}" sibTransId="{1EB67DF9-4C26-4D29-A46B-9548E56B4265}"/>
    <dgm:cxn modelId="{7E16DDC4-22B6-4725-9CB7-05B0505DDAD8}" type="presOf" srcId="{97B85259-47E5-47A9-9BC4-2DD9832BB27A}" destId="{96ECC9C9-686E-443F-B1B8-06112DAE58AC}" srcOrd="0" destOrd="0" presId="urn:microsoft.com/office/officeart/2005/8/layout/chevron2"/>
    <dgm:cxn modelId="{65ED624D-BEDC-4D18-846C-768B18B353A0}" type="presOf" srcId="{21F0AE2C-C7D2-4817-84DD-B3DED3174734}" destId="{E789F5F8-9788-4821-AD0C-891C43C8FD89}" srcOrd="0" destOrd="0" presId="urn:microsoft.com/office/officeart/2005/8/layout/chevron2"/>
    <dgm:cxn modelId="{CAD97E03-0171-4DFF-B0EC-34B9802BCDEC}" srcId="{1E8042E4-9748-4C55-9E78-905C5A02E268}" destId="{97B85259-47E5-47A9-9BC4-2DD9832BB27A}" srcOrd="0" destOrd="0" parTransId="{28CDDF8D-8022-43DB-8F13-27894ECBA0C0}" sibTransId="{6426CEF3-254C-4225-A126-ED5691EEBEF8}"/>
    <dgm:cxn modelId="{700042AB-9E6B-425C-B2A9-F59F96C9D2E9}" type="presOf" srcId="{0BA91C5E-ECD8-4ACB-92B4-BA68D2FF9DC9}" destId="{24FB0190-83B7-43F7-AAB5-6711B96090C3}" srcOrd="0" destOrd="0" presId="urn:microsoft.com/office/officeart/2005/8/layout/chevron2"/>
    <dgm:cxn modelId="{64279E65-2076-42FC-9D11-859050F7A5C4}" srcId="{0F77332A-5B97-4BFC-AD25-F20ED033B32B}" destId="{F46421AB-3390-4F68-BDE3-4882ABEB1A41}" srcOrd="0" destOrd="0" parTransId="{A7FC5A7B-98F2-4D57-8297-EA976889B4B0}" sibTransId="{4D0353DA-34D1-430A-97D6-011141E5D9E3}"/>
    <dgm:cxn modelId="{8D1B3152-EFC9-4FAD-9047-92FE37D0EA61}" type="presOf" srcId="{91BB54AB-F3B5-4FCC-9260-FF333119CBF4}" destId="{D028DE83-074A-4356-924E-E466AC0D7C25}" srcOrd="0" destOrd="0" presId="urn:microsoft.com/office/officeart/2005/8/layout/chevron2"/>
    <dgm:cxn modelId="{7A0766D4-897B-4AD0-B6C1-F98DE6E6488F}" srcId="{D083E5AC-AB16-475D-8190-05D423C28AE0}" destId="{0F77332A-5B97-4BFC-AD25-F20ED033B32B}" srcOrd="0" destOrd="0" parTransId="{21DC52DC-4A2A-470D-AFE8-57C93F92B961}" sibTransId="{73E8E5FF-B0DD-4D3E-B588-33AAB3EAA75E}"/>
    <dgm:cxn modelId="{A9C3EE09-8D27-4D19-827A-1F62FC6D6539}" type="presOf" srcId="{0F77332A-5B97-4BFC-AD25-F20ED033B32B}" destId="{33FDCB8C-7613-4917-8EEC-507FCCF845CA}" srcOrd="0" destOrd="0" presId="urn:microsoft.com/office/officeart/2005/8/layout/chevron2"/>
    <dgm:cxn modelId="{05FE3BBF-49EC-4452-BBEC-DC932A46B5A2}" type="presParOf" srcId="{8BDB4FA6-B022-453B-8E69-B00A79D83CE1}" destId="{1D94A7C9-ABD3-422D-9EDD-AC4477266E28}" srcOrd="0" destOrd="0" presId="urn:microsoft.com/office/officeart/2005/8/layout/chevron2"/>
    <dgm:cxn modelId="{F9BDFE33-975E-4D92-B40C-3B4581381A9C}" type="presParOf" srcId="{1D94A7C9-ABD3-422D-9EDD-AC4477266E28}" destId="{33FDCB8C-7613-4917-8EEC-507FCCF845CA}" srcOrd="0" destOrd="0" presId="urn:microsoft.com/office/officeart/2005/8/layout/chevron2"/>
    <dgm:cxn modelId="{9D56A9B8-8462-423A-ABE1-A538C9ABEC14}" type="presParOf" srcId="{1D94A7C9-ABD3-422D-9EDD-AC4477266E28}" destId="{E0582232-DB88-46DA-B866-E452392D1358}" srcOrd="1" destOrd="0" presId="urn:microsoft.com/office/officeart/2005/8/layout/chevron2"/>
    <dgm:cxn modelId="{CF82949C-7ED5-4809-86E8-7637FE9430D4}" type="presParOf" srcId="{8BDB4FA6-B022-453B-8E69-B00A79D83CE1}" destId="{D465CA68-8791-44E4-B926-56873B3DDDE7}" srcOrd="1" destOrd="0" presId="urn:microsoft.com/office/officeart/2005/8/layout/chevron2"/>
    <dgm:cxn modelId="{E5024518-36CC-4A78-811C-BCEB3D0F5D8A}" type="presParOf" srcId="{8BDB4FA6-B022-453B-8E69-B00A79D83CE1}" destId="{4265059B-7000-4A07-9278-7E656E4E7475}" srcOrd="2" destOrd="0" presId="urn:microsoft.com/office/officeart/2005/8/layout/chevron2"/>
    <dgm:cxn modelId="{7EB3B58A-0EC6-4AA4-A805-4F62A6E8DBC9}" type="presParOf" srcId="{4265059B-7000-4A07-9278-7E656E4E7475}" destId="{2903FEE5-7D68-4589-AAA6-0804623A304A}" srcOrd="0" destOrd="0" presId="urn:microsoft.com/office/officeart/2005/8/layout/chevron2"/>
    <dgm:cxn modelId="{9DB14426-98A4-4D48-AAAA-88F710C5B012}" type="presParOf" srcId="{4265059B-7000-4A07-9278-7E656E4E7475}" destId="{96ECC9C9-686E-443F-B1B8-06112DAE58AC}" srcOrd="1" destOrd="0" presId="urn:microsoft.com/office/officeart/2005/8/layout/chevron2"/>
    <dgm:cxn modelId="{C38623B3-CEEB-462B-AEEB-94F51D37DB16}" type="presParOf" srcId="{8BDB4FA6-B022-453B-8E69-B00A79D83CE1}" destId="{3EB6CCF5-41AF-43CF-B7F7-F9598EC8C8C7}" srcOrd="3" destOrd="0" presId="urn:microsoft.com/office/officeart/2005/8/layout/chevron2"/>
    <dgm:cxn modelId="{9B1ECA70-0C8E-4D29-935D-72B03521E03F}" type="presParOf" srcId="{8BDB4FA6-B022-453B-8E69-B00A79D83CE1}" destId="{DCE91379-2D50-4C23-8563-2628959037EE}" srcOrd="4" destOrd="0" presId="urn:microsoft.com/office/officeart/2005/8/layout/chevron2"/>
    <dgm:cxn modelId="{701BC758-DC80-4A2D-AEE9-CF99631C1B34}" type="presParOf" srcId="{DCE91379-2D50-4C23-8563-2628959037EE}" destId="{D028DE83-074A-4356-924E-E466AC0D7C25}" srcOrd="0" destOrd="0" presId="urn:microsoft.com/office/officeart/2005/8/layout/chevron2"/>
    <dgm:cxn modelId="{42F07647-DB31-4ABB-A829-4864B4000A78}" type="presParOf" srcId="{DCE91379-2D50-4C23-8563-2628959037EE}" destId="{E789F5F8-9788-4821-AD0C-891C43C8FD89}" srcOrd="1" destOrd="0" presId="urn:microsoft.com/office/officeart/2005/8/layout/chevron2"/>
    <dgm:cxn modelId="{B3E83F76-160B-4CFE-BDA7-7E5FD5D67A6A}" type="presParOf" srcId="{8BDB4FA6-B022-453B-8E69-B00A79D83CE1}" destId="{1521C197-84E7-45B6-B66B-E36C72E6711A}" srcOrd="5" destOrd="0" presId="urn:microsoft.com/office/officeart/2005/8/layout/chevron2"/>
    <dgm:cxn modelId="{0969BE08-E2C5-4A93-997C-B54E1C4ABA92}" type="presParOf" srcId="{8BDB4FA6-B022-453B-8E69-B00A79D83CE1}" destId="{2495C1F4-D2E2-480E-BD20-EC39132775B3}" srcOrd="6" destOrd="0" presId="urn:microsoft.com/office/officeart/2005/8/layout/chevron2"/>
    <dgm:cxn modelId="{13717A64-5DCF-4243-ADD9-C75F62B2CD0F}" type="presParOf" srcId="{2495C1F4-D2E2-480E-BD20-EC39132775B3}" destId="{AA3194D9-3048-4717-AF73-16DB07416EE2}" srcOrd="0" destOrd="0" presId="urn:microsoft.com/office/officeart/2005/8/layout/chevron2"/>
    <dgm:cxn modelId="{E4175945-DB81-40A8-A06E-F981E39EC5CA}" type="presParOf" srcId="{2495C1F4-D2E2-480E-BD20-EC39132775B3}" destId="{24FB0190-83B7-43F7-AAB5-6711B96090C3}" srcOrd="1" destOrd="0" presId="urn:microsoft.com/office/officeart/2005/8/layout/chevron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262E69-AAE3-46A4-B3B7-D36F5D6B730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6E454F2D-DFE2-4B94-B038-EBF76CFBC5F2}">
      <dgm:prSet phldrT="[Text]" custT="1"/>
      <dgm:spPr/>
      <dgm:t>
        <a:bodyPr/>
        <a:lstStyle/>
        <a:p>
          <a:pPr algn="just"/>
          <a:r>
            <a:rPr lang="ka-GE" sz="1400" b="0" dirty="0" smtClean="0">
              <a:solidFill>
                <a:schemeClr val="tx1"/>
              </a:solidFill>
            </a:rPr>
            <a:t>ეკონომიკის რეალურ სექტორში ნაწარმოებმა პროდუქციამ ყოველგვარი ხელოვნური ბარიერების გარეშე ნებისმიერი ქვეყნის თავისუფალ ბაზარზე შეაღწიოს;</a:t>
          </a:r>
          <a:endParaRPr lang="ru-RU" sz="1400" b="0" dirty="0">
            <a:solidFill>
              <a:schemeClr val="tx1"/>
            </a:solidFill>
          </a:endParaRPr>
        </a:p>
      </dgm:t>
    </dgm:pt>
    <dgm:pt modelId="{F5339474-F2E7-452A-8622-E46BADE4A349}" type="parTrans" cxnId="{A2C2495E-76C2-41DC-8C38-9A1D6F1A8789}">
      <dgm:prSet/>
      <dgm:spPr/>
      <dgm:t>
        <a:bodyPr/>
        <a:lstStyle/>
        <a:p>
          <a:endParaRPr lang="ru-RU"/>
        </a:p>
      </dgm:t>
    </dgm:pt>
    <dgm:pt modelId="{03A74EEA-7BCF-4715-BCC8-84E56B119D0A}" type="sibTrans" cxnId="{A2C2495E-76C2-41DC-8C38-9A1D6F1A8789}">
      <dgm:prSet/>
      <dgm:spPr/>
      <dgm:t>
        <a:bodyPr/>
        <a:lstStyle/>
        <a:p>
          <a:endParaRPr lang="ru-RU"/>
        </a:p>
      </dgm:t>
    </dgm:pt>
    <dgm:pt modelId="{9D08824E-FF82-4715-81A5-B9F3CF6C8CCD}">
      <dgm:prSet phldrT="[Text]" custT="1"/>
      <dgm:spPr/>
      <dgm:t>
        <a:bodyPr/>
        <a:lstStyle/>
        <a:p>
          <a:r>
            <a:rPr lang="ka-GE" sz="1800" b="0" dirty="0" smtClean="0">
              <a:solidFill>
                <a:schemeClr val="tx1"/>
              </a:solidFill>
            </a:rPr>
            <a:t>სახელმწიფო საინვეტიციო ფონდის შექმნით;</a:t>
          </a:r>
          <a:endParaRPr lang="ru-RU" sz="1800" b="0" dirty="0">
            <a:solidFill>
              <a:schemeClr val="tx1"/>
            </a:solidFill>
          </a:endParaRPr>
        </a:p>
      </dgm:t>
    </dgm:pt>
    <dgm:pt modelId="{C08358D1-2068-41DB-87BB-F985E7D58097}" type="parTrans" cxnId="{FB8A7685-DC32-45AC-988A-B50895C77AE6}">
      <dgm:prSet/>
      <dgm:spPr/>
      <dgm:t>
        <a:bodyPr/>
        <a:lstStyle/>
        <a:p>
          <a:endParaRPr lang="ru-RU"/>
        </a:p>
      </dgm:t>
    </dgm:pt>
    <dgm:pt modelId="{134B90EC-417B-4ECE-87C7-7286A74E0091}" type="sibTrans" cxnId="{FB8A7685-DC32-45AC-988A-B50895C77AE6}">
      <dgm:prSet/>
      <dgm:spPr/>
      <dgm:t>
        <a:bodyPr/>
        <a:lstStyle/>
        <a:p>
          <a:endParaRPr lang="ru-RU"/>
        </a:p>
      </dgm:t>
    </dgm:pt>
    <dgm:pt modelId="{A083C8DC-CE98-4E0A-A754-50238FEA47E2}">
      <dgm:prSet phldrT="[Text]" custT="1"/>
      <dgm:spPr/>
      <dgm:t>
        <a:bodyPr/>
        <a:lstStyle/>
        <a:p>
          <a:r>
            <a:rPr lang="ka-GE" sz="1600" b="0" dirty="0" smtClean="0">
              <a:solidFill>
                <a:schemeClr val="tx1"/>
              </a:solidFill>
            </a:rPr>
            <a:t>სახელმწიფომ ამა თუ იმ დარგის პრიორიტეტულობის განცხადებით უცხო ური ინვესტიციების მოზიდვას უნდა შეუწყოს ხელი; </a:t>
          </a:r>
          <a:endParaRPr lang="ru-RU" sz="1600" b="0" dirty="0">
            <a:solidFill>
              <a:schemeClr val="tx1"/>
            </a:solidFill>
          </a:endParaRPr>
        </a:p>
      </dgm:t>
    </dgm:pt>
    <dgm:pt modelId="{5C58F571-0233-4944-A91A-B8D9B6FE16FE}" type="parTrans" cxnId="{B71A595C-95A5-401E-B517-816806C860C8}">
      <dgm:prSet/>
      <dgm:spPr/>
      <dgm:t>
        <a:bodyPr/>
        <a:lstStyle/>
        <a:p>
          <a:endParaRPr lang="ru-RU"/>
        </a:p>
      </dgm:t>
    </dgm:pt>
    <dgm:pt modelId="{A1577E76-9504-4B06-B235-C4E1C93A8C76}" type="sibTrans" cxnId="{B71A595C-95A5-401E-B517-816806C860C8}">
      <dgm:prSet/>
      <dgm:spPr/>
      <dgm:t>
        <a:bodyPr/>
        <a:lstStyle/>
        <a:p>
          <a:endParaRPr lang="ru-RU"/>
        </a:p>
      </dgm:t>
    </dgm:pt>
    <dgm:pt modelId="{998ECE08-F720-493A-BD9D-635F7F9872AA}" type="pres">
      <dgm:prSet presAssocID="{2D262E69-AAE3-46A4-B3B7-D36F5D6B730E}" presName="linear" presStyleCnt="0">
        <dgm:presLayoutVars>
          <dgm:dir/>
          <dgm:animLvl val="lvl"/>
          <dgm:resizeHandles val="exact"/>
        </dgm:presLayoutVars>
      </dgm:prSet>
      <dgm:spPr/>
    </dgm:pt>
    <dgm:pt modelId="{DBA501E3-B39B-4892-91BF-F6943FA0D929}" type="pres">
      <dgm:prSet presAssocID="{6E454F2D-DFE2-4B94-B038-EBF76CFBC5F2}" presName="parentLin" presStyleCnt="0"/>
      <dgm:spPr/>
    </dgm:pt>
    <dgm:pt modelId="{5DC24E8C-BD27-4F79-94BA-C2E1F0BF2F8E}" type="pres">
      <dgm:prSet presAssocID="{6E454F2D-DFE2-4B94-B038-EBF76CFBC5F2}" presName="parentLeftMargin" presStyleLbl="node1" presStyleIdx="0" presStyleCnt="3"/>
      <dgm:spPr/>
    </dgm:pt>
    <dgm:pt modelId="{CF7B95EA-EAAD-429C-9FA9-F35C12091E2F}" type="pres">
      <dgm:prSet presAssocID="{6E454F2D-DFE2-4B94-B038-EBF76CFBC5F2}" presName="parentText" presStyleLbl="node1" presStyleIdx="0" presStyleCnt="3" custScaleX="133774" custScaleY="98621">
        <dgm:presLayoutVars>
          <dgm:chMax val="0"/>
          <dgm:bulletEnabled val="1"/>
        </dgm:presLayoutVars>
      </dgm:prSet>
      <dgm:spPr/>
      <dgm:t>
        <a:bodyPr/>
        <a:lstStyle/>
        <a:p>
          <a:endParaRPr lang="ru-RU"/>
        </a:p>
      </dgm:t>
    </dgm:pt>
    <dgm:pt modelId="{6C3A07C8-7F99-4536-8629-BFB1C7700F8F}" type="pres">
      <dgm:prSet presAssocID="{6E454F2D-DFE2-4B94-B038-EBF76CFBC5F2}" presName="negativeSpace" presStyleCnt="0"/>
      <dgm:spPr/>
    </dgm:pt>
    <dgm:pt modelId="{B1DE1EF8-C6DD-49D8-9038-E1ABDE7CC606}" type="pres">
      <dgm:prSet presAssocID="{6E454F2D-DFE2-4B94-B038-EBF76CFBC5F2}" presName="childText" presStyleLbl="conFgAcc1" presStyleIdx="0" presStyleCnt="3">
        <dgm:presLayoutVars>
          <dgm:bulletEnabled val="1"/>
        </dgm:presLayoutVars>
      </dgm:prSet>
      <dgm:spPr/>
      <dgm:t>
        <a:bodyPr/>
        <a:lstStyle/>
        <a:p>
          <a:endParaRPr lang="ru-RU"/>
        </a:p>
      </dgm:t>
    </dgm:pt>
    <dgm:pt modelId="{6E220A76-1BF1-4D4B-A4E1-D41C445B0CFA}" type="pres">
      <dgm:prSet presAssocID="{03A74EEA-7BCF-4715-BCC8-84E56B119D0A}" presName="spaceBetweenRectangles" presStyleCnt="0"/>
      <dgm:spPr/>
    </dgm:pt>
    <dgm:pt modelId="{83EEE660-0E6E-426B-B761-829FF5B98422}" type="pres">
      <dgm:prSet presAssocID="{9D08824E-FF82-4715-81A5-B9F3CF6C8CCD}" presName="parentLin" presStyleCnt="0"/>
      <dgm:spPr/>
    </dgm:pt>
    <dgm:pt modelId="{B5A1421B-2DFB-40C5-9E2D-61696343E64B}" type="pres">
      <dgm:prSet presAssocID="{9D08824E-FF82-4715-81A5-B9F3CF6C8CCD}" presName="parentLeftMargin" presStyleLbl="node1" presStyleIdx="0" presStyleCnt="3"/>
      <dgm:spPr/>
    </dgm:pt>
    <dgm:pt modelId="{8493E41B-C67A-4F4C-AA37-14A7BEEC007D}" type="pres">
      <dgm:prSet presAssocID="{9D08824E-FF82-4715-81A5-B9F3CF6C8CCD}" presName="parentText" presStyleLbl="node1" presStyleIdx="1" presStyleCnt="3" custScaleX="142857" custScaleY="90151">
        <dgm:presLayoutVars>
          <dgm:chMax val="0"/>
          <dgm:bulletEnabled val="1"/>
        </dgm:presLayoutVars>
      </dgm:prSet>
      <dgm:spPr/>
      <dgm:t>
        <a:bodyPr/>
        <a:lstStyle/>
        <a:p>
          <a:endParaRPr lang="ru-RU"/>
        </a:p>
      </dgm:t>
    </dgm:pt>
    <dgm:pt modelId="{1F0B075B-00C1-4514-91F9-2E0432BA4C35}" type="pres">
      <dgm:prSet presAssocID="{9D08824E-FF82-4715-81A5-B9F3CF6C8CCD}" presName="negativeSpace" presStyleCnt="0"/>
      <dgm:spPr/>
    </dgm:pt>
    <dgm:pt modelId="{BDAE5FEF-0E6D-4F8F-85A6-46C69DC34031}" type="pres">
      <dgm:prSet presAssocID="{9D08824E-FF82-4715-81A5-B9F3CF6C8CCD}" presName="childText" presStyleLbl="conFgAcc1" presStyleIdx="1" presStyleCnt="3">
        <dgm:presLayoutVars>
          <dgm:bulletEnabled val="1"/>
        </dgm:presLayoutVars>
      </dgm:prSet>
      <dgm:spPr/>
    </dgm:pt>
    <dgm:pt modelId="{A4A698D4-8CDB-4A23-ABB1-ACBBB3DCCFC7}" type="pres">
      <dgm:prSet presAssocID="{134B90EC-417B-4ECE-87C7-7286A74E0091}" presName="spaceBetweenRectangles" presStyleCnt="0"/>
      <dgm:spPr/>
    </dgm:pt>
    <dgm:pt modelId="{BB0A4B70-77E1-41B5-BEE8-B33BF8A38155}" type="pres">
      <dgm:prSet presAssocID="{A083C8DC-CE98-4E0A-A754-50238FEA47E2}" presName="parentLin" presStyleCnt="0"/>
      <dgm:spPr/>
    </dgm:pt>
    <dgm:pt modelId="{BBE18F5E-E1FF-436F-A4C3-13611EB1FE92}" type="pres">
      <dgm:prSet presAssocID="{A083C8DC-CE98-4E0A-A754-50238FEA47E2}" presName="parentLeftMargin" presStyleLbl="node1" presStyleIdx="1" presStyleCnt="3"/>
      <dgm:spPr/>
    </dgm:pt>
    <dgm:pt modelId="{B4A3C5CB-DAC4-4F88-8E50-EA9097509D42}" type="pres">
      <dgm:prSet presAssocID="{A083C8DC-CE98-4E0A-A754-50238FEA47E2}" presName="parentText" presStyleLbl="node1" presStyleIdx="2" presStyleCnt="3" custScaleX="142857" custScaleY="117370">
        <dgm:presLayoutVars>
          <dgm:chMax val="0"/>
          <dgm:bulletEnabled val="1"/>
        </dgm:presLayoutVars>
      </dgm:prSet>
      <dgm:spPr/>
      <dgm:t>
        <a:bodyPr/>
        <a:lstStyle/>
        <a:p>
          <a:endParaRPr lang="ru-RU"/>
        </a:p>
      </dgm:t>
    </dgm:pt>
    <dgm:pt modelId="{20A568D6-18A9-4FD6-BA37-760C2FA9AB77}" type="pres">
      <dgm:prSet presAssocID="{A083C8DC-CE98-4E0A-A754-50238FEA47E2}" presName="negativeSpace" presStyleCnt="0"/>
      <dgm:spPr/>
    </dgm:pt>
    <dgm:pt modelId="{F3833245-16ED-4B57-93D2-DD885981C98C}" type="pres">
      <dgm:prSet presAssocID="{A083C8DC-CE98-4E0A-A754-50238FEA47E2}" presName="childText" presStyleLbl="conFgAcc1" presStyleIdx="2" presStyleCnt="3">
        <dgm:presLayoutVars>
          <dgm:bulletEnabled val="1"/>
        </dgm:presLayoutVars>
      </dgm:prSet>
      <dgm:spPr/>
    </dgm:pt>
  </dgm:ptLst>
  <dgm:cxnLst>
    <dgm:cxn modelId="{2ECEFAFF-F1EB-4AEF-A55F-A3006D650960}" type="presOf" srcId="{A083C8DC-CE98-4E0A-A754-50238FEA47E2}" destId="{B4A3C5CB-DAC4-4F88-8E50-EA9097509D42}" srcOrd="1" destOrd="0" presId="urn:microsoft.com/office/officeart/2005/8/layout/list1"/>
    <dgm:cxn modelId="{E64E02FA-6078-49C3-AE10-A1676806F6ED}" type="presOf" srcId="{6E454F2D-DFE2-4B94-B038-EBF76CFBC5F2}" destId="{CF7B95EA-EAAD-429C-9FA9-F35C12091E2F}" srcOrd="1" destOrd="0" presId="urn:microsoft.com/office/officeart/2005/8/layout/list1"/>
    <dgm:cxn modelId="{FB8A7685-DC32-45AC-988A-B50895C77AE6}" srcId="{2D262E69-AAE3-46A4-B3B7-D36F5D6B730E}" destId="{9D08824E-FF82-4715-81A5-B9F3CF6C8CCD}" srcOrd="1" destOrd="0" parTransId="{C08358D1-2068-41DB-87BB-F985E7D58097}" sibTransId="{134B90EC-417B-4ECE-87C7-7286A74E0091}"/>
    <dgm:cxn modelId="{D0D436F6-6B7B-4D2D-8F10-34B56D03ACCA}" type="presOf" srcId="{2D262E69-AAE3-46A4-B3B7-D36F5D6B730E}" destId="{998ECE08-F720-493A-BD9D-635F7F9872AA}" srcOrd="0" destOrd="0" presId="urn:microsoft.com/office/officeart/2005/8/layout/list1"/>
    <dgm:cxn modelId="{B71A595C-95A5-401E-B517-816806C860C8}" srcId="{2D262E69-AAE3-46A4-B3B7-D36F5D6B730E}" destId="{A083C8DC-CE98-4E0A-A754-50238FEA47E2}" srcOrd="2" destOrd="0" parTransId="{5C58F571-0233-4944-A91A-B8D9B6FE16FE}" sibTransId="{A1577E76-9504-4B06-B235-C4E1C93A8C76}"/>
    <dgm:cxn modelId="{DBED7391-5306-4F06-A479-22CDAE1AD48D}" type="presOf" srcId="{9D08824E-FF82-4715-81A5-B9F3CF6C8CCD}" destId="{B5A1421B-2DFB-40C5-9E2D-61696343E64B}" srcOrd="0" destOrd="0" presId="urn:microsoft.com/office/officeart/2005/8/layout/list1"/>
    <dgm:cxn modelId="{A2C2495E-76C2-41DC-8C38-9A1D6F1A8789}" srcId="{2D262E69-AAE3-46A4-B3B7-D36F5D6B730E}" destId="{6E454F2D-DFE2-4B94-B038-EBF76CFBC5F2}" srcOrd="0" destOrd="0" parTransId="{F5339474-F2E7-452A-8622-E46BADE4A349}" sibTransId="{03A74EEA-7BCF-4715-BCC8-84E56B119D0A}"/>
    <dgm:cxn modelId="{D113929D-F959-46A7-9C40-4275C2B150B5}" type="presOf" srcId="{9D08824E-FF82-4715-81A5-B9F3CF6C8CCD}" destId="{8493E41B-C67A-4F4C-AA37-14A7BEEC007D}" srcOrd="1" destOrd="0" presId="urn:microsoft.com/office/officeart/2005/8/layout/list1"/>
    <dgm:cxn modelId="{FEFAE0FC-86A9-409A-B23C-60FE8089E195}" type="presOf" srcId="{A083C8DC-CE98-4E0A-A754-50238FEA47E2}" destId="{BBE18F5E-E1FF-436F-A4C3-13611EB1FE92}" srcOrd="0" destOrd="0" presId="urn:microsoft.com/office/officeart/2005/8/layout/list1"/>
    <dgm:cxn modelId="{D7A0636A-B437-4407-8E33-7614B534FA5D}" type="presOf" srcId="{6E454F2D-DFE2-4B94-B038-EBF76CFBC5F2}" destId="{5DC24E8C-BD27-4F79-94BA-C2E1F0BF2F8E}" srcOrd="0" destOrd="0" presId="urn:microsoft.com/office/officeart/2005/8/layout/list1"/>
    <dgm:cxn modelId="{992801D2-5D42-4BA1-85AA-24D911AAFDD6}" type="presParOf" srcId="{998ECE08-F720-493A-BD9D-635F7F9872AA}" destId="{DBA501E3-B39B-4892-91BF-F6943FA0D929}" srcOrd="0" destOrd="0" presId="urn:microsoft.com/office/officeart/2005/8/layout/list1"/>
    <dgm:cxn modelId="{AED98D7B-F2D9-47E1-9562-0A2D7AFD79DD}" type="presParOf" srcId="{DBA501E3-B39B-4892-91BF-F6943FA0D929}" destId="{5DC24E8C-BD27-4F79-94BA-C2E1F0BF2F8E}" srcOrd="0" destOrd="0" presId="urn:microsoft.com/office/officeart/2005/8/layout/list1"/>
    <dgm:cxn modelId="{03768244-2817-4CDF-91A0-1E269D42509B}" type="presParOf" srcId="{DBA501E3-B39B-4892-91BF-F6943FA0D929}" destId="{CF7B95EA-EAAD-429C-9FA9-F35C12091E2F}" srcOrd="1" destOrd="0" presId="urn:microsoft.com/office/officeart/2005/8/layout/list1"/>
    <dgm:cxn modelId="{08C0FB39-2A37-4ECE-A605-03242BB6046D}" type="presParOf" srcId="{998ECE08-F720-493A-BD9D-635F7F9872AA}" destId="{6C3A07C8-7F99-4536-8629-BFB1C7700F8F}" srcOrd="1" destOrd="0" presId="urn:microsoft.com/office/officeart/2005/8/layout/list1"/>
    <dgm:cxn modelId="{67698923-A802-4FC2-94CB-A27DE320A609}" type="presParOf" srcId="{998ECE08-F720-493A-BD9D-635F7F9872AA}" destId="{B1DE1EF8-C6DD-49D8-9038-E1ABDE7CC606}" srcOrd="2" destOrd="0" presId="urn:microsoft.com/office/officeart/2005/8/layout/list1"/>
    <dgm:cxn modelId="{A4032671-86B8-420A-AABE-42927FF663A5}" type="presParOf" srcId="{998ECE08-F720-493A-BD9D-635F7F9872AA}" destId="{6E220A76-1BF1-4D4B-A4E1-D41C445B0CFA}" srcOrd="3" destOrd="0" presId="urn:microsoft.com/office/officeart/2005/8/layout/list1"/>
    <dgm:cxn modelId="{8FAC8A57-5576-479C-8245-6A50DFA75D5A}" type="presParOf" srcId="{998ECE08-F720-493A-BD9D-635F7F9872AA}" destId="{83EEE660-0E6E-426B-B761-829FF5B98422}" srcOrd="4" destOrd="0" presId="urn:microsoft.com/office/officeart/2005/8/layout/list1"/>
    <dgm:cxn modelId="{D1BDAF97-D2E5-41D2-B80A-71DF699BB4E5}" type="presParOf" srcId="{83EEE660-0E6E-426B-B761-829FF5B98422}" destId="{B5A1421B-2DFB-40C5-9E2D-61696343E64B}" srcOrd="0" destOrd="0" presId="urn:microsoft.com/office/officeart/2005/8/layout/list1"/>
    <dgm:cxn modelId="{24233153-4A2E-4E39-BB50-AEBE044668CA}" type="presParOf" srcId="{83EEE660-0E6E-426B-B761-829FF5B98422}" destId="{8493E41B-C67A-4F4C-AA37-14A7BEEC007D}" srcOrd="1" destOrd="0" presId="urn:microsoft.com/office/officeart/2005/8/layout/list1"/>
    <dgm:cxn modelId="{E9BEB57D-20FE-401D-BDBD-AB3ABAA1246F}" type="presParOf" srcId="{998ECE08-F720-493A-BD9D-635F7F9872AA}" destId="{1F0B075B-00C1-4514-91F9-2E0432BA4C35}" srcOrd="5" destOrd="0" presId="urn:microsoft.com/office/officeart/2005/8/layout/list1"/>
    <dgm:cxn modelId="{47F3AD5A-FBEF-49A1-B125-6D2D04142B00}" type="presParOf" srcId="{998ECE08-F720-493A-BD9D-635F7F9872AA}" destId="{BDAE5FEF-0E6D-4F8F-85A6-46C69DC34031}" srcOrd="6" destOrd="0" presId="urn:microsoft.com/office/officeart/2005/8/layout/list1"/>
    <dgm:cxn modelId="{DAC09578-9174-4D72-B198-E89B2E2418A4}" type="presParOf" srcId="{998ECE08-F720-493A-BD9D-635F7F9872AA}" destId="{A4A698D4-8CDB-4A23-ABB1-ACBBB3DCCFC7}" srcOrd="7" destOrd="0" presId="urn:microsoft.com/office/officeart/2005/8/layout/list1"/>
    <dgm:cxn modelId="{FA01320E-33BB-4760-AEEE-552738863A6D}" type="presParOf" srcId="{998ECE08-F720-493A-BD9D-635F7F9872AA}" destId="{BB0A4B70-77E1-41B5-BEE8-B33BF8A38155}" srcOrd="8" destOrd="0" presId="urn:microsoft.com/office/officeart/2005/8/layout/list1"/>
    <dgm:cxn modelId="{868E6050-6B4C-4145-935F-4F144A7D8E48}" type="presParOf" srcId="{BB0A4B70-77E1-41B5-BEE8-B33BF8A38155}" destId="{BBE18F5E-E1FF-436F-A4C3-13611EB1FE92}" srcOrd="0" destOrd="0" presId="urn:microsoft.com/office/officeart/2005/8/layout/list1"/>
    <dgm:cxn modelId="{4BB294E4-EE21-49A7-8E14-EF5A040FA04A}" type="presParOf" srcId="{BB0A4B70-77E1-41B5-BEE8-B33BF8A38155}" destId="{B4A3C5CB-DAC4-4F88-8E50-EA9097509D42}" srcOrd="1" destOrd="0" presId="urn:microsoft.com/office/officeart/2005/8/layout/list1"/>
    <dgm:cxn modelId="{06888694-B2E1-484F-94F9-BE912A092CF7}" type="presParOf" srcId="{998ECE08-F720-493A-BD9D-635F7F9872AA}" destId="{20A568D6-18A9-4FD6-BA37-760C2FA9AB77}" srcOrd="9" destOrd="0" presId="urn:microsoft.com/office/officeart/2005/8/layout/list1"/>
    <dgm:cxn modelId="{A548EFF5-B4E6-4E62-968E-E1A084EBA81D}" type="presParOf" srcId="{998ECE08-F720-493A-BD9D-635F7F9872AA}" destId="{F3833245-16ED-4B57-93D2-DD885981C98C}" srcOrd="10"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DAA851-EAC6-4DBB-A720-A458F82E178F}" type="doc">
      <dgm:prSet loTypeId="urn:microsoft.com/office/officeart/2005/8/layout/vList3" loCatId="list" qsTypeId="urn:microsoft.com/office/officeart/2005/8/quickstyle/simple1" qsCatId="simple" csTypeId="urn:microsoft.com/office/officeart/2005/8/colors/accent1_2" csCatId="accent1" phldr="1"/>
      <dgm:spPr/>
    </dgm:pt>
    <dgm:pt modelId="{819E03F8-DE4A-4ECE-8D30-A2A5F138FF76}">
      <dgm:prSet phldrT="[Text]"/>
      <dgm:spPr/>
      <dgm:t>
        <a:bodyPr/>
        <a:lstStyle/>
        <a:p>
          <a:r>
            <a:rPr lang="ka-GE" dirty="0" smtClean="0">
              <a:solidFill>
                <a:schemeClr val="accent2"/>
              </a:solidFill>
            </a:rPr>
            <a:t>კონკურენტუნარინობის ამაღლება;</a:t>
          </a:r>
          <a:endParaRPr lang="ru-RU" b="1" dirty="0">
            <a:solidFill>
              <a:schemeClr val="accent2"/>
            </a:solidFill>
          </a:endParaRPr>
        </a:p>
      </dgm:t>
    </dgm:pt>
    <dgm:pt modelId="{2B1C2EF0-62C4-454F-BC15-0FBE3ADE4263}" type="parTrans" cxnId="{641C724F-C6B2-4314-B2EA-364A3DEFEAC2}">
      <dgm:prSet/>
      <dgm:spPr/>
      <dgm:t>
        <a:bodyPr/>
        <a:lstStyle/>
        <a:p>
          <a:endParaRPr lang="ru-RU"/>
        </a:p>
      </dgm:t>
    </dgm:pt>
    <dgm:pt modelId="{1BEF8627-EB83-4481-B9FE-19350B1FABDF}" type="sibTrans" cxnId="{641C724F-C6B2-4314-B2EA-364A3DEFEAC2}">
      <dgm:prSet/>
      <dgm:spPr/>
      <dgm:t>
        <a:bodyPr/>
        <a:lstStyle/>
        <a:p>
          <a:endParaRPr lang="ru-RU"/>
        </a:p>
      </dgm:t>
    </dgm:pt>
    <dgm:pt modelId="{7C14CB49-6AE3-4F75-A296-B647D544A4D8}">
      <dgm:prSet/>
      <dgm:spPr/>
      <dgm:t>
        <a:bodyPr/>
        <a:lstStyle/>
        <a:p>
          <a:r>
            <a:rPr lang="ka-GE" dirty="0" smtClean="0">
              <a:solidFill>
                <a:schemeClr val="accent2"/>
              </a:solidFill>
            </a:rPr>
            <a:t>ეკონომიკის მოდერნიზება;</a:t>
          </a:r>
          <a:endParaRPr lang="ru-RU" b="1" dirty="0">
            <a:solidFill>
              <a:schemeClr val="accent2"/>
            </a:solidFill>
          </a:endParaRPr>
        </a:p>
      </dgm:t>
    </dgm:pt>
    <dgm:pt modelId="{AB349F34-645B-44BD-A0A0-6B20617D84A6}" type="parTrans" cxnId="{837DA374-98D6-40B4-A431-DD372175C501}">
      <dgm:prSet/>
      <dgm:spPr/>
      <dgm:t>
        <a:bodyPr/>
        <a:lstStyle/>
        <a:p>
          <a:endParaRPr lang="ru-RU"/>
        </a:p>
      </dgm:t>
    </dgm:pt>
    <dgm:pt modelId="{EBFC1729-CFB4-4931-8995-6DF08478D2E8}" type="sibTrans" cxnId="{837DA374-98D6-40B4-A431-DD372175C501}">
      <dgm:prSet/>
      <dgm:spPr/>
      <dgm:t>
        <a:bodyPr/>
        <a:lstStyle/>
        <a:p>
          <a:endParaRPr lang="ru-RU"/>
        </a:p>
      </dgm:t>
    </dgm:pt>
    <dgm:pt modelId="{076234CD-92EF-49A3-BC10-F56A85854D45}">
      <dgm:prSet/>
      <dgm:spPr/>
      <dgm:t>
        <a:bodyPr/>
        <a:lstStyle/>
        <a:p>
          <a:r>
            <a:rPr lang="ka-GE" dirty="0" smtClean="0">
              <a:solidFill>
                <a:schemeClr val="accent2"/>
              </a:solidFill>
            </a:rPr>
            <a:t>ეკონომიკის მოდერნიზება;</a:t>
          </a:r>
          <a:endParaRPr lang="ru-RU" b="1" dirty="0">
            <a:solidFill>
              <a:schemeClr val="accent2"/>
            </a:solidFill>
          </a:endParaRPr>
        </a:p>
      </dgm:t>
    </dgm:pt>
    <dgm:pt modelId="{C843E389-DF01-441C-8BCD-13A12BE1C40F}" type="parTrans" cxnId="{328FF088-FE01-4E50-97F0-D3FA435DE810}">
      <dgm:prSet/>
      <dgm:spPr/>
      <dgm:t>
        <a:bodyPr/>
        <a:lstStyle/>
        <a:p>
          <a:endParaRPr lang="ru-RU"/>
        </a:p>
      </dgm:t>
    </dgm:pt>
    <dgm:pt modelId="{AAEE1B07-74CC-474F-AD27-8BEFFCE02B92}" type="sibTrans" cxnId="{328FF088-FE01-4E50-97F0-D3FA435DE810}">
      <dgm:prSet/>
      <dgm:spPr/>
      <dgm:t>
        <a:bodyPr/>
        <a:lstStyle/>
        <a:p>
          <a:endParaRPr lang="ru-RU"/>
        </a:p>
      </dgm:t>
    </dgm:pt>
    <dgm:pt modelId="{33A9A484-6D14-4C4B-8C33-97AECA742480}" type="pres">
      <dgm:prSet presAssocID="{DBDAA851-EAC6-4DBB-A720-A458F82E178F}" presName="linearFlow" presStyleCnt="0">
        <dgm:presLayoutVars>
          <dgm:dir/>
          <dgm:resizeHandles val="exact"/>
        </dgm:presLayoutVars>
      </dgm:prSet>
      <dgm:spPr/>
    </dgm:pt>
    <dgm:pt modelId="{81D95A62-0B89-487B-B15C-08E90E3F83E8}" type="pres">
      <dgm:prSet presAssocID="{819E03F8-DE4A-4ECE-8D30-A2A5F138FF76}" presName="composite" presStyleCnt="0"/>
      <dgm:spPr/>
    </dgm:pt>
    <dgm:pt modelId="{AE8C344E-22B7-419C-A0E2-22F53D5F4B65}" type="pres">
      <dgm:prSet presAssocID="{819E03F8-DE4A-4ECE-8D30-A2A5F138FF76}" presName="imgShp" presStyleLbl="fgImgPlace1" presStyleIdx="0" presStyleCnt="3"/>
      <dgm:spPr>
        <a:blipFill rotWithShape="0">
          <a:blip xmlns:r="http://schemas.openxmlformats.org/officeDocument/2006/relationships" r:embed="rId1"/>
          <a:stretch>
            <a:fillRect/>
          </a:stretch>
        </a:blipFill>
      </dgm:spPr>
    </dgm:pt>
    <dgm:pt modelId="{A5F736A5-060F-4A6E-8E04-94AD717E2A17}" type="pres">
      <dgm:prSet presAssocID="{819E03F8-DE4A-4ECE-8D30-A2A5F138FF76}" presName="txShp" presStyleLbl="node1" presStyleIdx="0" presStyleCnt="3">
        <dgm:presLayoutVars>
          <dgm:bulletEnabled val="1"/>
        </dgm:presLayoutVars>
      </dgm:prSet>
      <dgm:spPr/>
      <dgm:t>
        <a:bodyPr/>
        <a:lstStyle/>
        <a:p>
          <a:endParaRPr lang="ru-RU"/>
        </a:p>
      </dgm:t>
    </dgm:pt>
    <dgm:pt modelId="{59180172-82F7-405D-81E9-EE2678A523D3}" type="pres">
      <dgm:prSet presAssocID="{1BEF8627-EB83-4481-B9FE-19350B1FABDF}" presName="spacing" presStyleCnt="0"/>
      <dgm:spPr/>
    </dgm:pt>
    <dgm:pt modelId="{49C745FF-D295-4B10-83CA-8F876DEAFB69}" type="pres">
      <dgm:prSet presAssocID="{7C14CB49-6AE3-4F75-A296-B647D544A4D8}" presName="composite" presStyleCnt="0"/>
      <dgm:spPr/>
    </dgm:pt>
    <dgm:pt modelId="{54C59CDC-9ABB-4BF8-A345-59D618DA5DC3}" type="pres">
      <dgm:prSet presAssocID="{7C14CB49-6AE3-4F75-A296-B647D544A4D8}" presName="imgShp" presStyleLbl="fgImgPlace1" presStyleIdx="1" presStyleCnt="3"/>
      <dgm:spPr>
        <a:blipFill rotWithShape="0">
          <a:blip xmlns:r="http://schemas.openxmlformats.org/officeDocument/2006/relationships" r:embed="rId1"/>
          <a:stretch>
            <a:fillRect/>
          </a:stretch>
        </a:blipFill>
      </dgm:spPr>
    </dgm:pt>
    <dgm:pt modelId="{15BBC6B2-B017-4863-B18A-F7DCD063AF83}" type="pres">
      <dgm:prSet presAssocID="{7C14CB49-6AE3-4F75-A296-B647D544A4D8}" presName="txShp" presStyleLbl="node1" presStyleIdx="1" presStyleCnt="3">
        <dgm:presLayoutVars>
          <dgm:bulletEnabled val="1"/>
        </dgm:presLayoutVars>
      </dgm:prSet>
      <dgm:spPr/>
      <dgm:t>
        <a:bodyPr/>
        <a:lstStyle/>
        <a:p>
          <a:endParaRPr lang="ru-RU"/>
        </a:p>
      </dgm:t>
    </dgm:pt>
    <dgm:pt modelId="{72193CE8-CA81-4FDF-8753-57D1EF810E58}" type="pres">
      <dgm:prSet presAssocID="{EBFC1729-CFB4-4931-8995-6DF08478D2E8}" presName="spacing" presStyleCnt="0"/>
      <dgm:spPr/>
    </dgm:pt>
    <dgm:pt modelId="{2C55C072-4435-4103-89DB-4CBA410FD36B}" type="pres">
      <dgm:prSet presAssocID="{076234CD-92EF-49A3-BC10-F56A85854D45}" presName="composite" presStyleCnt="0"/>
      <dgm:spPr/>
    </dgm:pt>
    <dgm:pt modelId="{FE5B0A88-5784-44D2-9215-836859F60412}" type="pres">
      <dgm:prSet presAssocID="{076234CD-92EF-49A3-BC10-F56A85854D45}" presName="imgShp" presStyleLbl="fgImgPlace1" presStyleIdx="2" presStyleCnt="3"/>
      <dgm:spPr>
        <a:blipFill rotWithShape="0">
          <a:blip xmlns:r="http://schemas.openxmlformats.org/officeDocument/2006/relationships" r:embed="rId1"/>
          <a:stretch>
            <a:fillRect/>
          </a:stretch>
        </a:blipFill>
      </dgm:spPr>
    </dgm:pt>
    <dgm:pt modelId="{1E1754C4-B13A-43B5-A580-8009001C1CE4}" type="pres">
      <dgm:prSet presAssocID="{076234CD-92EF-49A3-BC10-F56A85854D45}" presName="txShp" presStyleLbl="node1" presStyleIdx="2" presStyleCnt="3">
        <dgm:presLayoutVars>
          <dgm:bulletEnabled val="1"/>
        </dgm:presLayoutVars>
      </dgm:prSet>
      <dgm:spPr/>
      <dgm:t>
        <a:bodyPr/>
        <a:lstStyle/>
        <a:p>
          <a:endParaRPr lang="ru-RU"/>
        </a:p>
      </dgm:t>
    </dgm:pt>
  </dgm:ptLst>
  <dgm:cxnLst>
    <dgm:cxn modelId="{837DA374-98D6-40B4-A431-DD372175C501}" srcId="{DBDAA851-EAC6-4DBB-A720-A458F82E178F}" destId="{7C14CB49-6AE3-4F75-A296-B647D544A4D8}" srcOrd="1" destOrd="0" parTransId="{AB349F34-645B-44BD-A0A0-6B20617D84A6}" sibTransId="{EBFC1729-CFB4-4931-8995-6DF08478D2E8}"/>
    <dgm:cxn modelId="{532EB1E2-9028-4848-AFA9-0718A6418F99}" type="presOf" srcId="{7C14CB49-6AE3-4F75-A296-B647D544A4D8}" destId="{15BBC6B2-B017-4863-B18A-F7DCD063AF83}" srcOrd="0" destOrd="0" presId="urn:microsoft.com/office/officeart/2005/8/layout/vList3"/>
    <dgm:cxn modelId="{451470FD-28FD-4DB8-9284-F54D8E315E54}" type="presOf" srcId="{DBDAA851-EAC6-4DBB-A720-A458F82E178F}" destId="{33A9A484-6D14-4C4B-8C33-97AECA742480}" srcOrd="0" destOrd="0" presId="urn:microsoft.com/office/officeart/2005/8/layout/vList3"/>
    <dgm:cxn modelId="{641C724F-C6B2-4314-B2EA-364A3DEFEAC2}" srcId="{DBDAA851-EAC6-4DBB-A720-A458F82E178F}" destId="{819E03F8-DE4A-4ECE-8D30-A2A5F138FF76}" srcOrd="0" destOrd="0" parTransId="{2B1C2EF0-62C4-454F-BC15-0FBE3ADE4263}" sibTransId="{1BEF8627-EB83-4481-B9FE-19350B1FABDF}"/>
    <dgm:cxn modelId="{98E89E9D-26E0-4D5E-B690-427CA4340EAF}" type="presOf" srcId="{819E03F8-DE4A-4ECE-8D30-A2A5F138FF76}" destId="{A5F736A5-060F-4A6E-8E04-94AD717E2A17}" srcOrd="0" destOrd="0" presId="urn:microsoft.com/office/officeart/2005/8/layout/vList3"/>
    <dgm:cxn modelId="{328FF088-FE01-4E50-97F0-D3FA435DE810}" srcId="{DBDAA851-EAC6-4DBB-A720-A458F82E178F}" destId="{076234CD-92EF-49A3-BC10-F56A85854D45}" srcOrd="2" destOrd="0" parTransId="{C843E389-DF01-441C-8BCD-13A12BE1C40F}" sibTransId="{AAEE1B07-74CC-474F-AD27-8BEFFCE02B92}"/>
    <dgm:cxn modelId="{D7EB1CA0-C830-4CA6-A1D8-4C6C76B1DC6C}" type="presOf" srcId="{076234CD-92EF-49A3-BC10-F56A85854D45}" destId="{1E1754C4-B13A-43B5-A580-8009001C1CE4}" srcOrd="0" destOrd="0" presId="urn:microsoft.com/office/officeart/2005/8/layout/vList3"/>
    <dgm:cxn modelId="{189567FF-F19A-4869-BCE9-A25CB72DF887}" type="presParOf" srcId="{33A9A484-6D14-4C4B-8C33-97AECA742480}" destId="{81D95A62-0B89-487B-B15C-08E90E3F83E8}" srcOrd="0" destOrd="0" presId="urn:microsoft.com/office/officeart/2005/8/layout/vList3"/>
    <dgm:cxn modelId="{37B849CF-AF26-4259-9655-1BA7A236FC03}" type="presParOf" srcId="{81D95A62-0B89-487B-B15C-08E90E3F83E8}" destId="{AE8C344E-22B7-419C-A0E2-22F53D5F4B65}" srcOrd="0" destOrd="0" presId="urn:microsoft.com/office/officeart/2005/8/layout/vList3"/>
    <dgm:cxn modelId="{2C157F1D-C6D3-4670-BCA5-17F87A0435B0}" type="presParOf" srcId="{81D95A62-0B89-487B-B15C-08E90E3F83E8}" destId="{A5F736A5-060F-4A6E-8E04-94AD717E2A17}" srcOrd="1" destOrd="0" presId="urn:microsoft.com/office/officeart/2005/8/layout/vList3"/>
    <dgm:cxn modelId="{3B674D6A-03DD-4BFA-A20C-D60E5D3C11AE}" type="presParOf" srcId="{33A9A484-6D14-4C4B-8C33-97AECA742480}" destId="{59180172-82F7-405D-81E9-EE2678A523D3}" srcOrd="1" destOrd="0" presId="urn:microsoft.com/office/officeart/2005/8/layout/vList3"/>
    <dgm:cxn modelId="{6D5D1ED8-09AA-4A5E-927D-5F728A210A94}" type="presParOf" srcId="{33A9A484-6D14-4C4B-8C33-97AECA742480}" destId="{49C745FF-D295-4B10-83CA-8F876DEAFB69}" srcOrd="2" destOrd="0" presId="urn:microsoft.com/office/officeart/2005/8/layout/vList3"/>
    <dgm:cxn modelId="{42C24DDC-8F92-484B-9019-AA29E41BE59D}" type="presParOf" srcId="{49C745FF-D295-4B10-83CA-8F876DEAFB69}" destId="{54C59CDC-9ABB-4BF8-A345-59D618DA5DC3}" srcOrd="0" destOrd="0" presId="urn:microsoft.com/office/officeart/2005/8/layout/vList3"/>
    <dgm:cxn modelId="{6F5DE67A-D001-40C1-AE6B-184740247277}" type="presParOf" srcId="{49C745FF-D295-4B10-83CA-8F876DEAFB69}" destId="{15BBC6B2-B017-4863-B18A-F7DCD063AF83}" srcOrd="1" destOrd="0" presId="urn:microsoft.com/office/officeart/2005/8/layout/vList3"/>
    <dgm:cxn modelId="{22DF4C10-BFB6-4218-83D1-533426CBAE81}" type="presParOf" srcId="{33A9A484-6D14-4C4B-8C33-97AECA742480}" destId="{72193CE8-CA81-4FDF-8753-57D1EF810E58}" srcOrd="3" destOrd="0" presId="urn:microsoft.com/office/officeart/2005/8/layout/vList3"/>
    <dgm:cxn modelId="{A0217109-3E11-4D0B-8577-D1EAFF770AF7}" type="presParOf" srcId="{33A9A484-6D14-4C4B-8C33-97AECA742480}" destId="{2C55C072-4435-4103-89DB-4CBA410FD36B}" srcOrd="4" destOrd="0" presId="urn:microsoft.com/office/officeart/2005/8/layout/vList3"/>
    <dgm:cxn modelId="{829D5645-82AB-44D0-9EC7-56CADF7000D1}" type="presParOf" srcId="{2C55C072-4435-4103-89DB-4CBA410FD36B}" destId="{FE5B0A88-5784-44D2-9215-836859F60412}" srcOrd="0" destOrd="0" presId="urn:microsoft.com/office/officeart/2005/8/layout/vList3"/>
    <dgm:cxn modelId="{22DAA768-768F-44A9-BE54-4E3384F12985}" type="presParOf" srcId="{2C55C072-4435-4103-89DB-4CBA410FD36B}" destId="{1E1754C4-B13A-43B5-A580-8009001C1CE4}" srcOrd="1" destOrd="0" presId="urn:microsoft.com/office/officeart/2005/8/layout/vLis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82F95E-B05B-42D0-BD6A-5AABDEEC6E73}">
      <dsp:nvSpPr>
        <dsp:cNvPr id="0" name=""/>
        <dsp:cNvSpPr/>
      </dsp:nvSpPr>
      <dsp:spPr>
        <a:xfrm rot="10800000">
          <a:off x="1985094" y="1003"/>
          <a:ext cx="6658635" cy="123167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3135" tIns="68580" rIns="128016" bIns="68580" numCol="1" spcCol="1270" anchor="ctr" anchorCtr="0">
          <a:noAutofit/>
        </a:bodyPr>
        <a:lstStyle/>
        <a:p>
          <a:pPr lvl="0" algn="ctr" defTabSz="800100">
            <a:lnSpc>
              <a:spcPct val="90000"/>
            </a:lnSpc>
            <a:spcBef>
              <a:spcPct val="0"/>
            </a:spcBef>
            <a:spcAft>
              <a:spcPct val="35000"/>
            </a:spcAft>
          </a:pPr>
          <a:r>
            <a:rPr lang="ka-GE" sz="1800" b="1" kern="1200" dirty="0" smtClean="0">
              <a:solidFill>
                <a:schemeClr val="accent2">
                  <a:lumMod val="75000"/>
                </a:schemeClr>
              </a:solidFill>
            </a:rPr>
            <a:t>ინოვაციური ეკონომიკის პროდუქციის ხვედრითი წილი ქვეყნის მთლიან შიგა პროდუქტში;</a:t>
          </a:r>
          <a:endParaRPr lang="ru-RU" sz="1800" b="1" kern="1200" dirty="0">
            <a:solidFill>
              <a:schemeClr val="accent2">
                <a:lumMod val="75000"/>
              </a:schemeClr>
            </a:solidFill>
          </a:endParaRPr>
        </a:p>
      </dsp:txBody>
      <dsp:txXfrm rot="10800000">
        <a:off x="1985094" y="1003"/>
        <a:ext cx="6658635" cy="1231675"/>
      </dsp:txXfrm>
    </dsp:sp>
    <dsp:sp modelId="{354C5A97-B12A-4AE9-AC4C-575B32E1FF26}">
      <dsp:nvSpPr>
        <dsp:cNvPr id="0" name=""/>
        <dsp:cNvSpPr/>
      </dsp:nvSpPr>
      <dsp:spPr>
        <a:xfrm>
          <a:off x="1369256" y="1003"/>
          <a:ext cx="1231675" cy="1231675"/>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89B977-B5A2-4D63-A71E-2DBA117E432B}">
      <dsp:nvSpPr>
        <dsp:cNvPr id="0" name=""/>
        <dsp:cNvSpPr/>
      </dsp:nvSpPr>
      <dsp:spPr>
        <a:xfrm rot="10800000">
          <a:off x="1985094" y="1600343"/>
          <a:ext cx="6658635" cy="123167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3135" tIns="68580" rIns="128016" bIns="68580" numCol="1" spcCol="1270" anchor="ctr" anchorCtr="0">
          <a:noAutofit/>
        </a:bodyPr>
        <a:lstStyle/>
        <a:p>
          <a:pPr lvl="0" algn="ctr" defTabSz="800100">
            <a:lnSpc>
              <a:spcPct val="90000"/>
            </a:lnSpc>
            <a:spcBef>
              <a:spcPct val="0"/>
            </a:spcBef>
            <a:spcAft>
              <a:spcPct val="35000"/>
            </a:spcAft>
          </a:pPr>
          <a:r>
            <a:rPr lang="ka-GE" sz="1800" b="1" kern="1200" dirty="0" smtClean="0">
              <a:solidFill>
                <a:schemeClr val="accent2">
                  <a:lumMod val="75000"/>
                </a:schemeClr>
              </a:solidFill>
            </a:rPr>
            <a:t>ქვეყნის ინტელექტუალურ სექტორში (განათლება, მეცნიერება) წლის განმავლობაში გაწეული დანახარჯების ხვედრითი წილი სახელმწიფოს საერთო დანახრაჯებში</a:t>
          </a:r>
          <a:r>
            <a:rPr lang="ka-GE" sz="1800" kern="1200" dirty="0" smtClean="0">
              <a:solidFill>
                <a:schemeClr val="accent2">
                  <a:lumMod val="75000"/>
                </a:schemeClr>
              </a:solidFill>
            </a:rPr>
            <a:t>;</a:t>
          </a:r>
          <a:endParaRPr lang="ru-RU" sz="1800" kern="1200" dirty="0">
            <a:solidFill>
              <a:schemeClr val="accent2">
                <a:lumMod val="75000"/>
              </a:schemeClr>
            </a:solidFill>
          </a:endParaRPr>
        </a:p>
      </dsp:txBody>
      <dsp:txXfrm rot="10800000">
        <a:off x="1985094" y="1600343"/>
        <a:ext cx="6658635" cy="1231675"/>
      </dsp:txXfrm>
    </dsp:sp>
    <dsp:sp modelId="{472BBEE9-676A-4900-8080-33D55685A171}">
      <dsp:nvSpPr>
        <dsp:cNvPr id="0" name=""/>
        <dsp:cNvSpPr/>
      </dsp:nvSpPr>
      <dsp:spPr>
        <a:xfrm>
          <a:off x="1369256" y="1600343"/>
          <a:ext cx="1231675" cy="1231675"/>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7E196B-8467-49DE-96DA-F6D9B8D0C099}">
      <dsp:nvSpPr>
        <dsp:cNvPr id="0" name=""/>
        <dsp:cNvSpPr/>
      </dsp:nvSpPr>
      <dsp:spPr>
        <a:xfrm rot="10800000">
          <a:off x="1985094" y="3199683"/>
          <a:ext cx="6658635" cy="123167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3135" tIns="68580" rIns="128016" bIns="68580" numCol="1" spcCol="1270" anchor="ctr" anchorCtr="0">
          <a:noAutofit/>
        </a:bodyPr>
        <a:lstStyle/>
        <a:p>
          <a:pPr lvl="0" algn="ctr" defTabSz="800100">
            <a:lnSpc>
              <a:spcPct val="90000"/>
            </a:lnSpc>
            <a:spcBef>
              <a:spcPct val="0"/>
            </a:spcBef>
            <a:spcAft>
              <a:spcPct val="35000"/>
            </a:spcAft>
          </a:pPr>
          <a:r>
            <a:rPr lang="ka-GE" sz="1800" b="1" kern="1200" dirty="0" smtClean="0">
              <a:solidFill>
                <a:schemeClr val="accent2">
                  <a:lumMod val="75000"/>
                </a:schemeClr>
              </a:solidFill>
            </a:rPr>
            <a:t>ეკონომიკის ინოვაციურ სექტორში დასაქმებულთა ხვედრითი წონა ქვეყნის მაშტაბით დასაქმებულთა საერთო რიცხოვნობაში;</a:t>
          </a:r>
          <a:endParaRPr lang="ru-RU" sz="1800" b="1" kern="1200" dirty="0">
            <a:solidFill>
              <a:schemeClr val="accent2">
                <a:lumMod val="75000"/>
              </a:schemeClr>
            </a:solidFill>
          </a:endParaRPr>
        </a:p>
      </dsp:txBody>
      <dsp:txXfrm rot="10800000">
        <a:off x="1985094" y="3199683"/>
        <a:ext cx="6658635" cy="1231675"/>
      </dsp:txXfrm>
    </dsp:sp>
    <dsp:sp modelId="{CCE6077F-FFBF-4AD8-9B9C-8648E810E36C}">
      <dsp:nvSpPr>
        <dsp:cNvPr id="0" name=""/>
        <dsp:cNvSpPr/>
      </dsp:nvSpPr>
      <dsp:spPr>
        <a:xfrm>
          <a:off x="1369256" y="3199683"/>
          <a:ext cx="1231675" cy="1231675"/>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F736A5-060F-4A6E-8E04-94AD717E2A17}">
      <dsp:nvSpPr>
        <dsp:cNvPr id="0" name=""/>
        <dsp:cNvSpPr/>
      </dsp:nvSpPr>
      <dsp:spPr>
        <a:xfrm rot="10800000">
          <a:off x="1798306" y="2175"/>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144780" rIns="270256" bIns="144780" numCol="1" spcCol="1270" anchor="ctr" anchorCtr="0">
          <a:noAutofit/>
        </a:bodyPr>
        <a:lstStyle/>
        <a:p>
          <a:pPr lvl="0" algn="ctr" defTabSz="1689100">
            <a:lnSpc>
              <a:spcPct val="90000"/>
            </a:lnSpc>
            <a:spcBef>
              <a:spcPct val="0"/>
            </a:spcBef>
            <a:spcAft>
              <a:spcPct val="35000"/>
            </a:spcAft>
          </a:pPr>
          <a:r>
            <a:rPr lang="ka-GE" sz="3800" b="1" kern="1200" dirty="0" smtClean="0">
              <a:solidFill>
                <a:schemeClr val="accent2"/>
              </a:solidFill>
            </a:rPr>
            <a:t>მიმართულება</a:t>
          </a:r>
          <a:endParaRPr lang="ru-RU" sz="3800" b="1" kern="1200" dirty="0">
            <a:solidFill>
              <a:schemeClr val="accent2"/>
            </a:solidFill>
          </a:endParaRPr>
        </a:p>
      </dsp:txBody>
      <dsp:txXfrm rot="10800000">
        <a:off x="1798306" y="2175"/>
        <a:ext cx="5986402" cy="1161812"/>
      </dsp:txXfrm>
    </dsp:sp>
    <dsp:sp modelId="{AE8C344E-22B7-419C-A0E2-22F53D5F4B65}">
      <dsp:nvSpPr>
        <dsp:cNvPr id="0" name=""/>
        <dsp:cNvSpPr/>
      </dsp:nvSpPr>
      <dsp:spPr>
        <a:xfrm>
          <a:off x="1217400" y="2175"/>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BBC6B2-B017-4863-B18A-F7DCD063AF83}">
      <dsp:nvSpPr>
        <dsp:cNvPr id="0" name=""/>
        <dsp:cNvSpPr/>
      </dsp:nvSpPr>
      <dsp:spPr>
        <a:xfrm rot="10800000">
          <a:off x="1798306" y="1510797"/>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144780" rIns="270256" bIns="144780" numCol="1" spcCol="1270" anchor="ctr" anchorCtr="0">
          <a:noAutofit/>
        </a:bodyPr>
        <a:lstStyle/>
        <a:p>
          <a:pPr lvl="0" algn="ctr" defTabSz="1689100">
            <a:lnSpc>
              <a:spcPct val="90000"/>
            </a:lnSpc>
            <a:spcBef>
              <a:spcPct val="0"/>
            </a:spcBef>
            <a:spcAft>
              <a:spcPct val="35000"/>
            </a:spcAft>
          </a:pPr>
          <a:r>
            <a:rPr lang="ka-GE" sz="3800" b="1" kern="1200" dirty="0" smtClean="0">
              <a:solidFill>
                <a:schemeClr val="accent2"/>
              </a:solidFill>
            </a:rPr>
            <a:t>სიახლე </a:t>
          </a:r>
          <a:endParaRPr lang="ru-RU" sz="3800" b="1" kern="1200" dirty="0">
            <a:solidFill>
              <a:schemeClr val="accent2"/>
            </a:solidFill>
          </a:endParaRPr>
        </a:p>
      </dsp:txBody>
      <dsp:txXfrm rot="10800000">
        <a:off x="1798306" y="1510797"/>
        <a:ext cx="5986402" cy="1161812"/>
      </dsp:txXfrm>
    </dsp:sp>
    <dsp:sp modelId="{54C59CDC-9ABB-4BF8-A345-59D618DA5DC3}">
      <dsp:nvSpPr>
        <dsp:cNvPr id="0" name=""/>
        <dsp:cNvSpPr/>
      </dsp:nvSpPr>
      <dsp:spPr>
        <a:xfrm>
          <a:off x="1217400" y="1510797"/>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1754C4-B13A-43B5-A580-8009001C1CE4}">
      <dsp:nvSpPr>
        <dsp:cNvPr id="0" name=""/>
        <dsp:cNvSpPr/>
      </dsp:nvSpPr>
      <dsp:spPr>
        <a:xfrm rot="10800000">
          <a:off x="1798306" y="3019420"/>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144780" rIns="270256" bIns="144780" numCol="1" spcCol="1270" anchor="ctr" anchorCtr="0">
          <a:noAutofit/>
        </a:bodyPr>
        <a:lstStyle/>
        <a:p>
          <a:pPr lvl="0" algn="ctr" defTabSz="1689100">
            <a:lnSpc>
              <a:spcPct val="90000"/>
            </a:lnSpc>
            <a:spcBef>
              <a:spcPct val="0"/>
            </a:spcBef>
            <a:spcAft>
              <a:spcPct val="35000"/>
            </a:spcAft>
          </a:pPr>
          <a:r>
            <a:rPr lang="ka-GE" sz="3800" b="1" kern="1200" dirty="0" smtClean="0">
              <a:solidFill>
                <a:schemeClr val="accent2"/>
              </a:solidFill>
            </a:rPr>
            <a:t>„რადიკალიზმი“ </a:t>
          </a:r>
          <a:endParaRPr lang="ru-RU" sz="3800" b="1" kern="1200" dirty="0">
            <a:solidFill>
              <a:schemeClr val="accent2"/>
            </a:solidFill>
          </a:endParaRPr>
        </a:p>
      </dsp:txBody>
      <dsp:txXfrm rot="10800000">
        <a:off x="1798306" y="3019420"/>
        <a:ext cx="5986402" cy="1161812"/>
      </dsp:txXfrm>
    </dsp:sp>
    <dsp:sp modelId="{FE5B0A88-5784-44D2-9215-836859F60412}">
      <dsp:nvSpPr>
        <dsp:cNvPr id="0" name=""/>
        <dsp:cNvSpPr/>
      </dsp:nvSpPr>
      <dsp:spPr>
        <a:xfrm>
          <a:off x="1217400" y="3019420"/>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F736A5-060F-4A6E-8E04-94AD717E2A17}">
      <dsp:nvSpPr>
        <dsp:cNvPr id="0" name=""/>
        <dsp:cNvSpPr/>
      </dsp:nvSpPr>
      <dsp:spPr>
        <a:xfrm rot="10800000">
          <a:off x="1798306" y="2175"/>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133350" rIns="248920" bIns="133350" numCol="1" spcCol="1270" anchor="ctr" anchorCtr="0">
          <a:noAutofit/>
        </a:bodyPr>
        <a:lstStyle/>
        <a:p>
          <a:pPr lvl="0" algn="ctr" defTabSz="1555750">
            <a:lnSpc>
              <a:spcPct val="90000"/>
            </a:lnSpc>
            <a:spcBef>
              <a:spcPct val="0"/>
            </a:spcBef>
            <a:spcAft>
              <a:spcPct val="35000"/>
            </a:spcAft>
          </a:pPr>
          <a:r>
            <a:rPr lang="ka-GE" sz="3500" b="1" kern="1200" dirty="0" smtClean="0">
              <a:solidFill>
                <a:schemeClr val="accent2"/>
              </a:solidFill>
            </a:rPr>
            <a:t>ტექნოლოგიური;</a:t>
          </a:r>
          <a:endParaRPr lang="ru-RU" sz="3500" b="1" kern="1200" dirty="0">
            <a:solidFill>
              <a:schemeClr val="accent2"/>
            </a:solidFill>
          </a:endParaRPr>
        </a:p>
      </dsp:txBody>
      <dsp:txXfrm rot="10800000">
        <a:off x="1798306" y="2175"/>
        <a:ext cx="5986402" cy="1161812"/>
      </dsp:txXfrm>
    </dsp:sp>
    <dsp:sp modelId="{AE8C344E-22B7-419C-A0E2-22F53D5F4B65}">
      <dsp:nvSpPr>
        <dsp:cNvPr id="0" name=""/>
        <dsp:cNvSpPr/>
      </dsp:nvSpPr>
      <dsp:spPr>
        <a:xfrm>
          <a:off x="1217400" y="2175"/>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BBC6B2-B017-4863-B18A-F7DCD063AF83}">
      <dsp:nvSpPr>
        <dsp:cNvPr id="0" name=""/>
        <dsp:cNvSpPr/>
      </dsp:nvSpPr>
      <dsp:spPr>
        <a:xfrm rot="10800000">
          <a:off x="1798306" y="1510797"/>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133350" rIns="248920" bIns="133350" numCol="1" spcCol="1270" anchor="ctr" anchorCtr="0">
          <a:noAutofit/>
        </a:bodyPr>
        <a:lstStyle/>
        <a:p>
          <a:pPr lvl="0" algn="ctr" defTabSz="1555750">
            <a:lnSpc>
              <a:spcPct val="90000"/>
            </a:lnSpc>
            <a:spcBef>
              <a:spcPct val="0"/>
            </a:spcBef>
            <a:spcAft>
              <a:spcPct val="35000"/>
            </a:spcAft>
          </a:pPr>
          <a:r>
            <a:rPr lang="ka-GE" sz="3500" b="1" kern="1200" dirty="0" smtClean="0">
              <a:solidFill>
                <a:schemeClr val="accent2"/>
              </a:solidFill>
            </a:rPr>
            <a:t>ფუქნციონალური</a:t>
          </a:r>
          <a:endParaRPr lang="ru-RU" sz="3500" b="1" kern="1200" dirty="0">
            <a:solidFill>
              <a:schemeClr val="accent2"/>
            </a:solidFill>
          </a:endParaRPr>
        </a:p>
      </dsp:txBody>
      <dsp:txXfrm rot="10800000">
        <a:off x="1798306" y="1510797"/>
        <a:ext cx="5986402" cy="1161812"/>
      </dsp:txXfrm>
    </dsp:sp>
    <dsp:sp modelId="{54C59CDC-9ABB-4BF8-A345-59D618DA5DC3}">
      <dsp:nvSpPr>
        <dsp:cNvPr id="0" name=""/>
        <dsp:cNvSpPr/>
      </dsp:nvSpPr>
      <dsp:spPr>
        <a:xfrm>
          <a:off x="1217400" y="1510797"/>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1754C4-B13A-43B5-A580-8009001C1CE4}">
      <dsp:nvSpPr>
        <dsp:cNvPr id="0" name=""/>
        <dsp:cNvSpPr/>
      </dsp:nvSpPr>
      <dsp:spPr>
        <a:xfrm rot="10800000">
          <a:off x="1798306" y="3019420"/>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133350" rIns="248920" bIns="133350" numCol="1" spcCol="1270" anchor="ctr" anchorCtr="0">
          <a:noAutofit/>
        </a:bodyPr>
        <a:lstStyle/>
        <a:p>
          <a:pPr lvl="0" algn="ctr" defTabSz="1555750">
            <a:lnSpc>
              <a:spcPct val="90000"/>
            </a:lnSpc>
            <a:spcBef>
              <a:spcPct val="0"/>
            </a:spcBef>
            <a:spcAft>
              <a:spcPct val="35000"/>
            </a:spcAft>
          </a:pPr>
          <a:r>
            <a:rPr lang="ka-GE" sz="3500" b="1" kern="1200" dirty="0" smtClean="0">
              <a:solidFill>
                <a:schemeClr val="accent2"/>
              </a:solidFill>
            </a:rPr>
            <a:t>კომბინირებული</a:t>
          </a:r>
          <a:endParaRPr lang="ru-RU" sz="3500" b="1" kern="1200" dirty="0">
            <a:solidFill>
              <a:schemeClr val="accent2"/>
            </a:solidFill>
          </a:endParaRPr>
        </a:p>
      </dsp:txBody>
      <dsp:txXfrm rot="10800000">
        <a:off x="1798306" y="3019420"/>
        <a:ext cx="5986402" cy="1161812"/>
      </dsp:txXfrm>
    </dsp:sp>
    <dsp:sp modelId="{FE5B0A88-5784-44D2-9215-836859F60412}">
      <dsp:nvSpPr>
        <dsp:cNvPr id="0" name=""/>
        <dsp:cNvSpPr/>
      </dsp:nvSpPr>
      <dsp:spPr>
        <a:xfrm>
          <a:off x="1217400" y="3019420"/>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FDCB8C-7613-4917-8EEC-507FCCF845CA}">
      <dsp:nvSpPr>
        <dsp:cNvPr id="0" name=""/>
        <dsp:cNvSpPr/>
      </dsp:nvSpPr>
      <dsp:spPr>
        <a:xfrm rot="5400000">
          <a:off x="-165723" y="191495"/>
          <a:ext cx="1239740" cy="867818"/>
        </a:xfrm>
        <a:prstGeom prst="chevron">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accent2"/>
              </a:solidFill>
            </a:rPr>
            <a:t>IE</a:t>
          </a:r>
          <a:endParaRPr lang="ru-RU" sz="2500" kern="1200" dirty="0">
            <a:solidFill>
              <a:schemeClr val="accent2"/>
            </a:solidFill>
          </a:endParaRPr>
        </a:p>
      </dsp:txBody>
      <dsp:txXfrm rot="5400000">
        <a:off x="-165723" y="191495"/>
        <a:ext cx="1239740" cy="867818"/>
      </dsp:txXfrm>
    </dsp:sp>
    <dsp:sp modelId="{E0582232-DB88-46DA-B866-E452392D1358}">
      <dsp:nvSpPr>
        <dsp:cNvPr id="0" name=""/>
        <dsp:cNvSpPr/>
      </dsp:nvSpPr>
      <dsp:spPr>
        <a:xfrm rot="5400000">
          <a:off x="4598614" y="-3725261"/>
          <a:ext cx="805831" cy="8267422"/>
        </a:xfrm>
        <a:prstGeom prst="round2Same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ka-GE" sz="2000" b="1" kern="1200" dirty="0" smtClean="0">
              <a:solidFill>
                <a:schemeClr val="accent2"/>
              </a:solidFill>
            </a:rPr>
            <a:t>ოპტიმალური პირობების შექმნა მეცნიერების დაჩქარე ბული განვითარებისათვის;</a:t>
          </a:r>
          <a:endParaRPr lang="ru-RU" sz="2000" b="1" kern="1200" dirty="0">
            <a:solidFill>
              <a:schemeClr val="accent2"/>
            </a:solidFill>
          </a:endParaRPr>
        </a:p>
      </dsp:txBody>
      <dsp:txXfrm rot="5400000">
        <a:off x="4598614" y="-3725261"/>
        <a:ext cx="805831" cy="8267422"/>
      </dsp:txXfrm>
    </dsp:sp>
    <dsp:sp modelId="{2903FEE5-7D68-4589-AAA6-0804623A304A}">
      <dsp:nvSpPr>
        <dsp:cNvPr id="0" name=""/>
        <dsp:cNvSpPr/>
      </dsp:nvSpPr>
      <dsp:spPr>
        <a:xfrm rot="5400000">
          <a:off x="-185961" y="1284642"/>
          <a:ext cx="1239740" cy="867818"/>
        </a:xfrm>
        <a:prstGeom prst="chevron">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accent2"/>
              </a:solidFill>
            </a:rPr>
            <a:t>IE</a:t>
          </a:r>
          <a:endParaRPr lang="ru-RU" sz="2500" kern="1200" dirty="0">
            <a:solidFill>
              <a:schemeClr val="accent2"/>
            </a:solidFill>
          </a:endParaRPr>
        </a:p>
      </dsp:txBody>
      <dsp:txXfrm rot="5400000">
        <a:off x="-185961" y="1284642"/>
        <a:ext cx="1239740" cy="867818"/>
      </dsp:txXfrm>
    </dsp:sp>
    <dsp:sp modelId="{96ECC9C9-686E-443F-B1B8-06112DAE58AC}">
      <dsp:nvSpPr>
        <dsp:cNvPr id="0" name=""/>
        <dsp:cNvSpPr/>
      </dsp:nvSpPr>
      <dsp:spPr>
        <a:xfrm rot="5400000">
          <a:off x="4598614" y="-2632114"/>
          <a:ext cx="805831" cy="8267422"/>
        </a:xfrm>
        <a:prstGeom prst="round2Same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ka-GE" sz="2000" b="1" kern="1200" dirty="0" smtClean="0">
              <a:solidFill>
                <a:schemeClr val="accent2"/>
              </a:solidFill>
            </a:rPr>
            <a:t>ინოვაციური საქმიანობის სფეროს მაღალკვალი ფიციური კადრებით უზრუნველყოფა</a:t>
          </a:r>
          <a:r>
            <a:rPr lang="ka-GE" sz="2000" b="1" kern="1200" dirty="0" smtClean="0"/>
            <a:t>;</a:t>
          </a:r>
          <a:endParaRPr lang="ru-RU" sz="2000" b="1" kern="1200" dirty="0"/>
        </a:p>
      </dsp:txBody>
      <dsp:txXfrm rot="5400000">
        <a:off x="4598614" y="-2632114"/>
        <a:ext cx="805831" cy="8267422"/>
      </dsp:txXfrm>
    </dsp:sp>
    <dsp:sp modelId="{D028DE83-074A-4356-924E-E466AC0D7C25}">
      <dsp:nvSpPr>
        <dsp:cNvPr id="0" name=""/>
        <dsp:cNvSpPr/>
      </dsp:nvSpPr>
      <dsp:spPr>
        <a:xfrm rot="5400000">
          <a:off x="-185961" y="2377789"/>
          <a:ext cx="1239740" cy="867818"/>
        </a:xfrm>
        <a:prstGeom prst="chevron">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accent2"/>
              </a:solidFill>
            </a:rPr>
            <a:t>IE</a:t>
          </a:r>
          <a:endParaRPr lang="ru-RU" sz="2500" kern="1200" dirty="0">
            <a:solidFill>
              <a:schemeClr val="accent2"/>
            </a:solidFill>
          </a:endParaRPr>
        </a:p>
      </dsp:txBody>
      <dsp:txXfrm rot="5400000">
        <a:off x="-185961" y="2377789"/>
        <a:ext cx="1239740" cy="867818"/>
      </dsp:txXfrm>
    </dsp:sp>
    <dsp:sp modelId="{E789F5F8-9788-4821-AD0C-891C43C8FD89}">
      <dsp:nvSpPr>
        <dsp:cNvPr id="0" name=""/>
        <dsp:cNvSpPr/>
      </dsp:nvSpPr>
      <dsp:spPr>
        <a:xfrm rot="5400000">
          <a:off x="4598614" y="-1538967"/>
          <a:ext cx="805831" cy="8267422"/>
        </a:xfrm>
        <a:prstGeom prst="round2Same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ka-GE" sz="2000" b="1" kern="1200" dirty="0" smtClean="0">
              <a:solidFill>
                <a:schemeClr val="accent2"/>
              </a:solidFill>
            </a:rPr>
            <a:t>ინოვაციური საქმიანობისათვის მყარი სამართლებრივი ბაზის შექმნა; </a:t>
          </a:r>
          <a:endParaRPr lang="ru-RU" sz="2000" b="1" kern="1200" dirty="0">
            <a:solidFill>
              <a:schemeClr val="accent2"/>
            </a:solidFill>
          </a:endParaRPr>
        </a:p>
      </dsp:txBody>
      <dsp:txXfrm rot="5400000">
        <a:off x="4598614" y="-1538967"/>
        <a:ext cx="805831" cy="8267422"/>
      </dsp:txXfrm>
    </dsp:sp>
    <dsp:sp modelId="{AA3194D9-3048-4717-AF73-16DB07416EE2}">
      <dsp:nvSpPr>
        <dsp:cNvPr id="0" name=""/>
        <dsp:cNvSpPr/>
      </dsp:nvSpPr>
      <dsp:spPr>
        <a:xfrm rot="5400000">
          <a:off x="-185961" y="3470936"/>
          <a:ext cx="1239740" cy="867818"/>
        </a:xfrm>
        <a:prstGeom prst="chevron">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accent2"/>
              </a:solidFill>
            </a:rPr>
            <a:t>IE</a:t>
          </a:r>
          <a:endParaRPr lang="ru-RU" sz="2500" b="1" kern="1200" dirty="0">
            <a:solidFill>
              <a:schemeClr val="accent2"/>
            </a:solidFill>
          </a:endParaRPr>
        </a:p>
      </dsp:txBody>
      <dsp:txXfrm rot="5400000">
        <a:off x="-185961" y="3470936"/>
        <a:ext cx="1239740" cy="867818"/>
      </dsp:txXfrm>
    </dsp:sp>
    <dsp:sp modelId="{24FB0190-83B7-43F7-AAB5-6711B96090C3}">
      <dsp:nvSpPr>
        <dsp:cNvPr id="0" name=""/>
        <dsp:cNvSpPr/>
      </dsp:nvSpPr>
      <dsp:spPr>
        <a:xfrm rot="5400000">
          <a:off x="4598614" y="-445820"/>
          <a:ext cx="805831" cy="8267422"/>
        </a:xfrm>
        <a:prstGeom prst="round2Same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just" defTabSz="844550">
            <a:lnSpc>
              <a:spcPct val="90000"/>
            </a:lnSpc>
            <a:spcBef>
              <a:spcPct val="0"/>
            </a:spcBef>
            <a:spcAft>
              <a:spcPct val="15000"/>
            </a:spcAft>
            <a:buChar char="••"/>
          </a:pPr>
          <a:r>
            <a:rPr lang="ka-GE" sz="1900" b="1" kern="1200" dirty="0" smtClean="0">
              <a:solidFill>
                <a:schemeClr val="accent2"/>
              </a:solidFill>
            </a:rPr>
            <a:t>ფისკალური და სხვა ინსტრუმენტების გონივრული გამოყენება ინოვაციური საქმიანობის სოციალურ-ეკონომიკური ეფექტიანობის ასამაღლებლად;</a:t>
          </a:r>
          <a:endParaRPr lang="ru-RU" sz="1900" b="1" kern="1200" dirty="0">
            <a:solidFill>
              <a:schemeClr val="accent2"/>
            </a:solidFill>
          </a:endParaRPr>
        </a:p>
      </dsp:txBody>
      <dsp:txXfrm rot="5400000">
        <a:off x="4598614" y="-445820"/>
        <a:ext cx="805831" cy="826742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DE1EF8-C6DD-49D8-9038-E1ABDE7CC606}">
      <dsp:nvSpPr>
        <dsp:cNvPr id="0" name=""/>
        <dsp:cNvSpPr/>
      </dsp:nvSpPr>
      <dsp:spPr>
        <a:xfrm>
          <a:off x="0" y="386283"/>
          <a:ext cx="7868744" cy="604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7B95EA-EAAD-429C-9FA9-F35C12091E2F}">
      <dsp:nvSpPr>
        <dsp:cNvPr id="0" name=""/>
        <dsp:cNvSpPr/>
      </dsp:nvSpPr>
      <dsp:spPr>
        <a:xfrm>
          <a:off x="393437" y="41813"/>
          <a:ext cx="7368434" cy="6987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194" tIns="0" rIns="208194" bIns="0" numCol="1" spcCol="1270" anchor="ctr" anchorCtr="0">
          <a:noAutofit/>
        </a:bodyPr>
        <a:lstStyle/>
        <a:p>
          <a:pPr lvl="0" algn="just" defTabSz="622300">
            <a:lnSpc>
              <a:spcPct val="90000"/>
            </a:lnSpc>
            <a:spcBef>
              <a:spcPct val="0"/>
            </a:spcBef>
            <a:spcAft>
              <a:spcPct val="35000"/>
            </a:spcAft>
          </a:pPr>
          <a:r>
            <a:rPr lang="ka-GE" sz="1400" b="0" kern="1200" dirty="0" smtClean="0">
              <a:solidFill>
                <a:schemeClr val="tx1"/>
              </a:solidFill>
            </a:rPr>
            <a:t>ეკონომიკის რეალურ სექტორში ნაწარმოებმა პროდუქციამ ყოველგვარი ხელოვნური ბარიერების გარეშე ნებისმიერი ქვეყნის თავისუფალ ბაზარზე შეაღწიოს;</a:t>
          </a:r>
          <a:endParaRPr lang="ru-RU" sz="1400" b="0" kern="1200" dirty="0">
            <a:solidFill>
              <a:schemeClr val="tx1"/>
            </a:solidFill>
          </a:endParaRPr>
        </a:p>
      </dsp:txBody>
      <dsp:txXfrm>
        <a:off x="393437" y="41813"/>
        <a:ext cx="7368434" cy="698710"/>
      </dsp:txXfrm>
    </dsp:sp>
    <dsp:sp modelId="{BDAE5FEF-0E6D-4F8F-85A6-46C69DC34031}">
      <dsp:nvSpPr>
        <dsp:cNvPr id="0" name=""/>
        <dsp:cNvSpPr/>
      </dsp:nvSpPr>
      <dsp:spPr>
        <a:xfrm>
          <a:off x="0" y="1405145"/>
          <a:ext cx="7868744" cy="604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93E41B-C67A-4F4C-AA37-14A7BEEC007D}">
      <dsp:nvSpPr>
        <dsp:cNvPr id="0" name=""/>
        <dsp:cNvSpPr/>
      </dsp:nvSpPr>
      <dsp:spPr>
        <a:xfrm>
          <a:off x="374610" y="1120683"/>
          <a:ext cx="7492205" cy="63870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194" tIns="0" rIns="208194" bIns="0" numCol="1" spcCol="1270" anchor="ctr" anchorCtr="0">
          <a:noAutofit/>
        </a:bodyPr>
        <a:lstStyle/>
        <a:p>
          <a:pPr lvl="0" algn="l" defTabSz="800100">
            <a:lnSpc>
              <a:spcPct val="90000"/>
            </a:lnSpc>
            <a:spcBef>
              <a:spcPct val="0"/>
            </a:spcBef>
            <a:spcAft>
              <a:spcPct val="35000"/>
            </a:spcAft>
          </a:pPr>
          <a:r>
            <a:rPr lang="ka-GE" sz="1800" b="0" kern="1200" dirty="0" smtClean="0">
              <a:solidFill>
                <a:schemeClr val="tx1"/>
              </a:solidFill>
            </a:rPr>
            <a:t>სახელმწიფო საინვეტიციო ფონდის შექმნით;</a:t>
          </a:r>
          <a:endParaRPr lang="ru-RU" sz="1800" b="0" kern="1200" dirty="0">
            <a:solidFill>
              <a:schemeClr val="tx1"/>
            </a:solidFill>
          </a:endParaRPr>
        </a:p>
      </dsp:txBody>
      <dsp:txXfrm>
        <a:off x="374610" y="1120683"/>
        <a:ext cx="7492205" cy="638701"/>
      </dsp:txXfrm>
    </dsp:sp>
    <dsp:sp modelId="{F3833245-16ED-4B57-93D2-DD885981C98C}">
      <dsp:nvSpPr>
        <dsp:cNvPr id="0" name=""/>
        <dsp:cNvSpPr/>
      </dsp:nvSpPr>
      <dsp:spPr>
        <a:xfrm>
          <a:off x="0" y="2616848"/>
          <a:ext cx="7868744" cy="604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A3C5CB-DAC4-4F88-8E50-EA9097509D42}">
      <dsp:nvSpPr>
        <dsp:cNvPr id="0" name=""/>
        <dsp:cNvSpPr/>
      </dsp:nvSpPr>
      <dsp:spPr>
        <a:xfrm>
          <a:off x="374610" y="2139545"/>
          <a:ext cx="7492205" cy="83154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194" tIns="0" rIns="208194" bIns="0" numCol="1" spcCol="1270" anchor="ctr" anchorCtr="0">
          <a:noAutofit/>
        </a:bodyPr>
        <a:lstStyle/>
        <a:p>
          <a:pPr lvl="0" algn="l" defTabSz="711200">
            <a:lnSpc>
              <a:spcPct val="90000"/>
            </a:lnSpc>
            <a:spcBef>
              <a:spcPct val="0"/>
            </a:spcBef>
            <a:spcAft>
              <a:spcPct val="35000"/>
            </a:spcAft>
          </a:pPr>
          <a:r>
            <a:rPr lang="ka-GE" sz="1600" b="0" kern="1200" dirty="0" smtClean="0">
              <a:solidFill>
                <a:schemeClr val="tx1"/>
              </a:solidFill>
            </a:rPr>
            <a:t>სახელმწიფომ ამა თუ იმ დარგის პრიორიტეტულობის განცხადებით უცხო ური ინვესტიციების მოზიდვას უნდა შეუწყოს ხელი; </a:t>
          </a:r>
          <a:endParaRPr lang="ru-RU" sz="1600" b="0" kern="1200" dirty="0">
            <a:solidFill>
              <a:schemeClr val="tx1"/>
            </a:solidFill>
          </a:endParaRPr>
        </a:p>
      </dsp:txBody>
      <dsp:txXfrm>
        <a:off x="374610" y="2139545"/>
        <a:ext cx="7492205" cy="83154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F736A5-060F-4A6E-8E04-94AD717E2A17}">
      <dsp:nvSpPr>
        <dsp:cNvPr id="0" name=""/>
        <dsp:cNvSpPr/>
      </dsp:nvSpPr>
      <dsp:spPr>
        <a:xfrm rot="10800000">
          <a:off x="1798306" y="2175"/>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99060" rIns="184912" bIns="99060" numCol="1" spcCol="1270" anchor="ctr" anchorCtr="0">
          <a:noAutofit/>
        </a:bodyPr>
        <a:lstStyle/>
        <a:p>
          <a:pPr lvl="0" algn="ctr" defTabSz="1155700">
            <a:lnSpc>
              <a:spcPct val="90000"/>
            </a:lnSpc>
            <a:spcBef>
              <a:spcPct val="0"/>
            </a:spcBef>
            <a:spcAft>
              <a:spcPct val="35000"/>
            </a:spcAft>
          </a:pPr>
          <a:r>
            <a:rPr lang="ka-GE" sz="2600" kern="1200" dirty="0" smtClean="0">
              <a:solidFill>
                <a:schemeClr val="accent2"/>
              </a:solidFill>
            </a:rPr>
            <a:t>კონკურენტუნარინობის ამაღლება;</a:t>
          </a:r>
          <a:endParaRPr lang="ru-RU" sz="2600" b="1" kern="1200" dirty="0">
            <a:solidFill>
              <a:schemeClr val="accent2"/>
            </a:solidFill>
          </a:endParaRPr>
        </a:p>
      </dsp:txBody>
      <dsp:txXfrm rot="10800000">
        <a:off x="1798306" y="2175"/>
        <a:ext cx="5986402" cy="1161812"/>
      </dsp:txXfrm>
    </dsp:sp>
    <dsp:sp modelId="{AE8C344E-22B7-419C-A0E2-22F53D5F4B65}">
      <dsp:nvSpPr>
        <dsp:cNvPr id="0" name=""/>
        <dsp:cNvSpPr/>
      </dsp:nvSpPr>
      <dsp:spPr>
        <a:xfrm>
          <a:off x="1217400" y="2175"/>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BBC6B2-B017-4863-B18A-F7DCD063AF83}">
      <dsp:nvSpPr>
        <dsp:cNvPr id="0" name=""/>
        <dsp:cNvSpPr/>
      </dsp:nvSpPr>
      <dsp:spPr>
        <a:xfrm rot="10800000">
          <a:off x="1798306" y="1510797"/>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99060" rIns="184912" bIns="99060" numCol="1" spcCol="1270" anchor="ctr" anchorCtr="0">
          <a:noAutofit/>
        </a:bodyPr>
        <a:lstStyle/>
        <a:p>
          <a:pPr lvl="0" algn="ctr" defTabSz="1155700">
            <a:lnSpc>
              <a:spcPct val="90000"/>
            </a:lnSpc>
            <a:spcBef>
              <a:spcPct val="0"/>
            </a:spcBef>
            <a:spcAft>
              <a:spcPct val="35000"/>
            </a:spcAft>
          </a:pPr>
          <a:r>
            <a:rPr lang="ka-GE" sz="2600" kern="1200" dirty="0" smtClean="0">
              <a:solidFill>
                <a:schemeClr val="accent2"/>
              </a:solidFill>
            </a:rPr>
            <a:t>ეკონომიკის მოდერნიზება;</a:t>
          </a:r>
          <a:endParaRPr lang="ru-RU" sz="2600" b="1" kern="1200" dirty="0">
            <a:solidFill>
              <a:schemeClr val="accent2"/>
            </a:solidFill>
          </a:endParaRPr>
        </a:p>
      </dsp:txBody>
      <dsp:txXfrm rot="10800000">
        <a:off x="1798306" y="1510797"/>
        <a:ext cx="5986402" cy="1161812"/>
      </dsp:txXfrm>
    </dsp:sp>
    <dsp:sp modelId="{54C59CDC-9ABB-4BF8-A345-59D618DA5DC3}">
      <dsp:nvSpPr>
        <dsp:cNvPr id="0" name=""/>
        <dsp:cNvSpPr/>
      </dsp:nvSpPr>
      <dsp:spPr>
        <a:xfrm>
          <a:off x="1217400" y="1510797"/>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1754C4-B13A-43B5-A580-8009001C1CE4}">
      <dsp:nvSpPr>
        <dsp:cNvPr id="0" name=""/>
        <dsp:cNvSpPr/>
      </dsp:nvSpPr>
      <dsp:spPr>
        <a:xfrm rot="10800000">
          <a:off x="1798306" y="3019420"/>
          <a:ext cx="5986402" cy="1161812"/>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327" tIns="99060" rIns="184912" bIns="99060" numCol="1" spcCol="1270" anchor="ctr" anchorCtr="0">
          <a:noAutofit/>
        </a:bodyPr>
        <a:lstStyle/>
        <a:p>
          <a:pPr lvl="0" algn="ctr" defTabSz="1155700">
            <a:lnSpc>
              <a:spcPct val="90000"/>
            </a:lnSpc>
            <a:spcBef>
              <a:spcPct val="0"/>
            </a:spcBef>
            <a:spcAft>
              <a:spcPct val="35000"/>
            </a:spcAft>
          </a:pPr>
          <a:r>
            <a:rPr lang="ka-GE" sz="2600" kern="1200" dirty="0" smtClean="0">
              <a:solidFill>
                <a:schemeClr val="accent2"/>
              </a:solidFill>
            </a:rPr>
            <a:t>ეკონომიკის მოდერნიზება;</a:t>
          </a:r>
          <a:endParaRPr lang="ru-RU" sz="2600" b="1" kern="1200" dirty="0">
            <a:solidFill>
              <a:schemeClr val="accent2"/>
            </a:solidFill>
          </a:endParaRPr>
        </a:p>
      </dsp:txBody>
      <dsp:txXfrm rot="10800000">
        <a:off x="1798306" y="3019420"/>
        <a:ext cx="5986402" cy="1161812"/>
      </dsp:txXfrm>
    </dsp:sp>
    <dsp:sp modelId="{FE5B0A88-5784-44D2-9215-836859F60412}">
      <dsp:nvSpPr>
        <dsp:cNvPr id="0" name=""/>
        <dsp:cNvSpPr/>
      </dsp:nvSpPr>
      <dsp:spPr>
        <a:xfrm>
          <a:off x="1217400" y="3019420"/>
          <a:ext cx="1161812" cy="1161812"/>
        </a:xfrm>
        <a:prstGeom prst="ellipse">
          <a:avLst/>
        </a:prstGeom>
        <a:blipFill rotWithShape="0">
          <a:blip xmlns:r="http://schemas.openxmlformats.org/officeDocument/2006/relationships" r:embed="rId1"/>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F59F41-E610-46C1-A250-DC48DF24E277}" type="datetimeFigureOut">
              <a:rPr lang="en-US" smtClean="0"/>
              <a:pPr/>
              <a:t>7/16/2019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0BB7E-2EA1-45D1-AFAD-8B22FB5946DD}" type="slidenum">
              <a:rPr lang="en-US" smtClean="0"/>
              <a:pPr/>
              <a:t>‹#›</a:t>
            </a:fld>
            <a:endParaRPr lang="en-US"/>
          </a:p>
        </p:txBody>
      </p:sp>
    </p:spTree>
    <p:extLst>
      <p:ext uri="{BB962C8B-B14F-4D97-AF65-F5344CB8AC3E}">
        <p14:creationId xmlns="" xmlns:p14="http://schemas.microsoft.com/office/powerpoint/2010/main" val="19138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4073840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201813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638861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1281534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873748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3070464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2942489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111866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54164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217490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2DB52-4589-4670-9139-0529008B08AC}" type="datetimeFigureOut">
              <a:rPr lang="en-US" smtClean="0"/>
              <a:pPr/>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345545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2DB52-4589-4670-9139-0529008B08AC}" type="datetimeFigureOut">
              <a:rPr lang="en-US" smtClean="0"/>
              <a:pPr/>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2334367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2DB52-4589-4670-9139-0529008B08AC}" type="datetimeFigureOut">
              <a:rPr lang="en-US" smtClean="0"/>
              <a:pPr/>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232683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2DB52-4589-4670-9139-0529008B08AC}" type="datetimeFigureOut">
              <a:rPr lang="en-US" smtClean="0"/>
              <a:pPr/>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401438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2DB52-4589-4670-9139-0529008B08AC}" type="datetimeFigureOut">
              <a:rPr lang="en-US" smtClean="0"/>
              <a:pPr/>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3949845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6C2B-69D4-4689-A951-9B888308456C}" type="slidenum">
              <a:rPr lang="en-US" smtClean="0"/>
              <a:pPr/>
              <a:t>‹#›</a:t>
            </a:fld>
            <a:endParaRPr lang="en-US"/>
          </a:p>
        </p:txBody>
      </p:sp>
      <p:sp>
        <p:nvSpPr>
          <p:cNvPr id="5" name="Date Placeholder 4"/>
          <p:cNvSpPr>
            <a:spLocks noGrp="1"/>
          </p:cNvSpPr>
          <p:nvPr>
            <p:ph type="dt" sz="half" idx="10"/>
          </p:nvPr>
        </p:nvSpPr>
        <p:spPr/>
        <p:txBody>
          <a:bodyPr/>
          <a:lstStyle/>
          <a:p>
            <a:fld id="{5AA2DB52-4589-4670-9139-0529008B08AC}" type="datetimeFigureOut">
              <a:rPr lang="en-US" smtClean="0"/>
              <a:pPr/>
              <a:t>7/16/2019</a:t>
            </a:fld>
            <a:endParaRPr lang="en-US"/>
          </a:p>
        </p:txBody>
      </p:sp>
    </p:spTree>
    <p:extLst>
      <p:ext uri="{BB962C8B-B14F-4D97-AF65-F5344CB8AC3E}">
        <p14:creationId xmlns="" xmlns:p14="http://schemas.microsoft.com/office/powerpoint/2010/main" val="33581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2DB52-4589-4670-9139-0529008B08AC}" type="datetimeFigureOut">
              <a:rPr lang="en-US" smtClean="0"/>
              <a:pPr/>
              <a:t>7/16/2019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7E6C2B-69D4-4689-A951-9B888308456C}" type="slidenum">
              <a:rPr lang="en-US" smtClean="0"/>
              <a:pPr/>
              <a:t>‹#›</a:t>
            </a:fld>
            <a:endParaRPr lang="en-US"/>
          </a:p>
        </p:txBody>
      </p:sp>
    </p:spTree>
    <p:extLst>
      <p:ext uri="{BB962C8B-B14F-4D97-AF65-F5344CB8AC3E}">
        <p14:creationId xmlns="" xmlns:p14="http://schemas.microsoft.com/office/powerpoint/2010/main" val="5405999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10" Type="http://schemas.microsoft.com/office/2007/relationships/hdphoto" Target="../media/hdphoto4.wdp"/></Relationships>
</file>

<file path=ppt/slides/_rels/slide1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png"/><Relationship Id="rId7" Type="http://schemas.openxmlformats.org/officeDocument/2006/relationships/diagramColors" Target="../diagrams/colors6.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dfi.ge/ge/global%20innovation%20index%202018%20georgia"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eib.org/en/projects/regions/eastern-neigh%20bours/instruments/dcfta/index.htm" TargetMode="External"/><Relationship Id="rId5" Type="http://schemas.openxmlformats.org/officeDocument/2006/relationships/hyperlink" Target="http://european.ge/ekonomikis-inovaciuri-ganvitarebis-finansuri-instrumentebi-da-wyaroebi/" TargetMode="External"/><Relationship Id="rId4" Type="http://schemas.openxmlformats.org/officeDocument/2006/relationships/hyperlink" Target="https://www.geostat.ge/media/24473/%20sagareo-vachroba-eqspres-relizi_13.06.2019-%28geo%29.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601496" y="6238567"/>
            <a:ext cx="2736522" cy="400110"/>
          </a:xfrm>
          <a:prstGeom prst="rect">
            <a:avLst/>
          </a:prstGeom>
          <a:noFill/>
        </p:spPr>
        <p:txBody>
          <a:bodyPr wrap="square" rtlCol="0">
            <a:spAutoFit/>
          </a:bodyPr>
          <a:lstStyle/>
          <a:p>
            <a:pPr marL="285750" indent="-285750" algn="ctr"/>
            <a:r>
              <a:rPr lang="ka-GE" sz="2000" dirty="0" smtClean="0"/>
              <a:t>    </a:t>
            </a:r>
            <a:r>
              <a:rPr lang="ka-GE" sz="2000" b="1" dirty="0" smtClean="0">
                <a:solidFill>
                  <a:schemeClr val="accent2"/>
                </a:solidFill>
              </a:rPr>
              <a:t>ბათუმი </a:t>
            </a:r>
            <a:r>
              <a:rPr lang="ka-GE" sz="2000" b="1" dirty="0" smtClean="0">
                <a:solidFill>
                  <a:schemeClr val="accent2"/>
                </a:solidFill>
              </a:rPr>
              <a:t>2019 </a:t>
            </a:r>
            <a:endParaRPr lang="en-US" sz="2000" b="1" dirty="0">
              <a:solidFill>
                <a:schemeClr val="accent2"/>
              </a:solidFill>
            </a:endParaRPr>
          </a:p>
        </p:txBody>
      </p:sp>
      <p:pic>
        <p:nvPicPr>
          <p:cNvPr id="12" name="Picture 9"/>
          <p:cNvPicPr>
            <a:picLocks noChangeAspect="1" noChangeArrowheads="1"/>
          </p:cNvPicPr>
          <p:nvPr/>
        </p:nvPicPr>
        <p:blipFill>
          <a:blip r:embed="rId2" cstate="print">
            <a:extLst>
              <a:ext uri="{BEBA8EAE-BF5A-486C-A8C5-ECC9F3942E4B}">
                <a14:imgProps xmlns:a14="http://schemas.microsoft.com/office/drawing/2010/main" xmlns="">
                  <a14:imgLayer r:embed="rId10">
                    <a14:imgEffect>
                      <a14:backgroundRemoval t="5000" b="98333" l="4750" r="92250">
                        <a14:foregroundMark x1="62000" y1="73333" x2="82250" y2="86000"/>
                        <a14:foregroundMark x1="81000" y1="69000" x2="59000" y2="87333"/>
                        <a14:foregroundMark x1="60750" y1="67667" x2="85250" y2="69000"/>
                      </a14:backgroundRemoval>
                    </a14:imgEffect>
                  </a14:imgLayer>
                </a14:imgProps>
              </a:ext>
              <a:ext uri="{28A0092B-C50C-407E-A947-70E740481C1C}">
                <a14:useLocalDpi xmlns:a14="http://schemas.microsoft.com/office/drawing/2010/main" xmlns="" val="0"/>
              </a:ext>
            </a:extLst>
          </a:blip>
          <a:srcRect/>
          <a:stretch>
            <a:fillRect/>
          </a:stretch>
        </p:blipFill>
        <p:spPr bwMode="auto">
          <a:xfrm>
            <a:off x="4221347" y="1529901"/>
            <a:ext cx="2699279" cy="20244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Rectangle 13"/>
          <p:cNvSpPr/>
          <p:nvPr/>
        </p:nvSpPr>
        <p:spPr>
          <a:xfrm>
            <a:off x="796413" y="3303638"/>
            <a:ext cx="9832258" cy="1384995"/>
          </a:xfrm>
          <a:prstGeom prst="rect">
            <a:avLst/>
          </a:prstGeom>
          <a:noFill/>
        </p:spPr>
        <p:txBody>
          <a:bodyPr wrap="square" lIns="91440" tIns="45720" rIns="91440" bIns="45720">
            <a:spAutoFit/>
          </a:bodyPr>
          <a:lstStyle/>
          <a:p>
            <a:pPr algn="ctr"/>
            <a:endParaRPr lang="ka-GE" sz="2000" b="1" cap="none" spc="0" dirty="0" smtClean="0">
              <a:ln w="22225">
                <a:solidFill>
                  <a:schemeClr val="accent2"/>
                </a:solidFill>
                <a:prstDash val="solid"/>
              </a:ln>
              <a:solidFill>
                <a:schemeClr val="accent2">
                  <a:lumMod val="60000"/>
                  <a:lumOff val="40000"/>
                </a:schemeClr>
              </a:solidFill>
              <a:effectLst/>
            </a:endParaRPr>
          </a:p>
          <a:p>
            <a:pPr algn="ctr"/>
            <a:endParaRPr lang="ka-GE" sz="3200" b="1" dirty="0" smtClean="0">
              <a:ln w="22225">
                <a:solidFill>
                  <a:schemeClr val="accent2"/>
                </a:solidFill>
                <a:prstDash val="solid"/>
              </a:ln>
              <a:solidFill>
                <a:schemeClr val="accent2">
                  <a:lumMod val="60000"/>
                  <a:lumOff val="40000"/>
                </a:schemeClr>
              </a:solidFill>
            </a:endParaRPr>
          </a:p>
          <a:p>
            <a:pPr algn="ctr"/>
            <a:endParaRPr lang="en-US" sz="32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5" name="TextBox 14"/>
          <p:cNvSpPr txBox="1"/>
          <p:nvPr/>
        </p:nvSpPr>
        <p:spPr>
          <a:xfrm>
            <a:off x="3923071" y="5191433"/>
            <a:ext cx="4100050" cy="830997"/>
          </a:xfrm>
          <a:prstGeom prst="rect">
            <a:avLst/>
          </a:prstGeom>
          <a:noFill/>
        </p:spPr>
        <p:txBody>
          <a:bodyPr wrap="square" rtlCol="0">
            <a:spAutoFit/>
          </a:bodyPr>
          <a:lstStyle/>
          <a:p>
            <a:pPr marL="285750" indent="-285750" algn="ctr"/>
            <a:r>
              <a:rPr lang="ka-GE" sz="2000" dirty="0" smtClean="0"/>
              <a:t>    </a:t>
            </a:r>
            <a:r>
              <a:rPr lang="ka-GE" sz="1400" dirty="0" smtClean="0">
                <a:solidFill>
                  <a:schemeClr val="accent2"/>
                </a:solidFill>
              </a:rPr>
              <a:t>ეკონომიკისა და ბიზნესის ფაკულტეტის ეკონომიკის დეპარტამენტის ასისტენტი: </a:t>
            </a:r>
          </a:p>
          <a:p>
            <a:pPr marL="285750" indent="-285750" algn="ctr"/>
            <a:r>
              <a:rPr lang="ka-GE" sz="1400" dirty="0" smtClean="0">
                <a:solidFill>
                  <a:schemeClr val="accent2"/>
                </a:solidFill>
              </a:rPr>
              <a:t>ნინო კონცელიძე </a:t>
            </a:r>
            <a:endParaRPr lang="en-US" sz="1400" dirty="0">
              <a:solidFill>
                <a:schemeClr val="accent2"/>
              </a:solidFill>
            </a:endParaRPr>
          </a:p>
        </p:txBody>
      </p:sp>
      <p:sp>
        <p:nvSpPr>
          <p:cNvPr id="16" name="TextBox 15"/>
          <p:cNvSpPr txBox="1"/>
          <p:nvPr/>
        </p:nvSpPr>
        <p:spPr>
          <a:xfrm>
            <a:off x="1106130" y="417872"/>
            <a:ext cx="7890386" cy="1077218"/>
          </a:xfrm>
          <a:prstGeom prst="rect">
            <a:avLst/>
          </a:prstGeom>
          <a:noFill/>
        </p:spPr>
        <p:txBody>
          <a:bodyPr wrap="square" rtlCol="0">
            <a:spAutoFit/>
          </a:bodyPr>
          <a:lstStyle/>
          <a:p>
            <a:pPr marL="285750" indent="-285750" algn="ctr"/>
            <a:r>
              <a:rPr lang="ka-GE" sz="2000" dirty="0" smtClean="0"/>
              <a:t>    </a:t>
            </a:r>
            <a:r>
              <a:rPr lang="ka-GE" sz="3200" b="1" dirty="0" smtClean="0">
                <a:solidFill>
                  <a:schemeClr val="accent2"/>
                </a:solidFill>
                <a:latin typeface="Sylfaen" pitchFamily="18" charset="0"/>
              </a:rPr>
              <a:t>ბათუმის შოთა რუსთაველის სახელმწიფო უნივერსიტეტი</a:t>
            </a:r>
            <a:endParaRPr lang="en-US" sz="3200" b="1" dirty="0">
              <a:solidFill>
                <a:schemeClr val="accent2"/>
              </a:solidFill>
              <a:latin typeface="Sylfaen" pitchFamily="18" charset="0"/>
            </a:endParaRPr>
          </a:p>
        </p:txBody>
      </p:sp>
      <p:sp>
        <p:nvSpPr>
          <p:cNvPr id="17" name="TextBox 16"/>
          <p:cNvSpPr txBox="1"/>
          <p:nvPr/>
        </p:nvSpPr>
        <p:spPr>
          <a:xfrm>
            <a:off x="1120876" y="3613357"/>
            <a:ext cx="8967020" cy="1446550"/>
          </a:xfrm>
          <a:prstGeom prst="rect">
            <a:avLst/>
          </a:prstGeom>
          <a:noFill/>
        </p:spPr>
        <p:txBody>
          <a:bodyPr wrap="square" rtlCol="0">
            <a:spAutoFit/>
          </a:bodyPr>
          <a:lstStyle/>
          <a:p>
            <a:pPr marL="285750" indent="-285750" algn="ctr"/>
            <a:r>
              <a:rPr lang="ka-GE" sz="2000" dirty="0" smtClean="0"/>
              <a:t>    </a:t>
            </a:r>
            <a:r>
              <a:rPr lang="ka-GE" sz="2000" b="1" dirty="0" smtClean="0">
                <a:solidFill>
                  <a:schemeClr val="accent2"/>
                </a:solidFill>
              </a:rPr>
              <a:t>სამეცნიერო </a:t>
            </a:r>
            <a:r>
              <a:rPr lang="ka-GE" sz="2000" b="1" dirty="0" smtClean="0">
                <a:solidFill>
                  <a:schemeClr val="accent2"/>
                </a:solidFill>
              </a:rPr>
              <a:t>სემინარი</a:t>
            </a:r>
          </a:p>
          <a:p>
            <a:pPr marL="285750" indent="-285750" algn="ctr"/>
            <a:endParaRPr lang="ka-GE" sz="2000" b="1" dirty="0" smtClean="0">
              <a:solidFill>
                <a:schemeClr val="accent2"/>
              </a:solidFill>
            </a:endParaRPr>
          </a:p>
          <a:p>
            <a:pPr marL="285750" indent="-285750" algn="ctr"/>
            <a:r>
              <a:rPr lang="ka-GE" sz="2400" b="1" dirty="0" smtClean="0">
                <a:solidFill>
                  <a:schemeClr val="accent2"/>
                </a:solidFill>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a:t>
            </a:r>
            <a:endParaRPr lang="en-US" sz="2400" b="1" dirty="0">
              <a:solidFill>
                <a:schemeClr val="accent2"/>
              </a:solidFill>
            </a:endParaRPr>
          </a:p>
        </p:txBody>
      </p:sp>
    </p:spTree>
    <p:extLst>
      <p:ext uri="{BB962C8B-B14F-4D97-AF65-F5344CB8AC3E}">
        <p14:creationId xmlns="" xmlns:p14="http://schemas.microsoft.com/office/powerpoint/2010/main" val="2928670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2049" name="Rectangle 1"/>
          <p:cNvSpPr>
            <a:spLocks noChangeArrowheads="1"/>
          </p:cNvSpPr>
          <p:nvPr/>
        </p:nvSpPr>
        <p:spPr bwMode="auto">
          <a:xfrm>
            <a:off x="677916" y="205733"/>
            <a:ext cx="9380483"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DCFTA-</a:t>
            </a: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ს  ძირითადი მიზნებია უზრუნველყოს ხელშეკრულების მონაწილე ქვეყნებში:</a:t>
            </a:r>
            <a:endParaRPr kumimoji="0" lang="ka-GE" sz="2000" b="1" i="0" u="none" strike="noStrike" cap="none" normalizeH="0" baseline="0" dirty="0" smtClean="0">
              <a:ln>
                <a:noFill/>
              </a:ln>
              <a:solidFill>
                <a:schemeClr val="accent2"/>
              </a:solidFill>
              <a:effectLst/>
              <a:latin typeface="Arial" pitchFamily="34" charset="0"/>
              <a:cs typeface="Arial" pitchFamily="34" charset="0"/>
            </a:endParaRPr>
          </a:p>
        </p:txBody>
      </p:sp>
      <p:graphicFrame>
        <p:nvGraphicFramePr>
          <p:cNvPr id="8" name="Diagram 7"/>
          <p:cNvGraphicFramePr/>
          <p:nvPr/>
        </p:nvGraphicFramePr>
        <p:xfrm>
          <a:off x="961695" y="1655379"/>
          <a:ext cx="9002109" cy="4183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48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36865" name="Rectangle 1"/>
          <p:cNvSpPr>
            <a:spLocks noChangeArrowheads="1"/>
          </p:cNvSpPr>
          <p:nvPr/>
        </p:nvSpPr>
        <p:spPr bwMode="auto">
          <a:xfrm>
            <a:off x="394137" y="287575"/>
            <a:ext cx="1001110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US" b="1" dirty="0" smtClean="0">
                <a:solidFill>
                  <a:schemeClr val="accent2"/>
                </a:solidFill>
                <a:latin typeface="Sylfaen" pitchFamily="18" charset="0"/>
                <a:ea typeface="Calibri" pitchFamily="34" charset="0"/>
                <a:cs typeface="Times New Roman" pitchFamily="18" charset="0"/>
              </a:rPr>
              <a:t>DCFTA</a:t>
            </a:r>
            <a:r>
              <a:rPr lang="ka-GE" b="1" dirty="0" smtClean="0">
                <a:solidFill>
                  <a:schemeClr val="accent2"/>
                </a:solidFill>
                <a:latin typeface="Sylfaen" pitchFamily="18" charset="0"/>
                <a:ea typeface="Calibri" pitchFamily="34" charset="0"/>
                <a:cs typeface="Times New Roman" pitchFamily="18" charset="0"/>
              </a:rPr>
              <a:t>-ს  </a:t>
            </a:r>
            <a:r>
              <a:rPr kumimoji="0" lang="ka-GE"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ინიციატივა ხელს შეუწყობს კერძო სექტორის, კერძოდ მცირე და საშუალო საწარმოების შესაძლებლობების გაძლიერებას ადგილობრივ და საერთაშორისო ბაზრებზე კონკურენციის ამაღლებით, რაც შესაძლებელია შემდეგით:</a:t>
            </a:r>
            <a:endParaRPr kumimoji="0" lang="ka-GE" b="1" i="0" u="none" strike="noStrike" cap="none" normalizeH="0" baseline="0" dirty="0" smtClean="0">
              <a:ln>
                <a:noFill/>
              </a:ln>
              <a:solidFill>
                <a:schemeClr val="accent2"/>
              </a:solidFill>
              <a:effectLst/>
              <a:latin typeface="Arial" pitchFamily="34" charset="0"/>
              <a:cs typeface="Arial" pitchFamily="34" charset="0"/>
            </a:endParaRPr>
          </a:p>
        </p:txBody>
      </p:sp>
      <p:sp>
        <p:nvSpPr>
          <p:cNvPr id="8" name="Rectangle 7"/>
          <p:cNvSpPr/>
          <p:nvPr/>
        </p:nvSpPr>
        <p:spPr>
          <a:xfrm>
            <a:off x="693682" y="2222938"/>
            <a:ext cx="9664263" cy="3416320"/>
          </a:xfrm>
          <a:prstGeom prst="rect">
            <a:avLst/>
          </a:prstGeom>
        </p:spPr>
        <p:txBody>
          <a:bodyPr wrap="square">
            <a:spAutoFit/>
          </a:bodyPr>
          <a:lstStyle/>
          <a:p>
            <a:pPr marL="457200" indent="-457200" algn="just">
              <a:buFont typeface="+mj-lt"/>
              <a:buAutoNum type="arabicPeriod"/>
            </a:pPr>
            <a:r>
              <a:rPr lang="ka-GE" sz="2400" b="1" dirty="0" smtClean="0"/>
              <a:t>ევროპის საინვესტიციო ფონდის (EIF) მეშვეობით მცირე ბანკებისა და სხვა ფინანსური შუამავლებისათვის სესხის გაცემის გარანტიით </a:t>
            </a:r>
            <a:r>
              <a:rPr lang="ka-GE" sz="2400" b="1" dirty="0" smtClean="0"/>
              <a:t>უზრუნველყოფა;</a:t>
            </a:r>
          </a:p>
          <a:p>
            <a:pPr marL="457200" indent="-457200" algn="just">
              <a:buFont typeface="+mj-lt"/>
              <a:buAutoNum type="arabicPeriod"/>
            </a:pPr>
            <a:r>
              <a:rPr lang="ka-GE" sz="2400" b="1" dirty="0" smtClean="0"/>
              <a:t>რეგიონალურ და ადგილობრივ დონეზე ტექნოლოგიური დახმარების გაწევა საწარმოების, ინსტიტუციონალური, შესაძლებლობების </a:t>
            </a:r>
            <a:r>
              <a:rPr lang="ka-GE" sz="2400" b="1" dirty="0" smtClean="0"/>
              <a:t>განვითარებისა </a:t>
            </a:r>
            <a:r>
              <a:rPr lang="ka-GE" sz="2400" b="1" dirty="0" smtClean="0"/>
              <a:t>და საკონსულტაციო მომსახურებასთან დაკავშირებული დახმარების გაწევით</a:t>
            </a:r>
            <a:r>
              <a:rPr lang="ka-GE" sz="2400" b="1" dirty="0" smtClean="0"/>
              <a:t>.;</a:t>
            </a:r>
          </a:p>
          <a:p>
            <a:pPr marL="457200" indent="-457200" algn="just">
              <a:buFont typeface="+mj-lt"/>
              <a:buAutoNum type="arabicPeriod"/>
            </a:pPr>
            <a:r>
              <a:rPr lang="ka-GE" sz="2400" b="1" dirty="0" smtClean="0"/>
              <a:t>მცირე მეწარმეობის ხელშეწყობა, ადგილობრივი </a:t>
            </a:r>
            <a:r>
              <a:rPr lang="ka-GE" sz="2400" b="1" dirty="0" smtClean="0"/>
              <a:t>მიკროსა ფინანსო ინსტიტუტების </a:t>
            </a:r>
            <a:r>
              <a:rPr lang="ka-GE" sz="2400" b="1" dirty="0" smtClean="0"/>
              <a:t>დაფინანსებით. </a:t>
            </a:r>
            <a:endParaRPr lang="ru-RU"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35841" name="Rectangle 1"/>
          <p:cNvSpPr>
            <a:spLocks noChangeArrowheads="1"/>
          </p:cNvSpPr>
          <p:nvPr/>
        </p:nvSpPr>
        <p:spPr bwMode="auto">
          <a:xfrm>
            <a:off x="1355834" y="189186"/>
            <a:ext cx="7488621"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a-GE" sz="28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       საგარეო ვაჭრობის ტენდენციები საქართველოში</a:t>
            </a:r>
            <a:endParaRPr kumimoji="0" lang="ka-GE" sz="2800" b="1" i="0" u="none" strike="noStrike" cap="none" normalizeH="0" baseline="0" dirty="0" smtClean="0">
              <a:ln>
                <a:noFill/>
              </a:ln>
              <a:solidFill>
                <a:schemeClr val="accent2"/>
              </a:solidFill>
              <a:effectLst/>
              <a:latin typeface="Arial" pitchFamily="34" charset="0"/>
              <a:cs typeface="Arial" pitchFamily="34" charset="0"/>
            </a:endParaRPr>
          </a:p>
        </p:txBody>
      </p:sp>
      <p:pic>
        <p:nvPicPr>
          <p:cNvPr id="8" name="Picture 7" descr="C:\Users\acer\Desktop\11.JPG"/>
          <p:cNvPicPr/>
          <p:nvPr/>
        </p:nvPicPr>
        <p:blipFill>
          <a:blip r:embed="rId4" cstate="print"/>
          <a:srcRect/>
          <a:stretch>
            <a:fillRect/>
          </a:stretch>
        </p:blipFill>
        <p:spPr bwMode="auto">
          <a:xfrm>
            <a:off x="662152" y="1355835"/>
            <a:ext cx="9601200" cy="4240924"/>
          </a:xfrm>
          <a:prstGeom prst="rect">
            <a:avLst/>
          </a:prstGeom>
          <a:noFill/>
          <a:ln w="9525">
            <a:noFill/>
            <a:miter lim="800000"/>
            <a:headEnd/>
            <a:tailEnd/>
          </a:ln>
        </p:spPr>
      </p:pic>
      <p:sp>
        <p:nvSpPr>
          <p:cNvPr id="9" name="Rectangle 8"/>
          <p:cNvSpPr/>
          <p:nvPr/>
        </p:nvSpPr>
        <p:spPr>
          <a:xfrm>
            <a:off x="2543503" y="5549490"/>
            <a:ext cx="7546428" cy="307777"/>
          </a:xfrm>
          <a:prstGeom prst="rect">
            <a:avLst/>
          </a:prstGeom>
        </p:spPr>
        <p:txBody>
          <a:bodyPr wrap="square">
            <a:spAutoFit/>
          </a:bodyPr>
          <a:lstStyle/>
          <a:p>
            <a:r>
              <a:rPr lang="ka-GE" sz="1400" b="1" dirty="0" smtClean="0"/>
              <a:t>წყარო: საქართველოს სტატისტიკის ეროვნული სამსახური</a:t>
            </a:r>
            <a:endParaRPr lang="ru-RU" sz="1400" b="1" dirty="0"/>
          </a:p>
        </p:txBody>
      </p:sp>
      <p:sp>
        <p:nvSpPr>
          <p:cNvPr id="10" name="Rectangle 9"/>
          <p:cNvSpPr/>
          <p:nvPr/>
        </p:nvSpPr>
        <p:spPr>
          <a:xfrm>
            <a:off x="8706623" y="926803"/>
            <a:ext cx="1160895" cy="307777"/>
          </a:xfrm>
          <a:prstGeom prst="rect">
            <a:avLst/>
          </a:prstGeom>
        </p:spPr>
        <p:txBody>
          <a:bodyPr wrap="none">
            <a:spAutoFit/>
          </a:bodyPr>
          <a:lstStyle/>
          <a:p>
            <a:r>
              <a:rPr lang="ka-GE" sz="1400" b="1" dirty="0" smtClean="0"/>
              <a:t>გრაფიკი:2.1</a:t>
            </a:r>
            <a:endParaRPr lang="ru-RU" sz="1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71000" contrast="72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4291708" y="311947"/>
            <a:ext cx="2172153" cy="461665"/>
          </a:xfrm>
          <a:prstGeom prst="rect">
            <a:avLst/>
          </a:prstGeom>
        </p:spPr>
        <p:txBody>
          <a:bodyPr wrap="square">
            <a:spAutoFit/>
          </a:bodyPr>
          <a:lstStyle/>
          <a:p>
            <a:r>
              <a:rPr lang="ka-GE" sz="2400" b="1" smtClean="0">
                <a:solidFill>
                  <a:schemeClr val="accent2"/>
                </a:solidFill>
                <a:latin typeface="Avaza"/>
              </a:rPr>
              <a:t>დასკვნა</a:t>
            </a:r>
            <a:endParaRPr lang="ru-RU" sz="2400" dirty="0"/>
          </a:p>
        </p:txBody>
      </p:sp>
      <p:sp>
        <p:nvSpPr>
          <p:cNvPr id="9" name="Rectangle 8"/>
          <p:cNvSpPr/>
          <p:nvPr/>
        </p:nvSpPr>
        <p:spPr>
          <a:xfrm>
            <a:off x="504494" y="1403133"/>
            <a:ext cx="10042637" cy="3108543"/>
          </a:xfrm>
          <a:prstGeom prst="rect">
            <a:avLst/>
          </a:prstGeom>
        </p:spPr>
        <p:txBody>
          <a:bodyPr wrap="square">
            <a:spAutoFit/>
          </a:bodyPr>
          <a:lstStyle/>
          <a:p>
            <a:pPr marL="514350" indent="-514350" algn="just">
              <a:buFont typeface="+mj-lt"/>
              <a:buAutoNum type="arabicPeriod"/>
            </a:pPr>
            <a:r>
              <a:rPr lang="ka-GE" sz="2800" b="1" dirty="0" smtClean="0">
                <a:solidFill>
                  <a:schemeClr val="accent2"/>
                </a:solidFill>
                <a:latin typeface="+mj-lt"/>
              </a:rPr>
              <a:t>მნიშვნელოვანია ქვეყნის საექსპორტო პოტენციალის ამაღლება, ეკონომიკის რეალური სექტორის მწარმოებლუ რობის გაზრდის  ხარჯზე;</a:t>
            </a:r>
          </a:p>
          <a:p>
            <a:pPr marL="514350" indent="-514350" algn="just">
              <a:buFont typeface="+mj-lt"/>
              <a:buAutoNum type="arabicPeriod"/>
            </a:pPr>
            <a:r>
              <a:rPr lang="ka-GE" sz="2800" b="1" dirty="0" smtClean="0">
                <a:solidFill>
                  <a:schemeClr val="accent2"/>
                </a:solidFill>
                <a:latin typeface="+mj-lt"/>
              </a:rPr>
              <a:t>სახელმწიფოს მხრიდან ეფექტიანი ეკონომიკური პოლიტიკის  გატარება; </a:t>
            </a:r>
          </a:p>
          <a:p>
            <a:pPr marL="514350" indent="-514350" algn="just">
              <a:buFont typeface="+mj-lt"/>
              <a:buAutoNum type="arabicPeriod"/>
            </a:pPr>
            <a:r>
              <a:rPr lang="ka-GE" sz="2800" b="1" dirty="0" smtClean="0">
                <a:solidFill>
                  <a:schemeClr val="accent2"/>
                </a:solidFill>
                <a:latin typeface="+mj-lt"/>
              </a:rPr>
              <a:t>მცირე და საშუალო მეწარმეობის ხელშეწყობა და განვითარება; </a:t>
            </a:r>
            <a:endParaRPr lang="ru-RU" sz="2800" b="1" dirty="0">
              <a:solidFill>
                <a:schemeClr val="accent2"/>
              </a:solidFill>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70000" contrast="68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3691096" y="296181"/>
            <a:ext cx="3482214" cy="461665"/>
          </a:xfrm>
          <a:prstGeom prst="rect">
            <a:avLst/>
          </a:prstGeom>
        </p:spPr>
        <p:txBody>
          <a:bodyPr wrap="square">
            <a:spAutoFit/>
          </a:bodyPr>
          <a:lstStyle/>
          <a:p>
            <a:r>
              <a:rPr lang="ka-GE" sz="2400" b="1" dirty="0" smtClean="0">
                <a:solidFill>
                  <a:schemeClr val="accent2"/>
                </a:solidFill>
              </a:rPr>
              <a:t>რეკომენდაციები</a:t>
            </a:r>
            <a:endParaRPr lang="ru-RU" sz="2400" dirty="0"/>
          </a:p>
        </p:txBody>
      </p:sp>
      <p:sp>
        <p:nvSpPr>
          <p:cNvPr id="8" name="Rectangle 7"/>
          <p:cNvSpPr/>
          <p:nvPr/>
        </p:nvSpPr>
        <p:spPr>
          <a:xfrm>
            <a:off x="851337" y="1623848"/>
            <a:ext cx="9837683" cy="3416320"/>
          </a:xfrm>
          <a:prstGeom prst="rect">
            <a:avLst/>
          </a:prstGeom>
        </p:spPr>
        <p:txBody>
          <a:bodyPr wrap="square">
            <a:spAutoFit/>
          </a:bodyPr>
          <a:lstStyle/>
          <a:p>
            <a:pPr algn="just">
              <a:buNone/>
            </a:pPr>
            <a:r>
              <a:rPr lang="ka-GE" sz="2400" dirty="0" smtClean="0">
                <a:latin typeface="+mj-lt"/>
              </a:rPr>
              <a:t> </a:t>
            </a:r>
            <a:r>
              <a:rPr lang="ka-GE" sz="2400" dirty="0" smtClean="0">
                <a:latin typeface="+mj-lt"/>
              </a:rPr>
              <a:t>	</a:t>
            </a:r>
            <a:r>
              <a:rPr lang="ka-GE" sz="2400" b="1" dirty="0" smtClean="0">
                <a:solidFill>
                  <a:schemeClr val="accent2"/>
                </a:solidFill>
                <a:latin typeface="+mj-lt"/>
              </a:rPr>
              <a:t>მნიშვნელოვანია </a:t>
            </a:r>
            <a:r>
              <a:rPr lang="ka-GE" sz="2400" b="1" dirty="0" smtClean="0">
                <a:solidFill>
                  <a:schemeClr val="accent2"/>
                </a:solidFill>
                <a:latin typeface="+mj-lt"/>
              </a:rPr>
              <a:t>სახელმწიფო ხარჯების გაზრდა განათლების, ტექნოლოგიებისა და კვლევების დაფინანსების მიმართულებით, რის შედეგადაც მივიღებთ კვალიფი ციურ სამუშაო ძალას, ძლიერი ადამინისეული კაპიტალი კი ინოვაცური ეკონომიკის მამოძრავებელი ძალაა. ვინაიდან ნებისმიერი სოციალური პროცესის, ისევე როგორც ეკონომიკური პროცესის  მთავრი მიზანი  ადამიანია, </a:t>
            </a:r>
            <a:r>
              <a:rPr lang="en-US" sz="2400" b="1" dirty="0" smtClean="0">
                <a:solidFill>
                  <a:schemeClr val="accent2"/>
                </a:solidFill>
                <a:latin typeface="+mj-lt"/>
              </a:rPr>
              <a:t>Homo </a:t>
            </a:r>
            <a:r>
              <a:rPr lang="en-US" sz="2400" b="1" dirty="0" err="1" smtClean="0">
                <a:solidFill>
                  <a:schemeClr val="accent2"/>
                </a:solidFill>
                <a:latin typeface="+mj-lt"/>
              </a:rPr>
              <a:t>Economicus</a:t>
            </a:r>
            <a:r>
              <a:rPr lang="ka-GE" sz="2400" b="1" dirty="0" smtClean="0">
                <a:solidFill>
                  <a:schemeClr val="accent2"/>
                </a:solidFill>
                <a:latin typeface="+mj-lt"/>
              </a:rPr>
              <a:t>-ია,  მნიშვნელოვანია მოსახლეობის თითოეული წევრისათვის  კეთილდღეობის ამაღლება, რომელიც შესაძ ლებელია ინოვაციური ეკონომიკის განვითარების გზით.  </a:t>
            </a:r>
            <a:endParaRPr lang="ru-RU" sz="2400" b="1" dirty="0" smtClean="0">
              <a:solidFill>
                <a:schemeClr val="accent2"/>
              </a:solidFill>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3113229" y="264651"/>
            <a:ext cx="5057795" cy="523220"/>
          </a:xfrm>
          <a:prstGeom prst="rect">
            <a:avLst/>
          </a:prstGeom>
        </p:spPr>
        <p:txBody>
          <a:bodyPr wrap="none">
            <a:spAutoFit/>
          </a:bodyPr>
          <a:lstStyle/>
          <a:p>
            <a:r>
              <a:rPr lang="ka-GE" sz="2800" b="1" dirty="0" smtClean="0">
                <a:solidFill>
                  <a:schemeClr val="accent2"/>
                </a:solidFill>
                <a:latin typeface="Avaza"/>
              </a:rPr>
              <a:t>გამოყენებული ლიტერატურა</a:t>
            </a:r>
            <a:endParaRPr lang="ru-RU" sz="2800" dirty="0"/>
          </a:p>
        </p:txBody>
      </p:sp>
      <p:sp>
        <p:nvSpPr>
          <p:cNvPr id="32770" name="Rectangle 2"/>
          <p:cNvSpPr>
            <a:spLocks noGrp="1" noChangeArrowheads="1"/>
          </p:cNvSpPr>
          <p:nvPr>
            <p:ph idx="1"/>
          </p:nvPr>
        </p:nvSpPr>
        <p:spPr bwMode="auto">
          <a:xfrm>
            <a:off x="425668" y="1537492"/>
            <a:ext cx="10957035"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just" defTabSz="914400" rtl="0" eaLnBrk="1" fontAlgn="base" latinLnBrk="0" hangingPunct="1">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გეჩბაია ბ., ქოქიაური თ., ქორიაური ნ., 2018. </a:t>
            </a:r>
            <a:r>
              <a:rPr kumimoji="0" lang="ka-GE" sz="1400" b="0" i="1" u="none" strike="noStrike" cap="none" normalizeH="0" baseline="0" dirty="0" smtClean="0">
                <a:ln>
                  <a:noFill/>
                </a:ln>
                <a:solidFill>
                  <a:schemeClr val="tx1"/>
                </a:solidFill>
                <a:effectLst/>
                <a:latin typeface="+mj-lt"/>
                <a:ea typeface="Calibri" pitchFamily="34" charset="0"/>
                <a:cs typeface="Times New Roman" pitchFamily="18" charset="0"/>
              </a:rPr>
              <a:t>ინოვაციური ეკონომიკა.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თბილისი - ბათუმი, „კალმოსანი“</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პაპავა ლ., 2011. </a:t>
            </a:r>
            <a:r>
              <a:rPr kumimoji="0" lang="ka-GE" sz="1400" b="0" i="1" u="none" strike="noStrike" cap="none" normalizeH="0" baseline="0" dirty="0" smtClean="0">
                <a:ln>
                  <a:noFill/>
                </a:ln>
                <a:solidFill>
                  <a:schemeClr val="tx1"/>
                </a:solidFill>
                <a:effectLst/>
                <a:latin typeface="+mj-lt"/>
                <a:ea typeface="Calibri" pitchFamily="34" charset="0"/>
                <a:cs typeface="Times New Roman" pitchFamily="18" charset="0"/>
              </a:rPr>
              <a:t>არატრადიციული ეკონომიკსი.</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  თბილისი, „პაატა გუგუშვი ლის ეკონომიკის უნივერსიტეტის გამომცემლობა“</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ქათამაძე დ., 2008. </a:t>
            </a:r>
            <a:r>
              <a:rPr kumimoji="0" lang="ka-GE" sz="1400" b="0" i="1" u="none" strike="noStrike" cap="none" normalizeH="0" baseline="0" dirty="0" smtClean="0">
                <a:ln>
                  <a:noFill/>
                </a:ln>
                <a:solidFill>
                  <a:schemeClr val="tx1"/>
                </a:solidFill>
                <a:effectLst/>
                <a:latin typeface="+mj-lt"/>
                <a:ea typeface="Calibri" pitchFamily="34" charset="0"/>
                <a:cs typeface="Times New Roman" pitchFamily="18" charset="0"/>
              </a:rPr>
              <a:t>საერთაშორისო ეკონომიკური ურთიერთობები.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ბათუმი, „უნივერსიტეტის გამომცემლობა“</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ჩიქავა ლ., 2006. </a:t>
            </a:r>
            <a:r>
              <a:rPr kumimoji="0" lang="ka-GE" sz="1400" b="0" i="1" u="none" strike="noStrike" cap="none" normalizeH="0" baseline="0" dirty="0" smtClean="0">
                <a:ln>
                  <a:noFill/>
                </a:ln>
                <a:solidFill>
                  <a:schemeClr val="tx1"/>
                </a:solidFill>
                <a:effectLst/>
                <a:latin typeface="+mj-lt"/>
                <a:ea typeface="Calibri" pitchFamily="34" charset="0"/>
                <a:cs typeface="Times New Roman" pitchFamily="18" charset="0"/>
              </a:rPr>
              <a:t>ინოვაციური ეკონომიკა.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თბილისი,“სიახლე“</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Atkinson Robert D., Ezell Sthephen J., 2012. </a:t>
            </a:r>
            <a:r>
              <a:rPr kumimoji="0" lang="ka-GE" sz="1400" b="0" i="1" u="none" strike="noStrike" cap="none" normalizeH="0" baseline="0" dirty="0" smtClean="0">
                <a:ln>
                  <a:noFill/>
                </a:ln>
                <a:solidFill>
                  <a:schemeClr val="tx1"/>
                </a:solidFill>
                <a:effectLst/>
                <a:latin typeface="+mj-lt"/>
                <a:ea typeface="Calibri" pitchFamily="34" charset="0"/>
                <a:cs typeface="Times New Roman" pitchFamily="18" charset="0"/>
              </a:rPr>
              <a:t>Innovation Economics.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New </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Haven and London, “Yale University Press”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ა</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n-US" sz="1400" b="0" i="0" u="none" strike="noStrike" cap="none" normalizeH="0" baseline="0" dirty="0" err="1" smtClean="0">
                <a:ln>
                  <a:noFill/>
                </a:ln>
                <a:solidFill>
                  <a:schemeClr val="tx1"/>
                </a:solidFill>
                <a:effectLst/>
                <a:latin typeface="+mj-lt"/>
                <a:ea typeface="Calibri" pitchFamily="34" charset="0"/>
                <a:cs typeface="Times New Roman" pitchFamily="18" charset="0"/>
              </a:rPr>
              <a:t>Afonso</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 O., 2001. </a:t>
            </a:r>
            <a:r>
              <a:rPr kumimoji="0" lang="ka-GE" sz="1400" b="0" i="1" u="none" strike="noStrike" cap="none" normalizeH="0" baseline="0" dirty="0" smtClean="0">
                <a:ln>
                  <a:noFill/>
                </a:ln>
                <a:solidFill>
                  <a:schemeClr val="tx1"/>
                </a:solidFill>
                <a:effectLst/>
                <a:latin typeface="+mj-lt"/>
                <a:ea typeface="Calibri" pitchFamily="34" charset="0"/>
                <a:cs typeface="Sylfaen" pitchFamily="18" charset="0"/>
              </a:rPr>
              <a:t>The Impact of International Trade on Economic Growth</a:t>
            </a:r>
            <a:r>
              <a:rPr kumimoji="0" lang="en-US" sz="1400" b="0" i="1" u="none" strike="noStrike" cap="none" normalizeH="0" baseline="0" dirty="0" smtClean="0">
                <a:ln>
                  <a:noFill/>
                </a:ln>
                <a:solidFill>
                  <a:schemeClr val="tx1"/>
                </a:solidFill>
                <a:effectLst/>
                <a:latin typeface="+mj-lt"/>
                <a:ea typeface="Calibri" pitchFamily="34" charset="0"/>
                <a:cs typeface="Sylfaen" pitchFamily="18" charset="0"/>
              </a:rPr>
              <a:t>. </a:t>
            </a:r>
            <a:r>
              <a:rPr kumimoji="0" lang="en-US" sz="1400" b="0" i="0" u="none" strike="noStrike" cap="none" normalizeH="0" baseline="0" dirty="0" smtClean="0">
                <a:ln>
                  <a:noFill/>
                </a:ln>
                <a:solidFill>
                  <a:schemeClr val="tx1"/>
                </a:solidFill>
                <a:effectLst/>
                <a:latin typeface="+mj-lt"/>
                <a:ea typeface="Calibri" pitchFamily="34" charset="0"/>
                <a:cs typeface="Sylfaen" pitchFamily="18" charset="0"/>
              </a:rPr>
              <a:t>Porto, “</a:t>
            </a:r>
            <a:r>
              <a:rPr kumimoji="0" lang="en-US" sz="1400" b="0" i="0" u="none" strike="noStrike" cap="none" normalizeH="0" baseline="0" dirty="0" err="1" smtClean="0">
                <a:ln>
                  <a:noFill/>
                </a:ln>
                <a:solidFill>
                  <a:schemeClr val="tx1"/>
                </a:solidFill>
                <a:effectLst/>
                <a:latin typeface="+mj-lt"/>
                <a:ea typeface="Calibri" pitchFamily="34" charset="0"/>
                <a:cs typeface="Sylfaen" pitchFamily="18" charset="0"/>
              </a:rPr>
              <a:t>Universidade</a:t>
            </a:r>
            <a:r>
              <a:rPr kumimoji="0" lang="en-US" sz="1400" b="0" i="0" u="none" strike="noStrike" cap="none" normalizeH="0" baseline="0" dirty="0" smtClean="0">
                <a:ln>
                  <a:noFill/>
                </a:ln>
                <a:solidFill>
                  <a:schemeClr val="tx1"/>
                </a:solidFill>
                <a:effectLst/>
                <a:latin typeface="+mj-lt"/>
                <a:ea typeface="Calibri" pitchFamily="34" charset="0"/>
                <a:cs typeface="Sylfaen" pitchFamily="18" charset="0"/>
              </a:rPr>
              <a:t> Do Porto” </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n-US" sz="1400" b="0" i="0" u="none" strike="noStrike" cap="none" normalizeH="0" baseline="0" dirty="0" err="1" smtClean="0">
                <a:ln>
                  <a:noFill/>
                </a:ln>
                <a:solidFill>
                  <a:schemeClr val="tx1"/>
                </a:solidFill>
                <a:effectLst/>
                <a:latin typeface="+mj-lt"/>
                <a:ea typeface="Calibri" pitchFamily="34" charset="0"/>
                <a:cs typeface="Times New Roman" pitchFamily="18" charset="0"/>
              </a:rPr>
              <a:t>Papava</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 V., 2018. Caching-up and catch-up Effect: Economic Growth in post-</a:t>
            </a:r>
            <a:r>
              <a:rPr kumimoji="0" lang="en-US" sz="1400" b="0" i="0" u="none" strike="noStrike" cap="none" normalizeH="0" baseline="0" dirty="0" err="1" smtClean="0">
                <a:ln>
                  <a:noFill/>
                </a:ln>
                <a:solidFill>
                  <a:schemeClr val="tx1"/>
                </a:solidFill>
                <a:effectLst/>
                <a:latin typeface="+mj-lt"/>
                <a:ea typeface="Calibri" pitchFamily="34" charset="0"/>
                <a:cs typeface="Times New Roman" pitchFamily="18" charset="0"/>
              </a:rPr>
              <a:t>commu</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en-US" sz="1400" b="0" i="0" u="none" strike="noStrike" cap="none" normalizeH="0" baseline="0" dirty="0" err="1" smtClean="0">
                <a:ln>
                  <a:noFill/>
                </a:ln>
                <a:solidFill>
                  <a:schemeClr val="tx1"/>
                </a:solidFill>
                <a:effectLst/>
                <a:latin typeface="+mj-lt"/>
                <a:ea typeface="Calibri" pitchFamily="34" charset="0"/>
                <a:cs typeface="Times New Roman" pitchFamily="18" charset="0"/>
              </a:rPr>
              <a:t>nist</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 countries Europe (Lessons from European Union and the Eastern Partnership States). </a:t>
            </a:r>
            <a:r>
              <a:rPr kumimoji="0" lang="en-US" sz="1400" b="0" i="1" u="none" strike="noStrike" cap="none" normalizeH="0" baseline="0" dirty="0" smtClean="0">
                <a:ln>
                  <a:noFill/>
                </a:ln>
                <a:solidFill>
                  <a:schemeClr val="tx1"/>
                </a:solidFill>
                <a:effectLst/>
                <a:latin typeface="+mj-lt"/>
                <a:ea typeface="Calibri" pitchFamily="34" charset="0"/>
                <a:cs typeface="Times New Roman" pitchFamily="18" charset="0"/>
              </a:rPr>
              <a:t>European Journal of Economics Studies</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 Vol. 7 №2</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ინფორმაციის თავისუფალი განვითარების ინსტიტური, 2018. 2018 წლის ინოვაციის გლობალურ ინდექსში საქართველო 2017 წელთან შედარებით 9 პოზი ციით დაწინაურდა. [ელექტრონული წყარო]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hlinkClick r:id="rId3"/>
              </a:rPr>
              <a:t>https://idfi.ge/ge/global innovation index 2018 georgia</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    მოპოვებულია: 22.06.2019</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საქართველოს სტატისტიკის ეროვნული სამსახური, 2019. საქონლით საგარეო ვაჭრობა საქართველოში. [ელექტრონული წყარო]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hlinkClick r:id="rId4"/>
              </a:rPr>
              <a:t>https://www.geostat.ge/media/24473/ sagareo-vachroba-eqspres-relizi_13.06.2019-%28geo%29.pdf</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 მოპოვებულია: 20.06.2019</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სიგუა გ., 2018. ეკონომიკის ინოვაციური განვითარების ფინანსური ინსტრუმენ ტები და წყაროები ევროკავშირსა და საქართველოში. [ელექტრონული წყარო]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hlinkClick r:id="rId5"/>
              </a:rPr>
              <a:t>http://european.ge/ekonomikis-inovaciuri-ganvitarebis-finansuri-instrumentebi-da-wyaroebi/#_ftn1</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 მოპოვებულია: 18.06.2019</a:t>
            </a:r>
            <a:endParaRPr kumimoji="0" lang="ru-RU" sz="1400" b="0" i="0" u="none" strike="noStrike" cap="none" normalizeH="0" baseline="0" dirty="0" smtClean="0">
              <a:ln>
                <a:noFill/>
              </a:ln>
              <a:solidFill>
                <a:schemeClr val="tx1"/>
              </a:solidFill>
              <a:effectLst/>
              <a:latin typeface="+mj-lt"/>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rPr>
              <a:t>European Investment Bank, 2019. Deep and Comprehensive Free Trade Area (DCFTA) Initiative East. </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[ელექტრონული წყარო] </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hlinkClick r:id="rId6"/>
              </a:rPr>
              <a:t>https://www.eib.org/en/projects/regions/eastern-neigh </a:t>
            </a:r>
            <a:r>
              <a:rPr kumimoji="0" lang="en-US" sz="1400" b="0" i="0" u="none" strike="noStrike" cap="none" normalizeH="0" baseline="0" dirty="0" err="1" smtClean="0">
                <a:ln>
                  <a:noFill/>
                </a:ln>
                <a:solidFill>
                  <a:schemeClr val="tx1"/>
                </a:solidFill>
                <a:effectLst/>
                <a:latin typeface="+mj-lt"/>
                <a:ea typeface="Calibri" pitchFamily="34" charset="0"/>
                <a:cs typeface="Times New Roman" pitchFamily="18" charset="0"/>
                <a:hlinkClick r:id="rId6"/>
              </a:rPr>
              <a:t>bours</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hlinkClick r:id="rId6"/>
              </a:rPr>
              <a:t>/instruments/</a:t>
            </a:r>
            <a:r>
              <a:rPr kumimoji="0" lang="en-US" sz="1400" b="0" i="0" u="none" strike="noStrike" cap="none" normalizeH="0" baseline="0" dirty="0" err="1" smtClean="0">
                <a:ln>
                  <a:noFill/>
                </a:ln>
                <a:solidFill>
                  <a:schemeClr val="tx1"/>
                </a:solidFill>
                <a:effectLst/>
                <a:latin typeface="+mj-lt"/>
                <a:ea typeface="Calibri" pitchFamily="34" charset="0"/>
                <a:cs typeface="Times New Roman" pitchFamily="18" charset="0"/>
                <a:hlinkClick r:id="rId6"/>
              </a:rPr>
              <a:t>dcfta</a:t>
            </a:r>
            <a:r>
              <a:rPr kumimoji="0" lang="en-US" sz="1400" b="0" i="0" u="none" strike="noStrike" cap="none" normalizeH="0" baseline="0" dirty="0" smtClean="0">
                <a:ln>
                  <a:noFill/>
                </a:ln>
                <a:solidFill>
                  <a:schemeClr val="tx1"/>
                </a:solidFill>
                <a:effectLst/>
                <a:latin typeface="+mj-lt"/>
                <a:ea typeface="Calibri" pitchFamily="34" charset="0"/>
                <a:cs typeface="Times New Roman" pitchFamily="18" charset="0"/>
                <a:hlinkClick r:id="rId6"/>
              </a:rPr>
              <a:t>/index.htm</a:t>
            </a:r>
            <a:r>
              <a:rPr kumimoji="0" lang="ka-GE" sz="1400" b="0" i="0" u="none" strike="noStrike" cap="none" normalizeH="0" baseline="0" dirty="0" smtClean="0">
                <a:ln>
                  <a:noFill/>
                </a:ln>
                <a:solidFill>
                  <a:schemeClr val="tx1"/>
                </a:solidFill>
                <a:effectLst/>
                <a:latin typeface="+mj-lt"/>
                <a:ea typeface="Calibri" pitchFamily="34" charset="0"/>
                <a:cs typeface="Times New Roman" pitchFamily="18" charset="0"/>
              </a:rPr>
              <a:t>  მოპოვებულია: 23.06.2019</a:t>
            </a:r>
            <a:endParaRPr kumimoji="0" lang="ka-GE" sz="14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977462" y="3405352"/>
            <a:ext cx="8765628" cy="830997"/>
          </a:xfrm>
          <a:prstGeom prst="rect">
            <a:avLst/>
          </a:prstGeom>
        </p:spPr>
        <p:txBody>
          <a:bodyPr wrap="square">
            <a:spAutoFit/>
          </a:bodyPr>
          <a:lstStyle/>
          <a:p>
            <a:pPr algn="ctr"/>
            <a:r>
              <a:rPr lang="ka-GE" sz="4800" b="1" dirty="0" smtClean="0">
                <a:solidFill>
                  <a:schemeClr val="accent2"/>
                </a:solidFill>
                <a:latin typeface="+mj-lt"/>
              </a:rPr>
              <a:t>მადლობა </a:t>
            </a:r>
            <a:r>
              <a:rPr lang="ka-GE" sz="4800" b="1" dirty="0" smtClean="0">
                <a:solidFill>
                  <a:schemeClr val="accent2"/>
                </a:solidFill>
                <a:latin typeface="+mj-lt"/>
              </a:rPr>
              <a:t>ყურადღებისათვის</a:t>
            </a:r>
            <a:r>
              <a:rPr lang="ka-GE" sz="4800" b="1" dirty="0" smtClean="0">
                <a:solidFill>
                  <a:schemeClr val="accent2"/>
                </a:solidFill>
                <a:latin typeface="+mj-lt"/>
              </a:rPr>
              <a:t>!</a:t>
            </a:r>
            <a:endParaRPr lang="ru-RU" sz="48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b="1" dirty="0" smtClean="0">
                <a:solidFill>
                  <a:schemeClr val="accent2">
                    <a:lumMod val="75000"/>
                  </a:schemeClr>
                </a:solidFill>
              </a:rPr>
              <a:t>გეგმა</a:t>
            </a:r>
            <a:endParaRPr lang="ru-RU" b="1" dirty="0">
              <a:solidFill>
                <a:schemeClr val="accent2">
                  <a:lumMod val="75000"/>
                </a:schemeClr>
              </a:solidFill>
            </a:endParaRPr>
          </a:p>
        </p:txBody>
      </p:sp>
      <p:sp>
        <p:nvSpPr>
          <p:cNvPr id="3" name="Content Placeholder 2"/>
          <p:cNvSpPr>
            <a:spLocks noGrp="1"/>
          </p:cNvSpPr>
          <p:nvPr>
            <p:ph idx="1"/>
          </p:nvPr>
        </p:nvSpPr>
        <p:spPr>
          <a:xfrm>
            <a:off x="670281" y="1281569"/>
            <a:ext cx="8625073" cy="4478033"/>
          </a:xfrm>
        </p:spPr>
        <p:txBody>
          <a:bodyPr>
            <a:normAutofit/>
          </a:bodyPr>
          <a:lstStyle/>
          <a:p>
            <a:pPr marL="457200" indent="-457200">
              <a:buClrTx/>
              <a:buFont typeface="+mj-lt"/>
              <a:buAutoNum type="arabicPeriod"/>
            </a:pPr>
            <a:endParaRPr lang="ka-GE" sz="2000" b="1" dirty="0" smtClean="0">
              <a:solidFill>
                <a:schemeClr val="tx1"/>
              </a:solidFill>
            </a:endParaRPr>
          </a:p>
          <a:p>
            <a:pPr marL="457200" indent="-457200">
              <a:buClrTx/>
              <a:buFont typeface="+mj-lt"/>
              <a:buAutoNum type="arabicPeriod"/>
            </a:pPr>
            <a:r>
              <a:rPr lang="ka-GE" sz="2400" b="1" dirty="0" smtClean="0">
                <a:solidFill>
                  <a:schemeClr val="accent2">
                    <a:lumMod val="75000"/>
                  </a:schemeClr>
                </a:solidFill>
              </a:rPr>
              <a:t>შესავალი</a:t>
            </a:r>
            <a:r>
              <a:rPr lang="en-US" sz="2400" dirty="0" smtClean="0">
                <a:solidFill>
                  <a:schemeClr val="accent2">
                    <a:lumMod val="75000"/>
                  </a:schemeClr>
                </a:solidFill>
              </a:rPr>
              <a:t> </a:t>
            </a:r>
            <a:endParaRPr lang="ru-RU" sz="2400" dirty="0" smtClean="0">
              <a:solidFill>
                <a:schemeClr val="accent2">
                  <a:lumMod val="75000"/>
                </a:schemeClr>
              </a:solidFill>
            </a:endParaRPr>
          </a:p>
          <a:p>
            <a:pPr marL="457200" indent="-457200">
              <a:buClrTx/>
              <a:buFont typeface="+mj-lt"/>
              <a:buAutoNum type="arabicPeriod"/>
            </a:pPr>
            <a:r>
              <a:rPr lang="en-US" sz="2400" b="1" dirty="0" err="1" smtClean="0">
                <a:solidFill>
                  <a:schemeClr val="accent2">
                    <a:lumMod val="75000"/>
                  </a:schemeClr>
                </a:solidFill>
              </a:rPr>
              <a:t>ინოვაციური</a:t>
            </a:r>
            <a:r>
              <a:rPr lang="en-US" sz="2400" b="1" dirty="0" smtClean="0">
                <a:solidFill>
                  <a:schemeClr val="accent2">
                    <a:lumMod val="75000"/>
                  </a:schemeClr>
                </a:solidFill>
              </a:rPr>
              <a:t> </a:t>
            </a:r>
            <a:r>
              <a:rPr lang="en-US" sz="2400" b="1" dirty="0" err="1" smtClean="0">
                <a:solidFill>
                  <a:schemeClr val="accent2">
                    <a:lumMod val="75000"/>
                  </a:schemeClr>
                </a:solidFill>
              </a:rPr>
              <a:t>ეკონომიკის</a:t>
            </a:r>
            <a:r>
              <a:rPr lang="en-US" sz="2400" b="1" dirty="0" smtClean="0">
                <a:solidFill>
                  <a:schemeClr val="accent2">
                    <a:lumMod val="75000"/>
                  </a:schemeClr>
                </a:solidFill>
              </a:rPr>
              <a:t> </a:t>
            </a:r>
            <a:r>
              <a:rPr lang="ka-GE" sz="2400" b="1" dirty="0" smtClean="0">
                <a:solidFill>
                  <a:schemeClr val="accent2">
                    <a:lumMod val="75000"/>
                  </a:schemeClr>
                </a:solidFill>
              </a:rPr>
              <a:t> </a:t>
            </a:r>
            <a:r>
              <a:rPr lang="en-US" sz="2400" b="1" dirty="0" err="1" smtClean="0">
                <a:solidFill>
                  <a:schemeClr val="accent2">
                    <a:lumMod val="75000"/>
                  </a:schemeClr>
                </a:solidFill>
              </a:rPr>
              <a:t>მნიშვნელობა</a:t>
            </a:r>
            <a:r>
              <a:rPr lang="en-US" sz="2400" b="1" dirty="0" smtClean="0">
                <a:solidFill>
                  <a:schemeClr val="accent2">
                    <a:lumMod val="75000"/>
                  </a:schemeClr>
                </a:solidFill>
              </a:rPr>
              <a:t> </a:t>
            </a:r>
            <a:r>
              <a:rPr lang="en-US" sz="2400" b="1" dirty="0" err="1" smtClean="0">
                <a:solidFill>
                  <a:schemeClr val="accent2">
                    <a:lumMod val="75000"/>
                  </a:schemeClr>
                </a:solidFill>
              </a:rPr>
              <a:t>და</a:t>
            </a:r>
            <a:r>
              <a:rPr lang="en-US" sz="2400" b="1" dirty="0" smtClean="0">
                <a:solidFill>
                  <a:schemeClr val="accent2">
                    <a:lumMod val="75000"/>
                  </a:schemeClr>
                </a:solidFill>
              </a:rPr>
              <a:t> </a:t>
            </a:r>
            <a:r>
              <a:rPr lang="en-US" sz="2400" b="1" dirty="0" err="1" smtClean="0">
                <a:solidFill>
                  <a:schemeClr val="accent2">
                    <a:lumMod val="75000"/>
                  </a:schemeClr>
                </a:solidFill>
              </a:rPr>
              <a:t>მის</a:t>
            </a:r>
            <a:r>
              <a:rPr lang="ka-GE" sz="2400" b="1" dirty="0" smtClean="0">
                <a:solidFill>
                  <a:schemeClr val="accent2">
                    <a:lumMod val="75000"/>
                  </a:schemeClr>
                </a:solidFill>
              </a:rPr>
              <a:t>ი </a:t>
            </a:r>
            <a:r>
              <a:rPr lang="en-US" sz="2400" b="1" dirty="0" err="1" smtClean="0">
                <a:solidFill>
                  <a:schemeClr val="accent2">
                    <a:lumMod val="75000"/>
                  </a:schemeClr>
                </a:solidFill>
              </a:rPr>
              <a:t>გავლენა</a:t>
            </a:r>
            <a:r>
              <a:rPr lang="en-US" sz="2400" b="1" dirty="0" smtClean="0">
                <a:solidFill>
                  <a:schemeClr val="accent2">
                    <a:lumMod val="75000"/>
                  </a:schemeClr>
                </a:solidFill>
              </a:rPr>
              <a:t> </a:t>
            </a:r>
            <a:r>
              <a:rPr lang="en-US" sz="2400" b="1" dirty="0" smtClean="0">
                <a:solidFill>
                  <a:schemeClr val="accent2">
                    <a:lumMod val="75000"/>
                  </a:schemeClr>
                </a:solidFill>
              </a:rPr>
              <a:t>ე</a:t>
            </a:r>
            <a:r>
              <a:rPr lang="ka-GE" sz="2400" b="1" dirty="0" smtClean="0">
                <a:solidFill>
                  <a:schemeClr val="accent2">
                    <a:lumMod val="75000"/>
                  </a:schemeClr>
                </a:solidFill>
              </a:rPr>
              <a:t>როვნულ ეკონომიკაზე; </a:t>
            </a:r>
            <a:endParaRPr lang="ru-RU" sz="2400" dirty="0" smtClean="0">
              <a:solidFill>
                <a:schemeClr val="accent2">
                  <a:lumMod val="75000"/>
                </a:schemeClr>
              </a:solidFill>
            </a:endParaRPr>
          </a:p>
          <a:p>
            <a:pPr marL="457200" indent="-457200">
              <a:buClrTx/>
              <a:buFont typeface="+mj-lt"/>
              <a:buAutoNum type="arabicPeriod"/>
            </a:pPr>
            <a:r>
              <a:rPr lang="ka-GE" sz="2400" b="1" dirty="0" smtClean="0">
                <a:solidFill>
                  <a:schemeClr val="accent2">
                    <a:lumMod val="75000"/>
                  </a:schemeClr>
                </a:solidFill>
              </a:rPr>
              <a:t>საქართველოსა და </a:t>
            </a:r>
            <a:r>
              <a:rPr lang="en-US" sz="2400" b="1" dirty="0" err="1" smtClean="0">
                <a:solidFill>
                  <a:schemeClr val="accent2">
                    <a:lumMod val="75000"/>
                  </a:schemeClr>
                </a:solidFill>
              </a:rPr>
              <a:t>ევროკავშირ</a:t>
            </a:r>
            <a:r>
              <a:rPr lang="ka-GE" sz="2400" b="1" dirty="0" smtClean="0">
                <a:solidFill>
                  <a:schemeClr val="accent2">
                    <a:lumMod val="75000"/>
                  </a:schemeClr>
                </a:solidFill>
              </a:rPr>
              <a:t>ს შორის ღრმა და ყოვლისმომცველი თავისუფალი ვაჭრობის სივრცის </a:t>
            </a:r>
            <a:r>
              <a:rPr lang="en-US" sz="2400" b="1" dirty="0" err="1" smtClean="0">
                <a:solidFill>
                  <a:schemeClr val="accent2">
                    <a:lumMod val="75000"/>
                  </a:schemeClr>
                </a:solidFill>
              </a:rPr>
              <a:t>შესახებ</a:t>
            </a:r>
            <a:r>
              <a:rPr lang="en-US" sz="2400" b="1" dirty="0" smtClean="0">
                <a:solidFill>
                  <a:schemeClr val="accent2">
                    <a:lumMod val="75000"/>
                  </a:schemeClr>
                </a:solidFill>
              </a:rPr>
              <a:t> </a:t>
            </a:r>
            <a:r>
              <a:rPr lang="en-US" sz="2400" b="1" dirty="0" err="1" smtClean="0">
                <a:solidFill>
                  <a:schemeClr val="accent2">
                    <a:lumMod val="75000"/>
                  </a:schemeClr>
                </a:solidFill>
              </a:rPr>
              <a:t>შეთანხმებ</a:t>
            </a:r>
            <a:r>
              <a:rPr lang="ka-GE" sz="2400" b="1" dirty="0" smtClean="0">
                <a:solidFill>
                  <a:schemeClr val="accent2">
                    <a:lumMod val="75000"/>
                  </a:schemeClr>
                </a:solidFill>
              </a:rPr>
              <a:t>ის </a:t>
            </a:r>
            <a:r>
              <a:rPr lang="ka-GE" sz="2400" b="1" dirty="0" smtClean="0">
                <a:solidFill>
                  <a:schemeClr val="accent2">
                    <a:lumMod val="75000"/>
                  </a:schemeClr>
                </a:solidFill>
              </a:rPr>
              <a:t>ეფექტიანობა</a:t>
            </a:r>
            <a:endParaRPr lang="ru-RU" sz="2400" dirty="0" smtClean="0">
              <a:solidFill>
                <a:schemeClr val="accent2">
                  <a:lumMod val="75000"/>
                </a:schemeClr>
              </a:solidFill>
            </a:endParaRPr>
          </a:p>
          <a:p>
            <a:pPr marL="457200" indent="-457200">
              <a:buClrTx/>
              <a:buFont typeface="+mj-lt"/>
              <a:buAutoNum type="arabicPeriod"/>
            </a:pPr>
            <a:r>
              <a:rPr lang="ka-GE" sz="2400" b="1" dirty="0" smtClean="0">
                <a:solidFill>
                  <a:schemeClr val="accent2">
                    <a:lumMod val="75000"/>
                  </a:schemeClr>
                </a:solidFill>
              </a:rPr>
              <a:t>დასკვნა</a:t>
            </a:r>
            <a:endParaRPr lang="ru-RU" sz="2400" dirty="0" smtClean="0">
              <a:solidFill>
                <a:schemeClr val="accent2">
                  <a:lumMod val="75000"/>
                </a:schemeClr>
              </a:solidFill>
            </a:endParaRPr>
          </a:p>
          <a:p>
            <a:pPr marL="457200" indent="-457200">
              <a:buClrTx/>
              <a:buFont typeface="+mj-lt"/>
              <a:buAutoNum type="arabicPeriod"/>
            </a:pPr>
            <a:r>
              <a:rPr lang="ka-GE" sz="2400" b="1" dirty="0" smtClean="0">
                <a:solidFill>
                  <a:schemeClr val="accent2">
                    <a:lumMod val="75000"/>
                  </a:schemeClr>
                </a:solidFill>
              </a:rPr>
              <a:t>გამოყენებული ლიტერატურა</a:t>
            </a:r>
            <a:endParaRPr lang="ka-GE" sz="2400" dirty="0" smtClean="0">
              <a:solidFill>
                <a:schemeClr val="accent2">
                  <a:lumMod val="75000"/>
                </a:schemeClr>
              </a:solidFill>
            </a:endParaRPr>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186039" y="637865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graphicFrame>
        <p:nvGraphicFramePr>
          <p:cNvPr id="8" name="Diagram 7"/>
          <p:cNvGraphicFramePr/>
          <p:nvPr/>
        </p:nvGraphicFramePr>
        <p:xfrm>
          <a:off x="362608" y="1589495"/>
          <a:ext cx="10012986" cy="44323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p:cNvSpPr/>
          <p:nvPr/>
        </p:nvSpPr>
        <p:spPr>
          <a:xfrm>
            <a:off x="1103585" y="251335"/>
            <a:ext cx="8986345" cy="830997"/>
          </a:xfrm>
          <a:prstGeom prst="rect">
            <a:avLst/>
          </a:prstGeom>
        </p:spPr>
        <p:txBody>
          <a:bodyPr wrap="square">
            <a:spAutoFit/>
          </a:bodyPr>
          <a:lstStyle/>
          <a:p>
            <a:pPr algn="ctr"/>
            <a:r>
              <a:rPr lang="ka-GE" sz="2400" b="1" dirty="0" smtClean="0">
                <a:solidFill>
                  <a:schemeClr val="accent2"/>
                </a:solidFill>
              </a:rPr>
              <a:t>ინოვაციური ეკონომიკის შეფასებისათვის </a:t>
            </a:r>
            <a:r>
              <a:rPr lang="ka-GE" sz="2400" b="1" dirty="0" smtClean="0">
                <a:solidFill>
                  <a:schemeClr val="accent2"/>
                </a:solidFill>
              </a:rPr>
              <a:t> მნიშვნელოვანია შემდეგი საკითხები განხილვა</a:t>
            </a:r>
            <a:endParaRPr lang="ru-RU" sz="2400" b="1" dirty="0">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graphicFrame>
        <p:nvGraphicFramePr>
          <p:cNvPr id="6" name="Diagram 5"/>
          <p:cNvGraphicFramePr/>
          <p:nvPr/>
        </p:nvGraphicFramePr>
        <p:xfrm>
          <a:off x="961695" y="1655379"/>
          <a:ext cx="9002109" cy="4183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ectangle 9"/>
          <p:cNvSpPr/>
          <p:nvPr/>
        </p:nvSpPr>
        <p:spPr>
          <a:xfrm>
            <a:off x="1182414" y="198783"/>
            <a:ext cx="8141282" cy="830997"/>
          </a:xfrm>
          <a:prstGeom prst="rect">
            <a:avLst/>
          </a:prstGeom>
        </p:spPr>
        <p:txBody>
          <a:bodyPr wrap="square">
            <a:spAutoFit/>
          </a:bodyPr>
          <a:lstStyle/>
          <a:p>
            <a:pPr algn="ctr"/>
            <a:r>
              <a:rPr lang="ka-GE" sz="2400" b="1" dirty="0" smtClean="0">
                <a:solidFill>
                  <a:schemeClr val="accent2"/>
                </a:solidFill>
              </a:rPr>
              <a:t>ინოვაციას ახასიათებს  შემდეგი ძირითადი  მახასიათებლები: </a:t>
            </a:r>
            <a:endParaRPr lang="ru-RU" sz="2400" b="1" dirty="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1704663" y="327712"/>
            <a:ext cx="7164141" cy="461665"/>
          </a:xfrm>
          <a:prstGeom prst="rect">
            <a:avLst/>
          </a:prstGeom>
        </p:spPr>
        <p:txBody>
          <a:bodyPr wrap="none">
            <a:spAutoFit/>
          </a:bodyPr>
          <a:lstStyle/>
          <a:p>
            <a:r>
              <a:rPr lang="ka-GE" sz="2400" b="1" dirty="0" smtClean="0">
                <a:solidFill>
                  <a:schemeClr val="accent2"/>
                </a:solidFill>
              </a:rPr>
              <a:t>ინოვაციების წარმოშობის სამი ძირითადი ფორმა:</a:t>
            </a:r>
            <a:endParaRPr lang="ru-RU" sz="2400" b="1" dirty="0">
              <a:solidFill>
                <a:schemeClr val="accent2"/>
              </a:solidFill>
            </a:endParaRPr>
          </a:p>
        </p:txBody>
      </p:sp>
      <p:graphicFrame>
        <p:nvGraphicFramePr>
          <p:cNvPr id="8" name="Diagram 7"/>
          <p:cNvGraphicFramePr/>
          <p:nvPr/>
        </p:nvGraphicFramePr>
        <p:xfrm>
          <a:off x="961695" y="1655379"/>
          <a:ext cx="9002109" cy="4183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614854" y="268014"/>
            <a:ext cx="10089931" cy="1077218"/>
          </a:xfrm>
          <a:prstGeom prst="rect">
            <a:avLst/>
          </a:prstGeom>
        </p:spPr>
        <p:txBody>
          <a:bodyPr wrap="square">
            <a:spAutoFit/>
          </a:bodyPr>
          <a:lstStyle/>
          <a:p>
            <a:pPr algn="ctr"/>
            <a:r>
              <a:rPr lang="ka-GE" sz="3200" b="1" dirty="0" smtClean="0">
                <a:solidFill>
                  <a:schemeClr val="accent2"/>
                </a:solidFill>
              </a:rPr>
              <a:t>ინოვაციური </a:t>
            </a:r>
            <a:r>
              <a:rPr lang="ka-GE" sz="3200" b="1" dirty="0" smtClean="0">
                <a:solidFill>
                  <a:schemeClr val="accent2"/>
                </a:solidFill>
              </a:rPr>
              <a:t>საქმინობის მხარდაჭერის ძირითადი </a:t>
            </a:r>
            <a:r>
              <a:rPr lang="ka-GE" sz="3200" b="1" dirty="0" smtClean="0">
                <a:solidFill>
                  <a:schemeClr val="accent2"/>
                </a:solidFill>
              </a:rPr>
              <a:t>მიმართულებებია: </a:t>
            </a:r>
            <a:endParaRPr lang="ru-RU" sz="3200" b="1" dirty="0">
              <a:solidFill>
                <a:schemeClr val="accent2"/>
              </a:solidFill>
            </a:endParaRPr>
          </a:p>
        </p:txBody>
      </p:sp>
      <p:graphicFrame>
        <p:nvGraphicFramePr>
          <p:cNvPr id="8" name="Diagram 7"/>
          <p:cNvGraphicFramePr/>
          <p:nvPr/>
        </p:nvGraphicFramePr>
        <p:xfrm>
          <a:off x="1024759" y="1608083"/>
          <a:ext cx="9135241" cy="4530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53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6" name="Rectangle 5"/>
          <p:cNvSpPr/>
          <p:nvPr/>
        </p:nvSpPr>
        <p:spPr>
          <a:xfrm>
            <a:off x="832879" y="217354"/>
            <a:ext cx="9985426" cy="461665"/>
          </a:xfrm>
          <a:prstGeom prst="rect">
            <a:avLst/>
          </a:prstGeom>
        </p:spPr>
        <p:txBody>
          <a:bodyPr wrap="none">
            <a:spAutoFit/>
          </a:bodyPr>
          <a:lstStyle/>
          <a:p>
            <a:r>
              <a:rPr lang="ka-GE" sz="2400" b="1" dirty="0" smtClean="0">
                <a:solidFill>
                  <a:schemeClr val="accent2"/>
                </a:solidFill>
              </a:rPr>
              <a:t>ინოვაციის გლობალური </a:t>
            </a:r>
            <a:r>
              <a:rPr lang="ka-GE" sz="2400" b="1" dirty="0" smtClean="0">
                <a:solidFill>
                  <a:schemeClr val="accent2"/>
                </a:solidFill>
              </a:rPr>
              <a:t>ინდექსი აერთიანებს შემდეგ  მაჩვენებლებს  </a:t>
            </a:r>
            <a:endParaRPr lang="ru-RU" sz="2400" b="1" dirty="0">
              <a:solidFill>
                <a:schemeClr val="accent2"/>
              </a:solidFill>
            </a:endParaRPr>
          </a:p>
        </p:txBody>
      </p:sp>
      <p:sp>
        <p:nvSpPr>
          <p:cNvPr id="5121" name="Rectangle 1"/>
          <p:cNvSpPr>
            <a:spLocks noChangeArrowheads="1"/>
          </p:cNvSpPr>
          <p:nvPr/>
        </p:nvSpPr>
        <p:spPr bwMode="auto">
          <a:xfrm>
            <a:off x="709449" y="1453102"/>
            <a:ext cx="1004263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ადამიანისეული კაპიტალი და კვლევები (განათლება, კვლევა და განვითა- რება);      </a:t>
            </a:r>
            <a:endParaRPr kumimoji="0" lang="ru-RU" sz="2000" b="1" i="0" u="none" strike="noStrike" cap="none" normalizeH="0" baseline="0" dirty="0" smtClean="0">
              <a:ln>
                <a:noFill/>
              </a:ln>
              <a:solidFill>
                <a:schemeClr val="accent2"/>
              </a:solidFill>
              <a:effectLst/>
              <a:latin typeface="Arial" pitchFamily="34"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ინფრასტრუქტურა (ინფორმაციული და საკომუნიკაციო ტექნოლოგიები (ICT), ზოგადი ინფრასტრუქტურა, ეკოლოგიური მდგრადობა);     </a:t>
            </a:r>
            <a:endParaRPr kumimoji="0" lang="ru-RU" sz="2000" b="1" i="0" u="none" strike="noStrike" cap="none" normalizeH="0" baseline="0" dirty="0" smtClean="0">
              <a:ln>
                <a:noFill/>
              </a:ln>
              <a:solidFill>
                <a:schemeClr val="accent2"/>
              </a:solidFill>
              <a:effectLst/>
              <a:latin typeface="Arial" pitchFamily="34"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ბიზნეს გარემო (კრედიტები, ინვესტიციები, ვაჭრობა, კონკურენცია და ბაზრის მასშტაბი);      </a:t>
            </a:r>
            <a:endParaRPr kumimoji="0" lang="ru-RU" sz="2000" b="1" i="0" u="none" strike="noStrike" cap="none" normalizeH="0" baseline="0" dirty="0" smtClean="0">
              <a:ln>
                <a:noFill/>
              </a:ln>
              <a:solidFill>
                <a:schemeClr val="accent2"/>
              </a:solidFill>
              <a:effectLst/>
              <a:latin typeface="Arial" pitchFamily="34"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ბიზნესის განვითარების დონე (დასაქმებულთა ცოდნის დონე, ინოვაცი-     ისათვის საჭირო კავშირების არსებობა, ცოდნის მიღების შესაძლებლობა);     </a:t>
            </a:r>
            <a:endParaRPr kumimoji="0" lang="ru-RU" sz="2000" b="1" i="0" u="none" strike="noStrike" cap="none" normalizeH="0" baseline="0" dirty="0" smtClean="0">
              <a:ln>
                <a:noFill/>
              </a:ln>
              <a:solidFill>
                <a:schemeClr val="accent2"/>
              </a:solidFill>
              <a:effectLst/>
              <a:latin typeface="Arial" pitchFamily="34"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 ცოდნა და ტექნოლოგიები (ცოდნის შექმნა, ცოდნის გავლენა ინოვაციების შექმნის პროცესში, ცოდნის გავრცელება);    </a:t>
            </a: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შემოქმედებითობა (არამატერიალური აქტივები, შემოქმედებითი პროდუქ ტი და მომსახურება, ელექტრონული შემოქმედებითობა)</a:t>
            </a:r>
            <a:r>
              <a:rPr kumimoji="0" lang="ru-RU" sz="2000" b="1" i="0" u="none" strike="noStrike" cap="none" normalizeH="0" baseline="0" dirty="0" smtClean="0">
                <a:ln>
                  <a:noFill/>
                </a:ln>
                <a:solidFill>
                  <a:schemeClr val="accent2"/>
                </a:solidFill>
                <a:effectLst/>
                <a:latin typeface="Arial" pitchFamily="34" charset="0"/>
                <a:cs typeface="Arial" pitchFamily="34" charset="0"/>
              </a:rPr>
              <a:t> </a:t>
            </a:r>
          </a:p>
          <a:p>
            <a:pPr marL="914400" marR="0" lvl="1" indent="-457200" algn="l" defTabSz="914400" rtl="0" eaLnBrk="1" fontAlgn="base" latinLnBrk="0" hangingPunct="1">
              <a:lnSpc>
                <a:spcPct val="100000"/>
              </a:lnSpc>
              <a:spcBef>
                <a:spcPct val="0"/>
              </a:spcBef>
              <a:spcAft>
                <a:spcPct val="0"/>
              </a:spcAft>
              <a:buClrTx/>
              <a:buSzTx/>
              <a:buFont typeface="+mj-lt"/>
              <a:buAutoNum type="arabicPeriod"/>
              <a:tabLst/>
            </a:pPr>
            <a:r>
              <a:rPr kumimoji="0" lang="ka-GE" sz="2000" b="1" i="0" u="none" strike="noStrike" cap="none" normalizeH="0" baseline="0" dirty="0" smtClean="0">
                <a:ln>
                  <a:noFill/>
                </a:ln>
                <a:solidFill>
                  <a:schemeClr val="accent2"/>
                </a:solidFill>
                <a:effectLst/>
                <a:latin typeface="Calibri" pitchFamily="34" charset="0"/>
                <a:ea typeface="Calibri" pitchFamily="34" charset="0"/>
                <a:cs typeface="Sylfaen" pitchFamily="18" charset="0"/>
              </a:rPr>
              <a:t>ინსტიტუტები</a:t>
            </a: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 (პოლიტიკური გარემო, მარეგულირებელი გარემო, ბიზნეს გარემო);     </a:t>
            </a:r>
            <a:endParaRPr kumimoji="0" lang="ru-RU" sz="2000" b="1" i="0" u="none" strike="noStrike" cap="none" normalizeH="0" baseline="0" dirty="0" smtClean="0">
              <a:ln>
                <a:noFill/>
              </a:ln>
              <a:solidFill>
                <a:schemeClr val="accent2"/>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5"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4097" name="Rectangle 1"/>
          <p:cNvSpPr>
            <a:spLocks noChangeArrowheads="1"/>
          </p:cNvSpPr>
          <p:nvPr/>
        </p:nvSpPr>
        <p:spPr bwMode="auto">
          <a:xfrm rot="10800000" flipV="1">
            <a:off x="630620" y="205733"/>
            <a:ext cx="942778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a-GE" sz="2000" b="1" i="0" u="none" strike="noStrike" cap="none" normalizeH="0" baseline="0" dirty="0" smtClean="0">
                <a:ln>
                  <a:noFill/>
                </a:ln>
                <a:solidFill>
                  <a:schemeClr val="accent2"/>
                </a:solidFill>
                <a:effectLst/>
                <a:latin typeface="Sylfaen" pitchFamily="18" charset="0"/>
                <a:ea typeface="Calibri" pitchFamily="34" charset="0"/>
                <a:cs typeface="Times New Roman" pitchFamily="18" charset="0"/>
              </a:rPr>
              <a:t>2018 წელს კომპონენტების ქულების მიხედვით გადანაწილებულ ადგილთა რიგითობა საქართველოსათვის</a:t>
            </a:r>
            <a:endParaRPr kumimoji="0" lang="ka-GE" sz="2000" b="1" i="0" u="none" strike="noStrike" cap="none" normalizeH="0" baseline="0" dirty="0" smtClean="0">
              <a:ln>
                <a:noFill/>
              </a:ln>
              <a:solidFill>
                <a:schemeClr val="accent2"/>
              </a:solidFill>
              <a:effectLst/>
              <a:latin typeface="Arial" pitchFamily="34" charset="0"/>
              <a:cs typeface="Arial" pitchFamily="34" charset="0"/>
            </a:endParaRPr>
          </a:p>
        </p:txBody>
      </p:sp>
      <p:pic>
        <p:nvPicPr>
          <p:cNvPr id="8" name="Picture 7" descr="C:\Users\acer\Desktop\დდდ.JPG"/>
          <p:cNvPicPr/>
          <p:nvPr/>
        </p:nvPicPr>
        <p:blipFill>
          <a:blip r:embed="rId3" cstate="print"/>
          <a:srcRect/>
          <a:stretch>
            <a:fillRect/>
          </a:stretch>
        </p:blipFill>
        <p:spPr bwMode="auto">
          <a:xfrm>
            <a:off x="599090" y="1308539"/>
            <a:ext cx="9790386" cy="4351282"/>
          </a:xfrm>
          <a:prstGeom prst="rect">
            <a:avLst/>
          </a:prstGeom>
          <a:noFill/>
          <a:ln w="9525">
            <a:noFill/>
            <a:miter lim="800000"/>
            <a:headEnd/>
            <a:tailEnd/>
          </a:ln>
        </p:spPr>
      </p:pic>
      <p:sp>
        <p:nvSpPr>
          <p:cNvPr id="9" name="Rectangle 8"/>
          <p:cNvSpPr/>
          <p:nvPr/>
        </p:nvSpPr>
        <p:spPr>
          <a:xfrm>
            <a:off x="8769685" y="1037162"/>
            <a:ext cx="1058303" cy="276999"/>
          </a:xfrm>
          <a:prstGeom prst="rect">
            <a:avLst/>
          </a:prstGeom>
        </p:spPr>
        <p:txBody>
          <a:bodyPr wrap="none">
            <a:spAutoFit/>
          </a:bodyPr>
          <a:lstStyle/>
          <a:p>
            <a:r>
              <a:rPr lang="ka-GE" sz="1200" b="1" dirty="0" smtClean="0"/>
              <a:t>გრაფიკი: 1.1</a:t>
            </a:r>
            <a:endParaRPr lang="ru-RU" sz="1200" b="1" dirty="0"/>
          </a:p>
        </p:txBody>
      </p:sp>
      <p:sp>
        <p:nvSpPr>
          <p:cNvPr id="4104" name="Rectangle 8"/>
          <p:cNvSpPr>
            <a:spLocks noGrp="1" noChangeArrowheads="1"/>
          </p:cNvSpPr>
          <p:nvPr>
            <p:ph idx="1"/>
          </p:nvPr>
        </p:nvSpPr>
        <p:spPr bwMode="auto">
          <a:xfrm>
            <a:off x="1101128" y="5673354"/>
            <a:ext cx="8846913"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indent="0" algn="ctr" defTabSz="914400" fontAlgn="base">
              <a:spcBef>
                <a:spcPct val="0"/>
              </a:spcBef>
              <a:spcAft>
                <a:spcPct val="0"/>
              </a:spcAft>
              <a:buClrTx/>
              <a:buSzTx/>
              <a:buNone/>
            </a:pPr>
            <a:r>
              <a:rPr lang="ka-GE" sz="1200" b="1" dirty="0" smtClean="0">
                <a:solidFill>
                  <a:schemeClr val="tx1"/>
                </a:solidFill>
                <a:latin typeface="Sylfaen" pitchFamily="18" charset="0"/>
                <a:ea typeface="Calibri" pitchFamily="34" charset="0"/>
                <a:cs typeface="Times New Roman" pitchFamily="18" charset="0"/>
              </a:rPr>
              <a:t>წყარო: ინფორმაციის თავისუფალი განვითარების ინსტიტური</a:t>
            </a:r>
            <a:endParaRPr lang="ka-GE" sz="1200" b="1" dirty="0" smtClean="0">
              <a:solidFill>
                <a:schemeClr val="tx1"/>
              </a:solidFill>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ka-GE" sz="1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80" y="2411105"/>
            <a:ext cx="8596668" cy="1320800"/>
          </a:xfrm>
        </p:spPr>
        <p:txBody>
          <a:bodyPr/>
          <a:lstStyle/>
          <a:p>
            <a:endParaRPr lang="ru-RU" dirty="0"/>
          </a:p>
        </p:txBody>
      </p:sp>
      <p:pic>
        <p:nvPicPr>
          <p:cNvPr id="4" name="Picture 2" descr="C:\Users\acer\Desktop\thumb.jpg"/>
          <p:cNvPicPr>
            <a:picLocks noGrp="1" noChangeAspect="1" noChangeArrowheads="1"/>
          </p:cNvPicPr>
          <p:nvPr>
            <p:ph idx="1"/>
          </p:nvPr>
        </p:nvPicPr>
        <p:blipFill>
          <a:blip r:embed="rId2" cstate="print">
            <a:lum bright="39000" contrast="31000"/>
          </a:blip>
          <a:srcRect/>
          <a:stretch>
            <a:fillRect/>
          </a:stretch>
        </p:blipFill>
        <p:spPr bwMode="auto">
          <a:xfrm>
            <a:off x="0" y="0"/>
            <a:ext cx="10959152" cy="6858000"/>
          </a:xfrm>
          <a:prstGeom prst="rect">
            <a:avLst/>
          </a:prstGeom>
          <a:noFill/>
        </p:spPr>
      </p:pic>
      <p:pic>
        <p:nvPicPr>
          <p:cNvPr id="5"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0723" y="5974473"/>
            <a:ext cx="883527" cy="883527"/>
          </a:xfrm>
          <a:prstGeom prst="rect">
            <a:avLst/>
          </a:prstGeom>
        </p:spPr>
      </p:pic>
      <p:sp>
        <p:nvSpPr>
          <p:cNvPr id="7" name="Rectangle 6"/>
          <p:cNvSpPr/>
          <p:nvPr/>
        </p:nvSpPr>
        <p:spPr>
          <a:xfrm>
            <a:off x="1188314" y="6596390"/>
            <a:ext cx="10196194" cy="261610"/>
          </a:xfrm>
          <a:prstGeom prst="rect">
            <a:avLst/>
          </a:prstGeom>
        </p:spPr>
        <p:txBody>
          <a:bodyPr wrap="square">
            <a:spAutoFit/>
          </a:bodyPr>
          <a:lstStyle/>
          <a:p>
            <a:r>
              <a:rPr lang="ka-GE" sz="1100" b="1" dirty="0" smtClean="0">
                <a:solidFill>
                  <a:schemeClr val="tx2"/>
                </a:solidFill>
                <a:latin typeface="Sylfaen" pitchFamily="18" charset="0"/>
              </a:rPr>
              <a:t>რამდენად შეუწყობს ხელს ევროკავშირთან  თავისუფალი  ვაჭრობის რეჟიმი ინოვაციური ეკონომიკის განვითარებას, </a:t>
            </a:r>
            <a:r>
              <a:rPr lang="ka-GE" sz="1100" b="1" dirty="0" smtClean="0">
                <a:solidFill>
                  <a:schemeClr val="tx2"/>
                </a:solidFill>
                <a:latin typeface="Sylfaen" pitchFamily="18" charset="0"/>
              </a:rPr>
              <a:t>ნინო კონცელიძე, ბათუმი, 2018</a:t>
            </a:r>
            <a:endParaRPr lang="en-US" sz="1100" b="1" dirty="0">
              <a:solidFill>
                <a:schemeClr val="tx2"/>
              </a:solidFill>
              <a:latin typeface="Sylfaen" pitchFamily="18" charset="0"/>
            </a:endParaRPr>
          </a:p>
        </p:txBody>
      </p:sp>
      <p:sp>
        <p:nvSpPr>
          <p:cNvPr id="3076" name="Rectangle 4"/>
          <p:cNvSpPr>
            <a:spLocks noChangeArrowheads="1"/>
          </p:cNvSpPr>
          <p:nvPr/>
        </p:nvSpPr>
        <p:spPr bwMode="auto">
          <a:xfrm rot="10800000" flipV="1">
            <a:off x="472966" y="254537"/>
            <a:ext cx="944354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a-GE" sz="2400" b="1" i="0" u="none" strike="noStrike" cap="none" normalizeH="0" baseline="0" dirty="0" smtClean="0">
                <a:ln>
                  <a:noFill/>
                </a:ln>
                <a:solidFill>
                  <a:schemeClr val="accent2"/>
                </a:solidFill>
                <a:effectLst/>
                <a:ea typeface="Calibri" pitchFamily="34" charset="0"/>
                <a:cs typeface="Sylfaen" pitchFamily="18" charset="0"/>
              </a:rPr>
              <a:t>სახელმწიფომ თავისუფალ ვაჭრობას ხელი უნდა შეუწყოს შემდეგი ქმედებებით:</a:t>
            </a:r>
            <a:endParaRPr kumimoji="0" lang="ka-GE" sz="2400" b="1" i="0" u="none" strike="noStrike" cap="none" normalizeH="0" baseline="0" dirty="0" smtClean="0">
              <a:ln>
                <a:noFill/>
              </a:ln>
              <a:solidFill>
                <a:schemeClr val="accent2"/>
              </a:solidFill>
              <a:effectLst/>
              <a:cs typeface="Arial" pitchFamily="34" charset="0"/>
            </a:endParaRPr>
          </a:p>
        </p:txBody>
      </p:sp>
      <p:graphicFrame>
        <p:nvGraphicFramePr>
          <p:cNvPr id="10" name="Diagram 9"/>
          <p:cNvGraphicFramePr/>
          <p:nvPr/>
        </p:nvGraphicFramePr>
        <p:xfrm>
          <a:off x="2000469" y="1545021"/>
          <a:ext cx="7868745" cy="32634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ectangle 11"/>
          <p:cNvSpPr/>
          <p:nvPr/>
        </p:nvSpPr>
        <p:spPr>
          <a:xfrm>
            <a:off x="2049517" y="4961917"/>
            <a:ext cx="7851228" cy="1028979"/>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13" name="Group 12"/>
          <p:cNvGrpSpPr/>
          <p:nvPr/>
        </p:nvGrpSpPr>
        <p:grpSpPr>
          <a:xfrm>
            <a:off x="2384096" y="4824248"/>
            <a:ext cx="7500883" cy="809268"/>
            <a:chOff x="406400" y="3088631"/>
            <a:chExt cx="5689600" cy="1003680"/>
          </a:xfrm>
        </p:grpSpPr>
        <p:sp>
          <p:nvSpPr>
            <p:cNvPr id="14" name="Rounded Rectangle 13"/>
            <p:cNvSpPr/>
            <p:nvPr/>
          </p:nvSpPr>
          <p:spPr>
            <a:xfrm>
              <a:off x="406400" y="3088631"/>
              <a:ext cx="5689600" cy="10036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p:nvPr/>
          </p:nvSpPr>
          <p:spPr>
            <a:xfrm>
              <a:off x="455396" y="3137627"/>
              <a:ext cx="5591608" cy="9056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053" tIns="0" rIns="215053" bIns="0" numCol="1" spcCol="1270" anchor="ctr" anchorCtr="0">
              <a:noAutofit/>
            </a:bodyPr>
            <a:lstStyle/>
            <a:p>
              <a:pPr lvl="0" algn="l" defTabSz="1511300">
                <a:lnSpc>
                  <a:spcPct val="90000"/>
                </a:lnSpc>
                <a:spcBef>
                  <a:spcPct val="0"/>
                </a:spcBef>
                <a:spcAft>
                  <a:spcPct val="35000"/>
                </a:spcAft>
              </a:pPr>
              <a:endParaRPr lang="ru-RU" sz="3400" kern="1200" dirty="0"/>
            </a:p>
          </p:txBody>
        </p:sp>
      </p:grpSp>
      <p:sp>
        <p:nvSpPr>
          <p:cNvPr id="16" name="Rectangle 15"/>
          <p:cNvSpPr/>
          <p:nvPr/>
        </p:nvSpPr>
        <p:spPr>
          <a:xfrm rot="10800000" flipV="1">
            <a:off x="2412123" y="4766073"/>
            <a:ext cx="7425560" cy="923330"/>
          </a:xfrm>
          <a:prstGeom prst="rect">
            <a:avLst/>
          </a:prstGeom>
        </p:spPr>
        <p:txBody>
          <a:bodyPr wrap="square">
            <a:spAutoFit/>
          </a:bodyPr>
          <a:lstStyle/>
          <a:p>
            <a:r>
              <a:rPr lang="ka-GE" dirty="0" smtClean="0"/>
              <a:t>ექსპორტი, ისევე როგორც საექსპორტო საქონლის საწარმოებლად იმპორტირე ბული ნედლეული, ყოველგვარი გადასახადისაგან უნდა იყოს გათავისუფ ლებული,</a:t>
            </a:r>
            <a:endParaRPr lang="ru-RU" dirty="0"/>
          </a:p>
        </p:txBody>
      </p:sp>
    </p:spTree>
  </p:cSld>
  <p:clrMapOvr>
    <a:masterClrMapping/>
  </p:clrMapOvr>
</p:sld>
</file>

<file path=ppt/theme/theme1.xml><?xml version="1.0" encoding="utf-8"?>
<a:theme xmlns:a="http://schemas.openxmlformats.org/drawingml/2006/main" name="Facet">
  <a:themeElements>
    <a:clrScheme name="Custom 2">
      <a:dk1>
        <a:sysClr val="windowText" lastClr="000000"/>
      </a:dk1>
      <a:lt1>
        <a:srgbClr val="D8F5FA"/>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4318</TotalTime>
  <Words>1030</Words>
  <Application>Microsoft Office PowerPoint</Application>
  <PresentationFormat>Custom</PresentationFormat>
  <Paragraphs>98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Slide 1</vt:lpstr>
      <vt:lpstr>გეგმა</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მინიმალური ხ</dc:title>
  <dc:creator>tazo chxartishvili</dc:creator>
  <cp:lastModifiedBy>acer</cp:lastModifiedBy>
  <cp:revision>167</cp:revision>
  <dcterms:created xsi:type="dcterms:W3CDTF">2018-06-07T07:51:46Z</dcterms:created>
  <dcterms:modified xsi:type="dcterms:W3CDTF">2019-07-17T08:33:46Z</dcterms:modified>
</cp:coreProperties>
</file>