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9" r:id="rId5"/>
    <p:sldId id="260" r:id="rId6"/>
    <p:sldId id="329" r:id="rId7"/>
    <p:sldId id="265" r:id="rId8"/>
    <p:sldId id="264" r:id="rId9"/>
    <p:sldId id="262" r:id="rId10"/>
    <p:sldId id="263" r:id="rId11"/>
    <p:sldId id="327" r:id="rId12"/>
    <p:sldId id="267" r:id="rId13"/>
    <p:sldId id="266" r:id="rId14"/>
    <p:sldId id="328" r:id="rId15"/>
    <p:sldId id="268" r:id="rId16"/>
    <p:sldId id="270" r:id="rId17"/>
    <p:sldId id="310" r:id="rId18"/>
    <p:sldId id="277" r:id="rId19"/>
    <p:sldId id="311" r:id="rId20"/>
    <p:sldId id="314" r:id="rId21"/>
    <p:sldId id="279" r:id="rId22"/>
    <p:sldId id="334" r:id="rId23"/>
    <p:sldId id="335" r:id="rId24"/>
    <p:sldId id="336" r:id="rId25"/>
    <p:sldId id="337" r:id="rId26"/>
    <p:sldId id="320" r:id="rId27"/>
    <p:sldId id="321" r:id="rId28"/>
    <p:sldId id="322" r:id="rId29"/>
    <p:sldId id="323" r:id="rId30"/>
    <p:sldId id="326" r:id="rId31"/>
    <p:sldId id="330" r:id="rId32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58"/>
    <a:srgbClr val="FCFCFC"/>
    <a:srgbClr val="660066"/>
    <a:srgbClr val="422C16"/>
    <a:srgbClr val="0C788E"/>
    <a:srgbClr val="025198"/>
    <a:srgbClr val="000099"/>
    <a:srgbClr val="1C1C1C"/>
    <a:srgbClr val="2E1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საშუალო სტილი 2 - აქცენტი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არ არის სტილი, ცხრილის ბად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03447BB-5D67-496B-8E87-E561075AD55C}" styleName="მუქი სტილი 1 - აქცენტი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საშუალო სტილი 2 - აქცენტი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52" autoAdjust="0"/>
  </p:normalViewPr>
  <p:slideViewPr>
    <p:cSldViewPr>
      <p:cViewPr varScale="1">
        <p:scale>
          <a:sx n="59" d="100"/>
          <a:sy n="59" d="100"/>
        </p:scale>
        <p:origin x="119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image" Target="../media/image6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12721-BD23-45C2-A272-B1437423EA48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ka-GE"/>
        </a:p>
      </dgm:t>
    </dgm:pt>
    <dgm:pt modelId="{8D57C830-C378-4A6E-8313-6261D32625FA}">
      <dgm:prSet phldrT="[ტექსტი]" custT="1"/>
      <dgm:spPr/>
      <dgm:t>
        <a:bodyPr/>
        <a:lstStyle/>
        <a:p>
          <a:pPr marL="365125" indent="-365125" algn="just">
            <a:tabLst>
              <a:tab pos="0" algn="l"/>
            </a:tabLst>
          </a:pPr>
          <a:r>
            <a:rPr lang="en-US" sz="1800" b="1" smtClean="0">
              <a:solidFill>
                <a:srgbClr val="002060"/>
              </a:solidFill>
            </a:rPr>
            <a:t>1. </a:t>
          </a:r>
          <a:r>
            <a:rPr lang="ka-GE" sz="1800" b="1" noProof="0" dirty="0" smtClean="0">
              <a:solidFill>
                <a:srgbClr val="002060"/>
              </a:solidFill>
            </a:rPr>
            <a:t>დასავლეთ საქართველოში გავრცელებული სხვადასხვა ჯიშის ყურძნის წვენის</a:t>
          </a:r>
          <a:r>
            <a:rPr lang="ka-GE" sz="1800" b="1" noProof="0" smtClean="0">
              <a:solidFill>
                <a:srgbClr val="002060"/>
              </a:solidFill>
            </a:rPr>
            <a:t>, წიპწისა  და </a:t>
          </a:r>
          <a:r>
            <a:rPr lang="ka-GE" sz="1800" b="1" noProof="0" dirty="0" smtClean="0">
              <a:solidFill>
                <a:srgbClr val="002060"/>
              </a:solidFill>
            </a:rPr>
            <a:t>ჭაჭის ბიოლოგიურად აქტიური ნაერთები;</a:t>
          </a:r>
          <a:endParaRPr lang="ka-GE" sz="1800" b="1" noProof="0" dirty="0">
            <a:solidFill>
              <a:srgbClr val="002060"/>
            </a:solidFill>
          </a:endParaRPr>
        </a:p>
      </dgm:t>
    </dgm:pt>
    <dgm:pt modelId="{6881359D-0A36-4D1D-B93A-11CA2B4E9037}" type="parTrans" cxnId="{2E926F33-7704-4402-ABC5-826557609925}">
      <dgm:prSet/>
      <dgm:spPr/>
      <dgm:t>
        <a:bodyPr/>
        <a:lstStyle/>
        <a:p>
          <a:endParaRPr lang="ka-GE"/>
        </a:p>
      </dgm:t>
    </dgm:pt>
    <dgm:pt modelId="{98850481-7370-470B-992D-7FE87959B78B}" type="sibTrans" cxnId="{2E926F33-7704-4402-ABC5-826557609925}">
      <dgm:prSet/>
      <dgm:spPr/>
      <dgm:t>
        <a:bodyPr/>
        <a:lstStyle/>
        <a:p>
          <a:endParaRPr lang="ka-GE"/>
        </a:p>
      </dgm:t>
    </dgm:pt>
    <dgm:pt modelId="{05318EC8-74FE-4511-9E76-E1A80A5533EC}">
      <dgm:prSet phldrT="[ტექსტი]" custT="1"/>
      <dgm:spPr/>
      <dgm:t>
        <a:bodyPr/>
        <a:lstStyle/>
        <a:p>
          <a:pPr marL="365125" indent="-365125"/>
          <a:r>
            <a:rPr lang="en-US" sz="1800" b="1" dirty="0" smtClean="0">
              <a:solidFill>
                <a:schemeClr val="bg1"/>
              </a:solidFill>
            </a:rPr>
            <a:t>2.   </a:t>
          </a:r>
          <a:r>
            <a:rPr lang="ka-GE" sz="1800" b="1" dirty="0" smtClean="0">
              <a:solidFill>
                <a:schemeClr val="bg1"/>
              </a:solidFill>
            </a:rPr>
            <a:t>ლიტერატურული წყაროს ანალიზი და მიმოხილვა</a:t>
          </a:r>
          <a:r>
            <a:rPr lang="en-US" sz="1800" b="1" dirty="0" smtClean="0">
              <a:solidFill>
                <a:schemeClr val="bg1"/>
              </a:solidFill>
            </a:rPr>
            <a:t>,</a:t>
          </a:r>
          <a:endParaRPr lang="ka-GE" sz="1800" b="1" dirty="0" smtClean="0">
            <a:solidFill>
              <a:schemeClr val="bg1"/>
            </a:solidFill>
          </a:endParaRPr>
        </a:p>
        <a:p>
          <a:pPr marL="0" indent="365125"/>
          <a:r>
            <a:rPr lang="ka-GE" sz="1800" b="1" dirty="0" smtClean="0">
              <a:solidFill>
                <a:schemeClr val="bg1"/>
              </a:solidFill>
            </a:rPr>
            <a:t>კვლევის მეთოდების შერჩევა და ადაპტირება;  </a:t>
          </a:r>
          <a:endParaRPr lang="ka-GE" sz="1800" b="1" dirty="0">
            <a:solidFill>
              <a:schemeClr val="bg1"/>
            </a:solidFill>
          </a:endParaRPr>
        </a:p>
      </dgm:t>
    </dgm:pt>
    <dgm:pt modelId="{0C571F2D-E113-4577-8195-C9D7DB215444}" type="parTrans" cxnId="{2033F435-7A67-4DCB-8E1F-5A060E7C3EE0}">
      <dgm:prSet/>
      <dgm:spPr/>
      <dgm:t>
        <a:bodyPr/>
        <a:lstStyle/>
        <a:p>
          <a:endParaRPr lang="ka-GE"/>
        </a:p>
      </dgm:t>
    </dgm:pt>
    <dgm:pt modelId="{E470A6A2-B56C-4760-8DEC-1F30AD223C10}" type="sibTrans" cxnId="{2033F435-7A67-4DCB-8E1F-5A060E7C3EE0}">
      <dgm:prSet/>
      <dgm:spPr/>
      <dgm:t>
        <a:bodyPr/>
        <a:lstStyle/>
        <a:p>
          <a:endParaRPr lang="ka-GE"/>
        </a:p>
      </dgm:t>
    </dgm:pt>
    <dgm:pt modelId="{3B526787-AF4F-4D81-88E6-6CDFBB65CD3D}">
      <dgm:prSet phldrT="[ტექსტი]" custT="1"/>
      <dgm:spPr/>
      <dgm:t>
        <a:bodyPr/>
        <a:lstStyle/>
        <a:p>
          <a:pPr marL="365125" indent="-365125" algn="just"/>
          <a:r>
            <a:rPr lang="en-US" sz="1800" b="1" dirty="0" smtClean="0"/>
            <a:t>3. </a:t>
          </a:r>
          <a:r>
            <a:rPr lang="ka-GE" sz="1800" b="1" dirty="0" smtClean="0"/>
            <a:t>დასავლეთ საქართველოში გავრცელებული სხვადასხვა ყურძნის წიპწის ბიოლოგიურად აქტიური ნაერთების კვლევა;</a:t>
          </a:r>
          <a:endParaRPr lang="ka-GE" sz="1800" b="1" dirty="0"/>
        </a:p>
      </dgm:t>
    </dgm:pt>
    <dgm:pt modelId="{2FB32CD3-CD59-4452-A250-74A5E21E1309}" type="parTrans" cxnId="{C8B398CC-506B-403B-8375-4A9789072993}">
      <dgm:prSet/>
      <dgm:spPr/>
      <dgm:t>
        <a:bodyPr/>
        <a:lstStyle/>
        <a:p>
          <a:endParaRPr lang="ka-GE"/>
        </a:p>
      </dgm:t>
    </dgm:pt>
    <dgm:pt modelId="{28B27CAB-CD74-4C85-91C0-15E3C8D1ED91}" type="sibTrans" cxnId="{C8B398CC-506B-403B-8375-4A9789072993}">
      <dgm:prSet/>
      <dgm:spPr/>
      <dgm:t>
        <a:bodyPr/>
        <a:lstStyle/>
        <a:p>
          <a:endParaRPr lang="ka-GE"/>
        </a:p>
      </dgm:t>
    </dgm:pt>
    <dgm:pt modelId="{E9A4E62C-A968-41E4-8349-0746799101D8}" type="pres">
      <dgm:prSet presAssocID="{F2212721-BD23-45C2-A272-B1437423EA4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3622C0-47DD-4C6B-9CC9-2428C0F88538}" type="pres">
      <dgm:prSet presAssocID="{8D57C830-C378-4A6E-8313-6261D32625FA}" presName="parentLin" presStyleCnt="0"/>
      <dgm:spPr/>
    </dgm:pt>
    <dgm:pt modelId="{B08373F8-66DA-43C8-BEA1-C51B00D6A612}" type="pres">
      <dgm:prSet presAssocID="{8D57C830-C378-4A6E-8313-6261D32625F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5E41342-7955-4879-B06C-B7312E6F67F8}" type="pres">
      <dgm:prSet presAssocID="{8D57C830-C378-4A6E-8313-6261D32625FA}" presName="parentText" presStyleLbl="node1" presStyleIdx="0" presStyleCnt="3" custScaleX="143993" custScaleY="417785" custLinFactNeighborX="-26334" custLinFactNeighborY="6820">
        <dgm:presLayoutVars>
          <dgm:chMax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63992C0D-7D01-46A6-9688-0390AEDB9EE4}" type="pres">
      <dgm:prSet presAssocID="{8D57C830-C378-4A6E-8313-6261D32625FA}" presName="negativeSpace" presStyleCnt="0"/>
      <dgm:spPr/>
    </dgm:pt>
    <dgm:pt modelId="{3900D0CB-EB41-401A-80E9-5FD4DA7A8EC0}" type="pres">
      <dgm:prSet presAssocID="{8D57C830-C378-4A6E-8313-6261D32625FA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  <dgm:pt modelId="{BD82EC3B-AF7F-47E8-9675-E25FB4649725}" type="pres">
      <dgm:prSet presAssocID="{98850481-7370-470B-992D-7FE87959B78B}" presName="spaceBetweenRectangles" presStyleCnt="0"/>
      <dgm:spPr/>
    </dgm:pt>
    <dgm:pt modelId="{8B4BE46A-2EE5-40B6-B84D-EA91DDDD0B57}" type="pres">
      <dgm:prSet presAssocID="{05318EC8-74FE-4511-9E76-E1A80A5533EC}" presName="parentLin" presStyleCnt="0"/>
      <dgm:spPr/>
    </dgm:pt>
    <dgm:pt modelId="{CD160690-1B06-47BC-9541-2CE33E513B71}" type="pres">
      <dgm:prSet presAssocID="{05318EC8-74FE-4511-9E76-E1A80A5533E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F00EED7-13DB-44CC-85FC-43B2C21550FF}" type="pres">
      <dgm:prSet presAssocID="{05318EC8-74FE-4511-9E76-E1A80A5533EC}" presName="parentText" presStyleLbl="node1" presStyleIdx="1" presStyleCnt="3" custScaleX="142486" custScaleY="187362" custLinFactNeighborX="-8860" custLinFactNeighborY="23235">
        <dgm:presLayoutVars>
          <dgm:chMax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03F5D5B6-D3AE-4E7D-9065-0B0F4EF453FC}" type="pres">
      <dgm:prSet presAssocID="{05318EC8-74FE-4511-9E76-E1A80A5533EC}" presName="negativeSpace" presStyleCnt="0"/>
      <dgm:spPr/>
    </dgm:pt>
    <dgm:pt modelId="{EEE3E70E-57B3-420B-AC94-D4F5CDA420A8}" type="pres">
      <dgm:prSet presAssocID="{05318EC8-74FE-4511-9E76-E1A80A5533EC}" presName="childText" presStyleLbl="conFgAcc1" presStyleIdx="1" presStyleCnt="3">
        <dgm:presLayoutVars>
          <dgm:bulletEnabled val="1"/>
        </dgm:presLayoutVars>
      </dgm:prSet>
      <dgm:spPr/>
    </dgm:pt>
    <dgm:pt modelId="{BFA202C2-F8FE-4A04-9C65-0B5B75F522D2}" type="pres">
      <dgm:prSet presAssocID="{E470A6A2-B56C-4760-8DEC-1F30AD223C10}" presName="spaceBetweenRectangles" presStyleCnt="0"/>
      <dgm:spPr/>
    </dgm:pt>
    <dgm:pt modelId="{0346752F-0D5C-4DB8-AC53-0CFE6162D831}" type="pres">
      <dgm:prSet presAssocID="{3B526787-AF4F-4D81-88E6-6CDFBB65CD3D}" presName="parentLin" presStyleCnt="0"/>
      <dgm:spPr/>
    </dgm:pt>
    <dgm:pt modelId="{7482FE68-BF98-44A5-98F3-482CD5190157}" type="pres">
      <dgm:prSet presAssocID="{3B526787-AF4F-4D81-88E6-6CDFBB65CD3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53E42C8-10C1-49FB-B346-75F3F6B336DF}" type="pres">
      <dgm:prSet presAssocID="{3B526787-AF4F-4D81-88E6-6CDFBB65CD3D}" presName="parentText" presStyleLbl="node1" presStyleIdx="2" presStyleCnt="3" custScaleX="141615" custScaleY="256773">
        <dgm:presLayoutVars>
          <dgm:chMax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D16F4A3E-F01F-42CC-A183-96825539B508}" type="pres">
      <dgm:prSet presAssocID="{3B526787-AF4F-4D81-88E6-6CDFBB65CD3D}" presName="negativeSpace" presStyleCnt="0"/>
      <dgm:spPr/>
    </dgm:pt>
    <dgm:pt modelId="{7EB24A13-65B4-424B-ABA2-88A06A9A5B0B}" type="pres">
      <dgm:prSet presAssocID="{3B526787-AF4F-4D81-88E6-6CDFBB65CD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E926F33-7704-4402-ABC5-826557609925}" srcId="{F2212721-BD23-45C2-A272-B1437423EA48}" destId="{8D57C830-C378-4A6E-8313-6261D32625FA}" srcOrd="0" destOrd="0" parTransId="{6881359D-0A36-4D1D-B93A-11CA2B4E9037}" sibTransId="{98850481-7370-470B-992D-7FE87959B78B}"/>
    <dgm:cxn modelId="{C8B398CC-506B-403B-8375-4A9789072993}" srcId="{F2212721-BD23-45C2-A272-B1437423EA48}" destId="{3B526787-AF4F-4D81-88E6-6CDFBB65CD3D}" srcOrd="2" destOrd="0" parTransId="{2FB32CD3-CD59-4452-A250-74A5E21E1309}" sibTransId="{28B27CAB-CD74-4C85-91C0-15E3C8D1ED91}"/>
    <dgm:cxn modelId="{C227B3AC-3C7D-4F3E-8C23-385D5E953333}" type="presOf" srcId="{05318EC8-74FE-4511-9E76-E1A80A5533EC}" destId="{CD160690-1B06-47BC-9541-2CE33E513B71}" srcOrd="0" destOrd="0" presId="urn:microsoft.com/office/officeart/2005/8/layout/list1"/>
    <dgm:cxn modelId="{4373CB4B-08D6-43FE-AC19-BEE75195A782}" type="presOf" srcId="{05318EC8-74FE-4511-9E76-E1A80A5533EC}" destId="{3F00EED7-13DB-44CC-85FC-43B2C21550FF}" srcOrd="1" destOrd="0" presId="urn:microsoft.com/office/officeart/2005/8/layout/list1"/>
    <dgm:cxn modelId="{2033F435-7A67-4DCB-8E1F-5A060E7C3EE0}" srcId="{F2212721-BD23-45C2-A272-B1437423EA48}" destId="{05318EC8-74FE-4511-9E76-E1A80A5533EC}" srcOrd="1" destOrd="0" parTransId="{0C571F2D-E113-4577-8195-C9D7DB215444}" sibTransId="{E470A6A2-B56C-4760-8DEC-1F30AD223C10}"/>
    <dgm:cxn modelId="{F63C8BE9-BFD7-4544-B847-DBD2C83AFC12}" type="presOf" srcId="{3B526787-AF4F-4D81-88E6-6CDFBB65CD3D}" destId="{A53E42C8-10C1-49FB-B346-75F3F6B336DF}" srcOrd="1" destOrd="0" presId="urn:microsoft.com/office/officeart/2005/8/layout/list1"/>
    <dgm:cxn modelId="{D9BFB31F-8A0D-4860-AA64-46827CE13E20}" type="presOf" srcId="{8D57C830-C378-4A6E-8313-6261D32625FA}" destId="{F5E41342-7955-4879-B06C-B7312E6F67F8}" srcOrd="1" destOrd="0" presId="urn:microsoft.com/office/officeart/2005/8/layout/list1"/>
    <dgm:cxn modelId="{8D20C968-CF12-4130-A524-76A2B074FFE0}" type="presOf" srcId="{3B526787-AF4F-4D81-88E6-6CDFBB65CD3D}" destId="{7482FE68-BF98-44A5-98F3-482CD5190157}" srcOrd="0" destOrd="0" presId="urn:microsoft.com/office/officeart/2005/8/layout/list1"/>
    <dgm:cxn modelId="{77D98FEF-A9AF-48AF-8023-B3EFF92AA2F9}" type="presOf" srcId="{8D57C830-C378-4A6E-8313-6261D32625FA}" destId="{B08373F8-66DA-43C8-BEA1-C51B00D6A612}" srcOrd="0" destOrd="0" presId="urn:microsoft.com/office/officeart/2005/8/layout/list1"/>
    <dgm:cxn modelId="{8A802BCC-D1B2-4BAF-A5CD-0E1EE22256D9}" type="presOf" srcId="{F2212721-BD23-45C2-A272-B1437423EA48}" destId="{E9A4E62C-A968-41E4-8349-0746799101D8}" srcOrd="0" destOrd="0" presId="urn:microsoft.com/office/officeart/2005/8/layout/list1"/>
    <dgm:cxn modelId="{82382D5B-15C3-46D1-B409-6FD943FFDB89}" type="presParOf" srcId="{E9A4E62C-A968-41E4-8349-0746799101D8}" destId="{283622C0-47DD-4C6B-9CC9-2428C0F88538}" srcOrd="0" destOrd="0" presId="urn:microsoft.com/office/officeart/2005/8/layout/list1"/>
    <dgm:cxn modelId="{0509A888-403E-493D-81A3-9255B8C43E9F}" type="presParOf" srcId="{283622C0-47DD-4C6B-9CC9-2428C0F88538}" destId="{B08373F8-66DA-43C8-BEA1-C51B00D6A612}" srcOrd="0" destOrd="0" presId="urn:microsoft.com/office/officeart/2005/8/layout/list1"/>
    <dgm:cxn modelId="{B9FD10EE-AAE6-4BA9-9498-AFFC91AC71AF}" type="presParOf" srcId="{283622C0-47DD-4C6B-9CC9-2428C0F88538}" destId="{F5E41342-7955-4879-B06C-B7312E6F67F8}" srcOrd="1" destOrd="0" presId="urn:microsoft.com/office/officeart/2005/8/layout/list1"/>
    <dgm:cxn modelId="{0051E493-E1D8-4A63-84C7-C77054BD92D2}" type="presParOf" srcId="{E9A4E62C-A968-41E4-8349-0746799101D8}" destId="{63992C0D-7D01-46A6-9688-0390AEDB9EE4}" srcOrd="1" destOrd="0" presId="urn:microsoft.com/office/officeart/2005/8/layout/list1"/>
    <dgm:cxn modelId="{D8878287-1D1B-4002-9398-99D838B0C815}" type="presParOf" srcId="{E9A4E62C-A968-41E4-8349-0746799101D8}" destId="{3900D0CB-EB41-401A-80E9-5FD4DA7A8EC0}" srcOrd="2" destOrd="0" presId="urn:microsoft.com/office/officeart/2005/8/layout/list1"/>
    <dgm:cxn modelId="{07EB167E-13A3-4657-A3C9-2C5B0DCD24CC}" type="presParOf" srcId="{E9A4E62C-A968-41E4-8349-0746799101D8}" destId="{BD82EC3B-AF7F-47E8-9675-E25FB4649725}" srcOrd="3" destOrd="0" presId="urn:microsoft.com/office/officeart/2005/8/layout/list1"/>
    <dgm:cxn modelId="{AB53B0AD-92DE-4730-9DD0-4E1E2CE84702}" type="presParOf" srcId="{E9A4E62C-A968-41E4-8349-0746799101D8}" destId="{8B4BE46A-2EE5-40B6-B84D-EA91DDDD0B57}" srcOrd="4" destOrd="0" presId="urn:microsoft.com/office/officeart/2005/8/layout/list1"/>
    <dgm:cxn modelId="{4C0235B6-F57D-40A0-AB82-9FB64983DA77}" type="presParOf" srcId="{8B4BE46A-2EE5-40B6-B84D-EA91DDDD0B57}" destId="{CD160690-1B06-47BC-9541-2CE33E513B71}" srcOrd="0" destOrd="0" presId="urn:microsoft.com/office/officeart/2005/8/layout/list1"/>
    <dgm:cxn modelId="{C7670DDC-B750-4A40-A770-EF7235EAC9ED}" type="presParOf" srcId="{8B4BE46A-2EE5-40B6-B84D-EA91DDDD0B57}" destId="{3F00EED7-13DB-44CC-85FC-43B2C21550FF}" srcOrd="1" destOrd="0" presId="urn:microsoft.com/office/officeart/2005/8/layout/list1"/>
    <dgm:cxn modelId="{B0E3E2A8-3453-4420-8381-F6F52EE910D8}" type="presParOf" srcId="{E9A4E62C-A968-41E4-8349-0746799101D8}" destId="{03F5D5B6-D3AE-4E7D-9065-0B0F4EF453FC}" srcOrd="5" destOrd="0" presId="urn:microsoft.com/office/officeart/2005/8/layout/list1"/>
    <dgm:cxn modelId="{708901D6-51FD-4FBD-8953-B50DAFAED6B8}" type="presParOf" srcId="{E9A4E62C-A968-41E4-8349-0746799101D8}" destId="{EEE3E70E-57B3-420B-AC94-D4F5CDA420A8}" srcOrd="6" destOrd="0" presId="urn:microsoft.com/office/officeart/2005/8/layout/list1"/>
    <dgm:cxn modelId="{BBFD1DA5-6370-46AA-BC4C-143E6B6216C7}" type="presParOf" srcId="{E9A4E62C-A968-41E4-8349-0746799101D8}" destId="{BFA202C2-F8FE-4A04-9C65-0B5B75F522D2}" srcOrd="7" destOrd="0" presId="urn:microsoft.com/office/officeart/2005/8/layout/list1"/>
    <dgm:cxn modelId="{D2E26650-A0F9-4009-8088-6AD53D65705E}" type="presParOf" srcId="{E9A4E62C-A968-41E4-8349-0746799101D8}" destId="{0346752F-0D5C-4DB8-AC53-0CFE6162D831}" srcOrd="8" destOrd="0" presId="urn:microsoft.com/office/officeart/2005/8/layout/list1"/>
    <dgm:cxn modelId="{9BEF76D8-73AF-4700-A011-83CB5FC430E1}" type="presParOf" srcId="{0346752F-0D5C-4DB8-AC53-0CFE6162D831}" destId="{7482FE68-BF98-44A5-98F3-482CD5190157}" srcOrd="0" destOrd="0" presId="urn:microsoft.com/office/officeart/2005/8/layout/list1"/>
    <dgm:cxn modelId="{34545A07-04DE-46E6-BFC9-E41069DA7887}" type="presParOf" srcId="{0346752F-0D5C-4DB8-AC53-0CFE6162D831}" destId="{A53E42C8-10C1-49FB-B346-75F3F6B336DF}" srcOrd="1" destOrd="0" presId="urn:microsoft.com/office/officeart/2005/8/layout/list1"/>
    <dgm:cxn modelId="{669708C2-697F-4708-B69F-CDA855A95510}" type="presParOf" srcId="{E9A4E62C-A968-41E4-8349-0746799101D8}" destId="{D16F4A3E-F01F-42CC-A183-96825539B508}" srcOrd="9" destOrd="0" presId="urn:microsoft.com/office/officeart/2005/8/layout/list1"/>
    <dgm:cxn modelId="{B6A63E20-98D7-413A-BB2C-35C78C5ECAF2}" type="presParOf" srcId="{E9A4E62C-A968-41E4-8349-0746799101D8}" destId="{7EB24A13-65B4-424B-ABA2-88A06A9A5B0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212721-BD23-45C2-A272-B1437423EA48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ka-GE"/>
        </a:p>
      </dgm:t>
    </dgm:pt>
    <dgm:pt modelId="{8D57C830-C378-4A6E-8313-6261D32625FA}">
      <dgm:prSet phldrT="[ტექსტი]" custT="1"/>
      <dgm:spPr/>
      <dgm:t>
        <a:bodyPr/>
        <a:lstStyle/>
        <a:p>
          <a:pPr marL="266700" indent="-266700" algn="just"/>
          <a:r>
            <a:rPr lang="en-US" sz="1800" b="1" dirty="0" smtClean="0">
              <a:solidFill>
                <a:srgbClr val="002060"/>
              </a:solidFill>
            </a:rPr>
            <a:t>4</a:t>
          </a:r>
          <a:r>
            <a:rPr lang="en-US" sz="1800" b="1" smtClean="0">
              <a:solidFill>
                <a:srgbClr val="002060"/>
              </a:solidFill>
            </a:rPr>
            <a:t>. </a:t>
          </a:r>
          <a:r>
            <a:rPr lang="ka-GE" sz="1800" b="1" smtClean="0">
              <a:solidFill>
                <a:srgbClr val="002060"/>
              </a:solidFill>
            </a:rPr>
            <a:t>კვლევის </a:t>
          </a:r>
          <a:r>
            <a:rPr lang="ka-GE" sz="1800" b="1" dirty="0" smtClean="0">
              <a:solidFill>
                <a:srgbClr val="002060"/>
              </a:solidFill>
            </a:rPr>
            <a:t>ობიექტად შერჩეული ყურძნის წიპწის </a:t>
          </a:r>
          <a:r>
            <a:rPr lang="ka-GE" sz="1800" b="1" noProof="0" dirty="0" smtClean="0">
              <a:solidFill>
                <a:srgbClr val="002060"/>
              </a:solidFill>
            </a:rPr>
            <a:t>ანტიოქსიდანტური</a:t>
          </a:r>
          <a:r>
            <a:rPr lang="ka-GE" sz="1800" b="1" dirty="0" smtClean="0">
              <a:solidFill>
                <a:srgbClr val="002060"/>
              </a:solidFill>
            </a:rPr>
            <a:t> აქტივობის განსაზღვრა </a:t>
          </a:r>
          <a:r>
            <a:rPr lang="en-US" sz="1800" b="1" dirty="0" smtClean="0">
              <a:solidFill>
                <a:srgbClr val="002060"/>
              </a:solidFill>
            </a:rPr>
            <a:t>DPPH </a:t>
          </a:r>
          <a:r>
            <a:rPr lang="ka-GE" sz="1800" b="1" dirty="0" smtClean="0">
              <a:solidFill>
                <a:srgbClr val="002060"/>
              </a:solidFill>
            </a:rPr>
            <a:t>მეთოდით; </a:t>
          </a:r>
          <a:endParaRPr lang="ka-GE" sz="1800" b="1" dirty="0">
            <a:solidFill>
              <a:srgbClr val="002060"/>
            </a:solidFill>
          </a:endParaRPr>
        </a:p>
      </dgm:t>
    </dgm:pt>
    <dgm:pt modelId="{6881359D-0A36-4D1D-B93A-11CA2B4E9037}" type="parTrans" cxnId="{2E926F33-7704-4402-ABC5-826557609925}">
      <dgm:prSet/>
      <dgm:spPr/>
      <dgm:t>
        <a:bodyPr/>
        <a:lstStyle/>
        <a:p>
          <a:endParaRPr lang="ka-GE"/>
        </a:p>
      </dgm:t>
    </dgm:pt>
    <dgm:pt modelId="{98850481-7370-470B-992D-7FE87959B78B}" type="sibTrans" cxnId="{2E926F33-7704-4402-ABC5-826557609925}">
      <dgm:prSet/>
      <dgm:spPr/>
      <dgm:t>
        <a:bodyPr/>
        <a:lstStyle/>
        <a:p>
          <a:endParaRPr lang="ka-GE"/>
        </a:p>
      </dgm:t>
    </dgm:pt>
    <dgm:pt modelId="{05318EC8-74FE-4511-9E76-E1A80A5533EC}">
      <dgm:prSet phldrT="[ტექსტი]" custT="1"/>
      <dgm:spPr/>
      <dgm:t>
        <a:bodyPr/>
        <a:lstStyle/>
        <a:p>
          <a:pPr marL="266700" indent="-266700" algn="just"/>
          <a:r>
            <a:rPr lang="en-US" sz="1800" b="1" dirty="0" smtClean="0">
              <a:solidFill>
                <a:schemeClr val="bg1"/>
              </a:solidFill>
            </a:rPr>
            <a:t>5</a:t>
          </a:r>
          <a:r>
            <a:rPr lang="ka-GE" sz="1800" b="1" dirty="0" smtClean="0">
              <a:solidFill>
                <a:schemeClr val="bg1"/>
              </a:solidFill>
            </a:rPr>
            <a:t>. </a:t>
          </a:r>
          <a:r>
            <a:rPr lang="ka-GE" sz="1800" b="1" dirty="0" smtClean="0"/>
            <a:t>თანამედროვე ინსტრუმენტული მეთოდებით: მაღალი და ულტრა მაღალი </a:t>
          </a:r>
          <a:r>
            <a:rPr lang="ka-GE" sz="1800" b="1" noProof="0" dirty="0" err="1" smtClean="0"/>
            <a:t>სითხური</a:t>
          </a:r>
          <a:r>
            <a:rPr lang="ka-GE" sz="1800" b="1" noProof="0" dirty="0" smtClean="0"/>
            <a:t> </a:t>
          </a:r>
          <a:r>
            <a:rPr lang="ka-GE" sz="1800" b="1" noProof="0" dirty="0" err="1" smtClean="0"/>
            <a:t>ქრომატოგრაფირებით</a:t>
          </a:r>
          <a:r>
            <a:rPr lang="ka-GE" sz="1800" b="1" noProof="0" dirty="0" smtClean="0"/>
            <a:t>, მას-</a:t>
          </a:r>
          <a:r>
            <a:rPr lang="ka-GE" sz="1800" b="1" noProof="0" dirty="0" err="1" smtClean="0"/>
            <a:t>დეტექტირებით</a:t>
          </a:r>
          <a:r>
            <a:rPr lang="ka-GE" sz="1800" b="1" noProof="0" dirty="0" smtClean="0"/>
            <a:t>, ინფრაწითელი სპექტროსკოპიით  ყურძნის </a:t>
          </a:r>
          <a:r>
            <a:rPr lang="ka-GE" sz="1800" b="1" dirty="0" smtClean="0"/>
            <a:t>ბიოლოგიურად აქტიური ნივთიერებების იდენტიფიკაცია;</a:t>
          </a:r>
          <a:r>
            <a:rPr lang="ka-GE" sz="1800" b="1" dirty="0" smtClean="0">
              <a:solidFill>
                <a:schemeClr val="bg1"/>
              </a:solidFill>
            </a:rPr>
            <a:t> </a:t>
          </a:r>
          <a:endParaRPr lang="ka-GE" sz="1800" b="1" dirty="0">
            <a:solidFill>
              <a:schemeClr val="bg1"/>
            </a:solidFill>
          </a:endParaRPr>
        </a:p>
      </dgm:t>
    </dgm:pt>
    <dgm:pt modelId="{0C571F2D-E113-4577-8195-C9D7DB215444}" type="parTrans" cxnId="{2033F435-7A67-4DCB-8E1F-5A060E7C3EE0}">
      <dgm:prSet/>
      <dgm:spPr/>
      <dgm:t>
        <a:bodyPr/>
        <a:lstStyle/>
        <a:p>
          <a:endParaRPr lang="ka-GE"/>
        </a:p>
      </dgm:t>
    </dgm:pt>
    <dgm:pt modelId="{E470A6A2-B56C-4760-8DEC-1F30AD223C10}" type="sibTrans" cxnId="{2033F435-7A67-4DCB-8E1F-5A060E7C3EE0}">
      <dgm:prSet/>
      <dgm:spPr/>
      <dgm:t>
        <a:bodyPr/>
        <a:lstStyle/>
        <a:p>
          <a:endParaRPr lang="ka-GE"/>
        </a:p>
      </dgm:t>
    </dgm:pt>
    <dgm:pt modelId="{E9A4E62C-A968-41E4-8349-0746799101D8}" type="pres">
      <dgm:prSet presAssocID="{F2212721-BD23-45C2-A272-B1437423EA4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3622C0-47DD-4C6B-9CC9-2428C0F88538}" type="pres">
      <dgm:prSet presAssocID="{8D57C830-C378-4A6E-8313-6261D32625FA}" presName="parentLin" presStyleCnt="0"/>
      <dgm:spPr/>
    </dgm:pt>
    <dgm:pt modelId="{B08373F8-66DA-43C8-BEA1-C51B00D6A612}" type="pres">
      <dgm:prSet presAssocID="{8D57C830-C378-4A6E-8313-6261D32625F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5E41342-7955-4879-B06C-B7312E6F67F8}" type="pres">
      <dgm:prSet presAssocID="{8D57C830-C378-4A6E-8313-6261D32625FA}" presName="parentText" presStyleLbl="node1" presStyleIdx="0" presStyleCnt="2" custScaleX="143993" custScaleY="175187" custLinFactNeighborX="28915" custLinFactNeighborY="-1523">
        <dgm:presLayoutVars>
          <dgm:chMax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63992C0D-7D01-46A6-9688-0390AEDB9EE4}" type="pres">
      <dgm:prSet presAssocID="{8D57C830-C378-4A6E-8313-6261D32625FA}" presName="negativeSpace" presStyleCnt="0"/>
      <dgm:spPr/>
    </dgm:pt>
    <dgm:pt modelId="{3900D0CB-EB41-401A-80E9-5FD4DA7A8EC0}" type="pres">
      <dgm:prSet presAssocID="{8D57C830-C378-4A6E-8313-6261D32625FA}" presName="childText" presStyleLbl="conFgAcc1" presStyleIdx="0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  <dgm:pt modelId="{BD82EC3B-AF7F-47E8-9675-E25FB4649725}" type="pres">
      <dgm:prSet presAssocID="{98850481-7370-470B-992D-7FE87959B78B}" presName="spaceBetweenRectangles" presStyleCnt="0"/>
      <dgm:spPr/>
    </dgm:pt>
    <dgm:pt modelId="{8B4BE46A-2EE5-40B6-B84D-EA91DDDD0B57}" type="pres">
      <dgm:prSet presAssocID="{05318EC8-74FE-4511-9E76-E1A80A5533EC}" presName="parentLin" presStyleCnt="0"/>
      <dgm:spPr/>
    </dgm:pt>
    <dgm:pt modelId="{CD160690-1B06-47BC-9541-2CE33E513B71}" type="pres">
      <dgm:prSet presAssocID="{05318EC8-74FE-4511-9E76-E1A80A5533EC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3F00EED7-13DB-44CC-85FC-43B2C21550FF}" type="pres">
      <dgm:prSet presAssocID="{05318EC8-74FE-4511-9E76-E1A80A5533EC}" presName="parentText" presStyleLbl="node1" presStyleIdx="1" presStyleCnt="2" custScaleX="142486" custScaleY="187362" custLinFactNeighborX="-8860" custLinFactNeighborY="7990">
        <dgm:presLayoutVars>
          <dgm:chMax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03F5D5B6-D3AE-4E7D-9065-0B0F4EF453FC}" type="pres">
      <dgm:prSet presAssocID="{05318EC8-74FE-4511-9E76-E1A80A5533EC}" presName="negativeSpace" presStyleCnt="0"/>
      <dgm:spPr/>
    </dgm:pt>
    <dgm:pt modelId="{EEE3E70E-57B3-420B-AC94-D4F5CDA420A8}" type="pres">
      <dgm:prSet presAssocID="{05318EC8-74FE-4511-9E76-E1A80A5533E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E926F33-7704-4402-ABC5-826557609925}" srcId="{F2212721-BD23-45C2-A272-B1437423EA48}" destId="{8D57C830-C378-4A6E-8313-6261D32625FA}" srcOrd="0" destOrd="0" parTransId="{6881359D-0A36-4D1D-B93A-11CA2B4E9037}" sibTransId="{98850481-7370-470B-992D-7FE87959B78B}"/>
    <dgm:cxn modelId="{3B02216E-979D-4028-8574-ACEEEC8D70D6}" type="presOf" srcId="{8D57C830-C378-4A6E-8313-6261D32625FA}" destId="{B08373F8-66DA-43C8-BEA1-C51B00D6A612}" srcOrd="0" destOrd="0" presId="urn:microsoft.com/office/officeart/2005/8/layout/list1"/>
    <dgm:cxn modelId="{8AC26AD6-896C-4E85-A02C-9EEE01DAE5D6}" type="presOf" srcId="{8D57C830-C378-4A6E-8313-6261D32625FA}" destId="{F5E41342-7955-4879-B06C-B7312E6F67F8}" srcOrd="1" destOrd="0" presId="urn:microsoft.com/office/officeart/2005/8/layout/list1"/>
    <dgm:cxn modelId="{C11802B6-5143-49ED-AC7A-EF9BFCCE83BE}" type="presOf" srcId="{05318EC8-74FE-4511-9E76-E1A80A5533EC}" destId="{CD160690-1B06-47BC-9541-2CE33E513B71}" srcOrd="0" destOrd="0" presId="urn:microsoft.com/office/officeart/2005/8/layout/list1"/>
    <dgm:cxn modelId="{B11CC2FF-2CA9-4328-8EC4-DD18BA4C2E54}" type="presOf" srcId="{F2212721-BD23-45C2-A272-B1437423EA48}" destId="{E9A4E62C-A968-41E4-8349-0746799101D8}" srcOrd="0" destOrd="0" presId="urn:microsoft.com/office/officeart/2005/8/layout/list1"/>
    <dgm:cxn modelId="{2033F435-7A67-4DCB-8E1F-5A060E7C3EE0}" srcId="{F2212721-BD23-45C2-A272-B1437423EA48}" destId="{05318EC8-74FE-4511-9E76-E1A80A5533EC}" srcOrd="1" destOrd="0" parTransId="{0C571F2D-E113-4577-8195-C9D7DB215444}" sibTransId="{E470A6A2-B56C-4760-8DEC-1F30AD223C10}"/>
    <dgm:cxn modelId="{6FB87758-20B9-4588-991C-44BBA6A2819A}" type="presOf" srcId="{05318EC8-74FE-4511-9E76-E1A80A5533EC}" destId="{3F00EED7-13DB-44CC-85FC-43B2C21550FF}" srcOrd="1" destOrd="0" presId="urn:microsoft.com/office/officeart/2005/8/layout/list1"/>
    <dgm:cxn modelId="{5ECC0489-B09A-469E-AF07-2F2B9B5C086C}" type="presParOf" srcId="{E9A4E62C-A968-41E4-8349-0746799101D8}" destId="{283622C0-47DD-4C6B-9CC9-2428C0F88538}" srcOrd="0" destOrd="0" presId="urn:microsoft.com/office/officeart/2005/8/layout/list1"/>
    <dgm:cxn modelId="{16B3B79B-F8ED-4CCE-AC53-98097FE2C3CD}" type="presParOf" srcId="{283622C0-47DD-4C6B-9CC9-2428C0F88538}" destId="{B08373F8-66DA-43C8-BEA1-C51B00D6A612}" srcOrd="0" destOrd="0" presId="urn:microsoft.com/office/officeart/2005/8/layout/list1"/>
    <dgm:cxn modelId="{F0B0F564-253B-4CDB-831F-0FF830C0BFE0}" type="presParOf" srcId="{283622C0-47DD-4C6B-9CC9-2428C0F88538}" destId="{F5E41342-7955-4879-B06C-B7312E6F67F8}" srcOrd="1" destOrd="0" presId="urn:microsoft.com/office/officeart/2005/8/layout/list1"/>
    <dgm:cxn modelId="{7E3F58F5-064E-44F2-AF49-167683D98CDE}" type="presParOf" srcId="{E9A4E62C-A968-41E4-8349-0746799101D8}" destId="{63992C0D-7D01-46A6-9688-0390AEDB9EE4}" srcOrd="1" destOrd="0" presId="urn:microsoft.com/office/officeart/2005/8/layout/list1"/>
    <dgm:cxn modelId="{4B290ADE-9CCF-4183-8B50-DCA306463504}" type="presParOf" srcId="{E9A4E62C-A968-41E4-8349-0746799101D8}" destId="{3900D0CB-EB41-401A-80E9-5FD4DA7A8EC0}" srcOrd="2" destOrd="0" presId="urn:microsoft.com/office/officeart/2005/8/layout/list1"/>
    <dgm:cxn modelId="{A5436A9E-879D-473D-84B2-6D5F5DC066DA}" type="presParOf" srcId="{E9A4E62C-A968-41E4-8349-0746799101D8}" destId="{BD82EC3B-AF7F-47E8-9675-E25FB4649725}" srcOrd="3" destOrd="0" presId="urn:microsoft.com/office/officeart/2005/8/layout/list1"/>
    <dgm:cxn modelId="{9B3041B0-E8B4-406C-B80C-59D808D5D6FB}" type="presParOf" srcId="{E9A4E62C-A968-41E4-8349-0746799101D8}" destId="{8B4BE46A-2EE5-40B6-B84D-EA91DDDD0B57}" srcOrd="4" destOrd="0" presId="urn:microsoft.com/office/officeart/2005/8/layout/list1"/>
    <dgm:cxn modelId="{3546D615-65E4-4230-9069-8278448A27CE}" type="presParOf" srcId="{8B4BE46A-2EE5-40B6-B84D-EA91DDDD0B57}" destId="{CD160690-1B06-47BC-9541-2CE33E513B71}" srcOrd="0" destOrd="0" presId="urn:microsoft.com/office/officeart/2005/8/layout/list1"/>
    <dgm:cxn modelId="{3BCF9389-0D3E-448B-8D6C-E832E561F674}" type="presParOf" srcId="{8B4BE46A-2EE5-40B6-B84D-EA91DDDD0B57}" destId="{3F00EED7-13DB-44CC-85FC-43B2C21550FF}" srcOrd="1" destOrd="0" presId="urn:microsoft.com/office/officeart/2005/8/layout/list1"/>
    <dgm:cxn modelId="{6E4792B0-4B7F-423F-AE33-BE60EA5E44F1}" type="presParOf" srcId="{E9A4E62C-A968-41E4-8349-0746799101D8}" destId="{03F5D5B6-D3AE-4E7D-9065-0B0F4EF453FC}" srcOrd="5" destOrd="0" presId="urn:microsoft.com/office/officeart/2005/8/layout/list1"/>
    <dgm:cxn modelId="{EC232D0A-7410-45BE-9E0F-D54769424C3C}" type="presParOf" srcId="{E9A4E62C-A968-41E4-8349-0746799101D8}" destId="{EEE3E70E-57B3-420B-AC94-D4F5CDA420A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212721-BD23-45C2-A272-B1437423EA48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ka-GE"/>
        </a:p>
      </dgm:t>
    </dgm:pt>
    <dgm:pt modelId="{8D57C830-C378-4A6E-8313-6261D32625FA}">
      <dgm:prSet phldrT="[ტექსტი]" custT="1"/>
      <dgm:spPr/>
      <dgm:t>
        <a:bodyPr/>
        <a:lstStyle/>
        <a:p>
          <a:r>
            <a:rPr lang="ka-GE" sz="1800" b="1" dirty="0" smtClean="0">
              <a:solidFill>
                <a:srgbClr val="002060"/>
              </a:solidFill>
            </a:rPr>
            <a:t>6. სხვადასხვა ჯიშის ყურძნის წვენის ბიოლოგიურად აქტიური ნაერთების  რაოდენობრივი კვლევა  </a:t>
          </a:r>
        </a:p>
        <a:p>
          <a:pPr marL="365125" indent="-365125" algn="just">
            <a:tabLst>
              <a:tab pos="0" algn="l"/>
            </a:tabLst>
          </a:pPr>
          <a:endParaRPr lang="ka-GE" sz="1800" b="1" noProof="0" dirty="0" smtClean="0">
            <a:solidFill>
              <a:srgbClr val="002060"/>
            </a:solidFill>
          </a:endParaRPr>
        </a:p>
        <a:p>
          <a:pPr marL="365125" indent="-365125" algn="just">
            <a:tabLst>
              <a:tab pos="0" algn="l"/>
            </a:tabLst>
          </a:pPr>
          <a:endParaRPr lang="ka-GE" sz="1800" b="1" noProof="0" dirty="0">
            <a:solidFill>
              <a:srgbClr val="002060"/>
            </a:solidFill>
          </a:endParaRPr>
        </a:p>
      </dgm:t>
    </dgm:pt>
    <dgm:pt modelId="{6881359D-0A36-4D1D-B93A-11CA2B4E9037}" type="parTrans" cxnId="{2E926F33-7704-4402-ABC5-826557609925}">
      <dgm:prSet/>
      <dgm:spPr/>
      <dgm:t>
        <a:bodyPr/>
        <a:lstStyle/>
        <a:p>
          <a:endParaRPr lang="ka-GE"/>
        </a:p>
      </dgm:t>
    </dgm:pt>
    <dgm:pt modelId="{98850481-7370-470B-992D-7FE87959B78B}" type="sibTrans" cxnId="{2E926F33-7704-4402-ABC5-826557609925}">
      <dgm:prSet/>
      <dgm:spPr/>
      <dgm:t>
        <a:bodyPr/>
        <a:lstStyle/>
        <a:p>
          <a:endParaRPr lang="ka-GE"/>
        </a:p>
      </dgm:t>
    </dgm:pt>
    <dgm:pt modelId="{81EA473A-417D-4696-B177-4B6F0ABACEE1}">
      <dgm:prSet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7.</a:t>
          </a:r>
          <a:r>
            <a:rPr lang="ka-GE" sz="2000" b="1" dirty="0" smtClean="0">
              <a:solidFill>
                <a:schemeClr val="bg1"/>
              </a:solidFill>
            </a:rPr>
            <a:t> </a:t>
          </a:r>
          <a:r>
            <a:rPr lang="ka-GE" sz="2000" b="1" dirty="0" smtClean="0">
              <a:solidFill>
                <a:srgbClr val="002060"/>
              </a:solidFill>
            </a:rPr>
            <a:t>7</a:t>
          </a:r>
          <a:r>
            <a:rPr lang="ka-GE" sz="2000" b="1" dirty="0" smtClean="0">
              <a:solidFill>
                <a:schemeClr val="bg1"/>
              </a:solidFill>
            </a:rPr>
            <a:t>სხვადასხვა ჯიშის ყურძნიდან მიღებული ღვინის  ბიოლოგიურად აქტიური ნაერთები</a:t>
          </a:r>
          <a:r>
            <a:rPr lang="en-US" sz="2000" b="1" dirty="0" smtClean="0">
              <a:solidFill>
                <a:schemeClr val="bg1"/>
              </a:solidFill>
            </a:rPr>
            <a:t> </a:t>
          </a:r>
          <a:endParaRPr lang="ka-GE" sz="2000" b="1" dirty="0">
            <a:solidFill>
              <a:schemeClr val="bg1"/>
            </a:solidFill>
          </a:endParaRPr>
        </a:p>
      </dgm:t>
    </dgm:pt>
    <dgm:pt modelId="{D33DDF49-7F98-47F1-AD23-34831A459C02}" type="parTrans" cxnId="{C2A60600-E2F3-44F0-B8FC-EAD052BDFBEB}">
      <dgm:prSet/>
      <dgm:spPr/>
      <dgm:t>
        <a:bodyPr/>
        <a:lstStyle/>
        <a:p>
          <a:endParaRPr lang="ka-GE"/>
        </a:p>
      </dgm:t>
    </dgm:pt>
    <dgm:pt modelId="{A2385BFC-0775-4CC2-9C11-4CCC30A5695F}" type="sibTrans" cxnId="{C2A60600-E2F3-44F0-B8FC-EAD052BDFBEB}">
      <dgm:prSet/>
      <dgm:spPr/>
      <dgm:t>
        <a:bodyPr/>
        <a:lstStyle/>
        <a:p>
          <a:endParaRPr lang="ka-GE"/>
        </a:p>
      </dgm:t>
    </dgm:pt>
    <dgm:pt modelId="{E9A4E62C-A968-41E4-8349-0746799101D8}" type="pres">
      <dgm:prSet presAssocID="{F2212721-BD23-45C2-A272-B1437423EA4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3622C0-47DD-4C6B-9CC9-2428C0F88538}" type="pres">
      <dgm:prSet presAssocID="{8D57C830-C378-4A6E-8313-6261D32625FA}" presName="parentLin" presStyleCnt="0"/>
      <dgm:spPr/>
    </dgm:pt>
    <dgm:pt modelId="{B08373F8-66DA-43C8-BEA1-C51B00D6A612}" type="pres">
      <dgm:prSet presAssocID="{8D57C830-C378-4A6E-8313-6261D32625F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5E41342-7955-4879-B06C-B7312E6F67F8}" type="pres">
      <dgm:prSet presAssocID="{8D57C830-C378-4A6E-8313-6261D32625FA}" presName="parentText" presStyleLbl="node1" presStyleIdx="0" presStyleCnt="2" custScaleX="143993" custScaleY="417785" custLinFactNeighborX="-26334" custLinFactNeighborY="6820">
        <dgm:presLayoutVars>
          <dgm:chMax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63992C0D-7D01-46A6-9688-0390AEDB9EE4}" type="pres">
      <dgm:prSet presAssocID="{8D57C830-C378-4A6E-8313-6261D32625FA}" presName="negativeSpace" presStyleCnt="0"/>
      <dgm:spPr/>
    </dgm:pt>
    <dgm:pt modelId="{3900D0CB-EB41-401A-80E9-5FD4DA7A8EC0}" type="pres">
      <dgm:prSet presAssocID="{8D57C830-C378-4A6E-8313-6261D32625FA}" presName="childText" presStyleLbl="conFgAcc1" presStyleIdx="0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  <dgm:pt modelId="{BD82EC3B-AF7F-47E8-9675-E25FB4649725}" type="pres">
      <dgm:prSet presAssocID="{98850481-7370-470B-992D-7FE87959B78B}" presName="spaceBetweenRectangles" presStyleCnt="0"/>
      <dgm:spPr/>
    </dgm:pt>
    <dgm:pt modelId="{30C0DB55-5752-47BE-B0D0-295F3C2A8F2D}" type="pres">
      <dgm:prSet presAssocID="{81EA473A-417D-4696-B177-4B6F0ABACEE1}" presName="parentLin" presStyleCnt="0"/>
      <dgm:spPr/>
    </dgm:pt>
    <dgm:pt modelId="{28C956FB-FD5F-49D5-82A7-CAB139C6FBD4}" type="pres">
      <dgm:prSet presAssocID="{81EA473A-417D-4696-B177-4B6F0ABACEE1}" presName="parentLeftMargin" presStyleLbl="node1" presStyleIdx="0" presStyleCnt="2"/>
      <dgm:spPr/>
      <dgm:t>
        <a:bodyPr/>
        <a:lstStyle/>
        <a:p>
          <a:endParaRPr lang="ka-GE"/>
        </a:p>
      </dgm:t>
    </dgm:pt>
    <dgm:pt modelId="{F8D9C0A5-DFA4-4C4B-802E-05996895F856}" type="pres">
      <dgm:prSet presAssocID="{81EA473A-417D-4696-B177-4B6F0ABACEE1}" presName="parentText" presStyleLbl="node1" presStyleIdx="1" presStyleCnt="2" custScaleX="134161" custScaleY="600623">
        <dgm:presLayoutVars>
          <dgm:chMax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A5304E2F-2F54-4286-A21B-A385BBDDCFA3}" type="pres">
      <dgm:prSet presAssocID="{81EA473A-417D-4696-B177-4B6F0ABACEE1}" presName="negativeSpace" presStyleCnt="0"/>
      <dgm:spPr/>
    </dgm:pt>
    <dgm:pt modelId="{D29447E6-4098-4104-9BFB-84CCDC93B3B4}" type="pres">
      <dgm:prSet presAssocID="{81EA473A-417D-4696-B177-4B6F0ABACEE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E926F33-7704-4402-ABC5-826557609925}" srcId="{F2212721-BD23-45C2-A272-B1437423EA48}" destId="{8D57C830-C378-4A6E-8313-6261D32625FA}" srcOrd="0" destOrd="0" parTransId="{6881359D-0A36-4D1D-B93A-11CA2B4E9037}" sibTransId="{98850481-7370-470B-992D-7FE87959B78B}"/>
    <dgm:cxn modelId="{2460D294-379B-4D2D-9B3B-DB8261631839}" type="presOf" srcId="{81EA473A-417D-4696-B177-4B6F0ABACEE1}" destId="{F8D9C0A5-DFA4-4C4B-802E-05996895F856}" srcOrd="1" destOrd="0" presId="urn:microsoft.com/office/officeart/2005/8/layout/list1"/>
    <dgm:cxn modelId="{3A004498-B7AE-4948-92CE-6B5D908891D0}" type="presOf" srcId="{8D57C830-C378-4A6E-8313-6261D32625FA}" destId="{F5E41342-7955-4879-B06C-B7312E6F67F8}" srcOrd="1" destOrd="0" presId="urn:microsoft.com/office/officeart/2005/8/layout/list1"/>
    <dgm:cxn modelId="{BF547A49-8D8D-4FF6-83A7-49FD15B57CC8}" type="presOf" srcId="{F2212721-BD23-45C2-A272-B1437423EA48}" destId="{E9A4E62C-A968-41E4-8349-0746799101D8}" srcOrd="0" destOrd="0" presId="urn:microsoft.com/office/officeart/2005/8/layout/list1"/>
    <dgm:cxn modelId="{4EB3CE79-A3B6-4455-BE86-12401F9F1ABF}" type="presOf" srcId="{8D57C830-C378-4A6E-8313-6261D32625FA}" destId="{B08373F8-66DA-43C8-BEA1-C51B00D6A612}" srcOrd="0" destOrd="0" presId="urn:microsoft.com/office/officeart/2005/8/layout/list1"/>
    <dgm:cxn modelId="{141A5A04-00E5-41F9-94AC-2AAA88EF439A}" type="presOf" srcId="{81EA473A-417D-4696-B177-4B6F0ABACEE1}" destId="{28C956FB-FD5F-49D5-82A7-CAB139C6FBD4}" srcOrd="0" destOrd="0" presId="urn:microsoft.com/office/officeart/2005/8/layout/list1"/>
    <dgm:cxn modelId="{C2A60600-E2F3-44F0-B8FC-EAD052BDFBEB}" srcId="{F2212721-BD23-45C2-A272-B1437423EA48}" destId="{81EA473A-417D-4696-B177-4B6F0ABACEE1}" srcOrd="1" destOrd="0" parTransId="{D33DDF49-7F98-47F1-AD23-34831A459C02}" sibTransId="{A2385BFC-0775-4CC2-9C11-4CCC30A5695F}"/>
    <dgm:cxn modelId="{77410A05-6A2B-4447-A370-A013E942ABB0}" type="presParOf" srcId="{E9A4E62C-A968-41E4-8349-0746799101D8}" destId="{283622C0-47DD-4C6B-9CC9-2428C0F88538}" srcOrd="0" destOrd="0" presId="urn:microsoft.com/office/officeart/2005/8/layout/list1"/>
    <dgm:cxn modelId="{468D4F36-9D78-4D31-ADD1-AA2D50514B08}" type="presParOf" srcId="{283622C0-47DD-4C6B-9CC9-2428C0F88538}" destId="{B08373F8-66DA-43C8-BEA1-C51B00D6A612}" srcOrd="0" destOrd="0" presId="urn:microsoft.com/office/officeart/2005/8/layout/list1"/>
    <dgm:cxn modelId="{ACC8FFCA-959B-48AD-8A9E-705F76E78A39}" type="presParOf" srcId="{283622C0-47DD-4C6B-9CC9-2428C0F88538}" destId="{F5E41342-7955-4879-B06C-B7312E6F67F8}" srcOrd="1" destOrd="0" presId="urn:microsoft.com/office/officeart/2005/8/layout/list1"/>
    <dgm:cxn modelId="{0563D2AA-8D6F-4A24-8CE6-D3F5B0DE8A0C}" type="presParOf" srcId="{E9A4E62C-A968-41E4-8349-0746799101D8}" destId="{63992C0D-7D01-46A6-9688-0390AEDB9EE4}" srcOrd="1" destOrd="0" presId="urn:microsoft.com/office/officeart/2005/8/layout/list1"/>
    <dgm:cxn modelId="{8E876346-375C-4185-8F29-9138C01CB33C}" type="presParOf" srcId="{E9A4E62C-A968-41E4-8349-0746799101D8}" destId="{3900D0CB-EB41-401A-80E9-5FD4DA7A8EC0}" srcOrd="2" destOrd="0" presId="urn:microsoft.com/office/officeart/2005/8/layout/list1"/>
    <dgm:cxn modelId="{6413551F-1F33-4DF1-B733-60D4092A23E6}" type="presParOf" srcId="{E9A4E62C-A968-41E4-8349-0746799101D8}" destId="{BD82EC3B-AF7F-47E8-9675-E25FB4649725}" srcOrd="3" destOrd="0" presId="urn:microsoft.com/office/officeart/2005/8/layout/list1"/>
    <dgm:cxn modelId="{711E4774-3C01-4B1B-A400-CE25660FE678}" type="presParOf" srcId="{E9A4E62C-A968-41E4-8349-0746799101D8}" destId="{30C0DB55-5752-47BE-B0D0-295F3C2A8F2D}" srcOrd="4" destOrd="0" presId="urn:microsoft.com/office/officeart/2005/8/layout/list1"/>
    <dgm:cxn modelId="{D1CD2C47-037F-4E2A-8E7A-741617AA2F65}" type="presParOf" srcId="{30C0DB55-5752-47BE-B0D0-295F3C2A8F2D}" destId="{28C956FB-FD5F-49D5-82A7-CAB139C6FBD4}" srcOrd="0" destOrd="0" presId="urn:microsoft.com/office/officeart/2005/8/layout/list1"/>
    <dgm:cxn modelId="{5889EE75-3802-484A-8438-C4B04E6DDFE1}" type="presParOf" srcId="{30C0DB55-5752-47BE-B0D0-295F3C2A8F2D}" destId="{F8D9C0A5-DFA4-4C4B-802E-05996895F856}" srcOrd="1" destOrd="0" presId="urn:microsoft.com/office/officeart/2005/8/layout/list1"/>
    <dgm:cxn modelId="{98B0B5F8-DE05-4F00-9875-249E428CDFB9}" type="presParOf" srcId="{E9A4E62C-A968-41E4-8349-0746799101D8}" destId="{A5304E2F-2F54-4286-A21B-A385BBDDCFA3}" srcOrd="5" destOrd="0" presId="urn:microsoft.com/office/officeart/2005/8/layout/list1"/>
    <dgm:cxn modelId="{91F8D3BE-3382-4676-BFBE-B0DCCA954FE4}" type="presParOf" srcId="{E9A4E62C-A968-41E4-8349-0746799101D8}" destId="{D29447E6-4098-4104-9BFB-84CCDC93B3B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28AA33-BD8F-473E-BE9F-58A717F9C7D4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ka-GE"/>
        </a:p>
      </dgm:t>
    </dgm:pt>
    <dgm:pt modelId="{855238D7-C1F7-4DDD-9E12-E2E74742879B}">
      <dgm:prSet phldrT="[ტექსტი]" custT="1"/>
      <dgm:spPr/>
      <dgm:t>
        <a:bodyPr/>
        <a:lstStyle/>
        <a:p>
          <a:r>
            <a:rPr lang="ka-GE" sz="2000" b="1" dirty="0" smtClean="0">
              <a:solidFill>
                <a:srgbClr val="002060"/>
              </a:solidFill>
            </a:rPr>
            <a:t>წიპწა</a:t>
          </a:r>
          <a:endParaRPr lang="ka-GE" sz="2000" b="1" dirty="0">
            <a:solidFill>
              <a:srgbClr val="002060"/>
            </a:solidFill>
          </a:endParaRPr>
        </a:p>
      </dgm:t>
    </dgm:pt>
    <dgm:pt modelId="{7D389B91-3C78-469B-ADA2-99FFD81206CF}" type="parTrans" cxnId="{E9ED08C3-4F05-4C03-8CB8-FBB8F3051492}">
      <dgm:prSet/>
      <dgm:spPr/>
      <dgm:t>
        <a:bodyPr/>
        <a:lstStyle/>
        <a:p>
          <a:endParaRPr lang="ka-GE"/>
        </a:p>
      </dgm:t>
    </dgm:pt>
    <dgm:pt modelId="{89CEB1AC-4D71-4831-B9E8-D682FDD67252}" type="sibTrans" cxnId="{E9ED08C3-4F05-4C03-8CB8-FBB8F3051492}">
      <dgm:prSet/>
      <dgm:spPr/>
      <dgm:t>
        <a:bodyPr/>
        <a:lstStyle/>
        <a:p>
          <a:endParaRPr lang="ka-GE"/>
        </a:p>
      </dgm:t>
    </dgm:pt>
    <dgm:pt modelId="{5B7AC3D5-C39D-42C5-82C0-FCCAD24E303D}">
      <dgm:prSet phldrT="[ტექსტი]"/>
      <dgm:spPr/>
      <dgm:t>
        <a:bodyPr/>
        <a:lstStyle/>
        <a:p>
          <a:r>
            <a:rPr lang="ka-GE" b="1" noProof="0" dirty="0" smtClean="0">
              <a:solidFill>
                <a:srgbClr val="002060"/>
              </a:solidFill>
            </a:rPr>
            <a:t>არაფერმენტირებული</a:t>
          </a:r>
          <a:endParaRPr lang="ka-GE" b="1" noProof="0" dirty="0">
            <a:solidFill>
              <a:srgbClr val="002060"/>
            </a:solidFill>
          </a:endParaRPr>
        </a:p>
      </dgm:t>
    </dgm:pt>
    <dgm:pt modelId="{F74B2089-731A-49C9-BA02-22BAD0A962E5}" type="parTrans" cxnId="{32BE54A8-D7C2-4204-854E-FC8E64327480}">
      <dgm:prSet/>
      <dgm:spPr/>
      <dgm:t>
        <a:bodyPr/>
        <a:lstStyle/>
        <a:p>
          <a:endParaRPr lang="ka-GE"/>
        </a:p>
      </dgm:t>
    </dgm:pt>
    <dgm:pt modelId="{A7EC42DA-0DA7-49EF-8A25-D18EEA27AE88}" type="sibTrans" cxnId="{32BE54A8-D7C2-4204-854E-FC8E64327480}">
      <dgm:prSet/>
      <dgm:spPr/>
      <dgm:t>
        <a:bodyPr/>
        <a:lstStyle/>
        <a:p>
          <a:endParaRPr lang="ka-GE"/>
        </a:p>
      </dgm:t>
    </dgm:pt>
    <dgm:pt modelId="{7DED2DC6-BD16-4D2E-A04D-913ECE783819}">
      <dgm:prSet phldrT="[ტექსტი]"/>
      <dgm:spPr/>
      <dgm:t>
        <a:bodyPr/>
        <a:lstStyle/>
        <a:p>
          <a:r>
            <a:rPr lang="ka-GE" b="1" noProof="0" dirty="0" smtClean="0">
              <a:solidFill>
                <a:srgbClr val="002060"/>
              </a:solidFill>
            </a:rPr>
            <a:t>ფერმენტირებული</a:t>
          </a:r>
          <a:endParaRPr lang="ka-GE" b="1" noProof="0" dirty="0">
            <a:solidFill>
              <a:srgbClr val="002060"/>
            </a:solidFill>
          </a:endParaRPr>
        </a:p>
      </dgm:t>
    </dgm:pt>
    <dgm:pt modelId="{D7822DF1-11E2-49A6-ADB8-C1F780ED3F56}" type="parTrans" cxnId="{D256A45D-862F-4EE6-9B83-F30A32EA43C2}">
      <dgm:prSet/>
      <dgm:spPr/>
      <dgm:t>
        <a:bodyPr/>
        <a:lstStyle/>
        <a:p>
          <a:endParaRPr lang="ka-GE"/>
        </a:p>
      </dgm:t>
    </dgm:pt>
    <dgm:pt modelId="{64B2D372-0DFC-4B56-9EB1-95C293DABB1D}" type="sibTrans" cxnId="{D256A45D-862F-4EE6-9B83-F30A32EA43C2}">
      <dgm:prSet/>
      <dgm:spPr/>
      <dgm:t>
        <a:bodyPr/>
        <a:lstStyle/>
        <a:p>
          <a:endParaRPr lang="ka-GE"/>
        </a:p>
      </dgm:t>
    </dgm:pt>
    <dgm:pt modelId="{6264E13A-61BD-42DB-8470-45EEB1F4A524}">
      <dgm:prSet phldrT="[ტექსტი]" custT="1"/>
      <dgm:spPr/>
      <dgm:t>
        <a:bodyPr/>
        <a:lstStyle/>
        <a:p>
          <a:r>
            <a:rPr lang="ka-GE" sz="2000" b="1" dirty="0" smtClean="0">
              <a:solidFill>
                <a:srgbClr val="002060"/>
              </a:solidFill>
            </a:rPr>
            <a:t>ჭაჭა</a:t>
          </a:r>
          <a:endParaRPr lang="ka-GE" sz="2000" b="1" dirty="0">
            <a:solidFill>
              <a:srgbClr val="002060"/>
            </a:solidFill>
          </a:endParaRPr>
        </a:p>
      </dgm:t>
    </dgm:pt>
    <dgm:pt modelId="{207AB34A-2F99-4E21-BF25-690AAB150C9B}" type="parTrans" cxnId="{E4C756C0-10FB-4904-A9AE-4547E4B85933}">
      <dgm:prSet/>
      <dgm:spPr/>
      <dgm:t>
        <a:bodyPr/>
        <a:lstStyle/>
        <a:p>
          <a:endParaRPr lang="ka-GE"/>
        </a:p>
      </dgm:t>
    </dgm:pt>
    <dgm:pt modelId="{F8355DA7-0E0C-495B-8689-B93C064C10DD}" type="sibTrans" cxnId="{E4C756C0-10FB-4904-A9AE-4547E4B85933}">
      <dgm:prSet/>
      <dgm:spPr/>
      <dgm:t>
        <a:bodyPr/>
        <a:lstStyle/>
        <a:p>
          <a:endParaRPr lang="ka-GE"/>
        </a:p>
      </dgm:t>
    </dgm:pt>
    <dgm:pt modelId="{E863A815-4F82-46CD-B142-D63C92A19EF5}">
      <dgm:prSet phldrT="[ტექსტი]"/>
      <dgm:spPr/>
      <dgm:t>
        <a:bodyPr/>
        <a:lstStyle/>
        <a:p>
          <a:r>
            <a:rPr lang="ka-GE" b="1" noProof="0" dirty="0" smtClean="0">
              <a:solidFill>
                <a:srgbClr val="002060"/>
              </a:solidFill>
            </a:rPr>
            <a:t>არაფერმენტირებული</a:t>
          </a:r>
          <a:endParaRPr lang="ka-GE" b="1" noProof="0" dirty="0">
            <a:solidFill>
              <a:srgbClr val="002060"/>
            </a:solidFill>
          </a:endParaRPr>
        </a:p>
      </dgm:t>
    </dgm:pt>
    <dgm:pt modelId="{E9A0340B-503F-4D45-BC1D-8F186CF69B80}" type="parTrans" cxnId="{564BFAF5-FD2D-4BBD-B6C2-F46E1262650A}">
      <dgm:prSet/>
      <dgm:spPr/>
      <dgm:t>
        <a:bodyPr/>
        <a:lstStyle/>
        <a:p>
          <a:endParaRPr lang="ka-GE"/>
        </a:p>
      </dgm:t>
    </dgm:pt>
    <dgm:pt modelId="{A19AD630-57E4-45F4-AEAC-C9942FFCE85D}" type="sibTrans" cxnId="{564BFAF5-FD2D-4BBD-B6C2-F46E1262650A}">
      <dgm:prSet/>
      <dgm:spPr/>
      <dgm:t>
        <a:bodyPr/>
        <a:lstStyle/>
        <a:p>
          <a:endParaRPr lang="ka-GE"/>
        </a:p>
      </dgm:t>
    </dgm:pt>
    <dgm:pt modelId="{A3156353-5EDE-4B90-B34F-07B5AB3D9505}">
      <dgm:prSet phldrT="[ტექსტი]"/>
      <dgm:spPr/>
      <dgm:t>
        <a:bodyPr/>
        <a:lstStyle/>
        <a:p>
          <a:r>
            <a:rPr lang="ka-GE" b="1" noProof="0" dirty="0" smtClean="0">
              <a:solidFill>
                <a:srgbClr val="002060"/>
              </a:solidFill>
            </a:rPr>
            <a:t>ფერმენტირებული</a:t>
          </a:r>
          <a:endParaRPr lang="ka-GE" b="1" noProof="0" dirty="0">
            <a:solidFill>
              <a:srgbClr val="002060"/>
            </a:solidFill>
          </a:endParaRPr>
        </a:p>
      </dgm:t>
    </dgm:pt>
    <dgm:pt modelId="{A2722A07-6D86-4BE3-93F3-304306D08DB3}" type="parTrans" cxnId="{A6018174-6C4D-4311-BA52-21E59EDEBD9B}">
      <dgm:prSet/>
      <dgm:spPr/>
      <dgm:t>
        <a:bodyPr/>
        <a:lstStyle/>
        <a:p>
          <a:endParaRPr lang="ka-GE"/>
        </a:p>
      </dgm:t>
    </dgm:pt>
    <dgm:pt modelId="{249DE14D-1EDC-413D-A608-E1E4A2294B08}" type="sibTrans" cxnId="{A6018174-6C4D-4311-BA52-21E59EDEBD9B}">
      <dgm:prSet/>
      <dgm:spPr/>
      <dgm:t>
        <a:bodyPr/>
        <a:lstStyle/>
        <a:p>
          <a:endParaRPr lang="ka-GE"/>
        </a:p>
      </dgm:t>
    </dgm:pt>
    <dgm:pt modelId="{16D923F1-48AE-4147-9EAF-23B653F9081F}">
      <dgm:prSet phldrT="[ტექსტი]" custT="1"/>
      <dgm:spPr/>
      <dgm:t>
        <a:bodyPr/>
        <a:lstStyle/>
        <a:p>
          <a:r>
            <a:rPr lang="ka-GE" sz="2000" b="1" dirty="0" smtClean="0"/>
            <a:t>ფენოლური </a:t>
          </a:r>
          <a:r>
            <a:rPr lang="ka-GE" sz="2000" b="1" noProof="0" dirty="0" smtClean="0"/>
            <a:t>ნაერთე</a:t>
          </a:r>
          <a:r>
            <a:rPr lang="ka-GE" sz="2000" b="1" dirty="0" smtClean="0"/>
            <a:t>ბი</a:t>
          </a:r>
          <a:endParaRPr lang="ka-GE" sz="2000" b="1" dirty="0"/>
        </a:p>
      </dgm:t>
    </dgm:pt>
    <dgm:pt modelId="{09BDAB5D-C936-43BF-BF77-96FE497C7973}" type="parTrans" cxnId="{FA94AB7D-0BCA-4847-A14C-3D2EF4EEDC36}">
      <dgm:prSet/>
      <dgm:spPr/>
      <dgm:t>
        <a:bodyPr/>
        <a:lstStyle/>
        <a:p>
          <a:endParaRPr lang="ka-GE"/>
        </a:p>
      </dgm:t>
    </dgm:pt>
    <dgm:pt modelId="{53D52466-9AA0-44E5-B92F-99301289CEB6}" type="sibTrans" cxnId="{FA94AB7D-0BCA-4847-A14C-3D2EF4EEDC36}">
      <dgm:prSet/>
      <dgm:spPr/>
      <dgm:t>
        <a:bodyPr/>
        <a:lstStyle/>
        <a:p>
          <a:endParaRPr lang="ka-GE"/>
        </a:p>
      </dgm:t>
    </dgm:pt>
    <dgm:pt modelId="{542F9098-6C52-4ACA-99F2-19DACAEE2A91}">
      <dgm:prSet phldrT="[ტექსტი]"/>
      <dgm:spPr/>
      <dgm:t>
        <a:bodyPr/>
        <a:lstStyle/>
        <a:p>
          <a:r>
            <a:rPr lang="ka-GE" b="1" noProof="0" dirty="0" smtClean="0">
              <a:solidFill>
                <a:srgbClr val="002060"/>
              </a:solidFill>
            </a:rPr>
            <a:t>ფლავან-3-ოლები</a:t>
          </a:r>
          <a:endParaRPr lang="ka-GE" b="1" noProof="0" dirty="0">
            <a:solidFill>
              <a:srgbClr val="002060"/>
            </a:solidFill>
          </a:endParaRPr>
        </a:p>
      </dgm:t>
    </dgm:pt>
    <dgm:pt modelId="{C0C8FF0B-89CB-4722-A0C2-B728AD286F57}" type="parTrans" cxnId="{540023D7-9CBD-4486-AB39-D75410BA755F}">
      <dgm:prSet/>
      <dgm:spPr/>
      <dgm:t>
        <a:bodyPr/>
        <a:lstStyle/>
        <a:p>
          <a:endParaRPr lang="ka-GE"/>
        </a:p>
      </dgm:t>
    </dgm:pt>
    <dgm:pt modelId="{78DB2601-0922-4F82-8C2E-5D3C577E2ABF}" type="sibTrans" cxnId="{540023D7-9CBD-4486-AB39-D75410BA755F}">
      <dgm:prSet/>
      <dgm:spPr/>
      <dgm:t>
        <a:bodyPr/>
        <a:lstStyle/>
        <a:p>
          <a:endParaRPr lang="ka-GE"/>
        </a:p>
      </dgm:t>
    </dgm:pt>
    <dgm:pt modelId="{6034A014-4B05-49DC-9E86-546F9B5131E3}">
      <dgm:prSet phldrT="[ტექსტი]"/>
      <dgm:spPr/>
      <dgm:t>
        <a:bodyPr/>
        <a:lstStyle/>
        <a:p>
          <a:r>
            <a:rPr lang="ka-GE" b="1" noProof="0" dirty="0" smtClean="0">
              <a:solidFill>
                <a:srgbClr val="002060"/>
              </a:solidFill>
            </a:rPr>
            <a:t>პოლიმერები</a:t>
          </a:r>
          <a:endParaRPr lang="ka-GE" b="1" noProof="0" dirty="0">
            <a:solidFill>
              <a:srgbClr val="002060"/>
            </a:solidFill>
          </a:endParaRPr>
        </a:p>
      </dgm:t>
    </dgm:pt>
    <dgm:pt modelId="{CF46E94E-CB89-40E8-A069-C1E9D32C2794}" type="parTrans" cxnId="{63B13B6E-9ABA-4EE8-B34E-75773B4E08C5}">
      <dgm:prSet/>
      <dgm:spPr/>
      <dgm:t>
        <a:bodyPr/>
        <a:lstStyle/>
        <a:p>
          <a:endParaRPr lang="ka-GE"/>
        </a:p>
      </dgm:t>
    </dgm:pt>
    <dgm:pt modelId="{B1EC43A7-4651-42A9-9C21-3FD00D8C4C65}" type="sibTrans" cxnId="{63B13B6E-9ABA-4EE8-B34E-75773B4E08C5}">
      <dgm:prSet/>
      <dgm:spPr/>
      <dgm:t>
        <a:bodyPr/>
        <a:lstStyle/>
        <a:p>
          <a:endParaRPr lang="ka-GE"/>
        </a:p>
      </dgm:t>
    </dgm:pt>
    <dgm:pt modelId="{9BDABE2F-4E0C-415A-AB6B-34E1CC55CD71}" type="pres">
      <dgm:prSet presAssocID="{A528AA33-BD8F-473E-BE9F-58A717F9C7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ED3F6A-EF25-4398-84DF-0A45B329614C}" type="pres">
      <dgm:prSet presAssocID="{855238D7-C1F7-4DDD-9E12-E2E74742879B}" presName="composite" presStyleCnt="0"/>
      <dgm:spPr/>
    </dgm:pt>
    <dgm:pt modelId="{F913AEA2-F5F7-4272-BE56-0B1F9211A6D9}" type="pres">
      <dgm:prSet presAssocID="{855238D7-C1F7-4DDD-9E12-E2E74742879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9E1E4-7A2B-4E4F-8FD4-CE51927CE4F2}" type="pres">
      <dgm:prSet presAssocID="{855238D7-C1F7-4DDD-9E12-E2E74742879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5AEC1000-B9B4-4F8C-936A-2358CA0F9FB1}" type="pres">
      <dgm:prSet presAssocID="{89CEB1AC-4D71-4831-B9E8-D682FDD67252}" presName="space" presStyleCnt="0"/>
      <dgm:spPr/>
    </dgm:pt>
    <dgm:pt modelId="{38F31AA9-26BD-41D0-AA5F-352CB28B17E3}" type="pres">
      <dgm:prSet presAssocID="{6264E13A-61BD-42DB-8470-45EEB1F4A524}" presName="composite" presStyleCnt="0"/>
      <dgm:spPr/>
    </dgm:pt>
    <dgm:pt modelId="{D6499F93-AF42-42B9-8181-2AC5123012A3}" type="pres">
      <dgm:prSet presAssocID="{6264E13A-61BD-42DB-8470-45EEB1F4A52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DCCD3-D278-44FB-B04B-555FEC47EE2D}" type="pres">
      <dgm:prSet presAssocID="{6264E13A-61BD-42DB-8470-45EEB1F4A52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23ACC4-744C-45E2-BF0D-5255FF754C2D}" type="pres">
      <dgm:prSet presAssocID="{F8355DA7-0E0C-495B-8689-B93C064C10DD}" presName="space" presStyleCnt="0"/>
      <dgm:spPr/>
    </dgm:pt>
    <dgm:pt modelId="{16BC7899-AB61-49BD-9E33-7CABBB7DBB97}" type="pres">
      <dgm:prSet presAssocID="{16D923F1-48AE-4147-9EAF-23B653F9081F}" presName="composite" presStyleCnt="0"/>
      <dgm:spPr/>
    </dgm:pt>
    <dgm:pt modelId="{9279362E-9283-48CC-AF3F-585568483763}" type="pres">
      <dgm:prSet presAssocID="{16D923F1-48AE-4147-9EAF-23B653F9081F}" presName="parTx" presStyleLbl="alignNode1" presStyleIdx="2" presStyleCnt="3" custLinFactNeighborX="976" custLinFactNeighborY="21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EDB5160F-EDC7-4233-8E80-0A28F363200F}" type="pres">
      <dgm:prSet presAssocID="{16D923F1-48AE-4147-9EAF-23B653F9081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</dgm:ptLst>
  <dgm:cxnLst>
    <dgm:cxn modelId="{299D8E71-103D-40D3-BB68-B95D79C9F652}" type="presOf" srcId="{542F9098-6C52-4ACA-99F2-19DACAEE2A91}" destId="{EDB5160F-EDC7-4233-8E80-0A28F363200F}" srcOrd="0" destOrd="0" presId="urn:microsoft.com/office/officeart/2005/8/layout/hList1"/>
    <dgm:cxn modelId="{BE67E6C0-C401-411F-8D63-AAFC5BEF1493}" type="presOf" srcId="{16D923F1-48AE-4147-9EAF-23B653F9081F}" destId="{9279362E-9283-48CC-AF3F-585568483763}" srcOrd="0" destOrd="0" presId="urn:microsoft.com/office/officeart/2005/8/layout/hList1"/>
    <dgm:cxn modelId="{564BFAF5-FD2D-4BBD-B6C2-F46E1262650A}" srcId="{6264E13A-61BD-42DB-8470-45EEB1F4A524}" destId="{E863A815-4F82-46CD-B142-D63C92A19EF5}" srcOrd="0" destOrd="0" parTransId="{E9A0340B-503F-4D45-BC1D-8F186CF69B80}" sibTransId="{A19AD630-57E4-45F4-AEAC-C9942FFCE85D}"/>
    <dgm:cxn modelId="{BC4E45AD-0D4A-4527-88E1-01A3ECA222EA}" type="presOf" srcId="{E863A815-4F82-46CD-B142-D63C92A19EF5}" destId="{A33DCCD3-D278-44FB-B04B-555FEC47EE2D}" srcOrd="0" destOrd="0" presId="urn:microsoft.com/office/officeart/2005/8/layout/hList1"/>
    <dgm:cxn modelId="{6B116DEF-4231-4947-9E80-2BD4A1C9E72F}" type="presOf" srcId="{6034A014-4B05-49DC-9E86-546F9B5131E3}" destId="{EDB5160F-EDC7-4233-8E80-0A28F363200F}" srcOrd="0" destOrd="1" presId="urn:microsoft.com/office/officeart/2005/8/layout/hList1"/>
    <dgm:cxn modelId="{1DF74B85-838F-47DF-A361-37BB63C15D6F}" type="presOf" srcId="{5B7AC3D5-C39D-42C5-82C0-FCCAD24E303D}" destId="{66B9E1E4-7A2B-4E4F-8FD4-CE51927CE4F2}" srcOrd="0" destOrd="0" presId="urn:microsoft.com/office/officeart/2005/8/layout/hList1"/>
    <dgm:cxn modelId="{FA94AB7D-0BCA-4847-A14C-3D2EF4EEDC36}" srcId="{A528AA33-BD8F-473E-BE9F-58A717F9C7D4}" destId="{16D923F1-48AE-4147-9EAF-23B653F9081F}" srcOrd="2" destOrd="0" parTransId="{09BDAB5D-C936-43BF-BF77-96FE497C7973}" sibTransId="{53D52466-9AA0-44E5-B92F-99301289CEB6}"/>
    <dgm:cxn modelId="{B92BC4CF-71D6-420E-B402-197D06BBF575}" type="presOf" srcId="{A528AA33-BD8F-473E-BE9F-58A717F9C7D4}" destId="{9BDABE2F-4E0C-415A-AB6B-34E1CC55CD71}" srcOrd="0" destOrd="0" presId="urn:microsoft.com/office/officeart/2005/8/layout/hList1"/>
    <dgm:cxn modelId="{32BE54A8-D7C2-4204-854E-FC8E64327480}" srcId="{855238D7-C1F7-4DDD-9E12-E2E74742879B}" destId="{5B7AC3D5-C39D-42C5-82C0-FCCAD24E303D}" srcOrd="0" destOrd="0" parTransId="{F74B2089-731A-49C9-BA02-22BAD0A962E5}" sibTransId="{A7EC42DA-0DA7-49EF-8A25-D18EEA27AE88}"/>
    <dgm:cxn modelId="{D256A45D-862F-4EE6-9B83-F30A32EA43C2}" srcId="{855238D7-C1F7-4DDD-9E12-E2E74742879B}" destId="{7DED2DC6-BD16-4D2E-A04D-913ECE783819}" srcOrd="1" destOrd="0" parTransId="{D7822DF1-11E2-49A6-ADB8-C1F780ED3F56}" sibTransId="{64B2D372-0DFC-4B56-9EB1-95C293DABB1D}"/>
    <dgm:cxn modelId="{14D2BCC1-E256-4C48-9BBA-08DFE413B311}" type="presOf" srcId="{6264E13A-61BD-42DB-8470-45EEB1F4A524}" destId="{D6499F93-AF42-42B9-8181-2AC5123012A3}" srcOrd="0" destOrd="0" presId="urn:microsoft.com/office/officeart/2005/8/layout/hList1"/>
    <dgm:cxn modelId="{E4C756C0-10FB-4904-A9AE-4547E4B85933}" srcId="{A528AA33-BD8F-473E-BE9F-58A717F9C7D4}" destId="{6264E13A-61BD-42DB-8470-45EEB1F4A524}" srcOrd="1" destOrd="0" parTransId="{207AB34A-2F99-4E21-BF25-690AAB150C9B}" sibTransId="{F8355DA7-0E0C-495B-8689-B93C064C10DD}"/>
    <dgm:cxn modelId="{E5297550-DDE5-4FE4-A79B-8FB86B790C89}" type="presOf" srcId="{A3156353-5EDE-4B90-B34F-07B5AB3D9505}" destId="{A33DCCD3-D278-44FB-B04B-555FEC47EE2D}" srcOrd="0" destOrd="1" presId="urn:microsoft.com/office/officeart/2005/8/layout/hList1"/>
    <dgm:cxn modelId="{E0347324-CE4F-4153-BCBE-4FB770FFA745}" type="presOf" srcId="{855238D7-C1F7-4DDD-9E12-E2E74742879B}" destId="{F913AEA2-F5F7-4272-BE56-0B1F9211A6D9}" srcOrd="0" destOrd="0" presId="urn:microsoft.com/office/officeart/2005/8/layout/hList1"/>
    <dgm:cxn modelId="{D1AB2189-8C25-4F6B-9B0B-7EC298F69DCF}" type="presOf" srcId="{7DED2DC6-BD16-4D2E-A04D-913ECE783819}" destId="{66B9E1E4-7A2B-4E4F-8FD4-CE51927CE4F2}" srcOrd="0" destOrd="1" presId="urn:microsoft.com/office/officeart/2005/8/layout/hList1"/>
    <dgm:cxn modelId="{540023D7-9CBD-4486-AB39-D75410BA755F}" srcId="{16D923F1-48AE-4147-9EAF-23B653F9081F}" destId="{542F9098-6C52-4ACA-99F2-19DACAEE2A91}" srcOrd="0" destOrd="0" parTransId="{C0C8FF0B-89CB-4722-A0C2-B728AD286F57}" sibTransId="{78DB2601-0922-4F82-8C2E-5D3C577E2ABF}"/>
    <dgm:cxn modelId="{E9ED08C3-4F05-4C03-8CB8-FBB8F3051492}" srcId="{A528AA33-BD8F-473E-BE9F-58A717F9C7D4}" destId="{855238D7-C1F7-4DDD-9E12-E2E74742879B}" srcOrd="0" destOrd="0" parTransId="{7D389B91-3C78-469B-ADA2-99FFD81206CF}" sibTransId="{89CEB1AC-4D71-4831-B9E8-D682FDD67252}"/>
    <dgm:cxn modelId="{63B13B6E-9ABA-4EE8-B34E-75773B4E08C5}" srcId="{16D923F1-48AE-4147-9EAF-23B653F9081F}" destId="{6034A014-4B05-49DC-9E86-546F9B5131E3}" srcOrd="1" destOrd="0" parTransId="{CF46E94E-CB89-40E8-A069-C1E9D32C2794}" sibTransId="{B1EC43A7-4651-42A9-9C21-3FD00D8C4C65}"/>
    <dgm:cxn modelId="{A6018174-6C4D-4311-BA52-21E59EDEBD9B}" srcId="{6264E13A-61BD-42DB-8470-45EEB1F4A524}" destId="{A3156353-5EDE-4B90-B34F-07B5AB3D9505}" srcOrd="1" destOrd="0" parTransId="{A2722A07-6D86-4BE3-93F3-304306D08DB3}" sibTransId="{249DE14D-1EDC-413D-A608-E1E4A2294B08}"/>
    <dgm:cxn modelId="{E179E5A3-CF36-48EB-AFA6-B37B4F21F810}" type="presParOf" srcId="{9BDABE2F-4E0C-415A-AB6B-34E1CC55CD71}" destId="{14ED3F6A-EF25-4398-84DF-0A45B329614C}" srcOrd="0" destOrd="0" presId="urn:microsoft.com/office/officeart/2005/8/layout/hList1"/>
    <dgm:cxn modelId="{30D6313A-599E-4B25-A547-A9202CDC84F1}" type="presParOf" srcId="{14ED3F6A-EF25-4398-84DF-0A45B329614C}" destId="{F913AEA2-F5F7-4272-BE56-0B1F9211A6D9}" srcOrd="0" destOrd="0" presId="urn:microsoft.com/office/officeart/2005/8/layout/hList1"/>
    <dgm:cxn modelId="{3B7CFAB1-8D4A-4051-B0CE-6DDCF3AAD564}" type="presParOf" srcId="{14ED3F6A-EF25-4398-84DF-0A45B329614C}" destId="{66B9E1E4-7A2B-4E4F-8FD4-CE51927CE4F2}" srcOrd="1" destOrd="0" presId="urn:microsoft.com/office/officeart/2005/8/layout/hList1"/>
    <dgm:cxn modelId="{7E1214A4-65D0-47DD-B5D4-90D113EF01DE}" type="presParOf" srcId="{9BDABE2F-4E0C-415A-AB6B-34E1CC55CD71}" destId="{5AEC1000-B9B4-4F8C-936A-2358CA0F9FB1}" srcOrd="1" destOrd="0" presId="urn:microsoft.com/office/officeart/2005/8/layout/hList1"/>
    <dgm:cxn modelId="{AE9F157E-C157-4869-86DD-04D3C371004F}" type="presParOf" srcId="{9BDABE2F-4E0C-415A-AB6B-34E1CC55CD71}" destId="{38F31AA9-26BD-41D0-AA5F-352CB28B17E3}" srcOrd="2" destOrd="0" presId="urn:microsoft.com/office/officeart/2005/8/layout/hList1"/>
    <dgm:cxn modelId="{BD6D099B-71D7-41C1-9B56-734853E38817}" type="presParOf" srcId="{38F31AA9-26BD-41D0-AA5F-352CB28B17E3}" destId="{D6499F93-AF42-42B9-8181-2AC5123012A3}" srcOrd="0" destOrd="0" presId="urn:microsoft.com/office/officeart/2005/8/layout/hList1"/>
    <dgm:cxn modelId="{50002990-CE04-411F-A352-19C70664EC2F}" type="presParOf" srcId="{38F31AA9-26BD-41D0-AA5F-352CB28B17E3}" destId="{A33DCCD3-D278-44FB-B04B-555FEC47EE2D}" srcOrd="1" destOrd="0" presId="urn:microsoft.com/office/officeart/2005/8/layout/hList1"/>
    <dgm:cxn modelId="{C781000E-CE08-4A41-B67C-4E8330B6A1A7}" type="presParOf" srcId="{9BDABE2F-4E0C-415A-AB6B-34E1CC55CD71}" destId="{7F23ACC4-744C-45E2-BF0D-5255FF754C2D}" srcOrd="3" destOrd="0" presId="urn:microsoft.com/office/officeart/2005/8/layout/hList1"/>
    <dgm:cxn modelId="{C06C59D2-3AE8-4991-BD52-9549D1449B76}" type="presParOf" srcId="{9BDABE2F-4E0C-415A-AB6B-34E1CC55CD71}" destId="{16BC7899-AB61-49BD-9E33-7CABBB7DBB97}" srcOrd="4" destOrd="0" presId="urn:microsoft.com/office/officeart/2005/8/layout/hList1"/>
    <dgm:cxn modelId="{A749E1D7-5DBB-41C3-B1D6-18D9926739F1}" type="presParOf" srcId="{16BC7899-AB61-49BD-9E33-7CABBB7DBB97}" destId="{9279362E-9283-48CC-AF3F-585568483763}" srcOrd="0" destOrd="0" presId="urn:microsoft.com/office/officeart/2005/8/layout/hList1"/>
    <dgm:cxn modelId="{4A2295E8-954F-4F00-8BB4-1758849FBDDB}" type="presParOf" srcId="{16BC7899-AB61-49BD-9E33-7CABBB7DBB97}" destId="{EDB5160F-EDC7-4233-8E80-0A28F363200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40C52F-2B99-4DFA-887D-A5DFF11836AC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ka-GE"/>
        </a:p>
      </dgm:t>
    </dgm:pt>
    <dgm:pt modelId="{DA83EDC6-5E7D-49C5-B5E1-52C9671AE8E9}">
      <dgm:prSet phldrT="[ტექსტი]" custT="1"/>
      <dgm:spPr>
        <a:blipFill rotWithShape="0">
          <a:blip xmlns:r="http://schemas.openxmlformats.org/officeDocument/2006/relationships" r:embed="rId1"/>
          <a:stretch>
            <a:fillRect b="-4274"/>
          </a:stretch>
        </a:blipFill>
        <a:ln>
          <a:solidFill>
            <a:srgbClr val="002060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CB5B73A0-1790-4144-A480-8DC35EF6FC2D}" type="parTrans" cxnId="{2C4A2AB7-156F-4149-8114-C9895FB00AF8}">
      <dgm:prSet/>
      <dgm:spPr/>
      <dgm:t>
        <a:bodyPr/>
        <a:lstStyle/>
        <a:p>
          <a:endParaRPr lang="ka-GE"/>
        </a:p>
      </dgm:t>
    </dgm:pt>
    <dgm:pt modelId="{25D719FB-67EE-4D00-9E20-C3BF2FA54654}" type="sibTrans" cxnId="{2C4A2AB7-156F-4149-8114-C9895FB00AF8}">
      <dgm:prSet/>
      <dgm:spPr/>
      <dgm:t>
        <a:bodyPr/>
        <a:lstStyle/>
        <a:p>
          <a:endParaRPr lang="ka-GE"/>
        </a:p>
      </dgm:t>
    </dgm:pt>
    <dgm:pt modelId="{91202572-084A-4454-BCED-595B741550A4}">
      <dgm:prSet phldrT="[ტექსტი]"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en-US" sz="2500" dirty="0" smtClean="0"/>
            <a:t>CO</a:t>
          </a:r>
          <a:r>
            <a:rPr lang="en-US" sz="1400" dirty="0" smtClean="0"/>
            <a:t>2 </a:t>
          </a:r>
          <a:r>
            <a:rPr lang="ka-GE" sz="2400" b="1" dirty="0" smtClean="0"/>
            <a:t>მიწოდების სიჩქარე 1,2 კგ/სთ </a:t>
          </a:r>
          <a:endParaRPr lang="ka-GE" sz="2400" b="1" dirty="0"/>
        </a:p>
      </dgm:t>
    </dgm:pt>
    <dgm:pt modelId="{B36C2B61-E75A-47A0-B27D-44F802B9FD3A}" type="parTrans" cxnId="{FDF38247-EECB-4B25-83A8-99F4AF40ED04}">
      <dgm:prSet/>
      <dgm:spPr/>
      <dgm:t>
        <a:bodyPr/>
        <a:lstStyle/>
        <a:p>
          <a:endParaRPr lang="ka-GE"/>
        </a:p>
      </dgm:t>
    </dgm:pt>
    <dgm:pt modelId="{C80139D3-A20E-4620-88C0-66DDFE09D5F8}" type="sibTrans" cxnId="{FDF38247-EECB-4B25-83A8-99F4AF40ED04}">
      <dgm:prSet/>
      <dgm:spPr/>
      <dgm:t>
        <a:bodyPr/>
        <a:lstStyle/>
        <a:p>
          <a:endParaRPr lang="ka-GE"/>
        </a:p>
      </dgm:t>
    </dgm:pt>
    <dgm:pt modelId="{A0F96943-7EB5-41B7-8CA1-03AAF7BE6F8A}">
      <dgm:prSet phldrT="[ტექსტი]"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ka-GE" sz="2800" b="1" dirty="0" smtClean="0"/>
            <a:t>ექსტრაქციის ხანგრძლივობა</a:t>
          </a:r>
          <a:r>
            <a:rPr lang="en-US" sz="2800" b="1" dirty="0" smtClean="0"/>
            <a:t> - 3 </a:t>
          </a:r>
          <a:r>
            <a:rPr lang="ka-GE" sz="2800" b="1" dirty="0" smtClean="0"/>
            <a:t>სთ </a:t>
          </a:r>
          <a:endParaRPr lang="ka-GE" sz="2800" b="1" dirty="0"/>
        </a:p>
      </dgm:t>
    </dgm:pt>
    <dgm:pt modelId="{C09E4456-962A-4715-A387-CD2727338E61}" type="sibTrans" cxnId="{5A99B73B-6F40-4AA2-A62F-F1B877BA95CC}">
      <dgm:prSet/>
      <dgm:spPr/>
      <dgm:t>
        <a:bodyPr/>
        <a:lstStyle/>
        <a:p>
          <a:endParaRPr lang="ka-GE"/>
        </a:p>
      </dgm:t>
    </dgm:pt>
    <dgm:pt modelId="{AF152A0F-DC74-42D8-8896-16BBB0EFA522}" type="parTrans" cxnId="{5A99B73B-6F40-4AA2-A62F-F1B877BA95CC}">
      <dgm:prSet/>
      <dgm:spPr/>
      <dgm:t>
        <a:bodyPr/>
        <a:lstStyle/>
        <a:p>
          <a:endParaRPr lang="ka-GE"/>
        </a:p>
      </dgm:t>
    </dgm:pt>
    <dgm:pt modelId="{4041C423-983E-44F7-B9E5-E8C20EDC989F}" type="pres">
      <dgm:prSet presAssocID="{EB40C52F-2B99-4DFA-887D-A5DFF11836A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ka-GE"/>
        </a:p>
      </dgm:t>
    </dgm:pt>
    <dgm:pt modelId="{04B22FB4-B1AE-459E-9258-6C88FBCD559D}" type="pres">
      <dgm:prSet presAssocID="{DA83EDC6-5E7D-49C5-B5E1-52C9671AE8E9}" presName="parentLin" presStyleCnt="0"/>
      <dgm:spPr/>
      <dgm:t>
        <a:bodyPr/>
        <a:lstStyle/>
        <a:p>
          <a:endParaRPr lang="ka-GE"/>
        </a:p>
      </dgm:t>
    </dgm:pt>
    <dgm:pt modelId="{1D3D6F9F-7826-49A4-AAEA-E8A159011E1B}" type="pres">
      <dgm:prSet presAssocID="{DA83EDC6-5E7D-49C5-B5E1-52C9671AE8E9}" presName="parentLeftMargin" presStyleLbl="node1" presStyleIdx="0" presStyleCnt="3"/>
      <dgm:spPr/>
      <dgm:t>
        <a:bodyPr/>
        <a:lstStyle/>
        <a:p>
          <a:endParaRPr lang="ka-GE"/>
        </a:p>
      </dgm:t>
    </dgm:pt>
    <dgm:pt modelId="{E3F087A0-0EF2-4327-A0A6-7E5376E7784A}" type="pres">
      <dgm:prSet presAssocID="{DA83EDC6-5E7D-49C5-B5E1-52C9671AE8E9}" presName="parentText" presStyleLbl="node1" presStyleIdx="0" presStyleCnt="3" custScaleX="121125" custScaleY="214870" custLinFactNeighborX="88998" custLinFactNeighborY="83824">
        <dgm:presLayoutVars>
          <dgm:chMax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9EA4C18F-F7E9-49DD-8868-E1C12AF7BDA9}" type="pres">
      <dgm:prSet presAssocID="{DA83EDC6-5E7D-49C5-B5E1-52C9671AE8E9}" presName="negativeSpace" presStyleCnt="0"/>
      <dgm:spPr/>
      <dgm:t>
        <a:bodyPr/>
        <a:lstStyle/>
        <a:p>
          <a:endParaRPr lang="ka-GE"/>
        </a:p>
      </dgm:t>
    </dgm:pt>
    <dgm:pt modelId="{62158569-D3F8-4B00-AD65-2335DD486177}" type="pres">
      <dgm:prSet presAssocID="{DA83EDC6-5E7D-49C5-B5E1-52C9671AE8E9}" presName="childText" presStyleLbl="conFgAcc1" presStyleIdx="0" presStyleCnt="3" custScaleY="204684">
        <dgm:presLayoutVars>
          <dgm:bulletEnabled val="1"/>
        </dgm:presLayoutVars>
      </dgm:prSet>
      <dgm:spPr>
        <a:ln>
          <a:solidFill>
            <a:srgbClr val="002060"/>
          </a:solidFill>
        </a:ln>
      </dgm:spPr>
      <dgm:t>
        <a:bodyPr/>
        <a:lstStyle/>
        <a:p>
          <a:endParaRPr lang="ka-GE"/>
        </a:p>
      </dgm:t>
    </dgm:pt>
    <dgm:pt modelId="{92ACCEC4-3FB8-4C9E-A4A2-EA724FC3C7DC}" type="pres">
      <dgm:prSet presAssocID="{25D719FB-67EE-4D00-9E20-C3BF2FA54654}" presName="spaceBetweenRectangles" presStyleCnt="0"/>
      <dgm:spPr/>
      <dgm:t>
        <a:bodyPr/>
        <a:lstStyle/>
        <a:p>
          <a:endParaRPr lang="ka-GE"/>
        </a:p>
      </dgm:t>
    </dgm:pt>
    <dgm:pt modelId="{C27DBB5C-9C48-482C-B9A3-60BD0D0270B6}" type="pres">
      <dgm:prSet presAssocID="{91202572-084A-4454-BCED-595B741550A4}" presName="parentLin" presStyleCnt="0"/>
      <dgm:spPr/>
      <dgm:t>
        <a:bodyPr/>
        <a:lstStyle/>
        <a:p>
          <a:endParaRPr lang="ka-GE"/>
        </a:p>
      </dgm:t>
    </dgm:pt>
    <dgm:pt modelId="{85F2CB9A-93E2-4E50-B6FF-92BF210D1F1B}" type="pres">
      <dgm:prSet presAssocID="{91202572-084A-4454-BCED-595B741550A4}" presName="parentLeftMargin" presStyleLbl="node1" presStyleIdx="0" presStyleCnt="3"/>
      <dgm:spPr/>
      <dgm:t>
        <a:bodyPr/>
        <a:lstStyle/>
        <a:p>
          <a:endParaRPr lang="ka-GE"/>
        </a:p>
      </dgm:t>
    </dgm:pt>
    <dgm:pt modelId="{B5BB48C3-6BC1-4584-8205-8372C1212665}" type="pres">
      <dgm:prSet presAssocID="{91202572-084A-4454-BCED-595B741550A4}" presName="parentText" presStyleLbl="node1" presStyleIdx="1" presStyleCnt="3" custScaleX="127013" custScaleY="233875" custLinFactNeighborX="-5409" custLinFactNeighborY="82443">
        <dgm:presLayoutVars>
          <dgm:chMax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4EAC0B27-1A01-452B-866C-28BE2DF14216}" type="pres">
      <dgm:prSet presAssocID="{91202572-084A-4454-BCED-595B741550A4}" presName="negativeSpace" presStyleCnt="0"/>
      <dgm:spPr/>
      <dgm:t>
        <a:bodyPr/>
        <a:lstStyle/>
        <a:p>
          <a:endParaRPr lang="ka-GE"/>
        </a:p>
      </dgm:t>
    </dgm:pt>
    <dgm:pt modelId="{60E0224C-92DD-4C10-A947-97E519F52210}" type="pres">
      <dgm:prSet presAssocID="{91202572-084A-4454-BCED-595B741550A4}" presName="childText" presStyleLbl="conFgAcc1" presStyleIdx="1" presStyleCnt="3" custScaleY="205938">
        <dgm:presLayoutVars>
          <dgm:bulletEnabled val="1"/>
        </dgm:presLayoutVars>
      </dgm:prSet>
      <dgm:spPr>
        <a:ln>
          <a:solidFill>
            <a:srgbClr val="002060"/>
          </a:solidFill>
        </a:ln>
      </dgm:spPr>
      <dgm:t>
        <a:bodyPr/>
        <a:lstStyle/>
        <a:p>
          <a:endParaRPr lang="ka-GE"/>
        </a:p>
      </dgm:t>
    </dgm:pt>
    <dgm:pt modelId="{6A8BF13D-B752-42E0-BA89-D906CAF867CD}" type="pres">
      <dgm:prSet presAssocID="{C80139D3-A20E-4620-88C0-66DDFE09D5F8}" presName="spaceBetweenRectangles" presStyleCnt="0"/>
      <dgm:spPr/>
      <dgm:t>
        <a:bodyPr/>
        <a:lstStyle/>
        <a:p>
          <a:endParaRPr lang="ka-GE"/>
        </a:p>
      </dgm:t>
    </dgm:pt>
    <dgm:pt modelId="{117BABD3-CC77-47F6-8C32-EFB4E185F196}" type="pres">
      <dgm:prSet presAssocID="{A0F96943-7EB5-41B7-8CA1-03AAF7BE6F8A}" presName="parentLin" presStyleCnt="0"/>
      <dgm:spPr/>
      <dgm:t>
        <a:bodyPr/>
        <a:lstStyle/>
        <a:p>
          <a:endParaRPr lang="ka-GE"/>
        </a:p>
      </dgm:t>
    </dgm:pt>
    <dgm:pt modelId="{BD9AB7F2-C52F-439D-813F-62F01307F95F}" type="pres">
      <dgm:prSet presAssocID="{A0F96943-7EB5-41B7-8CA1-03AAF7BE6F8A}" presName="parentLeftMargin" presStyleLbl="node1" presStyleIdx="1" presStyleCnt="3"/>
      <dgm:spPr/>
      <dgm:t>
        <a:bodyPr/>
        <a:lstStyle/>
        <a:p>
          <a:endParaRPr lang="ka-GE"/>
        </a:p>
      </dgm:t>
    </dgm:pt>
    <dgm:pt modelId="{C72A1279-1EEC-4B16-9EC6-974CC7FB511D}" type="pres">
      <dgm:prSet presAssocID="{A0F96943-7EB5-41B7-8CA1-03AAF7BE6F8A}" presName="parentText" presStyleLbl="node1" presStyleIdx="2" presStyleCnt="3" custScaleX="139648" custScaleY="260923" custLinFactNeighborX="-27134" custLinFactNeighborY="79751">
        <dgm:presLayoutVars>
          <dgm:chMax val="0"/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243D9819-4294-42D4-96D1-9E80AD959C75}" type="pres">
      <dgm:prSet presAssocID="{A0F96943-7EB5-41B7-8CA1-03AAF7BE6F8A}" presName="negativeSpace" presStyleCnt="0"/>
      <dgm:spPr/>
      <dgm:t>
        <a:bodyPr/>
        <a:lstStyle/>
        <a:p>
          <a:endParaRPr lang="ka-GE"/>
        </a:p>
      </dgm:t>
    </dgm:pt>
    <dgm:pt modelId="{C89C0B08-3644-411A-AE9B-DD5C6A949370}" type="pres">
      <dgm:prSet presAssocID="{A0F96943-7EB5-41B7-8CA1-03AAF7BE6F8A}" presName="childText" presStyleLbl="conFgAcc1" presStyleIdx="2" presStyleCnt="3" custScaleY="213116">
        <dgm:presLayoutVars>
          <dgm:bulletEnabled val="1"/>
        </dgm:presLayoutVars>
      </dgm:prSet>
      <dgm:spPr>
        <a:ln>
          <a:solidFill>
            <a:srgbClr val="002060"/>
          </a:solidFill>
        </a:ln>
      </dgm:spPr>
      <dgm:t>
        <a:bodyPr/>
        <a:lstStyle/>
        <a:p>
          <a:endParaRPr lang="ka-GE"/>
        </a:p>
      </dgm:t>
    </dgm:pt>
  </dgm:ptLst>
  <dgm:cxnLst>
    <dgm:cxn modelId="{2C4A2AB7-156F-4149-8114-C9895FB00AF8}" srcId="{EB40C52F-2B99-4DFA-887D-A5DFF11836AC}" destId="{DA83EDC6-5E7D-49C5-B5E1-52C9671AE8E9}" srcOrd="0" destOrd="0" parTransId="{CB5B73A0-1790-4144-A480-8DC35EF6FC2D}" sibTransId="{25D719FB-67EE-4D00-9E20-C3BF2FA54654}"/>
    <dgm:cxn modelId="{990EC15C-E4A3-4C68-A1FF-4858CC6030D0}" type="presOf" srcId="{DA83EDC6-5E7D-49C5-B5E1-52C9671AE8E9}" destId="{E3F087A0-0EF2-4327-A0A6-7E5376E7784A}" srcOrd="1" destOrd="0" presId="urn:microsoft.com/office/officeart/2005/8/layout/list1"/>
    <dgm:cxn modelId="{6628EF12-1C27-4BA2-B75F-30797FF0CBB6}" type="presOf" srcId="{DA83EDC6-5E7D-49C5-B5E1-52C9671AE8E9}" destId="{1D3D6F9F-7826-49A4-AAEA-E8A159011E1B}" srcOrd="0" destOrd="0" presId="urn:microsoft.com/office/officeart/2005/8/layout/list1"/>
    <dgm:cxn modelId="{640E7B84-6355-4A64-80AA-9476EB8CFFEF}" type="presOf" srcId="{A0F96943-7EB5-41B7-8CA1-03AAF7BE6F8A}" destId="{BD9AB7F2-C52F-439D-813F-62F01307F95F}" srcOrd="0" destOrd="0" presId="urn:microsoft.com/office/officeart/2005/8/layout/list1"/>
    <dgm:cxn modelId="{FDF38247-EECB-4B25-83A8-99F4AF40ED04}" srcId="{EB40C52F-2B99-4DFA-887D-A5DFF11836AC}" destId="{91202572-084A-4454-BCED-595B741550A4}" srcOrd="1" destOrd="0" parTransId="{B36C2B61-E75A-47A0-B27D-44F802B9FD3A}" sibTransId="{C80139D3-A20E-4620-88C0-66DDFE09D5F8}"/>
    <dgm:cxn modelId="{5A99B73B-6F40-4AA2-A62F-F1B877BA95CC}" srcId="{EB40C52F-2B99-4DFA-887D-A5DFF11836AC}" destId="{A0F96943-7EB5-41B7-8CA1-03AAF7BE6F8A}" srcOrd="2" destOrd="0" parTransId="{AF152A0F-DC74-42D8-8896-16BBB0EFA522}" sibTransId="{C09E4456-962A-4715-A387-CD2727338E61}"/>
    <dgm:cxn modelId="{FAE6F8BE-27FE-4B4B-AAD3-9E3D1D1D7CB7}" type="presOf" srcId="{91202572-084A-4454-BCED-595B741550A4}" destId="{85F2CB9A-93E2-4E50-B6FF-92BF210D1F1B}" srcOrd="0" destOrd="0" presId="urn:microsoft.com/office/officeart/2005/8/layout/list1"/>
    <dgm:cxn modelId="{840487B8-10D2-48FB-9ADF-ADDE4E565A77}" type="presOf" srcId="{EB40C52F-2B99-4DFA-887D-A5DFF11836AC}" destId="{4041C423-983E-44F7-B9E5-E8C20EDC989F}" srcOrd="0" destOrd="0" presId="urn:microsoft.com/office/officeart/2005/8/layout/list1"/>
    <dgm:cxn modelId="{0151B14D-8252-42A0-A31F-9E495E824EA1}" type="presOf" srcId="{A0F96943-7EB5-41B7-8CA1-03AAF7BE6F8A}" destId="{C72A1279-1EEC-4B16-9EC6-974CC7FB511D}" srcOrd="1" destOrd="0" presId="urn:microsoft.com/office/officeart/2005/8/layout/list1"/>
    <dgm:cxn modelId="{85F057E9-1D32-450E-A440-C710B0076036}" type="presOf" srcId="{91202572-084A-4454-BCED-595B741550A4}" destId="{B5BB48C3-6BC1-4584-8205-8372C1212665}" srcOrd="1" destOrd="0" presId="urn:microsoft.com/office/officeart/2005/8/layout/list1"/>
    <dgm:cxn modelId="{53D878A1-5A33-4BFD-9F41-77B3E71C220D}" type="presParOf" srcId="{4041C423-983E-44F7-B9E5-E8C20EDC989F}" destId="{04B22FB4-B1AE-459E-9258-6C88FBCD559D}" srcOrd="0" destOrd="0" presId="urn:microsoft.com/office/officeart/2005/8/layout/list1"/>
    <dgm:cxn modelId="{3E0DFCFB-8F28-4A36-921E-F2D00871C870}" type="presParOf" srcId="{04B22FB4-B1AE-459E-9258-6C88FBCD559D}" destId="{1D3D6F9F-7826-49A4-AAEA-E8A159011E1B}" srcOrd="0" destOrd="0" presId="urn:microsoft.com/office/officeart/2005/8/layout/list1"/>
    <dgm:cxn modelId="{FE667510-FA26-46D4-9268-735680081952}" type="presParOf" srcId="{04B22FB4-B1AE-459E-9258-6C88FBCD559D}" destId="{E3F087A0-0EF2-4327-A0A6-7E5376E7784A}" srcOrd="1" destOrd="0" presId="urn:microsoft.com/office/officeart/2005/8/layout/list1"/>
    <dgm:cxn modelId="{7CF66CCA-1955-43DA-B14B-F335AEBB61B3}" type="presParOf" srcId="{4041C423-983E-44F7-B9E5-E8C20EDC989F}" destId="{9EA4C18F-F7E9-49DD-8868-E1C12AF7BDA9}" srcOrd="1" destOrd="0" presId="urn:microsoft.com/office/officeart/2005/8/layout/list1"/>
    <dgm:cxn modelId="{F4C921D2-9C8A-4A55-90A1-A8D5A5B33D62}" type="presParOf" srcId="{4041C423-983E-44F7-B9E5-E8C20EDC989F}" destId="{62158569-D3F8-4B00-AD65-2335DD486177}" srcOrd="2" destOrd="0" presId="urn:microsoft.com/office/officeart/2005/8/layout/list1"/>
    <dgm:cxn modelId="{23965B2A-9533-46C1-97CE-5703B9EBA573}" type="presParOf" srcId="{4041C423-983E-44F7-B9E5-E8C20EDC989F}" destId="{92ACCEC4-3FB8-4C9E-A4A2-EA724FC3C7DC}" srcOrd="3" destOrd="0" presId="urn:microsoft.com/office/officeart/2005/8/layout/list1"/>
    <dgm:cxn modelId="{6A92A70A-4DF6-4AA9-889D-4050C91E8C90}" type="presParOf" srcId="{4041C423-983E-44F7-B9E5-E8C20EDC989F}" destId="{C27DBB5C-9C48-482C-B9A3-60BD0D0270B6}" srcOrd="4" destOrd="0" presId="urn:microsoft.com/office/officeart/2005/8/layout/list1"/>
    <dgm:cxn modelId="{7EE8894C-F103-4751-AE5C-D4FD40D9C241}" type="presParOf" srcId="{C27DBB5C-9C48-482C-B9A3-60BD0D0270B6}" destId="{85F2CB9A-93E2-4E50-B6FF-92BF210D1F1B}" srcOrd="0" destOrd="0" presId="urn:microsoft.com/office/officeart/2005/8/layout/list1"/>
    <dgm:cxn modelId="{3C9610C3-4D86-44F0-B79F-9B0BE378BAFD}" type="presParOf" srcId="{C27DBB5C-9C48-482C-B9A3-60BD0D0270B6}" destId="{B5BB48C3-6BC1-4584-8205-8372C1212665}" srcOrd="1" destOrd="0" presId="urn:microsoft.com/office/officeart/2005/8/layout/list1"/>
    <dgm:cxn modelId="{0C04B72C-B5B3-4840-81BC-55A0C588D212}" type="presParOf" srcId="{4041C423-983E-44F7-B9E5-E8C20EDC989F}" destId="{4EAC0B27-1A01-452B-866C-28BE2DF14216}" srcOrd="5" destOrd="0" presId="urn:microsoft.com/office/officeart/2005/8/layout/list1"/>
    <dgm:cxn modelId="{171F5BA0-BAF0-406E-9A1F-DFA417D0D5EE}" type="presParOf" srcId="{4041C423-983E-44F7-B9E5-E8C20EDC989F}" destId="{60E0224C-92DD-4C10-A947-97E519F52210}" srcOrd="6" destOrd="0" presId="urn:microsoft.com/office/officeart/2005/8/layout/list1"/>
    <dgm:cxn modelId="{6736BE2F-1FF6-4BEA-9866-5291D305A677}" type="presParOf" srcId="{4041C423-983E-44F7-B9E5-E8C20EDC989F}" destId="{6A8BF13D-B752-42E0-BA89-D906CAF867CD}" srcOrd="7" destOrd="0" presId="urn:microsoft.com/office/officeart/2005/8/layout/list1"/>
    <dgm:cxn modelId="{5BC7993F-1CDF-4035-ACE1-848709BF6AD0}" type="presParOf" srcId="{4041C423-983E-44F7-B9E5-E8C20EDC989F}" destId="{117BABD3-CC77-47F6-8C32-EFB4E185F196}" srcOrd="8" destOrd="0" presId="urn:microsoft.com/office/officeart/2005/8/layout/list1"/>
    <dgm:cxn modelId="{BDD6D969-0A29-4CD7-9A59-E52C2F63BBDA}" type="presParOf" srcId="{117BABD3-CC77-47F6-8C32-EFB4E185F196}" destId="{BD9AB7F2-C52F-439D-813F-62F01307F95F}" srcOrd="0" destOrd="0" presId="urn:microsoft.com/office/officeart/2005/8/layout/list1"/>
    <dgm:cxn modelId="{C8470CD2-67ED-4270-8C6F-6C26320E4924}" type="presParOf" srcId="{117BABD3-CC77-47F6-8C32-EFB4E185F196}" destId="{C72A1279-1EEC-4B16-9EC6-974CC7FB511D}" srcOrd="1" destOrd="0" presId="urn:microsoft.com/office/officeart/2005/8/layout/list1"/>
    <dgm:cxn modelId="{91FE05CA-B1BC-40B9-ACA6-970D9B793613}" type="presParOf" srcId="{4041C423-983E-44F7-B9E5-E8C20EDC989F}" destId="{243D9819-4294-42D4-96D1-9E80AD959C75}" srcOrd="9" destOrd="0" presId="urn:microsoft.com/office/officeart/2005/8/layout/list1"/>
    <dgm:cxn modelId="{133A1FC4-DB16-4276-A753-1662A9CBCF92}" type="presParOf" srcId="{4041C423-983E-44F7-B9E5-E8C20EDC989F}" destId="{C89C0B08-3644-411A-AE9B-DD5C6A94937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5B47E6-4C80-4EB8-9F90-0B6AAE1A0CF8}" type="doc">
      <dgm:prSet loTypeId="urn:microsoft.com/office/officeart/2005/8/layout/vList4#1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ka-GE"/>
        </a:p>
      </dgm:t>
    </dgm:pt>
    <dgm:pt modelId="{0F4A312E-572A-4CE6-A02F-B32894E0A11E}">
      <dgm:prSet phldrT="[ტექსტი]" custT="1"/>
      <dgm:spPr/>
      <dgm:t>
        <a:bodyPr/>
        <a:lstStyle/>
        <a:p>
          <a:pPr marL="223838" indent="-223838" algn="just"/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1. დადგენილ იქნა სპექტრალური მეთოდებით: ოჯალეშის, ალექსანდროულის, ტოლას საფერეს, მუჯურეთულის, კაბისტონი შავის, ოცხანური საფერეს, ძველშავის და ჩხავერის ყურძნის წიპწაში (არაფერმნტირებული, </a:t>
          </a:r>
          <a:r>
            <a:rPr lang="ka-GE" sz="1400" b="1" noProof="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ფერმენტირებული) ფენოლური ნაერთების, ფლავონოიდების, ფლავან-3-ოლების და ლეიკოანტოციანების რაოდენობრივი შემადგენლობა. ამ ნაერთების მაღალი შემცველობით გამოირჩეოდა ოცხანური საფერე, ტოლას საფერავი, მუჯურეთული და ძველშავი.</a:t>
          </a:r>
          <a:endParaRPr lang="ka-GE" sz="1400" b="1" noProof="0" dirty="0">
            <a:solidFill>
              <a:srgbClr val="002060"/>
            </a:solidFill>
          </a:endParaRPr>
        </a:p>
      </dgm:t>
    </dgm:pt>
    <dgm:pt modelId="{A9B7FC7F-A988-41F5-BFF7-CBBEFECA0D73}" type="parTrans" cxnId="{4C39E00D-3E73-42F4-A028-3BEAD508F4F4}">
      <dgm:prSet/>
      <dgm:spPr/>
      <dgm:t>
        <a:bodyPr/>
        <a:lstStyle/>
        <a:p>
          <a:endParaRPr lang="ka-GE" sz="2000"/>
        </a:p>
      </dgm:t>
    </dgm:pt>
    <dgm:pt modelId="{CCDA1A5A-DEF9-4ABE-BF2D-DC996CE8500B}" type="sibTrans" cxnId="{4C39E00D-3E73-42F4-A028-3BEAD508F4F4}">
      <dgm:prSet/>
      <dgm:spPr/>
      <dgm:t>
        <a:bodyPr/>
        <a:lstStyle/>
        <a:p>
          <a:endParaRPr lang="ka-GE" sz="2000"/>
        </a:p>
      </dgm:t>
    </dgm:pt>
    <dgm:pt modelId="{701A07C6-C8E9-4C0A-A605-3CDCC2282B30}">
      <dgm:prSet phldrT="[ტექსტი]" custT="1"/>
      <dgm:spPr/>
      <dgm:t>
        <a:bodyPr/>
        <a:lstStyle/>
        <a:p>
          <a:pPr marL="223838" indent="-223838" algn="just"/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2. განსაზღვრულია ოჯალეშის, ალექსანდროულის, ტოლას საფერეს, ოცხანური საფერეს, მუჯურეთულის, კაბისტონი შავის, ძველშავის და ჩხავერის  ჯიშის ყურძნის ჭაჭაში (</a:t>
          </a:r>
          <a:r>
            <a:rPr lang="ka-GE" sz="1400" b="1" noProof="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არაფერმნტირებული</a:t>
          </a:r>
          <a:r>
            <a:rPr lang="ka-GE" sz="1400" b="1" noProof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, ფერმენტირებული) ფენოლური </a:t>
          </a:r>
          <a:r>
            <a:rPr lang="ka-GE" sz="1400" b="1" noProof="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ნაერთების, ფლავონოიდების ფლავან-3-ოლების და ლეიკოანტოციანების რაოდენობრივი შემადგენლობა სპექტრალური მეთოდით.  ნაერთების მაღალი შემცველობით გამოირჩევა ოცხანური საფერე, ტოლას  საფერავი და ძველშავი.</a:t>
          </a:r>
          <a:endParaRPr lang="ka-GE" sz="1400" b="1" noProof="0" dirty="0">
            <a:solidFill>
              <a:srgbClr val="002060"/>
            </a:solidFill>
          </a:endParaRPr>
        </a:p>
      </dgm:t>
    </dgm:pt>
    <dgm:pt modelId="{173EB75A-E0A3-478C-84CE-C2AAB56C96A0}" type="parTrans" cxnId="{78F182C4-9A30-47CD-8C3B-7D23812D952C}">
      <dgm:prSet/>
      <dgm:spPr/>
      <dgm:t>
        <a:bodyPr/>
        <a:lstStyle/>
        <a:p>
          <a:endParaRPr lang="ka-GE" sz="2000"/>
        </a:p>
      </dgm:t>
    </dgm:pt>
    <dgm:pt modelId="{4F97E906-DDFC-4A30-9671-F538D3E9393A}" type="sibTrans" cxnId="{78F182C4-9A30-47CD-8C3B-7D23812D952C}">
      <dgm:prSet/>
      <dgm:spPr/>
      <dgm:t>
        <a:bodyPr/>
        <a:lstStyle/>
        <a:p>
          <a:endParaRPr lang="ka-GE" sz="2000"/>
        </a:p>
      </dgm:t>
    </dgm:pt>
    <dgm:pt modelId="{E8873A69-C214-4965-A813-D0BB5144F676}">
      <dgm:prSet phldrT="[ტექსტი]" custT="1"/>
      <dgm:spPr/>
      <dgm:t>
        <a:bodyPr/>
        <a:lstStyle/>
        <a:p>
          <a:pPr marL="176213" indent="-176213" algn="just">
            <a:tabLst>
              <a:tab pos="223838" algn="l"/>
            </a:tabLst>
          </a:pP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3. განსაზღვრულია </a:t>
          </a:r>
          <a:r>
            <a:rPr lang="en-US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DPPH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მეთოდით ოჯალეშის, ოცხანური საფერეს, ალექსანდროულის, მუჯურეთულის, კაბისტონის, ძველშავის ტოლას საფერეს და ჩხავერის ყურძნის წიპწის და ჭაჭის (არაფერმენტირებული და ფერმენტირებული) ანტიოქსიდანტური აქტივობა.</a:t>
          </a:r>
          <a:endParaRPr lang="ka-GE" sz="1400" b="1" dirty="0">
            <a:solidFill>
              <a:srgbClr val="002060"/>
            </a:solidFill>
          </a:endParaRPr>
        </a:p>
      </dgm:t>
    </dgm:pt>
    <dgm:pt modelId="{24F414BA-779A-4677-A659-ED4898B9104E}" type="parTrans" cxnId="{4C1D0E4D-C794-4C3A-B11B-D3FD5A47C8B9}">
      <dgm:prSet/>
      <dgm:spPr/>
      <dgm:t>
        <a:bodyPr/>
        <a:lstStyle/>
        <a:p>
          <a:endParaRPr lang="ka-GE" sz="2000"/>
        </a:p>
      </dgm:t>
    </dgm:pt>
    <dgm:pt modelId="{8755AE1B-2AAB-4D96-BD30-350BB3732057}" type="sibTrans" cxnId="{4C1D0E4D-C794-4C3A-B11B-D3FD5A47C8B9}">
      <dgm:prSet/>
      <dgm:spPr/>
      <dgm:t>
        <a:bodyPr/>
        <a:lstStyle/>
        <a:p>
          <a:endParaRPr lang="ka-GE" sz="2000"/>
        </a:p>
      </dgm:t>
    </dgm:pt>
    <dgm:pt modelId="{03F41989-371A-4992-885B-7315FAC48A83}" type="pres">
      <dgm:prSet presAssocID="{455B47E6-4C80-4EB8-9F90-0B6AAE1A0C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ka-GE"/>
        </a:p>
      </dgm:t>
    </dgm:pt>
    <dgm:pt modelId="{74E41BEC-CA7B-4CCF-973B-6C3F9A8047AE}" type="pres">
      <dgm:prSet presAssocID="{0F4A312E-572A-4CE6-A02F-B32894E0A11E}" presName="comp" presStyleCnt="0"/>
      <dgm:spPr/>
    </dgm:pt>
    <dgm:pt modelId="{B3318A6E-4E40-43C7-8F6B-3FF3B7650E26}" type="pres">
      <dgm:prSet presAssocID="{0F4A312E-572A-4CE6-A02F-B32894E0A11E}" presName="box" presStyleLbl="node1" presStyleIdx="0" presStyleCnt="3" custScaleY="98457"/>
      <dgm:spPr/>
      <dgm:t>
        <a:bodyPr/>
        <a:lstStyle/>
        <a:p>
          <a:endParaRPr lang="ka-GE"/>
        </a:p>
      </dgm:t>
    </dgm:pt>
    <dgm:pt modelId="{5CEF4813-57B1-426B-B3B4-3854066EB15B}" type="pres">
      <dgm:prSet presAssocID="{0F4A312E-572A-4CE6-A02F-B32894E0A11E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5EFF107-7152-41DF-95DB-46AA0EED3357}" type="pres">
      <dgm:prSet presAssocID="{0F4A312E-572A-4CE6-A02F-B32894E0A11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321EF485-284C-41F1-865F-131AE74E0336}" type="pres">
      <dgm:prSet presAssocID="{CCDA1A5A-DEF9-4ABE-BF2D-DC996CE8500B}" presName="spacer" presStyleCnt="0"/>
      <dgm:spPr/>
    </dgm:pt>
    <dgm:pt modelId="{F714D116-2495-4150-83FA-98A8DD8F18CD}" type="pres">
      <dgm:prSet presAssocID="{701A07C6-C8E9-4C0A-A605-3CDCC2282B30}" presName="comp" presStyleCnt="0"/>
      <dgm:spPr/>
    </dgm:pt>
    <dgm:pt modelId="{607D4917-C738-4424-B46F-784F0183CB5D}" type="pres">
      <dgm:prSet presAssocID="{701A07C6-C8E9-4C0A-A605-3CDCC2282B30}" presName="box" presStyleLbl="node1" presStyleIdx="1" presStyleCnt="3"/>
      <dgm:spPr/>
      <dgm:t>
        <a:bodyPr/>
        <a:lstStyle/>
        <a:p>
          <a:endParaRPr lang="ka-GE"/>
        </a:p>
      </dgm:t>
    </dgm:pt>
    <dgm:pt modelId="{CBD35BE7-A726-4524-BF99-EF6F2A4CD714}" type="pres">
      <dgm:prSet presAssocID="{701A07C6-C8E9-4C0A-A605-3CDCC2282B3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A02C1AF-737B-4D4C-B35E-22FCFFDEA299}" type="pres">
      <dgm:prSet presAssocID="{701A07C6-C8E9-4C0A-A605-3CDCC2282B3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400FF332-0DF8-4F4F-946F-F148491E64E2}" type="pres">
      <dgm:prSet presAssocID="{4F97E906-DDFC-4A30-9671-F538D3E9393A}" presName="spacer" presStyleCnt="0"/>
      <dgm:spPr/>
    </dgm:pt>
    <dgm:pt modelId="{E776D179-8862-448A-8396-02452EE5696F}" type="pres">
      <dgm:prSet presAssocID="{E8873A69-C214-4965-A813-D0BB5144F676}" presName="comp" presStyleCnt="0"/>
      <dgm:spPr/>
    </dgm:pt>
    <dgm:pt modelId="{2DA59EE9-D0A4-408B-AA18-BADBC62BE20F}" type="pres">
      <dgm:prSet presAssocID="{E8873A69-C214-4965-A813-D0BB5144F676}" presName="box" presStyleLbl="node1" presStyleIdx="2" presStyleCnt="3"/>
      <dgm:spPr/>
      <dgm:t>
        <a:bodyPr/>
        <a:lstStyle/>
        <a:p>
          <a:endParaRPr lang="ka-GE"/>
        </a:p>
      </dgm:t>
    </dgm:pt>
    <dgm:pt modelId="{64B0EEA2-9C6C-40FB-90F1-67CDCC361335}" type="pres">
      <dgm:prSet presAssocID="{E8873A69-C214-4965-A813-D0BB5144F676}" presName="img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349C43F-8EF0-4429-BDE4-15A99F3795FD}" type="pres">
      <dgm:prSet presAssocID="{E8873A69-C214-4965-A813-D0BB5144F67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</dgm:ptLst>
  <dgm:cxnLst>
    <dgm:cxn modelId="{4C39E00D-3E73-42F4-A028-3BEAD508F4F4}" srcId="{455B47E6-4C80-4EB8-9F90-0B6AAE1A0CF8}" destId="{0F4A312E-572A-4CE6-A02F-B32894E0A11E}" srcOrd="0" destOrd="0" parTransId="{A9B7FC7F-A988-41F5-BFF7-CBBEFECA0D73}" sibTransId="{CCDA1A5A-DEF9-4ABE-BF2D-DC996CE8500B}"/>
    <dgm:cxn modelId="{A544A55B-392D-436A-9AE7-8048C6EE118F}" type="presOf" srcId="{701A07C6-C8E9-4C0A-A605-3CDCC2282B30}" destId="{607D4917-C738-4424-B46F-784F0183CB5D}" srcOrd="0" destOrd="0" presId="urn:microsoft.com/office/officeart/2005/8/layout/vList4#1"/>
    <dgm:cxn modelId="{EA3E6A05-B2B9-465C-8B41-E71C8BB21D65}" type="presOf" srcId="{0F4A312E-572A-4CE6-A02F-B32894E0A11E}" destId="{05EFF107-7152-41DF-95DB-46AA0EED3357}" srcOrd="1" destOrd="0" presId="urn:microsoft.com/office/officeart/2005/8/layout/vList4#1"/>
    <dgm:cxn modelId="{B83735AF-7A3A-4138-B9BF-CE680B640266}" type="presOf" srcId="{455B47E6-4C80-4EB8-9F90-0B6AAE1A0CF8}" destId="{03F41989-371A-4992-885B-7315FAC48A83}" srcOrd="0" destOrd="0" presId="urn:microsoft.com/office/officeart/2005/8/layout/vList4#1"/>
    <dgm:cxn modelId="{18DBE12F-2C85-46E3-A8C0-FD2EC519938A}" type="presOf" srcId="{E8873A69-C214-4965-A813-D0BB5144F676}" destId="{2DA59EE9-D0A4-408B-AA18-BADBC62BE20F}" srcOrd="0" destOrd="0" presId="urn:microsoft.com/office/officeart/2005/8/layout/vList4#1"/>
    <dgm:cxn modelId="{6E5C5AC8-CFD5-4389-AC0D-2256E1DA13E5}" type="presOf" srcId="{0F4A312E-572A-4CE6-A02F-B32894E0A11E}" destId="{B3318A6E-4E40-43C7-8F6B-3FF3B7650E26}" srcOrd="0" destOrd="0" presId="urn:microsoft.com/office/officeart/2005/8/layout/vList4#1"/>
    <dgm:cxn modelId="{78F182C4-9A30-47CD-8C3B-7D23812D952C}" srcId="{455B47E6-4C80-4EB8-9F90-0B6AAE1A0CF8}" destId="{701A07C6-C8E9-4C0A-A605-3CDCC2282B30}" srcOrd="1" destOrd="0" parTransId="{173EB75A-E0A3-478C-84CE-C2AAB56C96A0}" sibTransId="{4F97E906-DDFC-4A30-9671-F538D3E9393A}"/>
    <dgm:cxn modelId="{51FB9767-7019-4549-BD1E-CF6481DEC409}" type="presOf" srcId="{701A07C6-C8E9-4C0A-A605-3CDCC2282B30}" destId="{DA02C1AF-737B-4D4C-B35E-22FCFFDEA299}" srcOrd="1" destOrd="0" presId="urn:microsoft.com/office/officeart/2005/8/layout/vList4#1"/>
    <dgm:cxn modelId="{4C1D0E4D-C794-4C3A-B11B-D3FD5A47C8B9}" srcId="{455B47E6-4C80-4EB8-9F90-0B6AAE1A0CF8}" destId="{E8873A69-C214-4965-A813-D0BB5144F676}" srcOrd="2" destOrd="0" parTransId="{24F414BA-779A-4677-A659-ED4898B9104E}" sibTransId="{8755AE1B-2AAB-4D96-BD30-350BB3732057}"/>
    <dgm:cxn modelId="{72083F8A-46D4-4C09-B674-7ABCE4DFEA78}" type="presOf" srcId="{E8873A69-C214-4965-A813-D0BB5144F676}" destId="{1349C43F-8EF0-4429-BDE4-15A99F3795FD}" srcOrd="1" destOrd="0" presId="urn:microsoft.com/office/officeart/2005/8/layout/vList4#1"/>
    <dgm:cxn modelId="{CD727662-D0F3-423E-8AD9-EF71510607BF}" type="presParOf" srcId="{03F41989-371A-4992-885B-7315FAC48A83}" destId="{74E41BEC-CA7B-4CCF-973B-6C3F9A8047AE}" srcOrd="0" destOrd="0" presId="urn:microsoft.com/office/officeart/2005/8/layout/vList4#1"/>
    <dgm:cxn modelId="{7A965D4C-D902-4329-8641-648F29517390}" type="presParOf" srcId="{74E41BEC-CA7B-4CCF-973B-6C3F9A8047AE}" destId="{B3318A6E-4E40-43C7-8F6B-3FF3B7650E26}" srcOrd="0" destOrd="0" presId="urn:microsoft.com/office/officeart/2005/8/layout/vList4#1"/>
    <dgm:cxn modelId="{D50DA060-CB70-4DBA-982D-36B883E12EFA}" type="presParOf" srcId="{74E41BEC-CA7B-4CCF-973B-6C3F9A8047AE}" destId="{5CEF4813-57B1-426B-B3B4-3854066EB15B}" srcOrd="1" destOrd="0" presId="urn:microsoft.com/office/officeart/2005/8/layout/vList4#1"/>
    <dgm:cxn modelId="{2E862B39-0B10-42B9-95E9-2D89EE978996}" type="presParOf" srcId="{74E41BEC-CA7B-4CCF-973B-6C3F9A8047AE}" destId="{05EFF107-7152-41DF-95DB-46AA0EED3357}" srcOrd="2" destOrd="0" presId="urn:microsoft.com/office/officeart/2005/8/layout/vList4#1"/>
    <dgm:cxn modelId="{EBBA7524-3D06-44BE-9171-A504D894A2F1}" type="presParOf" srcId="{03F41989-371A-4992-885B-7315FAC48A83}" destId="{321EF485-284C-41F1-865F-131AE74E0336}" srcOrd="1" destOrd="0" presId="urn:microsoft.com/office/officeart/2005/8/layout/vList4#1"/>
    <dgm:cxn modelId="{75198067-8C18-4F40-B002-404FD55B35EC}" type="presParOf" srcId="{03F41989-371A-4992-885B-7315FAC48A83}" destId="{F714D116-2495-4150-83FA-98A8DD8F18CD}" srcOrd="2" destOrd="0" presId="urn:microsoft.com/office/officeart/2005/8/layout/vList4#1"/>
    <dgm:cxn modelId="{32C7C492-A282-4DDE-A183-FA7285329B0B}" type="presParOf" srcId="{F714D116-2495-4150-83FA-98A8DD8F18CD}" destId="{607D4917-C738-4424-B46F-784F0183CB5D}" srcOrd="0" destOrd="0" presId="urn:microsoft.com/office/officeart/2005/8/layout/vList4#1"/>
    <dgm:cxn modelId="{8D854C8B-69F2-4320-953B-FBAB48E550BE}" type="presParOf" srcId="{F714D116-2495-4150-83FA-98A8DD8F18CD}" destId="{CBD35BE7-A726-4524-BF99-EF6F2A4CD714}" srcOrd="1" destOrd="0" presId="urn:microsoft.com/office/officeart/2005/8/layout/vList4#1"/>
    <dgm:cxn modelId="{11B99547-B969-431F-868C-DD2B26D1A391}" type="presParOf" srcId="{F714D116-2495-4150-83FA-98A8DD8F18CD}" destId="{DA02C1AF-737B-4D4C-B35E-22FCFFDEA299}" srcOrd="2" destOrd="0" presId="urn:microsoft.com/office/officeart/2005/8/layout/vList4#1"/>
    <dgm:cxn modelId="{BA50512D-F102-4B9B-BE2C-DAA631D9F14E}" type="presParOf" srcId="{03F41989-371A-4992-885B-7315FAC48A83}" destId="{400FF332-0DF8-4F4F-946F-F148491E64E2}" srcOrd="3" destOrd="0" presId="urn:microsoft.com/office/officeart/2005/8/layout/vList4#1"/>
    <dgm:cxn modelId="{D6523AFC-2AB4-45CD-B6A0-C9C877A38AEF}" type="presParOf" srcId="{03F41989-371A-4992-885B-7315FAC48A83}" destId="{E776D179-8862-448A-8396-02452EE5696F}" srcOrd="4" destOrd="0" presId="urn:microsoft.com/office/officeart/2005/8/layout/vList4#1"/>
    <dgm:cxn modelId="{0D08C1AE-7F04-4395-AC40-D56579CA5F53}" type="presParOf" srcId="{E776D179-8862-448A-8396-02452EE5696F}" destId="{2DA59EE9-D0A4-408B-AA18-BADBC62BE20F}" srcOrd="0" destOrd="0" presId="urn:microsoft.com/office/officeart/2005/8/layout/vList4#1"/>
    <dgm:cxn modelId="{108CDE6F-AE69-406B-8CAA-090E403AB56D}" type="presParOf" srcId="{E776D179-8862-448A-8396-02452EE5696F}" destId="{64B0EEA2-9C6C-40FB-90F1-67CDCC361335}" srcOrd="1" destOrd="0" presId="urn:microsoft.com/office/officeart/2005/8/layout/vList4#1"/>
    <dgm:cxn modelId="{5196D2C9-78CA-4E8B-A3B1-05A2AC515F2D}" type="presParOf" srcId="{E776D179-8862-448A-8396-02452EE5696F}" destId="{1349C43F-8EF0-4429-BDE4-15A99F3795F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5B47E6-4C80-4EB8-9F90-0B6AAE1A0CF8}" type="doc">
      <dgm:prSet loTypeId="urn:microsoft.com/office/officeart/2005/8/layout/vList4#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ka-GE"/>
        </a:p>
      </dgm:t>
    </dgm:pt>
    <dgm:pt modelId="{0F4A312E-572A-4CE6-A02F-B32894E0A11E}">
      <dgm:prSet phldrT="[ტექსტი]" custT="1"/>
      <dgm:spPr/>
      <dgm:t>
        <a:bodyPr/>
        <a:lstStyle/>
        <a:p>
          <a:pPr marL="223838" indent="-223838" algn="just">
            <a:tabLst>
              <a:tab pos="401638" algn="l"/>
            </a:tabLst>
          </a:pP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4. განსაზღვრულია </a:t>
          </a:r>
          <a:r>
            <a:rPr lang="en-US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pH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დიფერენცირებული მეთოდით 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ოჯალეშის, ალექსანდროულის, ტოლას საფერეს, ოცხანური საფერეს, მუჯურეთულის, კაბისტონის, ძველშავის და ჩხავერის   ყურძნის ჭაჭაში (არაფერმენტირებული და ფერმენტირებული) ანტოციანების საერთო რაოდენობა; მაღალი შემცველობით გამოირჩევა ტოლას საფერავის, ოცხანური საფერეს,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როგორც არაფერმენტირებული,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ასევე ფერმენტირებული ჭაჭა. დომინანტი ნაერთი ყველა ჯიშში მალვიდინ 3 -გლუკოზიდია.</a:t>
          </a:r>
          <a:endParaRPr lang="ka-GE" sz="1400" b="1" dirty="0">
            <a:solidFill>
              <a:srgbClr val="002060"/>
            </a:solidFill>
          </a:endParaRPr>
        </a:p>
      </dgm:t>
    </dgm:pt>
    <dgm:pt modelId="{A9B7FC7F-A988-41F5-BFF7-CBBEFECA0D73}" type="parTrans" cxnId="{4C39E00D-3E73-42F4-A028-3BEAD508F4F4}">
      <dgm:prSet/>
      <dgm:spPr/>
      <dgm:t>
        <a:bodyPr/>
        <a:lstStyle/>
        <a:p>
          <a:endParaRPr lang="ka-GE" sz="2000"/>
        </a:p>
      </dgm:t>
    </dgm:pt>
    <dgm:pt modelId="{CCDA1A5A-DEF9-4ABE-BF2D-DC996CE8500B}" type="sibTrans" cxnId="{4C39E00D-3E73-42F4-A028-3BEAD508F4F4}">
      <dgm:prSet/>
      <dgm:spPr/>
      <dgm:t>
        <a:bodyPr/>
        <a:lstStyle/>
        <a:p>
          <a:endParaRPr lang="ka-GE" sz="2000"/>
        </a:p>
      </dgm:t>
    </dgm:pt>
    <dgm:pt modelId="{701A07C6-C8E9-4C0A-A605-3CDCC2282B30}">
      <dgm:prSet phldrT="[ტექსტი]" custT="1"/>
      <dgm:spPr/>
      <dgm:t>
        <a:bodyPr/>
        <a:lstStyle/>
        <a:p>
          <a:pPr marL="176213" indent="-176213" algn="just"/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5. წიპწის ცხიმში </a:t>
          </a:r>
          <a:r>
            <a:rPr lang="ka-GE" sz="1400" b="1" dirty="0" err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გაზურ-ითხური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ქრომატოგრაფიით იდენტიფიცირებულია ცხიმოვანი მჟავები: ლინოლეინის, ოლეინის, პალმიტინის, სტეარინის.</a:t>
          </a:r>
          <a:endParaRPr lang="ka-GE" sz="1400" b="1" dirty="0">
            <a:solidFill>
              <a:srgbClr val="002060"/>
            </a:solidFill>
          </a:endParaRPr>
        </a:p>
      </dgm:t>
    </dgm:pt>
    <dgm:pt modelId="{173EB75A-E0A3-478C-84CE-C2AAB56C96A0}" type="parTrans" cxnId="{78F182C4-9A30-47CD-8C3B-7D23812D952C}">
      <dgm:prSet/>
      <dgm:spPr/>
      <dgm:t>
        <a:bodyPr/>
        <a:lstStyle/>
        <a:p>
          <a:endParaRPr lang="ka-GE" sz="2000"/>
        </a:p>
      </dgm:t>
    </dgm:pt>
    <dgm:pt modelId="{4F97E906-DDFC-4A30-9671-F538D3E9393A}" type="sibTrans" cxnId="{78F182C4-9A30-47CD-8C3B-7D23812D952C}">
      <dgm:prSet/>
      <dgm:spPr/>
      <dgm:t>
        <a:bodyPr/>
        <a:lstStyle/>
        <a:p>
          <a:endParaRPr lang="ka-GE" sz="2000"/>
        </a:p>
      </dgm:t>
    </dgm:pt>
    <dgm:pt modelId="{E8873A69-C214-4965-A813-D0BB5144F676}">
      <dgm:prSet phldrT="[ტექსტი]" custT="1"/>
      <dgm:spPr/>
      <dgm:t>
        <a:bodyPr/>
        <a:lstStyle/>
        <a:p>
          <a:pPr marL="223838" indent="-223838" algn="just"/>
          <a:r>
            <a:rPr lang="ka-GE" sz="1400" b="1" dirty="0" smtClean="0">
              <a:solidFill>
                <a:srgbClr val="000058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6  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ვაზის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წითელყურძნიანი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 ჯიშების ალექსანდროულის,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მუჯურეთულის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, საფერავის,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ოცხანური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 საფერეს და ოჯალეშის ყურძნიდან დაყენებულ   ღვინოში 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იდენტიფიცირებულია 9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ანტოციანი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 დელფინიდინ-3-O-გლუკოზიდი, ციანიდინ-3-O-გლუკოზიდი, 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პეტუნიდინ-3-O-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პეონიდინ-3-O-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მალვიდინ-3-O-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პეონიდინ-3-O-აცეტილ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მალვიდინ-3-O-აცეტილ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პეონიდინ-3-O-კუმარილ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და მალვიდინ-3-O-კუმარილ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ყველა ნიმუშში რაოდენობრივად დომინანტობს მალვიდინ-3-0-გლუკოზიდი.</a:t>
          </a:r>
          <a:r>
            <a:rPr lang="ka-GE" sz="1400" b="1" dirty="0" smtClean="0">
              <a:solidFill>
                <a:srgbClr val="000058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. </a:t>
          </a:r>
          <a:endParaRPr lang="ka-GE" sz="1400" b="1" dirty="0">
            <a:solidFill>
              <a:srgbClr val="000058"/>
            </a:solidFill>
          </a:endParaRPr>
        </a:p>
      </dgm:t>
    </dgm:pt>
    <dgm:pt modelId="{24F414BA-779A-4677-A659-ED4898B9104E}" type="parTrans" cxnId="{4C1D0E4D-C794-4C3A-B11B-D3FD5A47C8B9}">
      <dgm:prSet/>
      <dgm:spPr/>
      <dgm:t>
        <a:bodyPr/>
        <a:lstStyle/>
        <a:p>
          <a:endParaRPr lang="ka-GE" sz="2000"/>
        </a:p>
      </dgm:t>
    </dgm:pt>
    <dgm:pt modelId="{8755AE1B-2AAB-4D96-BD30-350BB3732057}" type="sibTrans" cxnId="{4C1D0E4D-C794-4C3A-B11B-D3FD5A47C8B9}">
      <dgm:prSet/>
      <dgm:spPr/>
      <dgm:t>
        <a:bodyPr/>
        <a:lstStyle/>
        <a:p>
          <a:endParaRPr lang="ka-GE" sz="2000"/>
        </a:p>
      </dgm:t>
    </dgm:pt>
    <dgm:pt modelId="{03F41989-371A-4992-885B-7315FAC48A83}" type="pres">
      <dgm:prSet presAssocID="{455B47E6-4C80-4EB8-9F90-0B6AAE1A0C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ka-GE"/>
        </a:p>
      </dgm:t>
    </dgm:pt>
    <dgm:pt modelId="{74E41BEC-CA7B-4CCF-973B-6C3F9A8047AE}" type="pres">
      <dgm:prSet presAssocID="{0F4A312E-572A-4CE6-A02F-B32894E0A11E}" presName="comp" presStyleCnt="0"/>
      <dgm:spPr/>
    </dgm:pt>
    <dgm:pt modelId="{B3318A6E-4E40-43C7-8F6B-3FF3B7650E26}" type="pres">
      <dgm:prSet presAssocID="{0F4A312E-572A-4CE6-A02F-B32894E0A11E}" presName="box" presStyleLbl="node1" presStyleIdx="0" presStyleCnt="3" custScaleY="98457"/>
      <dgm:spPr/>
      <dgm:t>
        <a:bodyPr/>
        <a:lstStyle/>
        <a:p>
          <a:endParaRPr lang="ka-GE"/>
        </a:p>
      </dgm:t>
    </dgm:pt>
    <dgm:pt modelId="{5CEF4813-57B1-426B-B3B4-3854066EB15B}" type="pres">
      <dgm:prSet presAssocID="{0F4A312E-572A-4CE6-A02F-B32894E0A11E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ka-GE"/>
        </a:p>
      </dgm:t>
    </dgm:pt>
    <dgm:pt modelId="{05EFF107-7152-41DF-95DB-46AA0EED3357}" type="pres">
      <dgm:prSet presAssocID="{0F4A312E-572A-4CE6-A02F-B32894E0A11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321EF485-284C-41F1-865F-131AE74E0336}" type="pres">
      <dgm:prSet presAssocID="{CCDA1A5A-DEF9-4ABE-BF2D-DC996CE8500B}" presName="spacer" presStyleCnt="0"/>
      <dgm:spPr/>
    </dgm:pt>
    <dgm:pt modelId="{F714D116-2495-4150-83FA-98A8DD8F18CD}" type="pres">
      <dgm:prSet presAssocID="{701A07C6-C8E9-4C0A-A605-3CDCC2282B30}" presName="comp" presStyleCnt="0"/>
      <dgm:spPr/>
    </dgm:pt>
    <dgm:pt modelId="{607D4917-C738-4424-B46F-784F0183CB5D}" type="pres">
      <dgm:prSet presAssocID="{701A07C6-C8E9-4C0A-A605-3CDCC2282B30}" presName="box" presStyleLbl="node1" presStyleIdx="1" presStyleCnt="3" custScaleY="47714"/>
      <dgm:spPr/>
      <dgm:t>
        <a:bodyPr/>
        <a:lstStyle/>
        <a:p>
          <a:endParaRPr lang="ka-GE"/>
        </a:p>
      </dgm:t>
    </dgm:pt>
    <dgm:pt modelId="{CBD35BE7-A726-4524-BF99-EF6F2A4CD714}" type="pres">
      <dgm:prSet presAssocID="{701A07C6-C8E9-4C0A-A605-3CDCC2282B3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ka-GE"/>
        </a:p>
      </dgm:t>
    </dgm:pt>
    <dgm:pt modelId="{DA02C1AF-737B-4D4C-B35E-22FCFFDEA299}" type="pres">
      <dgm:prSet presAssocID="{701A07C6-C8E9-4C0A-A605-3CDCC2282B3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400FF332-0DF8-4F4F-946F-F148491E64E2}" type="pres">
      <dgm:prSet presAssocID="{4F97E906-DDFC-4A30-9671-F538D3E9393A}" presName="spacer" presStyleCnt="0"/>
      <dgm:spPr/>
    </dgm:pt>
    <dgm:pt modelId="{E776D179-8862-448A-8396-02452EE5696F}" type="pres">
      <dgm:prSet presAssocID="{E8873A69-C214-4965-A813-D0BB5144F676}" presName="comp" presStyleCnt="0"/>
      <dgm:spPr/>
    </dgm:pt>
    <dgm:pt modelId="{2DA59EE9-D0A4-408B-AA18-BADBC62BE20F}" type="pres">
      <dgm:prSet presAssocID="{E8873A69-C214-4965-A813-D0BB5144F676}" presName="box" presStyleLbl="node1" presStyleIdx="2" presStyleCnt="3" custScaleY="123769"/>
      <dgm:spPr/>
      <dgm:t>
        <a:bodyPr/>
        <a:lstStyle/>
        <a:p>
          <a:endParaRPr lang="ka-GE"/>
        </a:p>
      </dgm:t>
    </dgm:pt>
    <dgm:pt modelId="{64B0EEA2-9C6C-40FB-90F1-67CDCC361335}" type="pres">
      <dgm:prSet presAssocID="{E8873A69-C214-4965-A813-D0BB5144F676}" presName="img" presStyleLbl="fgImgPlace1" presStyleIdx="2" presStyleCnt="3" custFlipHor="1" custScaleX="93815" custScaleY="25615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ka-GE"/>
        </a:p>
      </dgm:t>
    </dgm:pt>
    <dgm:pt modelId="{1349C43F-8EF0-4429-BDE4-15A99F3795FD}" type="pres">
      <dgm:prSet presAssocID="{E8873A69-C214-4965-A813-D0BB5144F67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</dgm:ptLst>
  <dgm:cxnLst>
    <dgm:cxn modelId="{4C39E00D-3E73-42F4-A028-3BEAD508F4F4}" srcId="{455B47E6-4C80-4EB8-9F90-0B6AAE1A0CF8}" destId="{0F4A312E-572A-4CE6-A02F-B32894E0A11E}" srcOrd="0" destOrd="0" parTransId="{A9B7FC7F-A988-41F5-BFF7-CBBEFECA0D73}" sibTransId="{CCDA1A5A-DEF9-4ABE-BF2D-DC996CE8500B}"/>
    <dgm:cxn modelId="{19C3A13C-FC7A-4BCB-A86A-314F076D1B8C}" type="presOf" srcId="{E8873A69-C214-4965-A813-D0BB5144F676}" destId="{2DA59EE9-D0A4-408B-AA18-BADBC62BE20F}" srcOrd="0" destOrd="0" presId="urn:microsoft.com/office/officeart/2005/8/layout/vList4#2"/>
    <dgm:cxn modelId="{8D36DD27-B279-49FB-BEDF-6507FBB61024}" type="presOf" srcId="{0F4A312E-572A-4CE6-A02F-B32894E0A11E}" destId="{05EFF107-7152-41DF-95DB-46AA0EED3357}" srcOrd="1" destOrd="0" presId="urn:microsoft.com/office/officeart/2005/8/layout/vList4#2"/>
    <dgm:cxn modelId="{5E67222A-1B54-4090-BF43-7F0CAA8421FB}" type="presOf" srcId="{455B47E6-4C80-4EB8-9F90-0B6AAE1A0CF8}" destId="{03F41989-371A-4992-885B-7315FAC48A83}" srcOrd="0" destOrd="0" presId="urn:microsoft.com/office/officeart/2005/8/layout/vList4#2"/>
    <dgm:cxn modelId="{12CC00AB-F5B0-41E8-A561-73FA38B59019}" type="presOf" srcId="{701A07C6-C8E9-4C0A-A605-3CDCC2282B30}" destId="{607D4917-C738-4424-B46F-784F0183CB5D}" srcOrd="0" destOrd="0" presId="urn:microsoft.com/office/officeart/2005/8/layout/vList4#2"/>
    <dgm:cxn modelId="{78F182C4-9A30-47CD-8C3B-7D23812D952C}" srcId="{455B47E6-4C80-4EB8-9F90-0B6AAE1A0CF8}" destId="{701A07C6-C8E9-4C0A-A605-3CDCC2282B30}" srcOrd="1" destOrd="0" parTransId="{173EB75A-E0A3-478C-84CE-C2AAB56C96A0}" sibTransId="{4F97E906-DDFC-4A30-9671-F538D3E9393A}"/>
    <dgm:cxn modelId="{B86FFE92-8E5A-419A-97F3-EF1186B4F348}" type="presOf" srcId="{0F4A312E-572A-4CE6-A02F-B32894E0A11E}" destId="{B3318A6E-4E40-43C7-8F6B-3FF3B7650E26}" srcOrd="0" destOrd="0" presId="urn:microsoft.com/office/officeart/2005/8/layout/vList4#2"/>
    <dgm:cxn modelId="{4C1D0E4D-C794-4C3A-B11B-D3FD5A47C8B9}" srcId="{455B47E6-4C80-4EB8-9F90-0B6AAE1A0CF8}" destId="{E8873A69-C214-4965-A813-D0BB5144F676}" srcOrd="2" destOrd="0" parTransId="{24F414BA-779A-4677-A659-ED4898B9104E}" sibTransId="{8755AE1B-2AAB-4D96-BD30-350BB3732057}"/>
    <dgm:cxn modelId="{134BA9B3-FCDE-4D87-8A0B-CD396957430B}" type="presOf" srcId="{701A07C6-C8E9-4C0A-A605-3CDCC2282B30}" destId="{DA02C1AF-737B-4D4C-B35E-22FCFFDEA299}" srcOrd="1" destOrd="0" presId="urn:microsoft.com/office/officeart/2005/8/layout/vList4#2"/>
    <dgm:cxn modelId="{2C2E43AA-E0FD-403D-8097-9C1CF804D39D}" type="presOf" srcId="{E8873A69-C214-4965-A813-D0BB5144F676}" destId="{1349C43F-8EF0-4429-BDE4-15A99F3795FD}" srcOrd="1" destOrd="0" presId="urn:microsoft.com/office/officeart/2005/8/layout/vList4#2"/>
    <dgm:cxn modelId="{C6DCFF73-D056-4161-917F-3B2378BBD6BB}" type="presParOf" srcId="{03F41989-371A-4992-885B-7315FAC48A83}" destId="{74E41BEC-CA7B-4CCF-973B-6C3F9A8047AE}" srcOrd="0" destOrd="0" presId="urn:microsoft.com/office/officeart/2005/8/layout/vList4#2"/>
    <dgm:cxn modelId="{8A8C004C-EF01-4296-9269-A9C93DB42BA4}" type="presParOf" srcId="{74E41BEC-CA7B-4CCF-973B-6C3F9A8047AE}" destId="{B3318A6E-4E40-43C7-8F6B-3FF3B7650E26}" srcOrd="0" destOrd="0" presId="urn:microsoft.com/office/officeart/2005/8/layout/vList4#2"/>
    <dgm:cxn modelId="{FBAF3D9F-51A2-4F73-908C-1F2346F1D8B8}" type="presParOf" srcId="{74E41BEC-CA7B-4CCF-973B-6C3F9A8047AE}" destId="{5CEF4813-57B1-426B-B3B4-3854066EB15B}" srcOrd="1" destOrd="0" presId="urn:microsoft.com/office/officeart/2005/8/layout/vList4#2"/>
    <dgm:cxn modelId="{A51329BA-25A4-4D02-8877-931293758324}" type="presParOf" srcId="{74E41BEC-CA7B-4CCF-973B-6C3F9A8047AE}" destId="{05EFF107-7152-41DF-95DB-46AA0EED3357}" srcOrd="2" destOrd="0" presId="urn:microsoft.com/office/officeart/2005/8/layout/vList4#2"/>
    <dgm:cxn modelId="{31278F8B-739D-4ABD-88AA-06470FEDA081}" type="presParOf" srcId="{03F41989-371A-4992-885B-7315FAC48A83}" destId="{321EF485-284C-41F1-865F-131AE74E0336}" srcOrd="1" destOrd="0" presId="urn:microsoft.com/office/officeart/2005/8/layout/vList4#2"/>
    <dgm:cxn modelId="{39BF891C-67E6-459F-BF0A-0D6BBCA46619}" type="presParOf" srcId="{03F41989-371A-4992-885B-7315FAC48A83}" destId="{F714D116-2495-4150-83FA-98A8DD8F18CD}" srcOrd="2" destOrd="0" presId="urn:microsoft.com/office/officeart/2005/8/layout/vList4#2"/>
    <dgm:cxn modelId="{DBCD03DC-3223-4ACD-A5B2-FC99F1609182}" type="presParOf" srcId="{F714D116-2495-4150-83FA-98A8DD8F18CD}" destId="{607D4917-C738-4424-B46F-784F0183CB5D}" srcOrd="0" destOrd="0" presId="urn:microsoft.com/office/officeart/2005/8/layout/vList4#2"/>
    <dgm:cxn modelId="{6B071479-B872-4721-8F50-44CCAF50802C}" type="presParOf" srcId="{F714D116-2495-4150-83FA-98A8DD8F18CD}" destId="{CBD35BE7-A726-4524-BF99-EF6F2A4CD714}" srcOrd="1" destOrd="0" presId="urn:microsoft.com/office/officeart/2005/8/layout/vList4#2"/>
    <dgm:cxn modelId="{A44312AD-AE65-4861-A9A5-B05CF5237654}" type="presParOf" srcId="{F714D116-2495-4150-83FA-98A8DD8F18CD}" destId="{DA02C1AF-737B-4D4C-B35E-22FCFFDEA299}" srcOrd="2" destOrd="0" presId="urn:microsoft.com/office/officeart/2005/8/layout/vList4#2"/>
    <dgm:cxn modelId="{210C3DF5-21A9-4F51-9B83-A4EC6FFF0CCF}" type="presParOf" srcId="{03F41989-371A-4992-885B-7315FAC48A83}" destId="{400FF332-0DF8-4F4F-946F-F148491E64E2}" srcOrd="3" destOrd="0" presId="urn:microsoft.com/office/officeart/2005/8/layout/vList4#2"/>
    <dgm:cxn modelId="{F23DEC0F-A2C7-4107-8202-BB3F8A685727}" type="presParOf" srcId="{03F41989-371A-4992-885B-7315FAC48A83}" destId="{E776D179-8862-448A-8396-02452EE5696F}" srcOrd="4" destOrd="0" presId="urn:microsoft.com/office/officeart/2005/8/layout/vList4#2"/>
    <dgm:cxn modelId="{C7AE6694-BD4E-432C-B6A4-E54B1F008663}" type="presParOf" srcId="{E776D179-8862-448A-8396-02452EE5696F}" destId="{2DA59EE9-D0A4-408B-AA18-BADBC62BE20F}" srcOrd="0" destOrd="0" presId="urn:microsoft.com/office/officeart/2005/8/layout/vList4#2"/>
    <dgm:cxn modelId="{FB091924-FA3D-403D-8262-1A0322F70B58}" type="presParOf" srcId="{E776D179-8862-448A-8396-02452EE5696F}" destId="{64B0EEA2-9C6C-40FB-90F1-67CDCC361335}" srcOrd="1" destOrd="0" presId="urn:microsoft.com/office/officeart/2005/8/layout/vList4#2"/>
    <dgm:cxn modelId="{54A3077D-E0BB-421E-8092-FC4C59D6FEE2}" type="presParOf" srcId="{E776D179-8862-448A-8396-02452EE5696F}" destId="{1349C43F-8EF0-4429-BDE4-15A99F3795FD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5B47E6-4C80-4EB8-9F90-0B6AAE1A0CF8}" type="doc">
      <dgm:prSet loTypeId="urn:microsoft.com/office/officeart/2005/8/layout/vList4#3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ka-GE"/>
        </a:p>
      </dgm:t>
    </dgm:pt>
    <dgm:pt modelId="{0F4A312E-572A-4CE6-A02F-B32894E0A11E}">
      <dgm:prSet phldrT="[ტექსტი]" custT="1"/>
      <dgm:spPr/>
      <dgm:t>
        <a:bodyPr/>
        <a:lstStyle/>
        <a:p>
          <a:pPr marL="223838" indent="-223838" algn="just"/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7. მიღებულ იქნა სუპერფლუიდური CO</a:t>
          </a:r>
          <a:r>
            <a:rPr lang="ka-GE" sz="1400" b="1" baseline="-250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2</a:t>
          </a:r>
          <a:r>
            <a:rPr lang="en-US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ექსტრაქციით ყურძნის ჭაჭიდან (ფერმენტირებული და არაფერმენტირებული) ჰიდროფილური ექსტრაქტი, დადგენილ იქნა ექსტრაქციის პროცესის პარამეტრები:  წნევა 250 ბარი, ტემპერატურა</a:t>
          </a:r>
          <a:r>
            <a:rPr lang="en-US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-</a:t>
          </a:r>
          <a:r>
            <a:rPr lang="en-US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40 </a:t>
          </a:r>
          <a:r>
            <a:rPr lang="ka-GE" sz="1400" b="1" baseline="300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0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C,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CO</a:t>
          </a:r>
          <a:r>
            <a:rPr lang="ka-GE" sz="1400" b="1" baseline="-250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2</a:t>
          </a:r>
          <a:r>
            <a:rPr lang="en-US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მიწოდების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სიჩქარე 2 კგ/სთ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, ექსტრაქციის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ხანგრძლივობა 4 სთ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, კოსოლვენტი 20% ეთილის სპირტი ნახშირორჟანგთან მიმართებაში.</a:t>
          </a:r>
          <a:endParaRPr lang="ka-GE" sz="1400" b="1" dirty="0">
            <a:solidFill>
              <a:srgbClr val="002060"/>
            </a:solidFill>
          </a:endParaRPr>
        </a:p>
      </dgm:t>
    </dgm:pt>
    <dgm:pt modelId="{A9B7FC7F-A988-41F5-BFF7-CBBEFECA0D73}" type="parTrans" cxnId="{4C39E00D-3E73-42F4-A028-3BEAD508F4F4}">
      <dgm:prSet/>
      <dgm:spPr/>
      <dgm:t>
        <a:bodyPr/>
        <a:lstStyle/>
        <a:p>
          <a:endParaRPr lang="ka-GE" sz="2000"/>
        </a:p>
      </dgm:t>
    </dgm:pt>
    <dgm:pt modelId="{CCDA1A5A-DEF9-4ABE-BF2D-DC996CE8500B}" type="sibTrans" cxnId="{4C39E00D-3E73-42F4-A028-3BEAD508F4F4}">
      <dgm:prSet/>
      <dgm:spPr/>
      <dgm:t>
        <a:bodyPr/>
        <a:lstStyle/>
        <a:p>
          <a:endParaRPr lang="ka-GE" sz="2000"/>
        </a:p>
      </dgm:t>
    </dgm:pt>
    <dgm:pt modelId="{701A07C6-C8E9-4C0A-A605-3CDCC2282B30}">
      <dgm:prSet phldrT="[ტექსტი]" custT="1"/>
      <dgm:spPr/>
      <dgm:t>
        <a:bodyPr/>
        <a:lstStyle/>
        <a:p>
          <a:pPr marL="176213" indent="-176213" algn="just"/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8. იდენტიფიცირებული იქნა ულტრამაღალი წნევის სითხური ქრომატოგრაფით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და მას-დეტექტირებით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წიპწის ჰიდროფილურ ექსტრაქტში ბიოლოგიურად აქტიური ნივთიერებები, კარბომჟავები: გალის, ლიმონის, სირინგის მჟავა, გალის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მჟავას გლუკოზიდი; 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ფლავან-3-ოლებიდან: კატექინი, ეპი-კატექინი,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ეპი-კატექინ გალატი; ფლავონოლებიდან - კვერცეტინ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3-რამნოზიდი,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პოლიმერებიდან - პროანტოციანის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დიმერი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და  ტრიმერი.</a:t>
          </a:r>
          <a:endParaRPr lang="ka-GE" sz="1400" b="1" dirty="0">
            <a:solidFill>
              <a:srgbClr val="002060"/>
            </a:solidFill>
          </a:endParaRPr>
        </a:p>
      </dgm:t>
    </dgm:pt>
    <dgm:pt modelId="{173EB75A-E0A3-478C-84CE-C2AAB56C96A0}" type="parTrans" cxnId="{78F182C4-9A30-47CD-8C3B-7D23812D952C}">
      <dgm:prSet/>
      <dgm:spPr/>
      <dgm:t>
        <a:bodyPr/>
        <a:lstStyle/>
        <a:p>
          <a:endParaRPr lang="ka-GE" sz="2000"/>
        </a:p>
      </dgm:t>
    </dgm:pt>
    <dgm:pt modelId="{4F97E906-DDFC-4A30-9671-F538D3E9393A}" type="sibTrans" cxnId="{78F182C4-9A30-47CD-8C3B-7D23812D952C}">
      <dgm:prSet/>
      <dgm:spPr/>
      <dgm:t>
        <a:bodyPr/>
        <a:lstStyle/>
        <a:p>
          <a:endParaRPr lang="ka-GE" sz="2000"/>
        </a:p>
      </dgm:t>
    </dgm:pt>
    <dgm:pt modelId="{E8873A69-C214-4965-A813-D0BB5144F676}">
      <dgm:prSet phldrT="[ტექსტი]" custT="1"/>
      <dgm:spPr/>
      <dgm:t>
        <a:bodyPr/>
        <a:lstStyle/>
        <a:p>
          <a:pPr marL="223838" indent="-223838" algn="just"/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9. განსაზღვრულია სპექტრალური მეთოდით არაფერმენტირებული და ფერმენტირებული წიპწიდან მიღებულ ჰიდროფილურ ექსტრაქტში ბიოლოგიურად აქტიური ნაერთების რაოდენობრივი შემცველობა: ფენოლური ნაერთების საერთო რაოდენობა - 4468 მგ (არაფერმენტირებულში), 1163 მგ (ფერმენტირებულში), ფლავან-3-ოლები 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- 2213 მგ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(არაფერმენტირებულში),  1008 მგ (ფერმენტირებულში), ლეიკოანტოციანები -1235 მგ (ფერმენტირებულში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), 846 მგ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(არაფერმენტირებულში</a:t>
          </a:r>
          <a:r>
            <a:rPr lang="ka-GE" sz="1400" b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) 100 გ </a:t>
          </a:r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მშრალ მასაზე გადაანგარიშებით.</a:t>
          </a:r>
          <a:endParaRPr lang="ka-GE" sz="1400" b="1" dirty="0">
            <a:solidFill>
              <a:srgbClr val="002060"/>
            </a:solidFill>
          </a:endParaRPr>
        </a:p>
      </dgm:t>
    </dgm:pt>
    <dgm:pt modelId="{24F414BA-779A-4677-A659-ED4898B9104E}" type="parTrans" cxnId="{4C1D0E4D-C794-4C3A-B11B-D3FD5A47C8B9}">
      <dgm:prSet/>
      <dgm:spPr/>
      <dgm:t>
        <a:bodyPr/>
        <a:lstStyle/>
        <a:p>
          <a:endParaRPr lang="ka-GE" sz="2000"/>
        </a:p>
      </dgm:t>
    </dgm:pt>
    <dgm:pt modelId="{8755AE1B-2AAB-4D96-BD30-350BB3732057}" type="sibTrans" cxnId="{4C1D0E4D-C794-4C3A-B11B-D3FD5A47C8B9}">
      <dgm:prSet/>
      <dgm:spPr/>
      <dgm:t>
        <a:bodyPr/>
        <a:lstStyle/>
        <a:p>
          <a:endParaRPr lang="ka-GE" sz="2000"/>
        </a:p>
      </dgm:t>
    </dgm:pt>
    <dgm:pt modelId="{03F41989-371A-4992-885B-7315FAC48A83}" type="pres">
      <dgm:prSet presAssocID="{455B47E6-4C80-4EB8-9F90-0B6AAE1A0C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ka-GE"/>
        </a:p>
      </dgm:t>
    </dgm:pt>
    <dgm:pt modelId="{74E41BEC-CA7B-4CCF-973B-6C3F9A8047AE}" type="pres">
      <dgm:prSet presAssocID="{0F4A312E-572A-4CE6-A02F-B32894E0A11E}" presName="comp" presStyleCnt="0"/>
      <dgm:spPr/>
    </dgm:pt>
    <dgm:pt modelId="{B3318A6E-4E40-43C7-8F6B-3FF3B7650E26}" type="pres">
      <dgm:prSet presAssocID="{0F4A312E-572A-4CE6-A02F-B32894E0A11E}" presName="box" presStyleLbl="node1" presStyleIdx="0" presStyleCnt="3" custScaleY="98457"/>
      <dgm:spPr/>
      <dgm:t>
        <a:bodyPr/>
        <a:lstStyle/>
        <a:p>
          <a:endParaRPr lang="ka-GE"/>
        </a:p>
      </dgm:t>
    </dgm:pt>
    <dgm:pt modelId="{5CEF4813-57B1-426B-B3B4-3854066EB15B}" type="pres">
      <dgm:prSet presAssocID="{0F4A312E-572A-4CE6-A02F-B32894E0A11E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ka-GE"/>
        </a:p>
      </dgm:t>
    </dgm:pt>
    <dgm:pt modelId="{05EFF107-7152-41DF-95DB-46AA0EED3357}" type="pres">
      <dgm:prSet presAssocID="{0F4A312E-572A-4CE6-A02F-B32894E0A11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321EF485-284C-41F1-865F-131AE74E0336}" type="pres">
      <dgm:prSet presAssocID="{CCDA1A5A-DEF9-4ABE-BF2D-DC996CE8500B}" presName="spacer" presStyleCnt="0"/>
      <dgm:spPr/>
    </dgm:pt>
    <dgm:pt modelId="{F714D116-2495-4150-83FA-98A8DD8F18CD}" type="pres">
      <dgm:prSet presAssocID="{701A07C6-C8E9-4C0A-A605-3CDCC2282B30}" presName="comp" presStyleCnt="0"/>
      <dgm:spPr/>
    </dgm:pt>
    <dgm:pt modelId="{607D4917-C738-4424-B46F-784F0183CB5D}" type="pres">
      <dgm:prSet presAssocID="{701A07C6-C8E9-4C0A-A605-3CDCC2282B30}" presName="box" presStyleLbl="node1" presStyleIdx="1" presStyleCnt="3"/>
      <dgm:spPr/>
      <dgm:t>
        <a:bodyPr/>
        <a:lstStyle/>
        <a:p>
          <a:endParaRPr lang="ka-GE"/>
        </a:p>
      </dgm:t>
    </dgm:pt>
    <dgm:pt modelId="{CBD35BE7-A726-4524-BF99-EF6F2A4CD714}" type="pres">
      <dgm:prSet presAssocID="{701A07C6-C8E9-4C0A-A605-3CDCC2282B3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ka-GE"/>
        </a:p>
      </dgm:t>
    </dgm:pt>
    <dgm:pt modelId="{DA02C1AF-737B-4D4C-B35E-22FCFFDEA299}" type="pres">
      <dgm:prSet presAssocID="{701A07C6-C8E9-4C0A-A605-3CDCC2282B3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400FF332-0DF8-4F4F-946F-F148491E64E2}" type="pres">
      <dgm:prSet presAssocID="{4F97E906-DDFC-4A30-9671-F538D3E9393A}" presName="spacer" presStyleCnt="0"/>
      <dgm:spPr/>
    </dgm:pt>
    <dgm:pt modelId="{E776D179-8862-448A-8396-02452EE5696F}" type="pres">
      <dgm:prSet presAssocID="{E8873A69-C214-4965-A813-D0BB5144F676}" presName="comp" presStyleCnt="0"/>
      <dgm:spPr/>
    </dgm:pt>
    <dgm:pt modelId="{2DA59EE9-D0A4-408B-AA18-BADBC62BE20F}" type="pres">
      <dgm:prSet presAssocID="{E8873A69-C214-4965-A813-D0BB5144F676}" presName="box" presStyleLbl="node1" presStyleIdx="2" presStyleCnt="3"/>
      <dgm:spPr/>
      <dgm:t>
        <a:bodyPr/>
        <a:lstStyle/>
        <a:p>
          <a:endParaRPr lang="ka-GE"/>
        </a:p>
      </dgm:t>
    </dgm:pt>
    <dgm:pt modelId="{64B0EEA2-9C6C-40FB-90F1-67CDCC361335}" type="pres">
      <dgm:prSet presAssocID="{E8873A69-C214-4965-A813-D0BB5144F676}" presName="img" presStyleLbl="fgImgPlac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ka-GE"/>
        </a:p>
      </dgm:t>
    </dgm:pt>
    <dgm:pt modelId="{1349C43F-8EF0-4429-BDE4-15A99F3795FD}" type="pres">
      <dgm:prSet presAssocID="{E8873A69-C214-4965-A813-D0BB5144F67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</dgm:ptLst>
  <dgm:cxnLst>
    <dgm:cxn modelId="{4F3205E3-DFA5-46BF-A30F-762561F191A8}" type="presOf" srcId="{E8873A69-C214-4965-A813-D0BB5144F676}" destId="{1349C43F-8EF0-4429-BDE4-15A99F3795FD}" srcOrd="1" destOrd="0" presId="urn:microsoft.com/office/officeart/2005/8/layout/vList4#3"/>
    <dgm:cxn modelId="{4C39E00D-3E73-42F4-A028-3BEAD508F4F4}" srcId="{455B47E6-4C80-4EB8-9F90-0B6AAE1A0CF8}" destId="{0F4A312E-572A-4CE6-A02F-B32894E0A11E}" srcOrd="0" destOrd="0" parTransId="{A9B7FC7F-A988-41F5-BFF7-CBBEFECA0D73}" sibTransId="{CCDA1A5A-DEF9-4ABE-BF2D-DC996CE8500B}"/>
    <dgm:cxn modelId="{0FBACE86-47CD-4D0D-9EEF-FE7A0793E9BC}" type="presOf" srcId="{455B47E6-4C80-4EB8-9F90-0B6AAE1A0CF8}" destId="{03F41989-371A-4992-885B-7315FAC48A83}" srcOrd="0" destOrd="0" presId="urn:microsoft.com/office/officeart/2005/8/layout/vList4#3"/>
    <dgm:cxn modelId="{BA04DB7A-6252-4350-9CC1-19E22DA4606E}" type="presOf" srcId="{701A07C6-C8E9-4C0A-A605-3CDCC2282B30}" destId="{DA02C1AF-737B-4D4C-B35E-22FCFFDEA299}" srcOrd="1" destOrd="0" presId="urn:microsoft.com/office/officeart/2005/8/layout/vList4#3"/>
    <dgm:cxn modelId="{A738242D-C5A8-4677-A32F-BDBBCFC9AF32}" type="presOf" srcId="{701A07C6-C8E9-4C0A-A605-3CDCC2282B30}" destId="{607D4917-C738-4424-B46F-784F0183CB5D}" srcOrd="0" destOrd="0" presId="urn:microsoft.com/office/officeart/2005/8/layout/vList4#3"/>
    <dgm:cxn modelId="{78F182C4-9A30-47CD-8C3B-7D23812D952C}" srcId="{455B47E6-4C80-4EB8-9F90-0B6AAE1A0CF8}" destId="{701A07C6-C8E9-4C0A-A605-3CDCC2282B30}" srcOrd="1" destOrd="0" parTransId="{173EB75A-E0A3-478C-84CE-C2AAB56C96A0}" sibTransId="{4F97E906-DDFC-4A30-9671-F538D3E9393A}"/>
    <dgm:cxn modelId="{F397BD70-42C8-43AF-8A69-84EFBF64EB91}" type="presOf" srcId="{0F4A312E-572A-4CE6-A02F-B32894E0A11E}" destId="{05EFF107-7152-41DF-95DB-46AA0EED3357}" srcOrd="1" destOrd="0" presId="urn:microsoft.com/office/officeart/2005/8/layout/vList4#3"/>
    <dgm:cxn modelId="{8838AD22-4C2E-455D-8AC5-B544238789A3}" type="presOf" srcId="{0F4A312E-572A-4CE6-A02F-B32894E0A11E}" destId="{B3318A6E-4E40-43C7-8F6B-3FF3B7650E26}" srcOrd="0" destOrd="0" presId="urn:microsoft.com/office/officeart/2005/8/layout/vList4#3"/>
    <dgm:cxn modelId="{4C1D0E4D-C794-4C3A-B11B-D3FD5A47C8B9}" srcId="{455B47E6-4C80-4EB8-9F90-0B6AAE1A0CF8}" destId="{E8873A69-C214-4965-A813-D0BB5144F676}" srcOrd="2" destOrd="0" parTransId="{24F414BA-779A-4677-A659-ED4898B9104E}" sibTransId="{8755AE1B-2AAB-4D96-BD30-350BB3732057}"/>
    <dgm:cxn modelId="{2AF21454-B198-4160-8301-850FC98DE4A0}" type="presOf" srcId="{E8873A69-C214-4965-A813-D0BB5144F676}" destId="{2DA59EE9-D0A4-408B-AA18-BADBC62BE20F}" srcOrd="0" destOrd="0" presId="urn:microsoft.com/office/officeart/2005/8/layout/vList4#3"/>
    <dgm:cxn modelId="{BBC47243-6357-4B02-B6F8-8AC0C4F665D4}" type="presParOf" srcId="{03F41989-371A-4992-885B-7315FAC48A83}" destId="{74E41BEC-CA7B-4CCF-973B-6C3F9A8047AE}" srcOrd="0" destOrd="0" presId="urn:microsoft.com/office/officeart/2005/8/layout/vList4#3"/>
    <dgm:cxn modelId="{ACBCB2E1-61D4-4CE6-A1F2-49B2F9E4A3EE}" type="presParOf" srcId="{74E41BEC-CA7B-4CCF-973B-6C3F9A8047AE}" destId="{B3318A6E-4E40-43C7-8F6B-3FF3B7650E26}" srcOrd="0" destOrd="0" presId="urn:microsoft.com/office/officeart/2005/8/layout/vList4#3"/>
    <dgm:cxn modelId="{61920AD0-00FA-4FA9-9A4B-45353178E71C}" type="presParOf" srcId="{74E41BEC-CA7B-4CCF-973B-6C3F9A8047AE}" destId="{5CEF4813-57B1-426B-B3B4-3854066EB15B}" srcOrd="1" destOrd="0" presId="urn:microsoft.com/office/officeart/2005/8/layout/vList4#3"/>
    <dgm:cxn modelId="{79552F58-19B9-47C9-8DC5-D3D7ABC351C3}" type="presParOf" srcId="{74E41BEC-CA7B-4CCF-973B-6C3F9A8047AE}" destId="{05EFF107-7152-41DF-95DB-46AA0EED3357}" srcOrd="2" destOrd="0" presId="urn:microsoft.com/office/officeart/2005/8/layout/vList4#3"/>
    <dgm:cxn modelId="{6BB1BED0-BA88-47C5-9177-6E661FAE0B86}" type="presParOf" srcId="{03F41989-371A-4992-885B-7315FAC48A83}" destId="{321EF485-284C-41F1-865F-131AE74E0336}" srcOrd="1" destOrd="0" presId="urn:microsoft.com/office/officeart/2005/8/layout/vList4#3"/>
    <dgm:cxn modelId="{CB99B2E8-6BDA-41F3-9788-32B5D3942AD8}" type="presParOf" srcId="{03F41989-371A-4992-885B-7315FAC48A83}" destId="{F714D116-2495-4150-83FA-98A8DD8F18CD}" srcOrd="2" destOrd="0" presId="urn:microsoft.com/office/officeart/2005/8/layout/vList4#3"/>
    <dgm:cxn modelId="{3AC4B84D-81F4-492D-B250-C02BD2BE0F24}" type="presParOf" srcId="{F714D116-2495-4150-83FA-98A8DD8F18CD}" destId="{607D4917-C738-4424-B46F-784F0183CB5D}" srcOrd="0" destOrd="0" presId="urn:microsoft.com/office/officeart/2005/8/layout/vList4#3"/>
    <dgm:cxn modelId="{197AB9F7-46D2-49BE-8374-89B5F7D3A66D}" type="presParOf" srcId="{F714D116-2495-4150-83FA-98A8DD8F18CD}" destId="{CBD35BE7-A726-4524-BF99-EF6F2A4CD714}" srcOrd="1" destOrd="0" presId="urn:microsoft.com/office/officeart/2005/8/layout/vList4#3"/>
    <dgm:cxn modelId="{630F0E56-FC83-4603-BCEA-3EA02D2CD91D}" type="presParOf" srcId="{F714D116-2495-4150-83FA-98A8DD8F18CD}" destId="{DA02C1AF-737B-4D4C-B35E-22FCFFDEA299}" srcOrd="2" destOrd="0" presId="urn:microsoft.com/office/officeart/2005/8/layout/vList4#3"/>
    <dgm:cxn modelId="{F33E9684-E535-4EE0-9B51-AE8AC30065A8}" type="presParOf" srcId="{03F41989-371A-4992-885B-7315FAC48A83}" destId="{400FF332-0DF8-4F4F-946F-F148491E64E2}" srcOrd="3" destOrd="0" presId="urn:microsoft.com/office/officeart/2005/8/layout/vList4#3"/>
    <dgm:cxn modelId="{5AB1B29D-C6DC-47B8-BF40-19FE83208C55}" type="presParOf" srcId="{03F41989-371A-4992-885B-7315FAC48A83}" destId="{E776D179-8862-448A-8396-02452EE5696F}" srcOrd="4" destOrd="0" presId="urn:microsoft.com/office/officeart/2005/8/layout/vList4#3"/>
    <dgm:cxn modelId="{0FA4F3EA-F4BA-45C9-84A3-DD495FF74050}" type="presParOf" srcId="{E776D179-8862-448A-8396-02452EE5696F}" destId="{2DA59EE9-D0A4-408B-AA18-BADBC62BE20F}" srcOrd="0" destOrd="0" presId="urn:microsoft.com/office/officeart/2005/8/layout/vList4#3"/>
    <dgm:cxn modelId="{86CFA116-90BD-4995-849E-023E1E4BCAD9}" type="presParOf" srcId="{E776D179-8862-448A-8396-02452EE5696F}" destId="{64B0EEA2-9C6C-40FB-90F1-67CDCC361335}" srcOrd="1" destOrd="0" presId="urn:microsoft.com/office/officeart/2005/8/layout/vList4#3"/>
    <dgm:cxn modelId="{FE3EE05F-9FF8-4CC0-AD30-0A71EF8A4662}" type="presParOf" srcId="{E776D179-8862-448A-8396-02452EE5696F}" destId="{1349C43F-8EF0-4429-BDE4-15A99F3795FD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5B47E6-4C80-4EB8-9F90-0B6AAE1A0CF8}" type="doc">
      <dgm:prSet loTypeId="urn:microsoft.com/office/officeart/2005/8/layout/vList4#4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ka-GE"/>
        </a:p>
      </dgm:t>
    </dgm:pt>
    <dgm:pt modelId="{0F4A312E-572A-4CE6-A02F-B32894E0A11E}">
      <dgm:prSet phldrT="[ტექსტი]" custT="1"/>
      <dgm:spPr/>
      <dgm:t>
        <a:bodyPr/>
        <a:lstStyle/>
        <a:p>
          <a:pPr marL="288925" indent="-288925" algn="just"/>
          <a:r>
            <a:rPr lang="ka-GE" sz="1400" b="1" dirty="0" smtClean="0">
              <a:solidFill>
                <a:srgbClr val="000058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10.       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ვაზის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წითელყურძნიან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 ჯიშების (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ალექსანდროული,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უსახელაური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ძველშავი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მუჯურეთული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ოჯალეში,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კაბისტონი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კაჭიჭი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ტოლის საფერე,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ოცხანური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საფერე და საწურავი)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ნაყოფებში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საერთო ფენოლების,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კატექინების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 და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ფლავონოლების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 მაქსიმალური რაოდენობა გროვდება ტოლის საფერეში, შესაბამისად 3112.71, 655.96 და 609.1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მგ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/კგ, ხოლო მინიმალური რაოდენობა -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ძველშავში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, შესაბამისად 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1647.43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420.47 და 491.0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მგ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/კგ. ამავე ჯიშებიდან დაყენებულ ღვინოებში საერთო ფენოლების,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კატექინების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და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ფლავონოლების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შემცველობით ასევე გამორჩეულია ტოლის საფერე, შესაბამისად 4139.6, 594.5 და 778.8 </a:t>
          </a:r>
          <a:r>
            <a:rPr lang="ka-GE" sz="1400" b="1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მგ</a:t>
          </a:r>
          <a:r>
            <a:rPr lang="ka-GE" sz="1400" b="1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/ლ.  </a:t>
          </a:r>
          <a:r>
            <a:rPr lang="ka-GE" sz="1400" b="1" dirty="0" smtClean="0">
              <a:solidFill>
                <a:srgbClr val="000058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</a:t>
          </a:r>
          <a:endParaRPr lang="ka-GE" sz="1400" b="1" dirty="0">
            <a:solidFill>
              <a:srgbClr val="000058"/>
            </a:solidFill>
          </a:endParaRPr>
        </a:p>
      </dgm:t>
    </dgm:pt>
    <dgm:pt modelId="{A9B7FC7F-A988-41F5-BFF7-CBBEFECA0D73}" type="parTrans" cxnId="{4C39E00D-3E73-42F4-A028-3BEAD508F4F4}">
      <dgm:prSet/>
      <dgm:spPr/>
      <dgm:t>
        <a:bodyPr/>
        <a:lstStyle/>
        <a:p>
          <a:endParaRPr lang="ka-GE" sz="2000"/>
        </a:p>
      </dgm:t>
    </dgm:pt>
    <dgm:pt modelId="{CCDA1A5A-DEF9-4ABE-BF2D-DC996CE8500B}" type="sibTrans" cxnId="{4C39E00D-3E73-42F4-A028-3BEAD508F4F4}">
      <dgm:prSet/>
      <dgm:spPr/>
      <dgm:t>
        <a:bodyPr/>
        <a:lstStyle/>
        <a:p>
          <a:endParaRPr lang="ka-GE" sz="2000"/>
        </a:p>
      </dgm:t>
    </dgm:pt>
    <dgm:pt modelId="{5213FABC-BCE7-47FF-90E7-0C5181130494}">
      <dgm:prSet custT="1"/>
      <dgm:spPr/>
      <dgm:t>
        <a:bodyPr/>
        <a:lstStyle/>
        <a:p>
          <a:r>
            <a:rPr lang="ka-GE" sz="1400" b="1" dirty="0" smtClean="0">
              <a:solidFill>
                <a:srgbClr val="002060"/>
              </a:solidFill>
              <a:latin typeface="Sylfaen" panose="010A0502050306030303" pitchFamily="18" charset="0"/>
            </a:rPr>
            <a:t>11.წითელი ღვინის ნიმუშებში  ანტოციანების რაოდენობრივი შემცველობა განსხვავებულია და იცვლება ყურძნის ჯიშის მიხედვით.</a:t>
          </a:r>
          <a:endParaRPr lang="ka-GE" sz="1400" b="1" dirty="0" smtClean="0">
            <a:solidFill>
              <a:srgbClr val="002060"/>
            </a:solidFill>
            <a:latin typeface="Sylfaen" panose="010A0502050306030303" pitchFamily="18" charset="0"/>
          </a:endParaRPr>
        </a:p>
      </dgm:t>
    </dgm:pt>
    <dgm:pt modelId="{F71E18D0-CB54-4CE1-8180-AFAA609FDB2A}" type="parTrans" cxnId="{FECE90B6-5200-49F9-B87D-376B9881F58A}">
      <dgm:prSet/>
      <dgm:spPr/>
      <dgm:t>
        <a:bodyPr/>
        <a:lstStyle/>
        <a:p>
          <a:endParaRPr lang="ka-GE"/>
        </a:p>
      </dgm:t>
    </dgm:pt>
    <dgm:pt modelId="{A37148DA-AA62-4262-B98E-DDB219E18042}" type="sibTrans" cxnId="{FECE90B6-5200-49F9-B87D-376B9881F58A}">
      <dgm:prSet/>
      <dgm:spPr/>
      <dgm:t>
        <a:bodyPr/>
        <a:lstStyle/>
        <a:p>
          <a:endParaRPr lang="ka-GE"/>
        </a:p>
      </dgm:t>
    </dgm:pt>
    <dgm:pt modelId="{03F41989-371A-4992-885B-7315FAC48A83}" type="pres">
      <dgm:prSet presAssocID="{455B47E6-4C80-4EB8-9F90-0B6AAE1A0C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ka-GE"/>
        </a:p>
      </dgm:t>
    </dgm:pt>
    <dgm:pt modelId="{74E41BEC-CA7B-4CCF-973B-6C3F9A8047AE}" type="pres">
      <dgm:prSet presAssocID="{0F4A312E-572A-4CE6-A02F-B32894E0A11E}" presName="comp" presStyleCnt="0"/>
      <dgm:spPr/>
    </dgm:pt>
    <dgm:pt modelId="{B3318A6E-4E40-43C7-8F6B-3FF3B7650E26}" type="pres">
      <dgm:prSet presAssocID="{0F4A312E-572A-4CE6-A02F-B32894E0A11E}" presName="box" presStyleLbl="node1" presStyleIdx="0" presStyleCnt="2" custScaleY="231884"/>
      <dgm:spPr/>
      <dgm:t>
        <a:bodyPr/>
        <a:lstStyle/>
        <a:p>
          <a:endParaRPr lang="ka-GE"/>
        </a:p>
      </dgm:t>
    </dgm:pt>
    <dgm:pt modelId="{5CEF4813-57B1-426B-B3B4-3854066EB15B}" type="pres">
      <dgm:prSet presAssocID="{0F4A312E-572A-4CE6-A02F-B32894E0A11E}" presName="img" presStyleLbl="fgImgPlace1" presStyleIdx="0" presStyleCnt="2" custScaleX="105635" custScaleY="243216" custLinFactNeighborX="-1048" custLinFactNeighborY="-169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ka-GE"/>
        </a:p>
      </dgm:t>
    </dgm:pt>
    <dgm:pt modelId="{05EFF107-7152-41DF-95DB-46AA0EED3357}" type="pres">
      <dgm:prSet presAssocID="{0F4A312E-572A-4CE6-A02F-B32894E0A11E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321EF485-284C-41F1-865F-131AE74E0336}" type="pres">
      <dgm:prSet presAssocID="{CCDA1A5A-DEF9-4ABE-BF2D-DC996CE8500B}" presName="spacer" presStyleCnt="0"/>
      <dgm:spPr/>
    </dgm:pt>
    <dgm:pt modelId="{72AAD168-7FE4-41DA-BCC4-CBCD7CF64D8A}" type="pres">
      <dgm:prSet presAssocID="{5213FABC-BCE7-47FF-90E7-0C5181130494}" presName="comp" presStyleCnt="0"/>
      <dgm:spPr/>
    </dgm:pt>
    <dgm:pt modelId="{5FA2FC56-4E09-4D59-ABA0-FAF2043C8DC7}" type="pres">
      <dgm:prSet presAssocID="{5213FABC-BCE7-47FF-90E7-0C5181130494}" presName="box" presStyleLbl="node1" presStyleIdx="1" presStyleCnt="2" custScaleY="113978" custLinFactNeighborY="-15228"/>
      <dgm:spPr/>
    </dgm:pt>
    <dgm:pt modelId="{73BA152C-E424-48DE-9679-592A13048F90}" type="pres">
      <dgm:prSet presAssocID="{5213FABC-BCE7-47FF-90E7-0C5181130494}" presName="img" presStyleLbl="fgImgPlace1" presStyleIdx="1" presStyleCnt="2" custScaleY="185870" custLinFactNeighborX="-7850" custLinFactNeighborY="21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ka-GE"/>
        </a:p>
      </dgm:t>
    </dgm:pt>
    <dgm:pt modelId="{2574F3D4-46C9-4550-8D36-C26C4A5F678B}" type="pres">
      <dgm:prSet presAssocID="{5213FABC-BCE7-47FF-90E7-0C5181130494}" presName="text" presStyleLbl="node1" presStyleIdx="1" presStyleCnt="2">
        <dgm:presLayoutVars>
          <dgm:bulletEnabled val="1"/>
        </dgm:presLayoutVars>
      </dgm:prSet>
      <dgm:spPr/>
    </dgm:pt>
  </dgm:ptLst>
  <dgm:cxnLst>
    <dgm:cxn modelId="{4C39E00D-3E73-42F4-A028-3BEAD508F4F4}" srcId="{455B47E6-4C80-4EB8-9F90-0B6AAE1A0CF8}" destId="{0F4A312E-572A-4CE6-A02F-B32894E0A11E}" srcOrd="0" destOrd="0" parTransId="{A9B7FC7F-A988-41F5-BFF7-CBBEFECA0D73}" sibTransId="{CCDA1A5A-DEF9-4ABE-BF2D-DC996CE8500B}"/>
    <dgm:cxn modelId="{FECE90B6-5200-49F9-B87D-376B9881F58A}" srcId="{455B47E6-4C80-4EB8-9F90-0B6AAE1A0CF8}" destId="{5213FABC-BCE7-47FF-90E7-0C5181130494}" srcOrd="1" destOrd="0" parTransId="{F71E18D0-CB54-4CE1-8180-AFAA609FDB2A}" sibTransId="{A37148DA-AA62-4262-B98E-DDB219E18042}"/>
    <dgm:cxn modelId="{C188B5EB-7FCD-4DCB-9D6C-913C9EAD9CF5}" type="presOf" srcId="{455B47E6-4C80-4EB8-9F90-0B6AAE1A0CF8}" destId="{03F41989-371A-4992-885B-7315FAC48A83}" srcOrd="0" destOrd="0" presId="urn:microsoft.com/office/officeart/2005/8/layout/vList4#4"/>
    <dgm:cxn modelId="{272E3363-95B5-4246-824F-39981A368DEC}" type="presOf" srcId="{0F4A312E-572A-4CE6-A02F-B32894E0A11E}" destId="{B3318A6E-4E40-43C7-8F6B-3FF3B7650E26}" srcOrd="0" destOrd="0" presId="urn:microsoft.com/office/officeart/2005/8/layout/vList4#4"/>
    <dgm:cxn modelId="{46F19BD0-CF5F-40D5-A23F-32C7C5FB1D7A}" type="presOf" srcId="{5213FABC-BCE7-47FF-90E7-0C5181130494}" destId="{5FA2FC56-4E09-4D59-ABA0-FAF2043C8DC7}" srcOrd="0" destOrd="0" presId="urn:microsoft.com/office/officeart/2005/8/layout/vList4#4"/>
    <dgm:cxn modelId="{E219DDE5-0499-4F2D-8C04-36F9B9E94BDC}" type="presOf" srcId="{0F4A312E-572A-4CE6-A02F-B32894E0A11E}" destId="{05EFF107-7152-41DF-95DB-46AA0EED3357}" srcOrd="1" destOrd="0" presId="urn:microsoft.com/office/officeart/2005/8/layout/vList4#4"/>
    <dgm:cxn modelId="{51A44CF7-2998-4D8B-B069-3D749409B996}" type="presOf" srcId="{5213FABC-BCE7-47FF-90E7-0C5181130494}" destId="{2574F3D4-46C9-4550-8D36-C26C4A5F678B}" srcOrd="1" destOrd="0" presId="urn:microsoft.com/office/officeart/2005/8/layout/vList4#4"/>
    <dgm:cxn modelId="{9C7BBD9F-9513-4568-B4F6-6575D303E111}" type="presParOf" srcId="{03F41989-371A-4992-885B-7315FAC48A83}" destId="{74E41BEC-CA7B-4CCF-973B-6C3F9A8047AE}" srcOrd="0" destOrd="0" presId="urn:microsoft.com/office/officeart/2005/8/layout/vList4#4"/>
    <dgm:cxn modelId="{38AB16AA-0F0D-4ADC-A465-6EB73FB9E7AD}" type="presParOf" srcId="{74E41BEC-CA7B-4CCF-973B-6C3F9A8047AE}" destId="{B3318A6E-4E40-43C7-8F6B-3FF3B7650E26}" srcOrd="0" destOrd="0" presId="urn:microsoft.com/office/officeart/2005/8/layout/vList4#4"/>
    <dgm:cxn modelId="{90E41BAD-1AE5-40E8-87FB-2251E9B89E4E}" type="presParOf" srcId="{74E41BEC-CA7B-4CCF-973B-6C3F9A8047AE}" destId="{5CEF4813-57B1-426B-B3B4-3854066EB15B}" srcOrd="1" destOrd="0" presId="urn:microsoft.com/office/officeart/2005/8/layout/vList4#4"/>
    <dgm:cxn modelId="{B7892786-88A7-4DA0-8B4C-3FBC7047653A}" type="presParOf" srcId="{74E41BEC-CA7B-4CCF-973B-6C3F9A8047AE}" destId="{05EFF107-7152-41DF-95DB-46AA0EED3357}" srcOrd="2" destOrd="0" presId="urn:microsoft.com/office/officeart/2005/8/layout/vList4#4"/>
    <dgm:cxn modelId="{400CC934-5688-4E4E-9F66-008D8FD42CDB}" type="presParOf" srcId="{03F41989-371A-4992-885B-7315FAC48A83}" destId="{321EF485-284C-41F1-865F-131AE74E0336}" srcOrd="1" destOrd="0" presId="urn:microsoft.com/office/officeart/2005/8/layout/vList4#4"/>
    <dgm:cxn modelId="{7E3E681F-BCAC-430F-94CF-0CBEAC3A741D}" type="presParOf" srcId="{03F41989-371A-4992-885B-7315FAC48A83}" destId="{72AAD168-7FE4-41DA-BCC4-CBCD7CF64D8A}" srcOrd="2" destOrd="0" presId="urn:microsoft.com/office/officeart/2005/8/layout/vList4#4"/>
    <dgm:cxn modelId="{3FDC20E1-E8DC-41D2-8AE1-701CEA4B11FD}" type="presParOf" srcId="{72AAD168-7FE4-41DA-BCC4-CBCD7CF64D8A}" destId="{5FA2FC56-4E09-4D59-ABA0-FAF2043C8DC7}" srcOrd="0" destOrd="0" presId="urn:microsoft.com/office/officeart/2005/8/layout/vList4#4"/>
    <dgm:cxn modelId="{A7978B8F-9562-4B00-B99A-7571967D9889}" type="presParOf" srcId="{72AAD168-7FE4-41DA-BCC4-CBCD7CF64D8A}" destId="{73BA152C-E424-48DE-9679-592A13048F90}" srcOrd="1" destOrd="0" presId="urn:microsoft.com/office/officeart/2005/8/layout/vList4#4"/>
    <dgm:cxn modelId="{68135412-0658-4921-BB29-44D7AFDF1F44}" type="presParOf" srcId="{72AAD168-7FE4-41DA-BCC4-CBCD7CF64D8A}" destId="{2574F3D4-46C9-4550-8D36-C26C4A5F678B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0D0CB-EB41-401A-80E9-5FD4DA7A8EC0}">
      <dsp:nvSpPr>
        <dsp:cNvPr id="0" name=""/>
        <dsp:cNvSpPr/>
      </dsp:nvSpPr>
      <dsp:spPr>
        <a:xfrm>
          <a:off x="0" y="1848927"/>
          <a:ext cx="828092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41342-7955-4879-B06C-B7312E6F67F8}">
      <dsp:nvSpPr>
        <dsp:cNvPr id="0" name=""/>
        <dsp:cNvSpPr/>
      </dsp:nvSpPr>
      <dsp:spPr>
        <a:xfrm>
          <a:off x="288032" y="144017"/>
          <a:ext cx="7882146" cy="197328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marL="365125" lvl="0" indent="-365125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0" algn="l"/>
            </a:tabLst>
          </a:pPr>
          <a:r>
            <a:rPr lang="en-US" sz="1800" b="1" kern="1200" smtClean="0">
              <a:solidFill>
                <a:srgbClr val="002060"/>
              </a:solidFill>
            </a:rPr>
            <a:t>1. </a:t>
          </a:r>
          <a:r>
            <a:rPr lang="ka-GE" sz="1800" b="1" kern="1200" noProof="0" dirty="0" smtClean="0">
              <a:solidFill>
                <a:srgbClr val="002060"/>
              </a:solidFill>
            </a:rPr>
            <a:t>დასავლეთ საქართველოში გავრცელებული სხვადასხვა ჯიშის ყურძნის წვენის</a:t>
          </a:r>
          <a:r>
            <a:rPr lang="ka-GE" sz="1800" b="1" kern="1200" noProof="0" smtClean="0">
              <a:solidFill>
                <a:srgbClr val="002060"/>
              </a:solidFill>
            </a:rPr>
            <a:t>, წიპწისა  და </a:t>
          </a:r>
          <a:r>
            <a:rPr lang="ka-GE" sz="1800" b="1" kern="1200" noProof="0" dirty="0" smtClean="0">
              <a:solidFill>
                <a:srgbClr val="002060"/>
              </a:solidFill>
            </a:rPr>
            <a:t>ჭაჭის ბიოლოგიურად აქტიური ნაერთები;</a:t>
          </a:r>
          <a:endParaRPr lang="ka-GE" sz="1800" b="1" kern="1200" noProof="0" dirty="0">
            <a:solidFill>
              <a:srgbClr val="002060"/>
            </a:solidFill>
          </a:endParaRPr>
        </a:p>
      </dsp:txBody>
      <dsp:txXfrm>
        <a:off x="384360" y="240345"/>
        <a:ext cx="7689490" cy="1780626"/>
      </dsp:txXfrm>
    </dsp:sp>
    <dsp:sp modelId="{EEE3E70E-57B3-420B-AC94-D4F5CDA420A8}">
      <dsp:nvSpPr>
        <dsp:cNvPr id="0" name=""/>
        <dsp:cNvSpPr/>
      </dsp:nvSpPr>
      <dsp:spPr>
        <a:xfrm>
          <a:off x="0" y="2987316"/>
          <a:ext cx="828092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0EED7-13DB-44CC-85FC-43B2C21550FF}">
      <dsp:nvSpPr>
        <dsp:cNvPr id="0" name=""/>
        <dsp:cNvSpPr/>
      </dsp:nvSpPr>
      <dsp:spPr>
        <a:xfrm>
          <a:off x="360041" y="2448271"/>
          <a:ext cx="7880312" cy="884948"/>
        </a:xfrm>
        <a:prstGeom prst="round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marL="365125" lvl="0" indent="-365125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2.   </a:t>
          </a:r>
          <a:r>
            <a:rPr lang="ka-GE" sz="1800" b="1" kern="1200" dirty="0" smtClean="0">
              <a:solidFill>
                <a:schemeClr val="bg1"/>
              </a:solidFill>
            </a:rPr>
            <a:t>ლიტერატურული წყაროს ანალიზი და მიმოხილვა</a:t>
          </a:r>
          <a:r>
            <a:rPr lang="en-US" sz="1800" b="1" kern="1200" dirty="0" smtClean="0">
              <a:solidFill>
                <a:schemeClr val="bg1"/>
              </a:solidFill>
            </a:rPr>
            <a:t>,</a:t>
          </a:r>
          <a:endParaRPr lang="ka-GE" sz="1800" b="1" kern="1200" dirty="0" smtClean="0">
            <a:solidFill>
              <a:schemeClr val="bg1"/>
            </a:solidFill>
          </a:endParaRPr>
        </a:p>
        <a:p>
          <a:pPr marL="0" lvl="0" indent="365125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800" b="1" kern="1200" dirty="0" smtClean="0">
              <a:solidFill>
                <a:schemeClr val="bg1"/>
              </a:solidFill>
            </a:rPr>
            <a:t>კვლევის მეთოდების შერჩევა და ადაპტირება;  </a:t>
          </a:r>
          <a:endParaRPr lang="ka-GE" sz="1800" b="1" kern="1200" dirty="0">
            <a:solidFill>
              <a:schemeClr val="bg1"/>
            </a:solidFill>
          </a:endParaRPr>
        </a:p>
      </dsp:txBody>
      <dsp:txXfrm>
        <a:off x="403241" y="2491471"/>
        <a:ext cx="7793912" cy="798548"/>
      </dsp:txXfrm>
    </dsp:sp>
    <dsp:sp modelId="{7EB24A13-65B4-424B-ABA2-88A06A9A5B0B}">
      <dsp:nvSpPr>
        <dsp:cNvPr id="0" name=""/>
        <dsp:cNvSpPr/>
      </dsp:nvSpPr>
      <dsp:spPr>
        <a:xfrm>
          <a:off x="0" y="4453546"/>
          <a:ext cx="828092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E42C8-10C1-49FB-B346-75F3F6B336DF}">
      <dsp:nvSpPr>
        <dsp:cNvPr id="0" name=""/>
        <dsp:cNvSpPr/>
      </dsp:nvSpPr>
      <dsp:spPr>
        <a:xfrm>
          <a:off x="397467" y="3476916"/>
          <a:ext cx="7880240" cy="1212790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marL="365125" lvl="0" indent="-365125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3. </a:t>
          </a:r>
          <a:r>
            <a:rPr lang="ka-GE" sz="1800" b="1" kern="1200" dirty="0" smtClean="0"/>
            <a:t>დასავლეთ საქართველოში გავრცელებული სხვადასხვა ყურძნის წიპწის ბიოლოგიურად აქტიური ნაერთების კვლევა;</a:t>
          </a:r>
          <a:endParaRPr lang="ka-GE" sz="1800" b="1" kern="1200" dirty="0"/>
        </a:p>
      </dsp:txBody>
      <dsp:txXfrm>
        <a:off x="456671" y="3536120"/>
        <a:ext cx="7761832" cy="10943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0D0CB-EB41-401A-80E9-5FD4DA7A8EC0}">
      <dsp:nvSpPr>
        <dsp:cNvPr id="0" name=""/>
        <dsp:cNvSpPr/>
      </dsp:nvSpPr>
      <dsp:spPr>
        <a:xfrm>
          <a:off x="0" y="1385485"/>
          <a:ext cx="828092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41342-7955-4879-B06C-B7312E6F67F8}">
      <dsp:nvSpPr>
        <dsp:cNvPr id="0" name=""/>
        <dsp:cNvSpPr/>
      </dsp:nvSpPr>
      <dsp:spPr>
        <a:xfrm>
          <a:off x="398773" y="1508"/>
          <a:ext cx="7882146" cy="19134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marL="266700" lvl="0" indent="-26670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4</a:t>
          </a:r>
          <a:r>
            <a:rPr lang="en-US" sz="1800" b="1" kern="1200" smtClean="0">
              <a:solidFill>
                <a:srgbClr val="002060"/>
              </a:solidFill>
            </a:rPr>
            <a:t>. </a:t>
          </a:r>
          <a:r>
            <a:rPr lang="ka-GE" sz="1800" b="1" kern="1200" smtClean="0">
              <a:solidFill>
                <a:srgbClr val="002060"/>
              </a:solidFill>
            </a:rPr>
            <a:t>კვლევის </a:t>
          </a:r>
          <a:r>
            <a:rPr lang="ka-GE" sz="1800" b="1" kern="1200" dirty="0" smtClean="0">
              <a:solidFill>
                <a:srgbClr val="002060"/>
              </a:solidFill>
            </a:rPr>
            <a:t>ობიექტად შერჩეული ყურძნის წიპწის </a:t>
          </a:r>
          <a:r>
            <a:rPr lang="ka-GE" sz="1800" b="1" kern="1200" noProof="0" dirty="0" smtClean="0">
              <a:solidFill>
                <a:srgbClr val="002060"/>
              </a:solidFill>
            </a:rPr>
            <a:t>ანტიოქსიდანტური</a:t>
          </a:r>
          <a:r>
            <a:rPr lang="ka-GE" sz="1800" b="1" kern="1200" dirty="0" smtClean="0">
              <a:solidFill>
                <a:srgbClr val="002060"/>
              </a:solidFill>
            </a:rPr>
            <a:t> აქტივობის განსაზღვრა </a:t>
          </a:r>
          <a:r>
            <a:rPr lang="en-US" sz="1800" b="1" kern="1200" dirty="0" smtClean="0">
              <a:solidFill>
                <a:srgbClr val="002060"/>
              </a:solidFill>
            </a:rPr>
            <a:t>DPPH </a:t>
          </a:r>
          <a:r>
            <a:rPr lang="ka-GE" sz="1800" b="1" kern="1200" dirty="0" smtClean="0">
              <a:solidFill>
                <a:srgbClr val="002060"/>
              </a:solidFill>
            </a:rPr>
            <a:t>მეთოდით; </a:t>
          </a:r>
          <a:endParaRPr lang="ka-GE" sz="1800" b="1" kern="1200" dirty="0">
            <a:solidFill>
              <a:srgbClr val="002060"/>
            </a:solidFill>
          </a:endParaRPr>
        </a:p>
      </dsp:txBody>
      <dsp:txXfrm>
        <a:off x="492181" y="94916"/>
        <a:ext cx="7695330" cy="1726646"/>
      </dsp:txXfrm>
    </dsp:sp>
    <dsp:sp modelId="{EEE3E70E-57B3-420B-AC94-D4F5CDA420A8}">
      <dsp:nvSpPr>
        <dsp:cNvPr id="0" name=""/>
        <dsp:cNvSpPr/>
      </dsp:nvSpPr>
      <dsp:spPr>
        <a:xfrm>
          <a:off x="0" y="4018008"/>
          <a:ext cx="828092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0EED7-13DB-44CC-85FC-43B2C21550FF}">
      <dsp:nvSpPr>
        <dsp:cNvPr id="0" name=""/>
        <dsp:cNvSpPr/>
      </dsp:nvSpPr>
      <dsp:spPr>
        <a:xfrm>
          <a:off x="360041" y="2604955"/>
          <a:ext cx="7880312" cy="2046442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marL="266700" lvl="0" indent="-26670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5</a:t>
          </a:r>
          <a:r>
            <a:rPr lang="ka-GE" sz="1800" b="1" kern="1200" dirty="0" smtClean="0">
              <a:solidFill>
                <a:schemeClr val="bg1"/>
              </a:solidFill>
            </a:rPr>
            <a:t>. </a:t>
          </a:r>
          <a:r>
            <a:rPr lang="ka-GE" sz="1800" b="1" kern="1200" dirty="0" smtClean="0"/>
            <a:t>თანამედროვე ინსტრუმენტული მეთოდებით: მაღალი და ულტრა მაღალი </a:t>
          </a:r>
          <a:r>
            <a:rPr lang="ka-GE" sz="1800" b="1" kern="1200" noProof="0" dirty="0" err="1" smtClean="0"/>
            <a:t>სითხური</a:t>
          </a:r>
          <a:r>
            <a:rPr lang="ka-GE" sz="1800" b="1" kern="1200" noProof="0" dirty="0" smtClean="0"/>
            <a:t> </a:t>
          </a:r>
          <a:r>
            <a:rPr lang="ka-GE" sz="1800" b="1" kern="1200" noProof="0" dirty="0" err="1" smtClean="0"/>
            <a:t>ქრომატოგრაფირებით</a:t>
          </a:r>
          <a:r>
            <a:rPr lang="ka-GE" sz="1800" b="1" kern="1200" noProof="0" dirty="0" smtClean="0"/>
            <a:t>, მას-</a:t>
          </a:r>
          <a:r>
            <a:rPr lang="ka-GE" sz="1800" b="1" kern="1200" noProof="0" dirty="0" err="1" smtClean="0"/>
            <a:t>დეტექტირებით</a:t>
          </a:r>
          <a:r>
            <a:rPr lang="ka-GE" sz="1800" b="1" kern="1200" noProof="0" dirty="0" smtClean="0"/>
            <a:t>, ინფრაწითელი სპექტროსკოპიით  ყურძნის </a:t>
          </a:r>
          <a:r>
            <a:rPr lang="ka-GE" sz="1800" b="1" kern="1200" dirty="0" smtClean="0"/>
            <a:t>ბიოლოგიურად აქტიური ნივთიერებების იდენტიფიკაცია;</a:t>
          </a:r>
          <a:r>
            <a:rPr lang="ka-GE" sz="1800" b="1" kern="1200" dirty="0" smtClean="0">
              <a:solidFill>
                <a:schemeClr val="bg1"/>
              </a:solidFill>
            </a:rPr>
            <a:t> </a:t>
          </a:r>
          <a:endParaRPr lang="ka-GE" sz="1800" b="1" kern="1200" dirty="0">
            <a:solidFill>
              <a:schemeClr val="bg1"/>
            </a:solidFill>
          </a:endParaRPr>
        </a:p>
      </dsp:txBody>
      <dsp:txXfrm>
        <a:off x="459940" y="2704854"/>
        <a:ext cx="7680514" cy="18466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0D0CB-EB41-401A-80E9-5FD4DA7A8EC0}">
      <dsp:nvSpPr>
        <dsp:cNvPr id="0" name=""/>
        <dsp:cNvSpPr/>
      </dsp:nvSpPr>
      <dsp:spPr>
        <a:xfrm>
          <a:off x="0" y="1660972"/>
          <a:ext cx="828092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41342-7955-4879-B06C-B7312E6F67F8}">
      <dsp:nvSpPr>
        <dsp:cNvPr id="0" name=""/>
        <dsp:cNvSpPr/>
      </dsp:nvSpPr>
      <dsp:spPr>
        <a:xfrm>
          <a:off x="288032" y="62619"/>
          <a:ext cx="7882146" cy="184995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800" b="1" kern="1200" dirty="0" smtClean="0">
              <a:solidFill>
                <a:srgbClr val="002060"/>
              </a:solidFill>
            </a:rPr>
            <a:t>6. სხვადასხვა ჯიშის ყურძნის წვენის ბიოლოგიურად აქტიური ნაერთების  რაოდენობრივი კვლევა  </a:t>
          </a:r>
        </a:p>
        <a:p>
          <a:pPr marL="365125" lvl="0" indent="-365125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0" algn="l"/>
            </a:tabLst>
          </a:pPr>
          <a:endParaRPr lang="ka-GE" sz="1800" b="1" kern="1200" noProof="0" dirty="0" smtClean="0">
            <a:solidFill>
              <a:srgbClr val="002060"/>
            </a:solidFill>
          </a:endParaRPr>
        </a:p>
        <a:p>
          <a:pPr marL="365125" lvl="0" indent="-365125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0" algn="l"/>
            </a:tabLst>
          </a:pPr>
          <a:endParaRPr lang="ka-GE" sz="1800" b="1" kern="1200" noProof="0" dirty="0">
            <a:solidFill>
              <a:srgbClr val="002060"/>
            </a:solidFill>
          </a:endParaRPr>
        </a:p>
      </dsp:txBody>
      <dsp:txXfrm>
        <a:off x="378339" y="152926"/>
        <a:ext cx="7701532" cy="1669337"/>
      </dsp:txXfrm>
    </dsp:sp>
    <dsp:sp modelId="{D29447E6-4098-4104-9BFB-84CCDC93B3B4}">
      <dsp:nvSpPr>
        <dsp:cNvPr id="0" name=""/>
        <dsp:cNvSpPr/>
      </dsp:nvSpPr>
      <dsp:spPr>
        <a:xfrm>
          <a:off x="0" y="4558131"/>
          <a:ext cx="828092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9C0A5-DFA4-4C4B-802E-05996895F856}">
      <dsp:nvSpPr>
        <dsp:cNvPr id="0" name=""/>
        <dsp:cNvSpPr/>
      </dsp:nvSpPr>
      <dsp:spPr>
        <a:xfrm>
          <a:off x="413641" y="2119972"/>
          <a:ext cx="7769240" cy="2659558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7.</a:t>
          </a:r>
          <a:r>
            <a:rPr lang="ka-GE" sz="2000" b="1" kern="1200" dirty="0" smtClean="0">
              <a:solidFill>
                <a:schemeClr val="bg1"/>
              </a:solidFill>
            </a:rPr>
            <a:t> </a:t>
          </a:r>
          <a:r>
            <a:rPr lang="ka-GE" sz="2000" b="1" kern="1200" dirty="0" smtClean="0">
              <a:solidFill>
                <a:srgbClr val="002060"/>
              </a:solidFill>
            </a:rPr>
            <a:t>7</a:t>
          </a:r>
          <a:r>
            <a:rPr lang="ka-GE" sz="2000" b="1" kern="1200" dirty="0" smtClean="0">
              <a:solidFill>
                <a:schemeClr val="bg1"/>
              </a:solidFill>
            </a:rPr>
            <a:t>სხვადასხვა ჯიშის ყურძნიდან მიღებული ღვინის  ბიოლოგიურად აქტიური ნაერთები</a:t>
          </a:r>
          <a:r>
            <a:rPr lang="en-US" sz="2000" b="1" kern="1200" dirty="0" smtClean="0">
              <a:solidFill>
                <a:schemeClr val="bg1"/>
              </a:solidFill>
            </a:rPr>
            <a:t> </a:t>
          </a:r>
          <a:endParaRPr lang="ka-GE" sz="2000" b="1" kern="1200" dirty="0">
            <a:solidFill>
              <a:schemeClr val="bg1"/>
            </a:solidFill>
          </a:endParaRPr>
        </a:p>
      </dsp:txBody>
      <dsp:txXfrm>
        <a:off x="543470" y="2249801"/>
        <a:ext cx="7509582" cy="2399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3AEA2-F5F7-4272-BE56-0B1F9211A6D9}">
      <dsp:nvSpPr>
        <dsp:cNvPr id="0" name=""/>
        <dsp:cNvSpPr/>
      </dsp:nvSpPr>
      <dsp:spPr>
        <a:xfrm>
          <a:off x="2235" y="990335"/>
          <a:ext cx="2179263" cy="7728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b="1" kern="1200" dirty="0" smtClean="0">
              <a:solidFill>
                <a:srgbClr val="002060"/>
              </a:solidFill>
            </a:rPr>
            <a:t>წიპწა</a:t>
          </a:r>
          <a:endParaRPr lang="ka-GE" sz="2000" b="1" kern="1200" dirty="0">
            <a:solidFill>
              <a:srgbClr val="002060"/>
            </a:solidFill>
          </a:endParaRPr>
        </a:p>
      </dsp:txBody>
      <dsp:txXfrm>
        <a:off x="2235" y="990335"/>
        <a:ext cx="2179263" cy="772880"/>
      </dsp:txXfrm>
    </dsp:sp>
    <dsp:sp modelId="{66B9E1E4-7A2B-4E4F-8FD4-CE51927CE4F2}">
      <dsp:nvSpPr>
        <dsp:cNvPr id="0" name=""/>
        <dsp:cNvSpPr/>
      </dsp:nvSpPr>
      <dsp:spPr>
        <a:xfrm>
          <a:off x="2235" y="1763216"/>
          <a:ext cx="2179263" cy="65330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noProof="0" dirty="0" smtClean="0">
              <a:solidFill>
                <a:srgbClr val="002060"/>
              </a:solidFill>
            </a:rPr>
            <a:t>არაფერმენტირებული</a:t>
          </a:r>
          <a:endParaRPr lang="ka-GE" sz="1400" b="1" kern="1200" noProof="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noProof="0" dirty="0" smtClean="0">
              <a:solidFill>
                <a:srgbClr val="002060"/>
              </a:solidFill>
            </a:rPr>
            <a:t>ფერმენტირებული</a:t>
          </a:r>
          <a:endParaRPr lang="ka-GE" sz="1400" b="1" kern="1200" noProof="0" dirty="0">
            <a:solidFill>
              <a:srgbClr val="002060"/>
            </a:solidFill>
          </a:endParaRPr>
        </a:p>
      </dsp:txBody>
      <dsp:txXfrm>
        <a:off x="2235" y="1763216"/>
        <a:ext cx="2179263" cy="653309"/>
      </dsp:txXfrm>
    </dsp:sp>
    <dsp:sp modelId="{D6499F93-AF42-42B9-8181-2AC5123012A3}">
      <dsp:nvSpPr>
        <dsp:cNvPr id="0" name=""/>
        <dsp:cNvSpPr/>
      </dsp:nvSpPr>
      <dsp:spPr>
        <a:xfrm>
          <a:off x="2486596" y="990335"/>
          <a:ext cx="2179263" cy="772880"/>
        </a:xfrm>
        <a:prstGeom prst="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127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b="1" kern="1200" dirty="0" smtClean="0">
              <a:solidFill>
                <a:srgbClr val="002060"/>
              </a:solidFill>
            </a:rPr>
            <a:t>ჭაჭა</a:t>
          </a:r>
          <a:endParaRPr lang="ka-GE" sz="2000" b="1" kern="1200" dirty="0">
            <a:solidFill>
              <a:srgbClr val="002060"/>
            </a:solidFill>
          </a:endParaRPr>
        </a:p>
      </dsp:txBody>
      <dsp:txXfrm>
        <a:off x="2486596" y="990335"/>
        <a:ext cx="2179263" cy="772880"/>
      </dsp:txXfrm>
    </dsp:sp>
    <dsp:sp modelId="{A33DCCD3-D278-44FB-B04B-555FEC47EE2D}">
      <dsp:nvSpPr>
        <dsp:cNvPr id="0" name=""/>
        <dsp:cNvSpPr/>
      </dsp:nvSpPr>
      <dsp:spPr>
        <a:xfrm>
          <a:off x="2486596" y="1763216"/>
          <a:ext cx="2179263" cy="653309"/>
        </a:xfrm>
        <a:prstGeom prst="rect">
          <a:avLst/>
        </a:prstGeom>
        <a:solidFill>
          <a:schemeClr val="accent5">
            <a:tint val="40000"/>
            <a:alpha val="90000"/>
            <a:hueOff val="1622542"/>
            <a:satOff val="-11507"/>
            <a:lumOff val="-654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622542"/>
              <a:satOff val="-11507"/>
              <a:lumOff val="-65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noProof="0" dirty="0" smtClean="0">
              <a:solidFill>
                <a:srgbClr val="002060"/>
              </a:solidFill>
            </a:rPr>
            <a:t>არაფერმენტირებული</a:t>
          </a:r>
          <a:endParaRPr lang="ka-GE" sz="1400" b="1" kern="1200" noProof="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noProof="0" dirty="0" smtClean="0">
              <a:solidFill>
                <a:srgbClr val="002060"/>
              </a:solidFill>
            </a:rPr>
            <a:t>ფერმენტირებული</a:t>
          </a:r>
          <a:endParaRPr lang="ka-GE" sz="1400" b="1" kern="1200" noProof="0" dirty="0">
            <a:solidFill>
              <a:srgbClr val="002060"/>
            </a:solidFill>
          </a:endParaRPr>
        </a:p>
      </dsp:txBody>
      <dsp:txXfrm>
        <a:off x="2486596" y="1763216"/>
        <a:ext cx="2179263" cy="653309"/>
      </dsp:txXfrm>
    </dsp:sp>
    <dsp:sp modelId="{9279362E-9283-48CC-AF3F-585568483763}">
      <dsp:nvSpPr>
        <dsp:cNvPr id="0" name=""/>
        <dsp:cNvSpPr/>
      </dsp:nvSpPr>
      <dsp:spPr>
        <a:xfrm>
          <a:off x="4973192" y="1006960"/>
          <a:ext cx="2179263" cy="772880"/>
        </a:xfrm>
        <a:prstGeom prst="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127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b="1" kern="1200" dirty="0" smtClean="0"/>
            <a:t>ფენოლური </a:t>
          </a:r>
          <a:r>
            <a:rPr lang="ka-GE" sz="2000" b="1" kern="1200" noProof="0" dirty="0" smtClean="0"/>
            <a:t>ნაერთე</a:t>
          </a:r>
          <a:r>
            <a:rPr lang="ka-GE" sz="2000" b="1" kern="1200" dirty="0" smtClean="0"/>
            <a:t>ბი</a:t>
          </a:r>
          <a:endParaRPr lang="ka-GE" sz="2000" b="1" kern="1200" dirty="0"/>
        </a:p>
      </dsp:txBody>
      <dsp:txXfrm>
        <a:off x="4973192" y="1006960"/>
        <a:ext cx="2179263" cy="772880"/>
      </dsp:txXfrm>
    </dsp:sp>
    <dsp:sp modelId="{EDB5160F-EDC7-4233-8E80-0A28F363200F}">
      <dsp:nvSpPr>
        <dsp:cNvPr id="0" name=""/>
        <dsp:cNvSpPr/>
      </dsp:nvSpPr>
      <dsp:spPr>
        <a:xfrm>
          <a:off x="4970956" y="1763216"/>
          <a:ext cx="2179263" cy="653309"/>
        </a:xfrm>
        <a:prstGeom prst="rect">
          <a:avLst/>
        </a:prstGeom>
        <a:solidFill>
          <a:schemeClr val="accent5">
            <a:tint val="40000"/>
            <a:alpha val="90000"/>
            <a:hueOff val="3245083"/>
            <a:satOff val="-23015"/>
            <a:lumOff val="-1309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3245083"/>
              <a:satOff val="-23015"/>
              <a:lumOff val="-130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noProof="0" dirty="0" smtClean="0">
              <a:solidFill>
                <a:srgbClr val="002060"/>
              </a:solidFill>
            </a:rPr>
            <a:t>ფლავან-3-ოლები</a:t>
          </a:r>
          <a:endParaRPr lang="ka-GE" sz="1400" b="1" kern="1200" noProof="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noProof="0" dirty="0" smtClean="0">
              <a:solidFill>
                <a:srgbClr val="002060"/>
              </a:solidFill>
            </a:rPr>
            <a:t>პოლიმერები</a:t>
          </a:r>
          <a:endParaRPr lang="ka-GE" sz="1400" b="1" kern="1200" noProof="0" dirty="0">
            <a:solidFill>
              <a:srgbClr val="002060"/>
            </a:solidFill>
          </a:endParaRPr>
        </a:p>
      </dsp:txBody>
      <dsp:txXfrm>
        <a:off x="4970956" y="1763216"/>
        <a:ext cx="2179263" cy="6533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58569-D3F8-4B00-AD65-2335DD486177}">
      <dsp:nvSpPr>
        <dsp:cNvPr id="0" name=""/>
        <dsp:cNvSpPr/>
      </dsp:nvSpPr>
      <dsp:spPr>
        <a:xfrm>
          <a:off x="0" y="546880"/>
          <a:ext cx="7087532" cy="5673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087A0-0EF2-4327-A0A6-7E5376E7784A}">
      <dsp:nvSpPr>
        <dsp:cNvPr id="0" name=""/>
        <dsp:cNvSpPr/>
      </dsp:nvSpPr>
      <dsp:spPr>
        <a:xfrm>
          <a:off x="669110" y="283707"/>
          <a:ext cx="6003472" cy="69772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 b="-4274"/>
          </a:stretch>
        </a:blip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24" tIns="0" rIns="187524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noFill/>
            </a:rPr>
            <a:t> </a:t>
          </a:r>
        </a:p>
      </dsp:txBody>
      <dsp:txXfrm>
        <a:off x="703170" y="317767"/>
        <a:ext cx="5935352" cy="629605"/>
      </dsp:txXfrm>
    </dsp:sp>
    <dsp:sp modelId="{60E0224C-92DD-4C10-A947-97E519F52210}">
      <dsp:nvSpPr>
        <dsp:cNvPr id="0" name=""/>
        <dsp:cNvSpPr/>
      </dsp:nvSpPr>
      <dsp:spPr>
        <a:xfrm>
          <a:off x="0" y="1770742"/>
          <a:ext cx="7087532" cy="570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B48C3-6BC1-4584-8205-8372C1212665}">
      <dsp:nvSpPr>
        <dsp:cNvPr id="0" name=""/>
        <dsp:cNvSpPr/>
      </dsp:nvSpPr>
      <dsp:spPr>
        <a:xfrm>
          <a:off x="334881" y="1441372"/>
          <a:ext cx="6295307" cy="759438"/>
        </a:xfrm>
        <a:prstGeom prst="round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24" tIns="0" rIns="187524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</a:t>
          </a:r>
          <a:r>
            <a:rPr lang="en-US" sz="1400" kern="1200" dirty="0" smtClean="0"/>
            <a:t>2 </a:t>
          </a:r>
          <a:r>
            <a:rPr lang="ka-GE" sz="2400" b="1" kern="1200" dirty="0" smtClean="0"/>
            <a:t>მიწოდების სიჩქარე 1,2 კგ/სთ </a:t>
          </a:r>
          <a:endParaRPr lang="ka-GE" sz="2400" b="1" kern="1200" dirty="0"/>
        </a:p>
      </dsp:txBody>
      <dsp:txXfrm>
        <a:off x="371954" y="1478445"/>
        <a:ext cx="6221161" cy="685292"/>
      </dsp:txXfrm>
    </dsp:sp>
    <dsp:sp modelId="{C89C0B08-3644-411A-AE9B-DD5C6A949370}">
      <dsp:nvSpPr>
        <dsp:cNvPr id="0" name=""/>
        <dsp:cNvSpPr/>
      </dsp:nvSpPr>
      <dsp:spPr>
        <a:xfrm>
          <a:off x="0" y="3085912"/>
          <a:ext cx="7087532" cy="5907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A1279-1EEC-4B16-9EC6-974CC7FB511D}">
      <dsp:nvSpPr>
        <dsp:cNvPr id="0" name=""/>
        <dsp:cNvSpPr/>
      </dsp:nvSpPr>
      <dsp:spPr>
        <a:xfrm>
          <a:off x="251159" y="2659970"/>
          <a:ext cx="6738871" cy="847269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24" tIns="0" rIns="18752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800" b="1" kern="1200" dirty="0" smtClean="0"/>
            <a:t>ექსტრაქციის ხანგრძლივობა</a:t>
          </a:r>
          <a:r>
            <a:rPr lang="en-US" sz="2800" b="1" kern="1200" dirty="0" smtClean="0"/>
            <a:t> - 3 </a:t>
          </a:r>
          <a:r>
            <a:rPr lang="ka-GE" sz="2800" b="1" kern="1200" dirty="0" smtClean="0"/>
            <a:t>სთ </a:t>
          </a:r>
          <a:endParaRPr lang="ka-GE" sz="2800" b="1" kern="1200" dirty="0"/>
        </a:p>
      </dsp:txBody>
      <dsp:txXfrm>
        <a:off x="292519" y="2701330"/>
        <a:ext cx="6656151" cy="7645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18A6E-4E40-43C7-8F6B-3FF3B7650E26}">
      <dsp:nvSpPr>
        <dsp:cNvPr id="0" name=""/>
        <dsp:cNvSpPr/>
      </dsp:nvSpPr>
      <dsp:spPr>
        <a:xfrm>
          <a:off x="0" y="0"/>
          <a:ext cx="8856984" cy="1647176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223838" lvl="0" indent="-223838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1. დადგენილ იქნა სპექტრალური მეთოდებით: ოჯალეშის, ალექსანდროულის, ტოლას საფერეს, მუჯურეთულის, კაბისტონი შავის, ოცხანური საფერეს, ძველშავის და ჩხავერის ყურძნის წიპწაში (არაფერმნტირებული, </a:t>
          </a:r>
          <a:r>
            <a:rPr lang="ka-GE" sz="1400" b="1" kern="1200" noProof="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ფერმენტირებული) ფენოლური ნაერთების, ფლავონოიდების, ფლავან-3-ოლების და ლეიკოანტოციანების რაოდენობრივი შემადგენლობა. ამ ნაერთების მაღალი შემცველობით გამოირჩეოდა ოცხანური საფერე, ტოლას საფერავი, მუჯურეთული და ძველშავი.</a:t>
          </a:r>
          <a:endParaRPr lang="ka-GE" sz="1400" b="1" kern="1200" noProof="0" dirty="0">
            <a:solidFill>
              <a:srgbClr val="002060"/>
            </a:solidFill>
          </a:endParaRPr>
        </a:p>
      </dsp:txBody>
      <dsp:txXfrm>
        <a:off x="1938695" y="0"/>
        <a:ext cx="6918288" cy="1647176"/>
      </dsp:txXfrm>
    </dsp:sp>
    <dsp:sp modelId="{5CEF4813-57B1-426B-B3B4-3854066EB15B}">
      <dsp:nvSpPr>
        <dsp:cNvPr id="0" name=""/>
        <dsp:cNvSpPr/>
      </dsp:nvSpPr>
      <dsp:spPr>
        <a:xfrm>
          <a:off x="167299" y="154391"/>
          <a:ext cx="1771396" cy="13383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D4917-C738-4424-B46F-784F0183CB5D}">
      <dsp:nvSpPr>
        <dsp:cNvPr id="0" name=""/>
        <dsp:cNvSpPr/>
      </dsp:nvSpPr>
      <dsp:spPr>
        <a:xfrm>
          <a:off x="0" y="1814475"/>
          <a:ext cx="8856984" cy="1672990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3246"/>
            <a:satOff val="9438"/>
            <a:lumOff val="5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223838" lvl="0" indent="-223838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2. განსაზღვრულია ოჯალეშის, ალექსანდროულის, ტოლას საფერეს, ოცხანური საფერეს, მუჯურეთულის, კაბისტონი შავის, ძველშავის და ჩხავერის  ჯიშის ყურძნის ჭაჭაში (</a:t>
          </a:r>
          <a:r>
            <a:rPr lang="ka-GE" sz="1400" b="1" kern="1200" noProof="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არაფერმნტირებული</a:t>
          </a:r>
          <a:r>
            <a:rPr lang="ka-GE" sz="1400" b="1" kern="1200" noProof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, ფერმენტირებული) ფენოლური </a:t>
          </a:r>
          <a:r>
            <a:rPr lang="ka-GE" sz="1400" b="1" kern="1200" noProof="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ნაერთების, ფლავონოიდების ფლავან-3-ოლების და ლეიკოანტოციანების რაოდენობრივი შემადგენლობა სპექტრალური მეთოდით.  ნაერთების მაღალი შემცველობით გამოირჩევა ოცხანური საფერე, ტოლას  საფერავი და ძველშავი.</a:t>
          </a:r>
          <a:endParaRPr lang="ka-GE" sz="1400" b="1" kern="1200" noProof="0" dirty="0">
            <a:solidFill>
              <a:srgbClr val="002060"/>
            </a:solidFill>
          </a:endParaRPr>
        </a:p>
      </dsp:txBody>
      <dsp:txXfrm>
        <a:off x="1938695" y="1814475"/>
        <a:ext cx="6918288" cy="1672990"/>
      </dsp:txXfrm>
    </dsp:sp>
    <dsp:sp modelId="{CBD35BE7-A726-4524-BF99-EF6F2A4CD714}">
      <dsp:nvSpPr>
        <dsp:cNvPr id="0" name=""/>
        <dsp:cNvSpPr/>
      </dsp:nvSpPr>
      <dsp:spPr>
        <a:xfrm>
          <a:off x="167299" y="1981774"/>
          <a:ext cx="1771396" cy="13383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59EE9-D0A4-408B-AA18-BADBC62BE20F}">
      <dsp:nvSpPr>
        <dsp:cNvPr id="0" name=""/>
        <dsp:cNvSpPr/>
      </dsp:nvSpPr>
      <dsp:spPr>
        <a:xfrm>
          <a:off x="0" y="3654764"/>
          <a:ext cx="8856984" cy="1672990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6492"/>
            <a:satOff val="18877"/>
            <a:lumOff val="117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76213" lvl="0" indent="-176213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223838" algn="l"/>
            </a:tabLst>
          </a:pP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3. განსაზღვრულია </a:t>
          </a:r>
          <a:r>
            <a:rPr lang="en-US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DPPH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მეთოდით ოჯალეშის, ოცხანური საფერეს, ალექსანდროულის, მუჯურეთულის, კაბისტონის, ძველშავის ტოლას საფერეს და ჩხავერის ყურძნის წიპწის და ჭაჭის (არაფერმენტირებული და ფერმენტირებული) ანტიოქსიდანტური აქტივობა.</a:t>
          </a:r>
          <a:endParaRPr lang="ka-GE" sz="1400" b="1" kern="1200" dirty="0">
            <a:solidFill>
              <a:srgbClr val="002060"/>
            </a:solidFill>
          </a:endParaRPr>
        </a:p>
      </dsp:txBody>
      <dsp:txXfrm>
        <a:off x="1938695" y="3654764"/>
        <a:ext cx="6918288" cy="1672990"/>
      </dsp:txXfrm>
    </dsp:sp>
    <dsp:sp modelId="{64B0EEA2-9C6C-40FB-90F1-67CDCC361335}">
      <dsp:nvSpPr>
        <dsp:cNvPr id="0" name=""/>
        <dsp:cNvSpPr/>
      </dsp:nvSpPr>
      <dsp:spPr>
        <a:xfrm>
          <a:off x="167299" y="3822064"/>
          <a:ext cx="1771396" cy="13383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18A6E-4E40-43C7-8F6B-3FF3B7650E26}">
      <dsp:nvSpPr>
        <dsp:cNvPr id="0" name=""/>
        <dsp:cNvSpPr/>
      </dsp:nvSpPr>
      <dsp:spPr>
        <a:xfrm>
          <a:off x="0" y="0"/>
          <a:ext cx="9036496" cy="1335202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223838" lvl="0" indent="-223838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401638" algn="l"/>
            </a:tabLst>
          </a:pP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4. განსაზღვრულია </a:t>
          </a:r>
          <a:r>
            <a:rPr lang="en-US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pH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დიფერენცირებული მეთოდით 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ოჯალეშის, ალექსანდროულის, ტოლას საფერეს, ოცხანური საფერეს, მუჯურეთულის, კაბისტონის, ძველშავის და ჩხავერის   ყურძნის ჭაჭაში (არაფერმენტირებული და ფერმენტირებული) ანტოციანების საერთო რაოდენობა; მაღალი შემცველობით გამოირჩევა ტოლას საფერავის, ოცხანური საფერეს,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როგორც არაფერმენტირებული,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ასევე ფერმენტირებული ჭაჭა. დომინანტი ნაერთი ყველა ჯიშში მალვიდინ 3 -გლუკოზიდია.</a:t>
          </a:r>
          <a:endParaRPr lang="ka-GE" sz="1400" b="1" kern="1200" dirty="0">
            <a:solidFill>
              <a:srgbClr val="002060"/>
            </a:solidFill>
          </a:endParaRPr>
        </a:p>
      </dsp:txBody>
      <dsp:txXfrm>
        <a:off x="1942911" y="0"/>
        <a:ext cx="7093584" cy="1335202"/>
      </dsp:txXfrm>
    </dsp:sp>
    <dsp:sp modelId="{5CEF4813-57B1-426B-B3B4-3854066EB15B}">
      <dsp:nvSpPr>
        <dsp:cNvPr id="0" name=""/>
        <dsp:cNvSpPr/>
      </dsp:nvSpPr>
      <dsp:spPr>
        <a:xfrm>
          <a:off x="135612" y="125150"/>
          <a:ext cx="1807299" cy="10849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D4917-C738-4424-B46F-784F0183CB5D}">
      <dsp:nvSpPr>
        <dsp:cNvPr id="0" name=""/>
        <dsp:cNvSpPr/>
      </dsp:nvSpPr>
      <dsp:spPr>
        <a:xfrm>
          <a:off x="0" y="1689734"/>
          <a:ext cx="9036496" cy="647062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3246"/>
            <a:satOff val="9438"/>
            <a:lumOff val="5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76213" lvl="0" indent="-176213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5. წიპწის ცხიმში </a:t>
          </a:r>
          <a:r>
            <a:rPr lang="ka-GE" sz="1400" b="1" kern="1200" dirty="0" err="1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გაზურ-ითხური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ქრომატოგრაფიით იდენტიფიცირებულია ცხიმოვანი მჟავები: ლინოლეინის, ოლეინის, პალმიტინის, სტეარინის.</a:t>
          </a:r>
          <a:endParaRPr lang="ka-GE" sz="1400" b="1" kern="1200" dirty="0">
            <a:solidFill>
              <a:srgbClr val="002060"/>
            </a:solidFill>
          </a:endParaRPr>
        </a:p>
      </dsp:txBody>
      <dsp:txXfrm>
        <a:off x="1942911" y="1689734"/>
        <a:ext cx="7093584" cy="647062"/>
      </dsp:txXfrm>
    </dsp:sp>
    <dsp:sp modelId="{CBD35BE7-A726-4524-BF99-EF6F2A4CD714}">
      <dsp:nvSpPr>
        <dsp:cNvPr id="0" name=""/>
        <dsp:cNvSpPr/>
      </dsp:nvSpPr>
      <dsp:spPr>
        <a:xfrm>
          <a:off x="135612" y="1470814"/>
          <a:ext cx="1807299" cy="10849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59EE9-D0A4-408B-AA18-BADBC62BE20F}">
      <dsp:nvSpPr>
        <dsp:cNvPr id="0" name=""/>
        <dsp:cNvSpPr/>
      </dsp:nvSpPr>
      <dsp:spPr>
        <a:xfrm>
          <a:off x="0" y="3241628"/>
          <a:ext cx="9036496" cy="167846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6492"/>
            <a:satOff val="18877"/>
            <a:lumOff val="117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223838" lvl="0" indent="-223838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400" b="1" kern="1200" dirty="0" smtClean="0">
              <a:solidFill>
                <a:srgbClr val="000058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6  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ვაზის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წითელყურძნიანი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 ჯიშების ალექსანდროულის,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მუჯურეთულის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, საფერავის,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ოცხანური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 საფერეს და ოჯალეშის ყურძნიდან დაყენებულ   ღვინოში 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იდენტიფიცირებულია 9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ანტოციანი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 დელფინიდინ-3-O-გლუკოზიდი, ციანიდინ-3-O-გლუკოზიდი, 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პეტუნიდინ-3-O-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პეონიდინ-3-O-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მალვიდინ-3-O-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პეონიდინ-3-O-აცეტილ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მალვიდინ-3-O-აცეტილ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პეონიდინ-3-O-კუმარილ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და მალვიდინ-3-O-კუმარილ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გლუკოზიდი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ყველა ნიმუშში რაოდენობრივად დომინანტობს მალვიდინ-3-0-გლუკოზიდი.</a:t>
          </a:r>
          <a:r>
            <a:rPr lang="ka-GE" sz="1400" b="1" kern="1200" dirty="0" smtClean="0">
              <a:solidFill>
                <a:srgbClr val="000058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. </a:t>
          </a:r>
          <a:endParaRPr lang="ka-GE" sz="1400" b="1" kern="1200" dirty="0">
            <a:solidFill>
              <a:srgbClr val="000058"/>
            </a:solidFill>
          </a:endParaRPr>
        </a:p>
      </dsp:txBody>
      <dsp:txXfrm>
        <a:off x="1942911" y="3241628"/>
        <a:ext cx="7093584" cy="1678465"/>
      </dsp:txXfrm>
    </dsp:sp>
    <dsp:sp modelId="{64B0EEA2-9C6C-40FB-90F1-67CDCC361335}">
      <dsp:nvSpPr>
        <dsp:cNvPr id="0" name=""/>
        <dsp:cNvSpPr/>
      </dsp:nvSpPr>
      <dsp:spPr>
        <a:xfrm flipH="1">
          <a:off x="191503" y="2691329"/>
          <a:ext cx="1695517" cy="2779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18A6E-4E40-43C7-8F6B-3FF3B7650E26}">
      <dsp:nvSpPr>
        <dsp:cNvPr id="0" name=""/>
        <dsp:cNvSpPr/>
      </dsp:nvSpPr>
      <dsp:spPr>
        <a:xfrm>
          <a:off x="0" y="0"/>
          <a:ext cx="8856984" cy="1647176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223838" lvl="0" indent="-223838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7. მიღებულ იქნა სუპერფლუიდური CO</a:t>
          </a:r>
          <a:r>
            <a:rPr lang="ka-GE" sz="1400" b="1" kern="1200" baseline="-250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2</a:t>
          </a:r>
          <a:r>
            <a:rPr lang="en-US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ექსტრაქციით ყურძნის ჭაჭიდან (ფერმენტირებული და არაფერმენტირებული) ჰიდროფილური ექსტრაქტი, დადგენილ იქნა ექსტრაქციის პროცესის პარამეტრები:  წნევა 250 ბარი, ტემპერატურა</a:t>
          </a:r>
          <a:r>
            <a:rPr lang="en-US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-</a:t>
          </a:r>
          <a:r>
            <a:rPr lang="en-US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40 </a:t>
          </a:r>
          <a:r>
            <a:rPr lang="ka-GE" sz="1400" b="1" kern="1200" baseline="300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0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C,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CO</a:t>
          </a:r>
          <a:r>
            <a:rPr lang="ka-GE" sz="1400" b="1" kern="1200" baseline="-250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2</a:t>
          </a:r>
          <a:r>
            <a:rPr lang="en-US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მიწოდების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სიჩქარე 2 კგ/სთ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, ექსტრაქციის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ხანგრძლივობა 4 სთ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, კოსოლვენტი 20% ეთილის სპირტი ნახშირორჟანგთან მიმართებაში.</a:t>
          </a:r>
          <a:endParaRPr lang="ka-GE" sz="1400" b="1" kern="1200" dirty="0">
            <a:solidFill>
              <a:srgbClr val="002060"/>
            </a:solidFill>
          </a:endParaRPr>
        </a:p>
      </dsp:txBody>
      <dsp:txXfrm>
        <a:off x="1938695" y="0"/>
        <a:ext cx="6918288" cy="1647176"/>
      </dsp:txXfrm>
    </dsp:sp>
    <dsp:sp modelId="{5CEF4813-57B1-426B-B3B4-3854066EB15B}">
      <dsp:nvSpPr>
        <dsp:cNvPr id="0" name=""/>
        <dsp:cNvSpPr/>
      </dsp:nvSpPr>
      <dsp:spPr>
        <a:xfrm>
          <a:off x="167299" y="154391"/>
          <a:ext cx="1771396" cy="13383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D4917-C738-4424-B46F-784F0183CB5D}">
      <dsp:nvSpPr>
        <dsp:cNvPr id="0" name=""/>
        <dsp:cNvSpPr/>
      </dsp:nvSpPr>
      <dsp:spPr>
        <a:xfrm>
          <a:off x="0" y="1814475"/>
          <a:ext cx="8856984" cy="1672990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3246"/>
            <a:satOff val="9438"/>
            <a:lumOff val="5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76213" lvl="0" indent="-176213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8. იდენტიფიცირებული იქნა ულტრამაღალი წნევის სითხური ქრომატოგრაფით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და მას-დეტექტირებით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წიპწის ჰიდროფილურ ექსტრაქტში ბიოლოგიურად აქტიური ნივთიერებები, კარბომჟავები: გალის, ლიმონის, სირინგის მჟავა, გალის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მჟავას გლუკოზიდი; 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ფლავან-3-ოლებიდან: კატექინი, ეპი-კატექინი,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ეპი-კატექინ გალატი; ფლავონოლებიდან - კვერცეტინ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3-რამნოზიდი,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პოლიმერებიდან - პროანტოციანის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დიმერი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და  ტრიმერი.</a:t>
          </a:r>
          <a:endParaRPr lang="ka-GE" sz="1400" b="1" kern="1200" dirty="0">
            <a:solidFill>
              <a:srgbClr val="002060"/>
            </a:solidFill>
          </a:endParaRPr>
        </a:p>
      </dsp:txBody>
      <dsp:txXfrm>
        <a:off x="1938695" y="1814475"/>
        <a:ext cx="6918288" cy="1672990"/>
      </dsp:txXfrm>
    </dsp:sp>
    <dsp:sp modelId="{CBD35BE7-A726-4524-BF99-EF6F2A4CD714}">
      <dsp:nvSpPr>
        <dsp:cNvPr id="0" name=""/>
        <dsp:cNvSpPr/>
      </dsp:nvSpPr>
      <dsp:spPr>
        <a:xfrm>
          <a:off x="167299" y="1981774"/>
          <a:ext cx="1771396" cy="13383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59EE9-D0A4-408B-AA18-BADBC62BE20F}">
      <dsp:nvSpPr>
        <dsp:cNvPr id="0" name=""/>
        <dsp:cNvSpPr/>
      </dsp:nvSpPr>
      <dsp:spPr>
        <a:xfrm>
          <a:off x="0" y="3654764"/>
          <a:ext cx="8856984" cy="1672990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6492"/>
            <a:satOff val="18877"/>
            <a:lumOff val="117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223838" lvl="0" indent="-223838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9. განსაზღვრულია სპექტრალური მეთოდით არაფერმენტირებული და ფერმენტირებული წიპწიდან მიღებულ ჰიდროფილურ ექსტრაქტში ბიოლოგიურად აქტიური ნაერთების რაოდენობრივი შემცველობა: ფენოლური ნაერთების საერთო რაოდენობა - 4468 მგ (არაფერმენტირებულში), 1163 მგ (ფერმენტირებულში), ფლავან-3-ოლები 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- 2213 მგ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(არაფერმენტირებულში),  1008 მგ (ფერმენტირებულში), ლეიკოანტოციანები -1235 მგ (ფერმენტირებულში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), 846 მგ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(არაფერმენტირებულში</a:t>
          </a:r>
          <a:r>
            <a:rPr lang="ka-GE" sz="1400" b="1" kern="120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) 100 გ </a:t>
          </a: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მშრალ მასაზე გადაანგარიშებით.</a:t>
          </a:r>
          <a:endParaRPr lang="ka-GE" sz="1400" b="1" kern="1200" dirty="0">
            <a:solidFill>
              <a:srgbClr val="002060"/>
            </a:solidFill>
          </a:endParaRPr>
        </a:p>
      </dsp:txBody>
      <dsp:txXfrm>
        <a:off x="1938695" y="3654764"/>
        <a:ext cx="6918288" cy="1672990"/>
      </dsp:txXfrm>
    </dsp:sp>
    <dsp:sp modelId="{64B0EEA2-9C6C-40FB-90F1-67CDCC361335}">
      <dsp:nvSpPr>
        <dsp:cNvPr id="0" name=""/>
        <dsp:cNvSpPr/>
      </dsp:nvSpPr>
      <dsp:spPr>
        <a:xfrm>
          <a:off x="167299" y="3822064"/>
          <a:ext cx="1771396" cy="13383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18A6E-4E40-43C7-8F6B-3FF3B7650E26}">
      <dsp:nvSpPr>
        <dsp:cNvPr id="0" name=""/>
        <dsp:cNvSpPr/>
      </dsp:nvSpPr>
      <dsp:spPr>
        <a:xfrm>
          <a:off x="0" y="0"/>
          <a:ext cx="9036496" cy="3289603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288925" lvl="0" indent="-288925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400" b="1" kern="1200" dirty="0" smtClean="0">
              <a:solidFill>
                <a:srgbClr val="000058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10.       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ვაზის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წითელყურძნიან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 ჯიშების (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ალექსანდროული,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უსახელაური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ძველშავი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მუჯურეთული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ოჯალეში,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კაბისტონი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კაჭიჭი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ტოლის საფერე,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ოცხანური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საფერე და საწურავი)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ნაყოფებში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საერთო ფენოლების,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კატექინების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 და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ფლავონოლების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 მაქსიმალური რაოდენობა გროვდება ტოლის საფერეში, შესაბამისად 3112.71, 655.96 და 609.1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მგ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/კგ, ხოლო მინიმალური რაოდენობა -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ძველშავში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rPr>
            <a:t>, შესაბამისად 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1647.43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420.47 და 491.0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მგ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/კგ. ამავე ჯიშებიდან დაყენებულ ღვინოებში საერთო ფენოლების,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კატექინების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და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ფლავონოლების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შემცველობით ასევე გამორჩეულია ტოლის საფერე, შესაბამისად 4139.6, 594.5 და 778.8 </a:t>
          </a:r>
          <a:r>
            <a:rPr lang="ka-GE" sz="1400" b="1" kern="1200" dirty="0" err="1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მგ</a:t>
          </a:r>
          <a:r>
            <a:rPr lang="ka-GE" sz="1400" b="1" kern="1200" dirty="0" smtClean="0">
              <a:solidFill>
                <a:srgbClr val="000058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/ლ.  </a:t>
          </a:r>
          <a:r>
            <a:rPr lang="ka-GE" sz="1400" b="1" kern="1200" dirty="0" smtClean="0">
              <a:solidFill>
                <a:srgbClr val="000058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rPr>
            <a:t> </a:t>
          </a:r>
          <a:endParaRPr lang="ka-GE" sz="1400" b="1" kern="1200" dirty="0">
            <a:solidFill>
              <a:srgbClr val="000058"/>
            </a:solidFill>
          </a:endParaRPr>
        </a:p>
      </dsp:txBody>
      <dsp:txXfrm>
        <a:off x="1949163" y="0"/>
        <a:ext cx="7087332" cy="3289603"/>
      </dsp:txXfrm>
    </dsp:sp>
    <dsp:sp modelId="{5CEF4813-57B1-426B-B3B4-3854066EB15B}">
      <dsp:nvSpPr>
        <dsp:cNvPr id="0" name=""/>
        <dsp:cNvSpPr/>
      </dsp:nvSpPr>
      <dsp:spPr>
        <a:xfrm>
          <a:off x="72003" y="72004"/>
          <a:ext cx="1909140" cy="2760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2FC56-4E09-4D59-ABA0-FAF2043C8DC7}">
      <dsp:nvSpPr>
        <dsp:cNvPr id="0" name=""/>
        <dsp:cNvSpPr/>
      </dsp:nvSpPr>
      <dsp:spPr>
        <a:xfrm>
          <a:off x="0" y="3461699"/>
          <a:ext cx="9036496" cy="1616939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6492"/>
            <a:satOff val="18877"/>
            <a:lumOff val="117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400" b="1" kern="1200" dirty="0" smtClean="0">
              <a:solidFill>
                <a:srgbClr val="002060"/>
              </a:solidFill>
              <a:latin typeface="Sylfaen" panose="010A0502050306030303" pitchFamily="18" charset="0"/>
            </a:rPr>
            <a:t>11.წითელი ღვინის ნიმუშებში  ანტოციანების რაოდენობრივი შემცველობა განსხვავებულია და იცვლება ყურძნის ჯიშის მიხედვით.</a:t>
          </a:r>
          <a:endParaRPr lang="ka-GE" sz="1400" b="1" kern="1200" dirty="0" smtClean="0">
            <a:solidFill>
              <a:srgbClr val="002060"/>
            </a:solidFill>
            <a:latin typeface="Sylfaen" panose="010A0502050306030303" pitchFamily="18" charset="0"/>
          </a:endParaRPr>
        </a:p>
      </dsp:txBody>
      <dsp:txXfrm>
        <a:off x="1949163" y="3461699"/>
        <a:ext cx="7087332" cy="1616939"/>
      </dsp:txXfrm>
    </dsp:sp>
    <dsp:sp modelId="{73BA152C-E424-48DE-9679-592A13048F90}">
      <dsp:nvSpPr>
        <dsp:cNvPr id="0" name=""/>
        <dsp:cNvSpPr/>
      </dsp:nvSpPr>
      <dsp:spPr>
        <a:xfrm>
          <a:off x="0" y="3435152"/>
          <a:ext cx="1807299" cy="21094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ზედა კოლონტიტულის ჩანაცვლების ველი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ka-GE"/>
          </a:p>
        </p:txBody>
      </p:sp>
      <p:sp>
        <p:nvSpPr>
          <p:cNvPr id="3" name="თარიღის ჩანაცვლების ველი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589462-04DC-4AD4-BFE8-7E724B5038A6}" type="datetimeFigureOut">
              <a:rPr lang="ka-GE"/>
              <a:pPr>
                <a:defRPr/>
              </a:pPr>
              <a:t>21.06.2019</a:t>
            </a:fld>
            <a:endParaRPr lang="ka-GE"/>
          </a:p>
        </p:txBody>
      </p:sp>
      <p:sp>
        <p:nvSpPr>
          <p:cNvPr id="4" name="სლაიდის გამოსახულების ჩანაცვლების ველი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a-GE" noProof="0" smtClean="0"/>
          </a:p>
        </p:txBody>
      </p:sp>
      <p:sp>
        <p:nvSpPr>
          <p:cNvPr id="5" name="ჩანაწერების ჩანაცვლების ველი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a-GE" noProof="0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noProof="0" smtClean="0"/>
              <a:t>მეორე დონე</a:t>
            </a:r>
          </a:p>
          <a:p>
            <a:pPr lvl="2"/>
            <a:r>
              <a:rPr lang="ka-GE" noProof="0" smtClean="0"/>
              <a:t>მესამე დონე</a:t>
            </a:r>
          </a:p>
          <a:p>
            <a:pPr lvl="3"/>
            <a:r>
              <a:rPr lang="ka-GE" noProof="0" smtClean="0"/>
              <a:t>მეოთხე დონე</a:t>
            </a:r>
          </a:p>
          <a:p>
            <a:pPr lvl="4"/>
            <a:r>
              <a:rPr lang="ka-GE" noProof="0" smtClean="0"/>
              <a:t>მეხუთე დონე</a:t>
            </a:r>
          </a:p>
        </p:txBody>
      </p:sp>
      <p:sp>
        <p:nvSpPr>
          <p:cNvPr id="6" name="ქვედა კოლონტიტულის ჩანაცვლების ველი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ka-GE"/>
          </a:p>
        </p:txBody>
      </p:sp>
      <p:sp>
        <p:nvSpPr>
          <p:cNvPr id="7" name="სლაიდის რიცხვის ჩანაცვლების ველი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D763141-94E7-4ECF-A13E-1B053B72361E}" type="slidenum">
              <a:rPr lang="ka-GE" altLang="en-US"/>
              <a:pPr>
                <a:defRPr/>
              </a:pPr>
              <a:t>‹#›</a:t>
            </a:fld>
            <a:endParaRPr lang="ka-GE" altLang="en-US"/>
          </a:p>
        </p:txBody>
      </p:sp>
    </p:spTree>
    <p:extLst>
      <p:ext uri="{BB962C8B-B14F-4D97-AF65-F5344CB8AC3E}">
        <p14:creationId xmlns:p14="http://schemas.microsoft.com/office/powerpoint/2010/main" val="3749317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სლაიდის გამოსახულების ჩანაცვლების ველი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ჩანაწერების ჩანაცვლების ველი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a-GE" altLang="en-US" smtClean="0"/>
          </a:p>
        </p:txBody>
      </p:sp>
      <p:sp>
        <p:nvSpPr>
          <p:cNvPr id="12292" name="სლაიდის რიცხვის ჩანაცვლების ველი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CBFA471-AE2B-43B0-AFE2-474B4DD2DDA9}" type="slidenum">
              <a:rPr lang="ka-GE" altLang="en-US" smtClean="0"/>
              <a:pPr/>
              <a:t>7</a:t>
            </a:fld>
            <a:endParaRPr lang="ka-GE" altLang="en-US" smtClean="0"/>
          </a:p>
        </p:txBody>
      </p:sp>
    </p:spTree>
    <p:extLst>
      <p:ext uri="{BB962C8B-B14F-4D97-AF65-F5344CB8AC3E}">
        <p14:creationId xmlns:p14="http://schemas.microsoft.com/office/powerpoint/2010/main" val="276282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სლაიდის გამოსახულების ჩანაცვლების ველი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ჩანაწერების ჩანაცვლების ველი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a-GE" altLang="en-US" smtClean="0"/>
          </a:p>
        </p:txBody>
      </p:sp>
      <p:sp>
        <p:nvSpPr>
          <p:cNvPr id="18436" name="სლაიდის რიცხვის ჩანაცვლების ველი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8392045-F7BE-40F3-AF82-61258DC0FF4A}" type="slidenum">
              <a:rPr lang="ka-GE" altLang="en-US" smtClean="0"/>
              <a:pPr/>
              <a:t>12</a:t>
            </a:fld>
            <a:endParaRPr lang="ka-GE" altLang="en-US" smtClean="0"/>
          </a:p>
        </p:txBody>
      </p:sp>
    </p:spTree>
    <p:extLst>
      <p:ext uri="{BB962C8B-B14F-4D97-AF65-F5344CB8AC3E}">
        <p14:creationId xmlns:p14="http://schemas.microsoft.com/office/powerpoint/2010/main" val="330994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სლაიდის გამოსახულების ჩანაცვლების ველი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ჩანაწერების ჩანაცვლების ველი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a-GE" altLang="en-US" smtClean="0"/>
          </a:p>
        </p:txBody>
      </p:sp>
      <p:sp>
        <p:nvSpPr>
          <p:cNvPr id="21508" name="სლაიდის რიცხვის ჩანაცვლების ველი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D07225-2128-4038-A837-30618C4FEF5F}" type="slidenum">
              <a:rPr lang="ka-GE" altLang="en-US" smtClean="0"/>
              <a:pPr/>
              <a:t>14</a:t>
            </a:fld>
            <a:endParaRPr lang="ka-GE" altLang="en-US" smtClean="0"/>
          </a:p>
        </p:txBody>
      </p:sp>
    </p:spTree>
    <p:extLst>
      <p:ext uri="{BB962C8B-B14F-4D97-AF65-F5344CB8AC3E}">
        <p14:creationId xmlns:p14="http://schemas.microsoft.com/office/powerpoint/2010/main" val="1557803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სლაიდის გამოსახულების ჩანაცვლების ველი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ჩანაწერების ჩანაცვლების ველი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a-GE" altLang="en-US" smtClean="0"/>
          </a:p>
        </p:txBody>
      </p:sp>
      <p:sp>
        <p:nvSpPr>
          <p:cNvPr id="29700" name="სლაიდის რიცხვის ჩანაცვლების ველი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A39BFE-F1EC-4BFA-926A-01A5DD4CA7C2}" type="slidenum">
              <a:rPr lang="ka-GE" altLang="en-US" smtClean="0"/>
              <a:pPr/>
              <a:t>18</a:t>
            </a:fld>
            <a:endParaRPr lang="ka-GE" altLang="en-US" smtClean="0"/>
          </a:p>
        </p:txBody>
      </p:sp>
    </p:spTree>
    <p:extLst>
      <p:ext uri="{BB962C8B-B14F-4D97-AF65-F5344CB8AC3E}">
        <p14:creationId xmlns:p14="http://schemas.microsoft.com/office/powerpoint/2010/main" val="246793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763141-94E7-4ECF-A13E-1B053B72361E}" type="slidenum">
              <a:rPr lang="ka-GE" altLang="en-US" smtClean="0"/>
              <a:pPr>
                <a:defRPr/>
              </a:pPr>
              <a:t>20</a:t>
            </a:fld>
            <a:endParaRPr lang="ka-GE" altLang="en-US"/>
          </a:p>
        </p:txBody>
      </p:sp>
    </p:spTree>
    <p:extLst>
      <p:ext uri="{BB962C8B-B14F-4D97-AF65-F5344CB8AC3E}">
        <p14:creationId xmlns:p14="http://schemas.microsoft.com/office/powerpoint/2010/main" val="263999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სათაურის სლაიდ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სუბტიტრ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a-GE" smtClean="0"/>
              <a:t>დააწკაპუნეთ მთავარი ქვესათაურის სტილის რედაქტირებისთვის</a:t>
            </a:r>
            <a:endParaRPr lang="ka-G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F27CA-3341-4050-8D91-98474C67576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8527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სათაური და შვეული ტექსტ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შვეული ტექსტის ჩანაცვლების ველი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EC0B9-61EE-476E-A05A-24EC51CCF84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8391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შვეული სათაური და ტექსტ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შვეული სათაურ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შვეული ტექსტის ჩანაცვლების ველი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CCE0-72E7-42E8-B7D0-0F77A4320B6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86873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სათაურის სლაიდ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სუბტიტრ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a-GE" smtClean="0"/>
              <a:t>დააწკაპუნეთ მთავარი ქვესათაურის სტილის რედაქტირებისთვის</a:t>
            </a:r>
            <a:endParaRPr lang="ka-G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94DE8-53C2-4418-9026-53328182177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0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სათაური და შიგთავს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შიგთავსის ჩანაცვლების ველი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BE0ED-3E7D-4501-9ABF-533FEC22180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4159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სექციის ზედა კოლონტიტულ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ტექსტის ჩანაცვლების ველი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85DE0-952B-44F6-97F7-0B98769CEA1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45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ორი შიგთავს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შიგთავსის ჩანაცვლების ველი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4" name="შიგთავსის ჩანაცვლების ველი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F3A62-CB1A-4149-83E8-97878C15B42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3398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შედარებ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ტექსტის ჩანაცვლების ველი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4" name="შიგთავსის ჩანაცვლების ველი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5" name="ტექსტის ჩანაცვლების ველი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6" name="შიგთავსის ჩანაცვლების ველი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E3AD0-2F62-45F1-A394-BF917631CED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380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მხოლოდ სათაურ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0B74B-13AA-47B8-BE84-AD4A4F3E914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2606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ცარიელ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C8E25-7FE1-44BC-A2E6-A33934F547B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332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შიგთავსი წარწერასთა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შიგთავსის ჩანაცვლების ველი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4" name="ტექსტის ჩანაცვლების ველი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76592-BDF8-4B6B-B045-463D57AA932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43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სათაური და შიგთავს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შიგთავსის ჩანაცვლების ველი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79D0F-3990-4455-9FA4-0483281C80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12886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სურათი წარწერასთა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სურათის ჩანაცვლების ველი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a-GE" noProof="0" smtClean="0"/>
          </a:p>
        </p:txBody>
      </p:sp>
      <p:sp>
        <p:nvSpPr>
          <p:cNvPr id="4" name="ტექსტის ჩანაცვლების ველი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27428-8844-4E03-B870-99AB0D1AB2D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70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სათაური და შვეული ტექსტ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შვეული ტექსტის ჩანაცვლების ველი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E08C-7788-4FFD-AB2C-BE43A87509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297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შვეული სათაური და ტექსტ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შვეული სათაურ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შვეული ტექსტის ჩანაცვლების ველი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6C0BD-237A-4AB9-A294-875EA3D7637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43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სექციის ზედა კოლონტიტულ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ტექსტის ჩანაცვლების ველი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80CC4-143A-4FEA-982A-A86A59CAC11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8751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ორი შიგთავს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შიგთავსის ჩანაცვლების ველი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4" name="შიგთავსის ჩანაცვლების ველი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32A86-C883-4683-9C7E-7DF66D5B295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9910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შედარებ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ტექსტის ჩანაცვლების ველი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4" name="შიგთავსის ჩანაცვლების ველი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5" name="ტექსტის ჩანაცვლების ველი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6" name="შიგთავსის ჩანაცვლების ველი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F18-7FD7-4A72-8C38-96E5C7B8819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9633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მხოლოდ სათაურ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0A59F-819A-407F-B2C8-B6B1E40A88A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6573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ცარიელ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B25B7-A731-404F-A996-3E96CCC412C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5711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შიგთავსი წარწერასთა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შიგთავსის ჩანაცვლების ველი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ka-GE"/>
          </a:p>
        </p:txBody>
      </p:sp>
      <p:sp>
        <p:nvSpPr>
          <p:cNvPr id="4" name="ტექსტის ჩანაცვლების ველი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8A09B-90CB-4122-B64B-6D94B225A34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39631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სურათი წარწერასთა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ka-GE"/>
          </a:p>
        </p:txBody>
      </p:sp>
      <p:sp>
        <p:nvSpPr>
          <p:cNvPr id="3" name="სურათის ჩანაცვლების ველი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a-GE" noProof="0" smtClean="0"/>
          </a:p>
        </p:txBody>
      </p:sp>
      <p:sp>
        <p:nvSpPr>
          <p:cNvPr id="4" name="ტექსტის ჩანაცვლების ველი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6A88F-AC02-4F3E-9467-CDFF206EDC8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3771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C1886FD-0931-4834-8284-752FD455635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a-G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42D239-A832-4305-B448-BD61EB54BD0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a-G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8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1.png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4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jpe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12" Type="http://schemas.openxmlformats.org/officeDocument/2006/relationships/image" Target="../media/image61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emf"/><Relationship Id="rId5" Type="http://schemas.openxmlformats.org/officeDocument/2006/relationships/image" Target="../media/image54.png"/><Relationship Id="rId10" Type="http://schemas.openxmlformats.org/officeDocument/2006/relationships/image" Target="../media/image59.emf"/><Relationship Id="rId4" Type="http://schemas.openxmlformats.org/officeDocument/2006/relationships/image" Target="../media/image53.png"/><Relationship Id="rId9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14324" y="5876925"/>
            <a:ext cx="8074100" cy="544513"/>
          </a:xfrm>
          <a:noFill/>
        </p:spPr>
        <p:txBody>
          <a:bodyPr anchor="ctr"/>
          <a:lstStyle/>
          <a:p>
            <a:pPr algn="l" eaLnBrk="1" hangingPunct="1"/>
            <a:r>
              <a:rPr lang="ka-GE" altLang="en-US" sz="2800" b="1" dirty="0" smtClean="0">
                <a:solidFill>
                  <a:srgbClr val="0070C0"/>
                </a:solidFill>
              </a:rPr>
              <a:t>ბათუმის შოთა რუსთაველის სახელმწიფო უნივერსიტეტის ასოცირებული პროფესორი  მაია </a:t>
            </a:r>
            <a:r>
              <a:rPr lang="ka-GE" altLang="en-US" sz="2800" b="1" dirty="0" err="1" smtClean="0">
                <a:solidFill>
                  <a:srgbClr val="0070C0"/>
                </a:solidFill>
              </a:rPr>
              <a:t>ვანიძე</a:t>
            </a:r>
            <a:endParaRPr lang="es-ES" altLang="en-US" sz="2800" b="1" dirty="0" smtClean="0">
              <a:solidFill>
                <a:srgbClr val="0070C0"/>
              </a:solidFill>
            </a:endParaRPr>
          </a:p>
        </p:txBody>
      </p:sp>
      <p:sp>
        <p:nvSpPr>
          <p:cNvPr id="4099" name="Rectangle 150"/>
          <p:cNvSpPr txBox="1">
            <a:spLocks noChangeArrowheads="1"/>
          </p:cNvSpPr>
          <p:nvPr/>
        </p:nvSpPr>
        <p:spPr bwMode="auto">
          <a:xfrm>
            <a:off x="323850" y="692151"/>
            <a:ext cx="8353425" cy="194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None/>
            </a:pPr>
            <a:r>
              <a:rPr lang="ka-GE" altLang="en-US" b="1" dirty="0">
                <a:solidFill>
                  <a:srgbClr val="0070C0"/>
                </a:solidFill>
                <a:cs typeface="Times New Roman" panose="02020603050405020304" pitchFamily="18" charset="0"/>
              </a:rPr>
              <a:t>ქართული </a:t>
            </a:r>
            <a:r>
              <a:rPr lang="ka-GE" altLang="en-US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ავტოქთონული</a:t>
            </a:r>
            <a:r>
              <a:rPr lang="ka-GE" altLang="en-US" b="1" dirty="0">
                <a:solidFill>
                  <a:srgbClr val="0070C0"/>
                </a:solidFill>
                <a:cs typeface="Times New Roman" panose="02020603050405020304" pitchFamily="18" charset="0"/>
              </a:rPr>
              <a:t> ვაზის ჯიშისა და მისგან წარმოებული ღვინის ქიმიური კვლევა ინსტრუმენტული მეთოდებით</a:t>
            </a:r>
            <a:endParaRPr lang="ka-GE" altLang="en-US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ka-GE" altLang="en-US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6" descr="Image result for ბათუმის შოთა რუსთაველის სახელმწიფო უნივერსიტეტი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6912"/>
            <a:ext cx="3024337" cy="204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დიაგრამა 3"/>
          <p:cNvGraphicFramePr/>
          <p:nvPr/>
        </p:nvGraphicFramePr>
        <p:xfrm>
          <a:off x="1475705" y="1518983"/>
          <a:ext cx="7152456" cy="3406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seeds of grapes-ის სურათის შედეგი"/>
          <p:cNvPicPr>
            <a:picLocks noChangeAspect="1" noChangeArrowheads="1"/>
          </p:cNvPicPr>
          <p:nvPr/>
        </p:nvPicPr>
        <p:blipFill rotWithShape="1">
          <a:blip r:embed="rId8"/>
          <a:srcRect l="50460" t="6805" r="1486" b="12201"/>
          <a:stretch/>
        </p:blipFill>
        <p:spPr bwMode="auto">
          <a:xfrm>
            <a:off x="1584325" y="4513263"/>
            <a:ext cx="2089150" cy="1846262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lavan 3 -oli grape seeds-ის სურათის შედეგი"/>
          <p:cNvPicPr>
            <a:picLocks noChangeAspect="1" noChangeArrowheads="1"/>
          </p:cNvPicPr>
          <p:nvPr/>
        </p:nvPicPr>
        <p:blipFill rotWithShape="1">
          <a:blip r:embed="rId9"/>
          <a:srcRect l="14985" t="2237" r="56711" b="70917"/>
          <a:stretch/>
        </p:blipFill>
        <p:spPr bwMode="auto">
          <a:xfrm>
            <a:off x="6443663" y="4513263"/>
            <a:ext cx="2160587" cy="184626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მართკუთხედი 5"/>
          <p:cNvSpPr/>
          <p:nvPr/>
        </p:nvSpPr>
        <p:spPr>
          <a:xfrm>
            <a:off x="1476375" y="1412875"/>
            <a:ext cx="7273925" cy="7921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800" b="1" dirty="0">
                <a:solidFill>
                  <a:srgbClr val="002060"/>
                </a:solidFill>
              </a:rPr>
              <a:t>ღვინის დამზადების იმერულ ტექნოლოგია</a:t>
            </a:r>
            <a:r>
              <a:rPr lang="ka-GE" b="1" dirty="0">
                <a:solidFill>
                  <a:srgbClr val="002060"/>
                </a:solidFill>
              </a:rPr>
              <a:t/>
            </a:r>
            <a:br>
              <a:rPr lang="ka-GE" b="1" dirty="0">
                <a:solidFill>
                  <a:srgbClr val="002060"/>
                </a:solidFill>
              </a:rPr>
            </a:br>
            <a:endParaRPr lang="ka-GE" dirty="0">
              <a:solidFill>
                <a:srgbClr val="FFFFFF"/>
              </a:solidFill>
            </a:endParaRPr>
          </a:p>
        </p:txBody>
      </p:sp>
      <p:pic>
        <p:nvPicPr>
          <p:cNvPr id="15366" name="Picture 7" descr="Картинки по запросу ღვინის დაყენება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4513263"/>
            <a:ext cx="223202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>
          <a:xfrm>
            <a:off x="3321050" y="188913"/>
            <a:ext cx="3619500" cy="792162"/>
          </a:xfrm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ka-GE" altLang="en-US" sz="2800" b="1" smtClean="0">
                <a:solidFill>
                  <a:srgbClr val="0070C0"/>
                </a:solidFill>
                <a:latin typeface="Sylfaen" panose="010A0502050306030303" pitchFamily="18" charset="0"/>
              </a:rPr>
              <a:t>კვლევის ობიექტი</a:t>
            </a:r>
            <a:endParaRPr lang="ka-GE" altLang="en-US" sz="280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დიაგრამა 7"/>
          <p:cNvGraphicFramePr>
            <a:graphicFrameLocks/>
          </p:cNvGraphicFramePr>
          <p:nvPr/>
        </p:nvGraphicFramePr>
        <p:xfrm>
          <a:off x="1547813" y="790575"/>
          <a:ext cx="7416800" cy="283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name="Диаграмма" r:id="rId4" imgW="7425572" imgH="2847079" progId="Excel.Chart.8">
                  <p:embed/>
                </p:oleObj>
              </mc:Choice>
              <mc:Fallback>
                <p:oleObj name="Диаграмма" r:id="rId4" imgW="7425572" imgH="2847079" progId="Excel.Chart.8">
                  <p:embed/>
                  <p:pic>
                    <p:nvPicPr>
                      <p:cNvPr id="0" name="დიაგრამა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790575"/>
                        <a:ext cx="7416800" cy="283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დიაგრამა 8"/>
          <p:cNvGraphicFramePr>
            <a:graphicFrameLocks/>
          </p:cNvGraphicFramePr>
          <p:nvPr/>
        </p:nvGraphicFramePr>
        <p:xfrm>
          <a:off x="1547813" y="3727450"/>
          <a:ext cx="74168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Диаграмма" r:id="rId6" imgW="7425572" imgH="3090940" progId="Excel.Chart.8">
                  <p:embed/>
                </p:oleObj>
              </mc:Choice>
              <mc:Fallback>
                <p:oleObj name="Диаграмма" r:id="rId6" imgW="7425572" imgH="3090940" progId="Excel.Chart.8">
                  <p:embed/>
                  <p:pic>
                    <p:nvPicPr>
                      <p:cNvPr id="0" name="დიაგრამა 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3727450"/>
                        <a:ext cx="7416800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მართკუთხედი 2"/>
          <p:cNvSpPr/>
          <p:nvPr/>
        </p:nvSpPr>
        <p:spPr>
          <a:xfrm>
            <a:off x="1403350" y="44450"/>
            <a:ext cx="7632700" cy="6477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b="1" dirty="0">
                <a:solidFill>
                  <a:srgbClr val="002060"/>
                </a:solidFill>
              </a:rPr>
              <a:t>არაფერმენტირებულ წიპწაში </a:t>
            </a:r>
            <a:r>
              <a:rPr lang="ka-GE" b="1">
                <a:solidFill>
                  <a:srgbClr val="002060"/>
                </a:solidFill>
              </a:rPr>
              <a:t>ბიოლოგიურად </a:t>
            </a:r>
            <a:r>
              <a:rPr lang="ka-GE" b="1" smtClean="0">
                <a:solidFill>
                  <a:srgbClr val="002060"/>
                </a:solidFill>
              </a:rPr>
              <a:t>აქ</a:t>
            </a:r>
            <a:r>
              <a:rPr lang="ka-GE" b="1">
                <a:solidFill>
                  <a:srgbClr val="002060"/>
                </a:solidFill>
              </a:rPr>
              <a:t>ტ</a:t>
            </a:r>
            <a:r>
              <a:rPr lang="ka-GE" b="1" smtClean="0">
                <a:solidFill>
                  <a:srgbClr val="002060"/>
                </a:solidFill>
              </a:rPr>
              <a:t>იური </a:t>
            </a:r>
            <a:r>
              <a:rPr lang="ka-GE" b="1" dirty="0">
                <a:solidFill>
                  <a:srgbClr val="002060"/>
                </a:solidFill>
              </a:rPr>
              <a:t>ნაერთების შემცველობა მგ/100გ მშრალ მასაზე გადაანგარიშებით </a:t>
            </a:r>
          </a:p>
        </p:txBody>
      </p:sp>
      <p:pic>
        <p:nvPicPr>
          <p:cNvPr id="5" name="Picture 2" descr="seeds of grapes-ის სურათის შედეგი"/>
          <p:cNvPicPr>
            <a:picLocks noChangeAspect="1" noChangeArrowheads="1"/>
          </p:cNvPicPr>
          <p:nvPr/>
        </p:nvPicPr>
        <p:blipFill rotWithShape="1">
          <a:blip r:embed="rId8"/>
          <a:srcRect l="50459" b="12201"/>
          <a:stretch/>
        </p:blipFill>
        <p:spPr bwMode="auto">
          <a:xfrm>
            <a:off x="8027988" y="908050"/>
            <a:ext cx="792162" cy="784225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6" name="Picture 2" descr="seeds of grapes-ის სურათის შედეგი"/>
          <p:cNvPicPr>
            <a:picLocks noChangeAspect="1" noChangeArrowheads="1"/>
          </p:cNvPicPr>
          <p:nvPr/>
        </p:nvPicPr>
        <p:blipFill rotWithShape="1">
          <a:blip r:embed="rId8"/>
          <a:srcRect l="50459" b="12201"/>
          <a:stretch/>
        </p:blipFill>
        <p:spPr bwMode="auto">
          <a:xfrm>
            <a:off x="8027988" y="3933825"/>
            <a:ext cx="792162" cy="784225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დიაგრამა 4"/>
          <p:cNvGraphicFramePr>
            <a:graphicFrameLocks/>
          </p:cNvGraphicFramePr>
          <p:nvPr/>
        </p:nvGraphicFramePr>
        <p:xfrm>
          <a:off x="149225" y="1074738"/>
          <a:ext cx="4351338" cy="550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Диаграмма" r:id="rId4" imgW="4359018" imgH="5505165" progId="Excel.Chart.8">
                  <p:embed/>
                </p:oleObj>
              </mc:Choice>
              <mc:Fallback>
                <p:oleObj name="Диаграмма" r:id="rId4" imgW="4359018" imgH="5505165" progId="Excel.Chart.8">
                  <p:embed/>
                  <p:pic>
                    <p:nvPicPr>
                      <p:cNvPr id="0" name="დიაგრამა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" y="1074738"/>
                        <a:ext cx="4351338" cy="550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დიაგრამა 5"/>
          <p:cNvGraphicFramePr>
            <a:graphicFrameLocks/>
          </p:cNvGraphicFramePr>
          <p:nvPr/>
        </p:nvGraphicFramePr>
        <p:xfrm>
          <a:off x="4538663" y="1074738"/>
          <a:ext cx="4548187" cy="550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8" name="Диаграмма" r:id="rId6" imgW="4554107" imgH="5505165" progId="Excel.Chart.8">
                  <p:embed/>
                </p:oleObj>
              </mc:Choice>
              <mc:Fallback>
                <p:oleObj name="Диаграмма" r:id="rId6" imgW="4554107" imgH="5505165" progId="Excel.Chart.8">
                  <p:embed/>
                  <p:pic>
                    <p:nvPicPr>
                      <p:cNvPr id="0" name="დიაგრამა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663" y="1074738"/>
                        <a:ext cx="4548187" cy="550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მართკუთხედი 6"/>
          <p:cNvSpPr/>
          <p:nvPr/>
        </p:nvSpPr>
        <p:spPr>
          <a:xfrm>
            <a:off x="200025" y="188913"/>
            <a:ext cx="8675688" cy="6477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b="1" dirty="0">
                <a:solidFill>
                  <a:srgbClr val="002060"/>
                </a:solidFill>
              </a:rPr>
              <a:t>ფერმენტირებულ წიპწაში </a:t>
            </a:r>
            <a:r>
              <a:rPr lang="ka-GE" b="1">
                <a:solidFill>
                  <a:srgbClr val="002060"/>
                </a:solidFill>
              </a:rPr>
              <a:t>ბიოლოგიურად </a:t>
            </a:r>
            <a:r>
              <a:rPr lang="ka-GE" b="1" smtClean="0">
                <a:solidFill>
                  <a:srgbClr val="002060"/>
                </a:solidFill>
              </a:rPr>
              <a:t>აქტიური </a:t>
            </a:r>
            <a:r>
              <a:rPr lang="ka-GE" b="1" dirty="0">
                <a:solidFill>
                  <a:srgbClr val="002060"/>
                </a:solidFill>
              </a:rPr>
              <a:t>ნაერთების შემცველობა მგ/100გ მშრალ მასაზე გადაანგარიშებით </a:t>
            </a:r>
          </a:p>
        </p:txBody>
      </p:sp>
      <p:pic>
        <p:nvPicPr>
          <p:cNvPr id="5" name="Picture 4" descr="Картинки по запросу Grape seed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7675" y="1322388"/>
            <a:ext cx="1285875" cy="612775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6" name="Picture 4" descr="Картинки по запросу Grape seed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86663" y="1322388"/>
            <a:ext cx="1285875" cy="612775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დიაგრამა 4"/>
          <p:cNvGraphicFramePr>
            <a:graphicFrameLocks/>
          </p:cNvGraphicFramePr>
          <p:nvPr/>
        </p:nvGraphicFramePr>
        <p:xfrm>
          <a:off x="1431925" y="46038"/>
          <a:ext cx="5927725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1" name="Диаграмма" r:id="rId4" imgW="5938019" imgH="3310415" progId="Excel.Chart.8">
                  <p:embed/>
                </p:oleObj>
              </mc:Choice>
              <mc:Fallback>
                <p:oleObj name="Диаграмма" r:id="rId4" imgW="5938019" imgH="331041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925" y="46038"/>
                        <a:ext cx="5927725" cy="330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დიაგრამა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862293"/>
              </p:ext>
            </p:extLst>
          </p:nvPr>
        </p:nvGraphicFramePr>
        <p:xfrm>
          <a:off x="1828800" y="3622004"/>
          <a:ext cx="5588000" cy="334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2" name="Диаграмма" r:id="rId6" imgW="5596613" imgH="3346994" progId="Excel.Chart.8">
                  <p:embed/>
                </p:oleObj>
              </mc:Choice>
              <mc:Fallback>
                <p:oleObj name="Диаграмма" r:id="rId6" imgW="5596613" imgH="334699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622004"/>
                        <a:ext cx="5588000" cy="334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 descr="Картинки по запросу Grape seed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3325" y="4470400"/>
            <a:ext cx="1381125" cy="65881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4" name="მომრგვალებული ქვედა ისარი 3"/>
          <p:cNvSpPr/>
          <p:nvPr/>
        </p:nvSpPr>
        <p:spPr>
          <a:xfrm>
            <a:off x="6767513" y="1697038"/>
            <a:ext cx="649287" cy="288925"/>
          </a:xfrm>
          <a:prstGeom prst="curvedDownArrow">
            <a:avLst/>
          </a:prstGeom>
          <a:solidFill>
            <a:srgbClr val="0070C0"/>
          </a:solidFill>
          <a:ln w="28575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>
              <a:solidFill>
                <a:srgbClr val="000000"/>
              </a:solidFill>
            </a:endParaRPr>
          </a:p>
        </p:txBody>
      </p:sp>
      <p:sp>
        <p:nvSpPr>
          <p:cNvPr id="13" name="მომრგვალებული ქვედა ისარი 12"/>
          <p:cNvSpPr/>
          <p:nvPr/>
        </p:nvSpPr>
        <p:spPr>
          <a:xfrm>
            <a:off x="6743700" y="4900613"/>
            <a:ext cx="649288" cy="287337"/>
          </a:xfrm>
          <a:prstGeom prst="curvedDownArrow">
            <a:avLst/>
          </a:prstGeom>
          <a:solidFill>
            <a:srgbClr val="0070C0"/>
          </a:solidFill>
          <a:ln w="28575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>
              <a:solidFill>
                <a:srgbClr val="000000"/>
              </a:solidFill>
            </a:endParaRPr>
          </a:p>
        </p:txBody>
      </p:sp>
      <p:sp>
        <p:nvSpPr>
          <p:cNvPr id="14" name="მართკუთხედი 13"/>
          <p:cNvSpPr/>
          <p:nvPr/>
        </p:nvSpPr>
        <p:spPr>
          <a:xfrm>
            <a:off x="6991350" y="2057400"/>
            <a:ext cx="1943100" cy="71913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400" b="1" smtClean="0">
                <a:solidFill>
                  <a:srgbClr val="002060"/>
                </a:solidFill>
              </a:rPr>
              <a:t>ექსტრაქტის </a:t>
            </a:r>
            <a:r>
              <a:rPr lang="ka-GE" sz="1400" b="1" dirty="0">
                <a:solidFill>
                  <a:srgbClr val="002060"/>
                </a:solidFill>
              </a:rPr>
              <a:t>განზავების ფაქტორი </a:t>
            </a:r>
            <a:r>
              <a:rPr lang="en-US" b="1" dirty="0">
                <a:solidFill>
                  <a:srgbClr val="0070C0"/>
                </a:solidFill>
              </a:rPr>
              <a:t>F  =</a:t>
            </a:r>
            <a:r>
              <a:rPr lang="ka-GE" b="1" dirty="0">
                <a:solidFill>
                  <a:srgbClr val="0070C0"/>
                </a:solidFill>
              </a:rPr>
              <a:t> 100</a:t>
            </a:r>
          </a:p>
        </p:txBody>
      </p:sp>
      <p:sp>
        <p:nvSpPr>
          <p:cNvPr id="16" name="მართკუთხედი 15"/>
          <p:cNvSpPr/>
          <p:nvPr/>
        </p:nvSpPr>
        <p:spPr>
          <a:xfrm>
            <a:off x="7065963" y="5373688"/>
            <a:ext cx="1943100" cy="7207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400" b="1" smtClean="0">
                <a:solidFill>
                  <a:srgbClr val="002060"/>
                </a:solidFill>
              </a:rPr>
              <a:t>ექსტრაქტის </a:t>
            </a:r>
            <a:r>
              <a:rPr lang="ka-GE" sz="1400" b="1" dirty="0">
                <a:solidFill>
                  <a:srgbClr val="002060"/>
                </a:solidFill>
              </a:rPr>
              <a:t>განზავების ფაქტორი </a:t>
            </a:r>
            <a:r>
              <a:rPr lang="en-US" b="1" dirty="0">
                <a:solidFill>
                  <a:srgbClr val="0070C0"/>
                </a:solidFill>
              </a:rPr>
              <a:t>F  =</a:t>
            </a:r>
            <a:r>
              <a:rPr lang="ka-GE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25</a:t>
            </a:r>
            <a:endParaRPr lang="ka-GE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seeds of grapes-ის სურათის შედეგი"/>
          <p:cNvPicPr>
            <a:picLocks noChangeAspect="1" noChangeArrowheads="1"/>
          </p:cNvPicPr>
          <p:nvPr/>
        </p:nvPicPr>
        <p:blipFill rotWithShape="1">
          <a:blip r:embed="rId9"/>
          <a:srcRect l="50459" b="12201"/>
          <a:stretch/>
        </p:blipFill>
        <p:spPr bwMode="auto">
          <a:xfrm>
            <a:off x="8143875" y="1111250"/>
            <a:ext cx="790575" cy="784225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912" y="476672"/>
            <a:ext cx="1428750" cy="200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1960" y="4074441"/>
            <a:ext cx="137160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სათაური 1"/>
          <p:cNvSpPr>
            <a:spLocks noGrp="1"/>
          </p:cNvSpPr>
          <p:nvPr>
            <p:ph type="title"/>
          </p:nvPr>
        </p:nvSpPr>
        <p:spPr>
          <a:xfrm>
            <a:off x="-107950" y="131763"/>
            <a:ext cx="8229600" cy="765175"/>
          </a:xfrm>
        </p:spPr>
        <p:txBody>
          <a:bodyPr/>
          <a:lstStyle/>
          <a:p>
            <a:r>
              <a:rPr lang="ka-GE" altLang="en-US" sz="2400" b="1" smtClean="0">
                <a:solidFill>
                  <a:schemeClr val="bg1"/>
                </a:solidFill>
              </a:rPr>
              <a:t>არაფერმენტირებული და ფერმენტირებული ჭაჭის ბიოლოგიურად აქტიური ნაერთები</a:t>
            </a:r>
          </a:p>
        </p:txBody>
      </p:sp>
      <p:graphicFrame>
        <p:nvGraphicFramePr>
          <p:cNvPr id="20483" name="დიაგრამა 9"/>
          <p:cNvGraphicFramePr>
            <a:graphicFrameLocks/>
          </p:cNvGraphicFramePr>
          <p:nvPr/>
        </p:nvGraphicFramePr>
        <p:xfrm>
          <a:off x="4521200" y="3738563"/>
          <a:ext cx="4422775" cy="290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6" name="Диаграмма" r:id="rId4" imgW="4432176" imgH="2914141" progId="Excel.Chart.8">
                  <p:embed/>
                </p:oleObj>
              </mc:Choice>
              <mc:Fallback>
                <p:oleObj name="Диаграмма" r:id="rId4" imgW="4432176" imgH="2914141" progId="Excel.Chart.8">
                  <p:embed/>
                  <p:pic>
                    <p:nvPicPr>
                      <p:cNvPr id="0" name="დიაგრამა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738563"/>
                        <a:ext cx="4422775" cy="290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2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6" r="31276"/>
          <a:stretch>
            <a:fillRect/>
          </a:stretch>
        </p:blipFill>
        <p:spPr bwMode="auto">
          <a:xfrm>
            <a:off x="7885113" y="134938"/>
            <a:ext cx="1068387" cy="7921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485" name="დიაგრამა 7"/>
          <p:cNvGraphicFramePr>
            <a:graphicFrameLocks/>
          </p:cNvGraphicFramePr>
          <p:nvPr/>
        </p:nvGraphicFramePr>
        <p:xfrm>
          <a:off x="4514850" y="1001713"/>
          <a:ext cx="4651375" cy="276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7" name="Диаграмма" r:id="rId7" imgW="4657748" imgH="2767824" progId="Excel.Chart.8">
                  <p:embed/>
                </p:oleObj>
              </mc:Choice>
              <mc:Fallback>
                <p:oleObj name="Диаграмма" r:id="rId7" imgW="4657748" imgH="2767824" progId="Excel.Chart.8">
                  <p:embed/>
                  <p:pic>
                    <p:nvPicPr>
                      <p:cNvPr id="0" name="დიაგრამა 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1001713"/>
                        <a:ext cx="4651375" cy="276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დიაგრამა 6"/>
          <p:cNvGraphicFramePr>
            <a:graphicFrameLocks/>
          </p:cNvGraphicFramePr>
          <p:nvPr/>
        </p:nvGraphicFramePr>
        <p:xfrm>
          <a:off x="128588" y="1001713"/>
          <a:ext cx="4278312" cy="276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8" name="Диаграмма" r:id="rId9" imgW="4279763" imgH="2767824" progId="Excel.Chart.8">
                  <p:embed/>
                </p:oleObj>
              </mc:Choice>
              <mc:Fallback>
                <p:oleObj name="Диаграмма" r:id="rId9" imgW="4279763" imgH="2767824" progId="Excel.Chart.8">
                  <p:embed/>
                  <p:pic>
                    <p:nvPicPr>
                      <p:cNvPr id="0" name="დიაგრამა 6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1001713"/>
                        <a:ext cx="4278312" cy="276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დიაგრამა 8"/>
          <p:cNvGraphicFramePr>
            <a:graphicFrameLocks/>
          </p:cNvGraphicFramePr>
          <p:nvPr/>
        </p:nvGraphicFramePr>
        <p:xfrm>
          <a:off x="179388" y="3644900"/>
          <a:ext cx="4278312" cy="305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9" name="Диаграмма" r:id="rId11" imgW="4285859" imgH="3060457" progId="Excel.Chart.8">
                  <p:embed/>
                </p:oleObj>
              </mc:Choice>
              <mc:Fallback>
                <p:oleObj name="Диаграмма" r:id="rId11" imgW="4285859" imgH="3060457" progId="Excel.Chart.8">
                  <p:embed/>
                  <p:pic>
                    <p:nvPicPr>
                      <p:cNvPr id="0" name="დიაგრამა 8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644900"/>
                        <a:ext cx="4278312" cy="305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დიაგრამა 8"/>
          <p:cNvGraphicFramePr>
            <a:graphicFrameLocks/>
          </p:cNvGraphicFramePr>
          <p:nvPr/>
        </p:nvGraphicFramePr>
        <p:xfrm>
          <a:off x="1641475" y="1433513"/>
          <a:ext cx="6942138" cy="499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Диаграмма" r:id="rId4" imgW="6950042" imgH="5005250" progId="Excel.Chart.8">
                  <p:embed/>
                </p:oleObj>
              </mc:Choice>
              <mc:Fallback>
                <p:oleObj name="Диаграмма" r:id="rId4" imgW="6950042" imgH="5005250" progId="Excel.Chart.8">
                  <p:embed/>
                  <p:pic>
                    <p:nvPicPr>
                      <p:cNvPr id="0" name="დიაგრამა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475" y="1433513"/>
                        <a:ext cx="6942138" cy="499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მართკუთხედი 2"/>
          <p:cNvSpPr/>
          <p:nvPr/>
        </p:nvSpPr>
        <p:spPr>
          <a:xfrm>
            <a:off x="1763713" y="260350"/>
            <a:ext cx="6911975" cy="7207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b="1" dirty="0">
                <a:solidFill>
                  <a:srgbClr val="002060"/>
                </a:solidFill>
              </a:rPr>
              <a:t>ანტოციანების შემცველობა ყურძნის  არაფერმენტირებულ და ფერმენტირებულ ჭაჭაში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ცხრილი 1"/>
          <p:cNvGraphicFramePr>
            <a:graphicFrameLocks noGrp="1"/>
          </p:cNvGraphicFramePr>
          <p:nvPr/>
        </p:nvGraphicFramePr>
        <p:xfrm>
          <a:off x="179388" y="1125538"/>
          <a:ext cx="8713788" cy="532764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805344"/>
                <a:gridCol w="1361009"/>
                <a:gridCol w="1361009"/>
                <a:gridCol w="1593213"/>
                <a:gridCol w="1593213"/>
              </a:tblGrid>
              <a:tr h="48114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a-GE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a-GE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ნედლეული</a:t>
                      </a:r>
                      <a:endParaRPr lang="ka-GE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ანტიოქსიდანტური აქტივობა %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 h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</a:tr>
              <a:tr h="481148">
                <a:tc v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 smtClean="0">
                          <a:solidFill>
                            <a:srgbClr val="002060"/>
                          </a:solidFill>
                          <a:effectLst/>
                        </a:rPr>
                        <a:t>არაფერტირებული </a:t>
                      </a: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ჭაჭა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 h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ფერმენტირებული ჭაჭა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 h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</a:tr>
              <a:tr h="501089">
                <a:tc v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F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F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484164">
                <a:tc>
                  <a:txBody>
                    <a:bodyPr/>
                    <a:lstStyle/>
                    <a:p>
                      <a:pPr indent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>
                          <a:solidFill>
                            <a:srgbClr val="002060"/>
                          </a:solidFill>
                          <a:effectLst/>
                        </a:rPr>
                        <a:t>ოჯალეში</a:t>
                      </a:r>
                      <a:endParaRPr lang="ka-GE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52,17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42,5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481148">
                <a:tc>
                  <a:txBody>
                    <a:bodyPr/>
                    <a:lstStyle/>
                    <a:p>
                      <a:pPr indent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ტოლას </a:t>
                      </a:r>
                      <a:r>
                        <a:rPr lang="ka-GE" sz="1800" b="1" dirty="0">
                          <a:solidFill>
                            <a:srgbClr val="002060"/>
                          </a:solidFill>
                          <a:effectLst/>
                        </a:rPr>
                        <a:t>საფერავი</a:t>
                      </a:r>
                      <a:endParaRPr lang="ka-GE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58,11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44,7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481148">
                <a:tc>
                  <a:txBody>
                    <a:bodyPr/>
                    <a:lstStyle/>
                    <a:p>
                      <a:pPr indent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>
                          <a:solidFill>
                            <a:srgbClr val="002060"/>
                          </a:solidFill>
                          <a:effectLst/>
                        </a:rPr>
                        <a:t>ოცხანური საფერე</a:t>
                      </a:r>
                      <a:endParaRPr lang="ka-GE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51,37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50,0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481148">
                <a:tc>
                  <a:txBody>
                    <a:bodyPr/>
                    <a:lstStyle/>
                    <a:p>
                      <a:pPr indent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>
                          <a:solidFill>
                            <a:srgbClr val="002060"/>
                          </a:solidFill>
                          <a:effectLst/>
                        </a:rPr>
                        <a:t>კაბისტონი შავი</a:t>
                      </a:r>
                      <a:endParaRPr lang="ka-GE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46,76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45,25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484164">
                <a:tc>
                  <a:txBody>
                    <a:bodyPr/>
                    <a:lstStyle/>
                    <a:p>
                      <a:pPr indent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>
                          <a:solidFill>
                            <a:srgbClr val="002060"/>
                          </a:solidFill>
                          <a:effectLst/>
                        </a:rPr>
                        <a:t>მუჯურეთული</a:t>
                      </a:r>
                      <a:endParaRPr lang="ka-GE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58,0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50,5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484164">
                <a:tc>
                  <a:txBody>
                    <a:bodyPr/>
                    <a:lstStyle/>
                    <a:p>
                      <a:pPr indent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>
                          <a:solidFill>
                            <a:srgbClr val="002060"/>
                          </a:solidFill>
                          <a:effectLst/>
                        </a:rPr>
                        <a:t>ძველშავი</a:t>
                      </a:r>
                      <a:endParaRPr lang="ka-GE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59,6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42,2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484164">
                <a:tc>
                  <a:txBody>
                    <a:bodyPr/>
                    <a:lstStyle/>
                    <a:p>
                      <a:pPr indent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>
                          <a:solidFill>
                            <a:srgbClr val="002060"/>
                          </a:solidFill>
                          <a:effectLst/>
                        </a:rPr>
                        <a:t>ალექსანდროული</a:t>
                      </a:r>
                      <a:endParaRPr lang="ka-GE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44,80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a-GE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25</a:t>
                      </a:r>
                      <a:endParaRPr kumimoji="0" lang="ka-GE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46,0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 smtClean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484164">
                <a:tc>
                  <a:txBody>
                    <a:bodyPr/>
                    <a:lstStyle/>
                    <a:p>
                      <a:pPr indent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>
                          <a:solidFill>
                            <a:srgbClr val="002060"/>
                          </a:solidFill>
                          <a:effectLst/>
                        </a:rPr>
                        <a:t>ჩხავერი</a:t>
                      </a:r>
                      <a:endParaRPr lang="ka-GE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50,2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a-GE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25</a:t>
                      </a:r>
                      <a:endParaRPr kumimoji="0" lang="ka-GE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>
                          <a:solidFill>
                            <a:srgbClr val="002060"/>
                          </a:solidFill>
                          <a:effectLst/>
                        </a:rPr>
                        <a:t>55,0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b="1" noProof="0" dirty="0" smtClean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ka-GE" sz="18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</a:tbl>
          </a:graphicData>
        </a:graphic>
      </p:graphicFrame>
      <p:sp>
        <p:nvSpPr>
          <p:cNvPr id="5" name="მართკუთხედი 4"/>
          <p:cNvSpPr/>
          <p:nvPr/>
        </p:nvSpPr>
        <p:spPr>
          <a:xfrm>
            <a:off x="1258888" y="188913"/>
            <a:ext cx="6911975" cy="7207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b="1" dirty="0">
                <a:solidFill>
                  <a:srgbClr val="002060"/>
                </a:solidFill>
              </a:rPr>
              <a:t>ანტიოქსიდანტური აქტივობა ყურძნის  არაფერმეტირებულ  და ფერმენტირებულ ჭაჭაში</a:t>
            </a:r>
          </a:p>
        </p:txBody>
      </p:sp>
      <p:pic>
        <p:nvPicPr>
          <p:cNvPr id="23609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6" r="31276"/>
          <a:stretch>
            <a:fillRect/>
          </a:stretch>
        </p:blipFill>
        <p:spPr bwMode="auto">
          <a:xfrm>
            <a:off x="971550" y="1268413"/>
            <a:ext cx="1212850" cy="8985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დიაგრამა 5"/>
          <p:cNvGraphicFramePr/>
          <p:nvPr/>
        </p:nvGraphicFramePr>
        <p:xfrm>
          <a:off x="1071424" y="2820680"/>
          <a:ext cx="7087532" cy="368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მომრგვალებული მართკუთხედი 11"/>
          <p:cNvSpPr/>
          <p:nvPr/>
        </p:nvSpPr>
        <p:spPr>
          <a:xfrm>
            <a:off x="179388" y="122238"/>
            <a:ext cx="8856662" cy="863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ka-GE" sz="2400" b="1" dirty="0">
                <a:solidFill>
                  <a:srgbClr val="002060"/>
                </a:solidFill>
              </a:rPr>
              <a:t>წიპწის ცხიმი - სუპერ კრიტიკული ფლუიდური ექსტრაქცია</a:t>
            </a:r>
          </a:p>
          <a:p>
            <a:pPr>
              <a:defRPr/>
            </a:pPr>
            <a:r>
              <a:rPr lang="ka-GE" sz="2400" dirty="0"/>
              <a:t>  </a:t>
            </a:r>
          </a:p>
        </p:txBody>
      </p:sp>
      <p:sp>
        <p:nvSpPr>
          <p:cNvPr id="14" name="მომრგვალებული მართკუთხედი 13"/>
          <p:cNvSpPr/>
          <p:nvPr/>
        </p:nvSpPr>
        <p:spPr>
          <a:xfrm>
            <a:off x="1908175" y="1368425"/>
            <a:ext cx="5324475" cy="83343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ka-GE" sz="2000" b="1" dirty="0">
                <a:solidFill>
                  <a:srgbClr val="002060"/>
                </a:solidFill>
              </a:rPr>
              <a:t>ლიოფილურად გამშრალი წიპწის დაქუცმაცება</a:t>
            </a:r>
          </a:p>
        </p:txBody>
      </p:sp>
      <p:sp>
        <p:nvSpPr>
          <p:cNvPr id="3" name="ქვედა ისარი 2"/>
          <p:cNvSpPr/>
          <p:nvPr/>
        </p:nvSpPr>
        <p:spPr>
          <a:xfrm>
            <a:off x="4341813" y="946150"/>
            <a:ext cx="504825" cy="50323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/>
          </a:p>
        </p:txBody>
      </p:sp>
      <p:sp>
        <p:nvSpPr>
          <p:cNvPr id="19" name="მომრგვალებული მართკუთხედი 18"/>
          <p:cNvSpPr/>
          <p:nvPr/>
        </p:nvSpPr>
        <p:spPr>
          <a:xfrm>
            <a:off x="2700338" y="2408238"/>
            <a:ext cx="3505200" cy="454025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ka-GE" sz="2000" b="1" dirty="0">
                <a:solidFill>
                  <a:srgbClr val="002060"/>
                </a:solidFill>
              </a:rPr>
              <a:t>ექსტრაქციის პირობები</a:t>
            </a:r>
          </a:p>
        </p:txBody>
      </p:sp>
      <p:sp>
        <p:nvSpPr>
          <p:cNvPr id="20" name="ქვედა ისარი 19"/>
          <p:cNvSpPr/>
          <p:nvPr/>
        </p:nvSpPr>
        <p:spPr>
          <a:xfrm>
            <a:off x="5724525" y="2701925"/>
            <a:ext cx="431800" cy="406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/>
          </a:p>
        </p:txBody>
      </p:sp>
      <p:sp>
        <p:nvSpPr>
          <p:cNvPr id="21" name="ქვედა ისარი 20"/>
          <p:cNvSpPr/>
          <p:nvPr/>
        </p:nvSpPr>
        <p:spPr>
          <a:xfrm>
            <a:off x="6729413" y="3611563"/>
            <a:ext cx="503237" cy="503237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/>
          </a:p>
        </p:txBody>
      </p:sp>
      <p:sp>
        <p:nvSpPr>
          <p:cNvPr id="22" name="ქვედა ისარი 21"/>
          <p:cNvSpPr/>
          <p:nvPr/>
        </p:nvSpPr>
        <p:spPr>
          <a:xfrm>
            <a:off x="6981825" y="4797425"/>
            <a:ext cx="503238" cy="60007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/>
          </a:p>
        </p:txBody>
      </p:sp>
      <p:pic>
        <p:nvPicPr>
          <p:cNvPr id="23" name="Picture 2" descr="seeds of grapes-ის სურათის შედეგი"/>
          <p:cNvPicPr>
            <a:picLocks noChangeAspect="1" noChangeArrowheads="1"/>
          </p:cNvPicPr>
          <p:nvPr/>
        </p:nvPicPr>
        <p:blipFill rotWithShape="1">
          <a:blip r:embed="rId7"/>
          <a:srcRect l="50459" b="12201"/>
          <a:stretch/>
        </p:blipFill>
        <p:spPr bwMode="auto">
          <a:xfrm>
            <a:off x="276225" y="1365250"/>
            <a:ext cx="1284288" cy="1270000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24" name="სურათი 23"/>
          <p:cNvPicPr>
            <a:picLocks noChangeAspect="1"/>
          </p:cNvPicPr>
          <p:nvPr/>
        </p:nvPicPr>
        <p:blipFill>
          <a:blip r:embed="rId8"/>
          <a:srcRect l="32002" t="30937" r="34010" b="38181"/>
          <a:stretch>
            <a:fillRect/>
          </a:stretch>
        </p:blipFill>
        <p:spPr bwMode="auto">
          <a:xfrm>
            <a:off x="7808913" y="1319213"/>
            <a:ext cx="981075" cy="1585912"/>
          </a:xfrm>
          <a:prstGeom prst="rect">
            <a:avLst/>
          </a:prstGeom>
          <a:noFill/>
          <a:ln w="28575" cap="sq">
            <a:solidFill>
              <a:srgbClr val="BFBFB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ცხრილი 1"/>
          <p:cNvGraphicFramePr>
            <a:graphicFrameLocks noGrp="1"/>
          </p:cNvGraphicFramePr>
          <p:nvPr/>
        </p:nvGraphicFramePr>
        <p:xfrm>
          <a:off x="179388" y="1196975"/>
          <a:ext cx="8785226" cy="532765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272690"/>
                <a:gridCol w="1660572"/>
                <a:gridCol w="1616624"/>
                <a:gridCol w="1617670"/>
                <a:gridCol w="1617670"/>
              </a:tblGrid>
              <a:tr h="84398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a-GE" sz="20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ka-GE" sz="20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ka-GE" sz="20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ka-GE" sz="20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solidFill>
                            <a:srgbClr val="002060"/>
                          </a:solidFill>
                          <a:effectLst/>
                        </a:rPr>
                        <a:t>წიპწის  </a:t>
                      </a:r>
                      <a:r>
                        <a:rPr lang="ka-GE" sz="2000" dirty="0">
                          <a:solidFill>
                            <a:srgbClr val="002060"/>
                          </a:solidFill>
                          <a:effectLst/>
                        </a:rPr>
                        <a:t>ცხიმი</a:t>
                      </a:r>
                      <a:endParaRPr lang="ka-GE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 gridSpan="2"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ka-GE" sz="2000" dirty="0">
                          <a:solidFill>
                            <a:srgbClr val="002060"/>
                          </a:solidFill>
                          <a:effectLst/>
                        </a:rPr>
                        <a:t>ცხიმის გამოსავალი </a:t>
                      </a:r>
                      <a:endParaRPr lang="ka-GE" sz="20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ka-GE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 h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2000" dirty="0">
                          <a:solidFill>
                            <a:srgbClr val="002060"/>
                          </a:solidFill>
                          <a:effectLst/>
                        </a:rPr>
                        <a:t>n</a:t>
                      </a:r>
                      <a:r>
                        <a:rPr lang="ka-GE" sz="2000" baseline="-25000" dirty="0">
                          <a:solidFill>
                            <a:srgbClr val="002060"/>
                          </a:solidFill>
                          <a:effectLst/>
                        </a:rPr>
                        <a:t>20 - </a:t>
                      </a:r>
                      <a:r>
                        <a:rPr lang="ka-GE" sz="2000" dirty="0" smtClean="0">
                          <a:solidFill>
                            <a:srgbClr val="002060"/>
                          </a:solidFill>
                          <a:effectLst/>
                        </a:rPr>
                        <a:t>რეფრაქციის მაჩვენებელი</a:t>
                      </a:r>
                      <a:endParaRPr lang="ka-GE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 h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</a:tr>
              <a:tr h="947085">
                <a:tc v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არაფერმენ-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ტირებული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ფერმენ-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ტირებული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არაფერმენ-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ტირებული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ფერმენ-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ტირებული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454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a-GE" sz="1600" noProof="0" dirty="0">
                          <a:solidFill>
                            <a:srgbClr val="002060"/>
                          </a:solidFill>
                          <a:effectLst/>
                        </a:rPr>
                        <a:t>ჩხავერი (გურია)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24,2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22,7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1,4761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1,4761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454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a-GE" sz="1600" noProof="0" dirty="0">
                          <a:solidFill>
                            <a:srgbClr val="002060"/>
                          </a:solidFill>
                          <a:effectLst/>
                        </a:rPr>
                        <a:t>ოჯალეში (ცაგერი)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24,14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22,82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1,4778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1,4781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454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a-GE" sz="1600" noProof="0" dirty="0">
                          <a:solidFill>
                            <a:srgbClr val="002060"/>
                          </a:solidFill>
                          <a:effectLst/>
                        </a:rPr>
                        <a:t>ოჯალეში (რაჭა)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23,86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22,5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1,4754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1,4755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454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a-GE" sz="1600" noProof="0" dirty="0">
                          <a:solidFill>
                            <a:srgbClr val="002060"/>
                          </a:solidFill>
                          <a:effectLst/>
                        </a:rPr>
                        <a:t>მუჯურეთული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20,7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19,2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1,4759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1,4758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454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a-GE" sz="1600" noProof="0" dirty="0">
                          <a:solidFill>
                            <a:srgbClr val="002060"/>
                          </a:solidFill>
                          <a:effectLst/>
                        </a:rPr>
                        <a:t>ალექსანდროული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19,69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18,0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1,4758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1,4758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421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a-GE" sz="1600" noProof="0" dirty="0" smtClean="0">
                          <a:solidFill>
                            <a:srgbClr val="002060"/>
                          </a:solidFill>
                          <a:effectLst/>
                        </a:rPr>
                        <a:t>ტოლას </a:t>
                      </a:r>
                      <a:r>
                        <a:rPr lang="ka-GE" sz="1600" noProof="0" dirty="0">
                          <a:solidFill>
                            <a:srgbClr val="002060"/>
                          </a:solidFill>
                          <a:effectLst/>
                        </a:rPr>
                        <a:t>საფერე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21,46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20,5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1,4758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1,4760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421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a-GE" sz="1600" noProof="0" dirty="0">
                          <a:solidFill>
                            <a:srgbClr val="002060"/>
                          </a:solidFill>
                          <a:effectLst/>
                        </a:rPr>
                        <a:t>ძველშავი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21,0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18,85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1,4759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1,4760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421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ოცხანური საფერე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18,87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17,3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1,4782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a-GE" sz="1600" b="1" noProof="0" dirty="0">
                          <a:solidFill>
                            <a:srgbClr val="002060"/>
                          </a:solidFill>
                          <a:effectLst/>
                        </a:rPr>
                        <a:t>1,4787</a:t>
                      </a:r>
                      <a:endParaRPr lang="ka-GE" sz="1600" b="1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</a:tbl>
          </a:graphicData>
        </a:graphic>
      </p:graphicFrame>
      <p:sp>
        <p:nvSpPr>
          <p:cNvPr id="5" name="მართკუთხედი 4"/>
          <p:cNvSpPr/>
          <p:nvPr/>
        </p:nvSpPr>
        <p:spPr>
          <a:xfrm>
            <a:off x="107950" y="152400"/>
            <a:ext cx="8928100" cy="71913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400" b="1" dirty="0">
                <a:solidFill>
                  <a:srgbClr val="002060"/>
                </a:solidFill>
              </a:rPr>
              <a:t>წიპწის ცხიმის გამოსავლიანობა და რეფრაქციის მაჩვენებელი</a:t>
            </a:r>
          </a:p>
        </p:txBody>
      </p:sp>
      <p:pic>
        <p:nvPicPr>
          <p:cNvPr id="28728" name="Picture 10" descr="СО2-ის სურათის შედეგ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15462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სურათი 3" descr="D:\Documents\Desktop\chromatogramebi\ojaleshis zeti, 3D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0" y="1484313"/>
            <a:ext cx="7416800" cy="4895850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მომრგვალებული მართკუთხედი 8"/>
          <p:cNvSpPr/>
          <p:nvPr/>
        </p:nvSpPr>
        <p:spPr>
          <a:xfrm>
            <a:off x="250825" y="188913"/>
            <a:ext cx="8642350" cy="7191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defTabSz="1066800">
              <a:spcAft>
                <a:spcPts val="0"/>
              </a:spcAft>
              <a:defRPr/>
            </a:pPr>
            <a:r>
              <a:rPr lang="ka-GE" sz="2400" b="1" dirty="0">
                <a:solidFill>
                  <a:srgbClr val="002060"/>
                </a:solidFill>
              </a:rPr>
              <a:t>ყურძნის წიპწის ცხიმი -  აირ-სითხური ქრომატოგრაფირება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7313" y="69850"/>
            <a:ext cx="9072562" cy="981075"/>
          </a:xfrm>
        </p:spPr>
        <p:txBody>
          <a:bodyPr/>
          <a:lstStyle/>
          <a:p>
            <a:pPr eaLnBrk="1" hangingPunct="1">
              <a:defRPr/>
            </a:pPr>
            <a:r>
              <a:rPr lang="ka-GE" sz="2800" b="1" kern="0" dirty="0" smtClean="0">
                <a:solidFill>
                  <a:schemeClr val="bg1"/>
                </a:solidFill>
              </a:rPr>
              <a:t>ყურძნის სასარგებლო თვისებები - ფენოლური ნაერთები</a:t>
            </a:r>
            <a:endParaRPr lang="ka-GE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6147" name="Chart 14"/>
          <p:cNvGraphicFramePr>
            <a:graphicFrameLocks/>
          </p:cNvGraphicFramePr>
          <p:nvPr/>
        </p:nvGraphicFramePr>
        <p:xfrm>
          <a:off x="2381250" y="2935288"/>
          <a:ext cx="4398963" cy="366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Диаграмма" r:id="rId3" imgW="5797798" imgH="5218628" progId="Excel.Chart.8">
                  <p:embed/>
                </p:oleObj>
              </mc:Choice>
              <mc:Fallback>
                <p:oleObj name="Диаграмма" r:id="rId3" imgW="5797798" imgH="5218628" progId="Excel.Chart.8">
                  <p:embed/>
                  <p:pic>
                    <p:nvPicPr>
                      <p:cNvPr id="0" name="Char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0" y="2935288"/>
                        <a:ext cx="4398963" cy="366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12" descr="Картинки по запросу phenolic flavonoids  compounds formul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1744663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სურათი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13036" r="9157" b="8748"/>
          <a:stretch>
            <a:fillRect/>
          </a:stretch>
        </p:blipFill>
        <p:spPr bwMode="auto">
          <a:xfrm>
            <a:off x="3635375" y="1138238"/>
            <a:ext cx="194468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6" descr="Image result for phenolic compounds in grape and w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484313"/>
            <a:ext cx="286861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8" descr="Image result for phenolic compounds in grape and w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3459163"/>
            <a:ext cx="20955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0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3624263"/>
            <a:ext cx="2293937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449330"/>
              </p:ext>
            </p:extLst>
          </p:nvPr>
        </p:nvGraphicFramePr>
        <p:xfrm>
          <a:off x="1525588" y="3716338"/>
          <a:ext cx="7489825" cy="3025777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592630">
                  <a:extLst>
                    <a:ext uri="{9D8B030D-6E8A-4147-A177-3AD203B41FA5}"/>
                  </a:extLst>
                </a:gridCol>
                <a:gridCol w="2448597">
                  <a:extLst>
                    <a:ext uri="{9D8B030D-6E8A-4147-A177-3AD203B41FA5}"/>
                  </a:extLst>
                </a:gridCol>
                <a:gridCol w="2448598">
                  <a:extLst>
                    <a:ext uri="{9D8B030D-6E8A-4147-A177-3AD203B41FA5}"/>
                  </a:extLst>
                </a:gridCol>
              </a:tblGrid>
              <a:tr h="693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Component Name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ka-GE" sz="1600" b="1" noProof="0" dirty="0" smtClean="0">
                          <a:solidFill>
                            <a:srgbClr val="002060"/>
                          </a:solidFill>
                          <a:effectLst/>
                        </a:rPr>
                        <a:t>არაფერმენტირებული</a:t>
                      </a: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წიპწა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(Area %)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noProof="0" dirty="0" smtClean="0">
                          <a:solidFill>
                            <a:srgbClr val="002060"/>
                          </a:solidFill>
                          <a:effectLst/>
                        </a:rPr>
                        <a:t>ფერმენტირებული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წიპწა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(Area %)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/>
                </a:extLst>
              </a:tr>
              <a:tr h="3332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 C15:1cis10-PENTA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0.095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>
                          <a:solidFill>
                            <a:srgbClr val="002060"/>
                          </a:solidFill>
                          <a:effectLst/>
                        </a:rPr>
                        <a:t>0.12</a:t>
                      </a:r>
                      <a:endParaRPr lang="en-US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/>
                </a:extLst>
              </a:tr>
              <a:tr h="3332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 C </a:t>
                      </a: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16:0 PALMITIC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8.213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>
                          <a:solidFill>
                            <a:srgbClr val="002060"/>
                          </a:solidFill>
                          <a:effectLst/>
                        </a:rPr>
                        <a:t>8.115</a:t>
                      </a:r>
                      <a:endParaRPr lang="en-US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/>
                </a:extLst>
              </a:tr>
              <a:tr h="3332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 C </a:t>
                      </a: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17:0 HEPTADEC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0.055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0.057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/>
                </a:extLst>
              </a:tr>
              <a:tr h="3332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 C18:2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n</a:t>
                      </a: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c</a:t>
                      </a:r>
                      <a:r>
                        <a:rPr lang="ka-GE" sz="16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LINOLEIC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68.334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67.728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/>
                </a:extLst>
              </a:tr>
              <a:tr h="3332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 C </a:t>
                      </a: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18:1n9c OLEIC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17.828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18.685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/>
                </a:extLst>
              </a:tr>
              <a:tr h="3332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 α-C </a:t>
                      </a: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18:3n3 LINOLENIC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0.358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0.453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/>
                </a:extLst>
              </a:tr>
              <a:tr h="3332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 C18:0 </a:t>
                      </a: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STEARIC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>
                          <a:solidFill>
                            <a:srgbClr val="002060"/>
                          </a:solidFill>
                          <a:effectLst/>
                        </a:rPr>
                        <a:t>4.888</a:t>
                      </a:r>
                      <a:endParaRPr lang="en-US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b="1" dirty="0">
                          <a:solidFill>
                            <a:srgbClr val="002060"/>
                          </a:solidFill>
                          <a:effectLst/>
                        </a:rPr>
                        <a:t>4.17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0" name="მომრგვალებული მართკუთხედი 8"/>
          <p:cNvSpPr/>
          <p:nvPr/>
        </p:nvSpPr>
        <p:spPr>
          <a:xfrm>
            <a:off x="1403350" y="115888"/>
            <a:ext cx="7632700" cy="7191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ka-GE" sz="2400" b="1" dirty="0">
                <a:solidFill>
                  <a:srgbClr val="002060"/>
                </a:solidFill>
              </a:rPr>
              <a:t>ყურძნის </a:t>
            </a:r>
            <a:r>
              <a:rPr lang="ka-GE" sz="2400" b="1">
                <a:solidFill>
                  <a:srgbClr val="002060"/>
                </a:solidFill>
              </a:rPr>
              <a:t>წიპწის </a:t>
            </a:r>
            <a:r>
              <a:rPr lang="ka-GE" sz="2400" b="1" smtClean="0">
                <a:solidFill>
                  <a:srgbClr val="002060"/>
                </a:solidFill>
              </a:rPr>
              <a:t>ცხიმ - მჟავური </a:t>
            </a:r>
            <a:r>
              <a:rPr lang="ka-GE" sz="2400" b="1" dirty="0">
                <a:solidFill>
                  <a:srgbClr val="002060"/>
                </a:solidFill>
              </a:rPr>
              <a:t>შემადგენლობა</a:t>
            </a:r>
          </a:p>
        </p:txBody>
      </p:sp>
      <p:pic>
        <p:nvPicPr>
          <p:cNvPr id="31785" name="სურათი 4" descr="D:\Documents\Downloads\წიპწა 5,3,2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3178" r="810" b="3954"/>
          <a:stretch>
            <a:fillRect/>
          </a:stretch>
        </p:blipFill>
        <p:spPr bwMode="auto">
          <a:xfrm>
            <a:off x="2071688" y="949325"/>
            <a:ext cx="56737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მართკუთხედი 1"/>
          <p:cNvSpPr/>
          <p:nvPr/>
        </p:nvSpPr>
        <p:spPr>
          <a:xfrm>
            <a:off x="5795963" y="1196975"/>
            <a:ext cx="1008062" cy="2159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ka-GE" sz="1200" b="1" dirty="0">
                <a:solidFill>
                  <a:srgbClr val="002060"/>
                </a:solidFill>
              </a:rPr>
              <a:t>LINOLEIC</a:t>
            </a:r>
            <a:endParaRPr lang="en-US" sz="1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მართკუთხედი 6"/>
          <p:cNvSpPr/>
          <p:nvPr/>
        </p:nvSpPr>
        <p:spPr>
          <a:xfrm>
            <a:off x="6084888" y="2209800"/>
            <a:ext cx="790575" cy="2159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ka-GE" sz="1200" b="1" dirty="0">
                <a:solidFill>
                  <a:srgbClr val="002060"/>
                </a:solidFill>
              </a:rPr>
              <a:t>OLEIC</a:t>
            </a:r>
            <a:endParaRPr lang="en-US" sz="1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მართკუთხედი 7"/>
          <p:cNvSpPr/>
          <p:nvPr/>
        </p:nvSpPr>
        <p:spPr>
          <a:xfrm>
            <a:off x="3635375" y="2781300"/>
            <a:ext cx="1008063" cy="2159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ka-GE" sz="1200" b="1" dirty="0">
                <a:solidFill>
                  <a:srgbClr val="002060"/>
                </a:solidFill>
              </a:rPr>
              <a:t>PALMITIC</a:t>
            </a:r>
            <a:endParaRPr lang="en-US" sz="1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სურათი 8"/>
          <p:cNvPicPr>
            <a:picLocks noChangeAspect="1"/>
          </p:cNvPicPr>
          <p:nvPr/>
        </p:nvPicPr>
        <p:blipFill rotWithShape="1">
          <a:blip r:embed="rId5"/>
          <a:srcRect l="34496" t="30787" r="35568" b="39767"/>
          <a:stretch/>
        </p:blipFill>
        <p:spPr bwMode="auto">
          <a:xfrm>
            <a:off x="7956550" y="1412875"/>
            <a:ext cx="863600" cy="1511300"/>
          </a:xfrm>
          <a:prstGeom prst="rect">
            <a:avLst/>
          </a:prstGeom>
          <a:noFill/>
          <a:ln w="28575" cap="sq">
            <a:solidFill>
              <a:srgbClr val="BFBFB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შიგთავსის ჩანაცვლების ველი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5" y="997708"/>
            <a:ext cx="9110653" cy="902286"/>
          </a:xfrm>
          <a:prstGeom prst="rect">
            <a:avLst/>
          </a:prstGeom>
        </p:spPr>
      </p:pic>
      <p:pic>
        <p:nvPicPr>
          <p:cNvPr id="6" name="სურათი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6" y="2118791"/>
            <a:ext cx="9144000" cy="725487"/>
          </a:xfrm>
          <a:prstGeom prst="rect">
            <a:avLst/>
          </a:prstGeom>
        </p:spPr>
      </p:pic>
      <p:pic>
        <p:nvPicPr>
          <p:cNvPr id="7" name="სურათი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1716"/>
            <a:ext cx="9143999" cy="810838"/>
          </a:xfrm>
          <a:prstGeom prst="rect">
            <a:avLst/>
          </a:prstGeom>
        </p:spPr>
      </p:pic>
      <p:pic>
        <p:nvPicPr>
          <p:cNvPr id="8" name="სურათი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458887"/>
            <a:ext cx="9174222" cy="743776"/>
          </a:xfrm>
          <a:prstGeom prst="rect">
            <a:avLst/>
          </a:prstGeom>
        </p:spPr>
      </p:pic>
      <p:pic>
        <p:nvPicPr>
          <p:cNvPr id="9" name="სურათი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463520"/>
            <a:ext cx="9174222" cy="768163"/>
          </a:xfrm>
          <a:prstGeom prst="rect">
            <a:avLst/>
          </a:prstGeom>
        </p:spPr>
      </p:pic>
      <p:pic>
        <p:nvPicPr>
          <p:cNvPr id="15" name="სურათი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1241151"/>
            <a:ext cx="5324404" cy="287337"/>
          </a:xfrm>
          <a:prstGeom prst="rect">
            <a:avLst/>
          </a:prstGeom>
        </p:spPr>
      </p:pic>
      <p:pic>
        <p:nvPicPr>
          <p:cNvPr id="16" name="სურათი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08" y="2247435"/>
            <a:ext cx="5929544" cy="319994"/>
          </a:xfrm>
          <a:prstGeom prst="rect">
            <a:avLst/>
          </a:prstGeom>
        </p:spPr>
      </p:pic>
      <p:pic>
        <p:nvPicPr>
          <p:cNvPr id="17" name="სურათი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624" y="3597138"/>
            <a:ext cx="5929544" cy="319994"/>
          </a:xfrm>
          <a:prstGeom prst="rect">
            <a:avLst/>
          </a:prstGeom>
        </p:spPr>
      </p:pic>
      <p:pic>
        <p:nvPicPr>
          <p:cNvPr id="18" name="სურათი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7624" y="4653040"/>
            <a:ext cx="5929544" cy="319994"/>
          </a:xfrm>
          <a:prstGeom prst="rect">
            <a:avLst/>
          </a:prstGeom>
        </p:spPr>
      </p:pic>
      <p:pic>
        <p:nvPicPr>
          <p:cNvPr id="19" name="სურათი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16632" y="5619096"/>
            <a:ext cx="6150903" cy="316133"/>
          </a:xfrm>
          <a:prstGeom prst="rect">
            <a:avLst/>
          </a:prstGeom>
        </p:spPr>
      </p:pic>
      <p:pic>
        <p:nvPicPr>
          <p:cNvPr id="20" name="სურათი 19"/>
          <p:cNvPicPr>
            <a:picLocks noChangeAspect="1"/>
          </p:cNvPicPr>
          <p:nvPr/>
        </p:nvPicPr>
        <p:blipFill>
          <a:blip r:embed="rId12">
            <a:lum bright="-40000" contrast="-40000"/>
          </a:blip>
          <a:stretch>
            <a:fillRect/>
          </a:stretch>
        </p:blipFill>
        <p:spPr>
          <a:xfrm>
            <a:off x="1043608" y="131586"/>
            <a:ext cx="7923031" cy="626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7415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საერთო ფენოლები,  </a:t>
            </a:r>
            <a:r>
              <a:rPr lang="ka-GE" sz="1800" b="1" dirty="0" err="1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ფლავონოლებისა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და </a:t>
            </a:r>
            <a:r>
              <a:rPr lang="ka-GE" sz="1800" b="1" dirty="0" err="1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კატექინების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 შემცველობა </a:t>
            </a:r>
            <a:r>
              <a:rPr lang="ka-GE" sz="1800" b="1" dirty="0" err="1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წითელყურძნიანი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ვაზის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ჯიშებში</a:t>
            </a:r>
            <a:r>
              <a:rPr lang="ka-GE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ka-GE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ka-GE" dirty="0"/>
          </a:p>
        </p:txBody>
      </p:sp>
      <p:graphicFrame>
        <p:nvGraphicFramePr>
          <p:cNvPr id="4" name="შიგთავსის ჩანაცვლების ველი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240135"/>
              </p:ext>
            </p:extLst>
          </p:nvPr>
        </p:nvGraphicFramePr>
        <p:xfrm>
          <a:off x="1" y="1124742"/>
          <a:ext cx="9144000" cy="5544617"/>
        </p:xfrm>
        <a:graphic>
          <a:graphicData uri="http://schemas.openxmlformats.org/drawingml/2006/table">
            <a:tbl>
              <a:tblPr firstRow="1" firstCol="1" bandRow="1"/>
              <a:tblGrid>
                <a:gridCol w="2188399"/>
                <a:gridCol w="2479291"/>
                <a:gridCol w="2306094"/>
                <a:gridCol w="2170216"/>
              </a:tblGrid>
              <a:tr h="839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ყურძენი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საერთო ფენოლური ნაერთები გალის მჟავაზე გადაანგარიშებით, მგ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კგ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ფლავონოლები რუთინზე გადაანგარიშებით მგ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კგ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კატექინები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(+)-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კატექინზე გადაანგარიშებით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მგ/კგ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ალექსანდროული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1852,01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55,56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311,0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9,33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206,71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6,20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უსახელაური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2442,46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73,27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491,0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14,73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420,47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12,61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1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ძველშავი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1647,43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49,42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342,0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10,26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242,03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7,26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მუჯურეთული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2161,30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64,84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528,3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15,85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297,83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8,93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ოჯალეში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2466,59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74,00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349,0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10,47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276,84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8,31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კაბისტონი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2756,36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82,69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576,0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17,28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556,53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16,70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1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კაჭიჭი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2456,52 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73,70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381,0 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363,24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10,90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ტოლის საფერე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3112,71 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93,38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609,1 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18,27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655,96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19,68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ოცხანური საფერე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3091,05 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92,73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779,0 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23,37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414,33 </a:t>
                      </a: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12,43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საწურავი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1872,43 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56,17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608,6 ± </a:t>
                      </a:r>
                      <a:r>
                        <a:rPr lang="ka-GE" sz="11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18,26</a:t>
                      </a:r>
                      <a:endParaRPr lang="ka-G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1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346,78 </a:t>
                      </a:r>
                      <a:r>
                        <a:rPr lang="ka-GE" sz="11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1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10,40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3" marR="61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633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ka-GE" sz="1800" b="1" dirty="0" err="1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წითელყურძნიანი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ვაზის ჯიშის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a-GE" sz="1800" b="1" dirty="0" err="1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ყურძნში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a-GE" sz="1800" b="1" dirty="0" err="1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მონომერული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</a:t>
            </a:r>
            <a:r>
              <a:rPr lang="ka-GE" sz="1800" b="1" dirty="0" err="1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ანტოციანების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შემცველობა და </a:t>
            </a:r>
            <a:r>
              <a:rPr lang="ka-GE" sz="1800" b="1" dirty="0" err="1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ანტიოქსიდანტური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აქტივობა</a:t>
            </a:r>
            <a:r>
              <a:rPr lang="ka-GE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ka-GE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ka-GE" dirty="0"/>
          </a:p>
        </p:txBody>
      </p:sp>
      <p:graphicFrame>
        <p:nvGraphicFramePr>
          <p:cNvPr id="5" name="შიგთავსის ჩანაცვლების ველი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506379"/>
              </p:ext>
            </p:extLst>
          </p:nvPr>
        </p:nvGraphicFramePr>
        <p:xfrm>
          <a:off x="0" y="980729"/>
          <a:ext cx="9252519" cy="5877273"/>
        </p:xfrm>
        <a:graphic>
          <a:graphicData uri="http://schemas.openxmlformats.org/drawingml/2006/table">
            <a:tbl>
              <a:tblPr firstRow="1" firstCol="1" bandRow="1"/>
              <a:tblGrid>
                <a:gridCol w="3532555"/>
                <a:gridCol w="3079343"/>
                <a:gridCol w="2640621"/>
              </a:tblGrid>
              <a:tr h="1401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ყურძენი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 err="1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მონომერული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 </a:t>
                      </a:r>
                      <a:r>
                        <a:rPr lang="ka-GE" sz="1800" dirty="0" err="1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ანტოციანები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  ციანიდინ-3-O-გლუკოზიდზე გადაანგარიშებით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ka-GE" sz="1800" dirty="0" err="1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მგ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კგ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 smtClean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აქტივობა </a:t>
                      </a:r>
                      <a:r>
                        <a:rPr lang="ka-GE" sz="1800" dirty="0" err="1" smtClean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ანტიოქსიდანტური</a:t>
                      </a:r>
                      <a:r>
                        <a:rPr lang="ka-GE" sz="1800" dirty="0" smtClean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 </a:t>
                      </a:r>
                      <a:r>
                        <a:rPr lang="en-US" sz="18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a-GE" sz="1800" dirty="0" err="1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მგ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ნიმუში)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2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ალექსანდროული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226,40 </a:t>
                      </a: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8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6,79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 ± </a:t>
                      </a:r>
                      <a:r>
                        <a:rPr lang="ka-GE" sz="18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0,168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 err="1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უსახელაური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249,80 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7,49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 ± </a:t>
                      </a:r>
                      <a:r>
                        <a:rPr lang="ka-GE" sz="18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0,159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ძველშავი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287,30 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8,62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 ± </a:t>
                      </a:r>
                      <a:r>
                        <a:rPr lang="ka-GE" sz="18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0,144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მუჯურეთული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308,54 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9,26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 ± </a:t>
                      </a:r>
                      <a:r>
                        <a:rPr lang="ka-GE" sz="18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0,174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ოჯალეში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333,36 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 ± </a:t>
                      </a:r>
                      <a:r>
                        <a:rPr lang="ka-GE" sz="18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0,135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8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კაბისტონი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280,79 </a:t>
                      </a: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8,42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 ± </a:t>
                      </a:r>
                      <a:r>
                        <a:rPr lang="ka-GE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0,123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კაჭიჭი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241,08 ± </a:t>
                      </a:r>
                      <a:r>
                        <a:rPr lang="ka-GE" sz="18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7,23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 ± </a:t>
                      </a:r>
                      <a:r>
                        <a:rPr lang="ka-GE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0,141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ტოლის საფერე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796,01 ± </a:t>
                      </a:r>
                      <a:r>
                        <a:rPr lang="ka-GE" sz="18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23,88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 ± </a:t>
                      </a:r>
                      <a:r>
                        <a:rPr lang="ka-GE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0,123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ოცხანური საფერე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631,16 ± </a:t>
                      </a:r>
                      <a:r>
                        <a:rPr lang="ka-GE" sz="18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18,93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 ± </a:t>
                      </a:r>
                      <a:r>
                        <a:rPr lang="ka-GE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0,122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საწურავი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331,68 ± </a:t>
                      </a:r>
                      <a:r>
                        <a:rPr lang="ka-GE" sz="18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9,95</a:t>
                      </a:r>
                      <a:endParaRPr lang="ka-G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8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 ± </a:t>
                      </a:r>
                      <a:r>
                        <a:rPr lang="ka-GE" sz="18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0,165</a:t>
                      </a:r>
                      <a:endParaRPr lang="ka-G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4" marR="638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868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78098"/>
          </a:xfrm>
        </p:spPr>
        <p:txBody>
          <a:bodyPr/>
          <a:lstStyle/>
          <a:p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ღვინის ნიმუშების   </a:t>
            </a:r>
            <a:r>
              <a:rPr lang="ka-GE" sz="1800" b="1" dirty="0" err="1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ანტოციანების</a:t>
            </a:r>
            <a:r>
              <a:rPr lang="ka-GE" sz="1800" b="1" dirty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შემცველობა და </a:t>
            </a:r>
            <a:r>
              <a:rPr lang="ka-GE" sz="1800" b="1" dirty="0" err="1" smtClean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ანტიოქსიდანტური</a:t>
            </a:r>
            <a:r>
              <a:rPr lang="ka-GE" sz="1800" b="1" dirty="0" smtClean="0">
                <a:solidFill>
                  <a:schemeClr val="bg1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აქტივობა </a:t>
            </a:r>
            <a:endParaRPr lang="ka-GE" sz="1800" dirty="0">
              <a:solidFill>
                <a:schemeClr val="bg1"/>
              </a:solidFill>
            </a:endParaRPr>
          </a:p>
        </p:txBody>
      </p:sp>
      <p:graphicFrame>
        <p:nvGraphicFramePr>
          <p:cNvPr id="4" name="შიგთავსის ჩანაცვლების ველი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930867"/>
              </p:ext>
            </p:extLst>
          </p:nvPr>
        </p:nvGraphicFramePr>
        <p:xfrm>
          <a:off x="0" y="1110753"/>
          <a:ext cx="9144000" cy="5747248"/>
        </p:xfrm>
        <a:graphic>
          <a:graphicData uri="http://schemas.openxmlformats.org/drawingml/2006/table">
            <a:tbl>
              <a:tblPr firstRow="1" firstCol="1" bandRow="1"/>
              <a:tblGrid>
                <a:gridCol w="2877552"/>
                <a:gridCol w="3569566"/>
                <a:gridCol w="2696882"/>
              </a:tblGrid>
              <a:tr h="1103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ღვინო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 err="1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მონომერული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 </a:t>
                      </a:r>
                      <a:r>
                        <a:rPr lang="ka-GE" sz="1200" dirty="0" err="1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ანტოციანები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  ციანიდინ-3-O-გლუკოზიდზე გადაანგარიშებით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 err="1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მგ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Sylfaen" panose="010A0502050306030303" pitchFamily="18" charset="0"/>
                        </a:rPr>
                        <a:t>ლ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ანტიოქსიდანტური აქტივობა,</a:t>
                      </a:r>
                      <a:r>
                        <a:rPr lang="en-US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- </a:t>
                      </a: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50%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ალექსანდროული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370.30 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11,11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13.16 </a:t>
                      </a: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უსახელაური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317,20 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9,52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9.42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0,28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ძველშავი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257.17 </a:t>
                      </a: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7,72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14.07 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მუჯურეთული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327.10 ± </a:t>
                      </a: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9,81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13.74 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ოჯალეში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352,10 ± </a:t>
                      </a: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10,56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9.80 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0,29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კაბისტონი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315,70 </a:t>
                      </a: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9,47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10.20 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0,31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კაჭიჭი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390.80 </a:t>
                      </a: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11,72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13.40 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ტოლის საფერე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614.52 </a:t>
                      </a: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18,44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ka-GE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.05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0,27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ოცხანური საფერე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.90 </a:t>
                      </a: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12,03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13.47 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საწურავი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253.00 </a:t>
                      </a:r>
                      <a:r>
                        <a:rPr lang="ka-GE" sz="120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ka-GE" sz="12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7,59</a:t>
                      </a:r>
                      <a:endParaRPr lang="ka-G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14.06 ± </a:t>
                      </a:r>
                      <a:r>
                        <a:rPr lang="ka-GE" sz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ka-G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257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დიაგრამა 4"/>
          <p:cNvGraphicFramePr/>
          <p:nvPr>
            <p:extLst>
              <p:ext uri="{D42A27DB-BD31-4B8C-83A1-F6EECF244321}">
                <p14:modId xmlns:p14="http://schemas.microsoft.com/office/powerpoint/2010/main" val="737129135"/>
              </p:ext>
            </p:extLst>
          </p:nvPr>
        </p:nvGraphicFramePr>
        <p:xfrm>
          <a:off x="107504" y="1052736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მომრგვალებული მართკუთხედი 5"/>
          <p:cNvSpPr/>
          <p:nvPr/>
        </p:nvSpPr>
        <p:spPr>
          <a:xfrm>
            <a:off x="2771775" y="188913"/>
            <a:ext cx="3382963" cy="6477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ka-GE" sz="3200" b="1" dirty="0">
                <a:solidFill>
                  <a:srgbClr val="002060"/>
                </a:solidFill>
              </a:rPr>
              <a:t>დასკვნა: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დიაგრამა 4"/>
          <p:cNvGraphicFramePr/>
          <p:nvPr>
            <p:extLst>
              <p:ext uri="{D42A27DB-BD31-4B8C-83A1-F6EECF244321}">
                <p14:modId xmlns:p14="http://schemas.microsoft.com/office/powerpoint/2010/main" val="1267844499"/>
              </p:ext>
            </p:extLst>
          </p:nvPr>
        </p:nvGraphicFramePr>
        <p:xfrm>
          <a:off x="107504" y="1052736"/>
          <a:ext cx="903649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მომრგვალებული მართკუთხედი 5"/>
          <p:cNvSpPr/>
          <p:nvPr/>
        </p:nvSpPr>
        <p:spPr>
          <a:xfrm>
            <a:off x="2771775" y="188913"/>
            <a:ext cx="3382963" cy="6477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ka-GE" sz="3200" b="1" dirty="0">
                <a:solidFill>
                  <a:srgbClr val="002060"/>
                </a:solidFill>
              </a:rPr>
              <a:t>დასკვნა: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დიაგრამა 4"/>
          <p:cNvGraphicFramePr/>
          <p:nvPr>
            <p:extLst>
              <p:ext uri="{D42A27DB-BD31-4B8C-83A1-F6EECF244321}">
                <p14:modId xmlns:p14="http://schemas.microsoft.com/office/powerpoint/2010/main" val="3269861176"/>
              </p:ext>
            </p:extLst>
          </p:nvPr>
        </p:nvGraphicFramePr>
        <p:xfrm>
          <a:off x="107504" y="1052736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მომრგვალებული მართკუთხედი 5"/>
          <p:cNvSpPr/>
          <p:nvPr/>
        </p:nvSpPr>
        <p:spPr>
          <a:xfrm>
            <a:off x="2771775" y="188913"/>
            <a:ext cx="3382963" cy="6477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ka-GE" sz="3200" b="1" dirty="0">
                <a:solidFill>
                  <a:srgbClr val="002060"/>
                </a:solidFill>
              </a:rPr>
              <a:t>დასკვნა: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მომრგვალებული მართკუთხედი 3"/>
          <p:cNvSpPr/>
          <p:nvPr/>
        </p:nvSpPr>
        <p:spPr>
          <a:xfrm>
            <a:off x="2771775" y="188913"/>
            <a:ext cx="3382963" cy="6477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ka-GE" sz="3200" b="1" dirty="0">
                <a:solidFill>
                  <a:srgbClr val="002060"/>
                </a:solidFill>
              </a:rPr>
              <a:t>დასკვნა:</a:t>
            </a:r>
          </a:p>
        </p:txBody>
      </p:sp>
      <p:graphicFrame>
        <p:nvGraphicFramePr>
          <p:cNvPr id="5" name="დიაგრამა 4"/>
          <p:cNvGraphicFramePr/>
          <p:nvPr>
            <p:extLst>
              <p:ext uri="{D42A27DB-BD31-4B8C-83A1-F6EECF244321}">
                <p14:modId xmlns:p14="http://schemas.microsoft.com/office/powerpoint/2010/main" val="881709247"/>
              </p:ext>
            </p:extLst>
          </p:nvPr>
        </p:nvGraphicFramePr>
        <p:xfrm>
          <a:off x="107504" y="1052736"/>
          <a:ext cx="903649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Картинки по запросу წითელი ყურძენი და ღვინ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05013"/>
            <a:ext cx="251936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141538"/>
            <a:ext cx="23764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მომრგვალებული მართკუთხედი 5"/>
          <p:cNvSpPr/>
          <p:nvPr/>
        </p:nvSpPr>
        <p:spPr>
          <a:xfrm>
            <a:off x="2700338" y="3190875"/>
            <a:ext cx="3959225" cy="16557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ka-GE" sz="3200" b="1" dirty="0">
                <a:solidFill>
                  <a:srgbClr val="002060"/>
                </a:solidFill>
              </a:rPr>
              <a:t>მადლობა ყურადღებისათვის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23813"/>
            <a:ext cx="9072563" cy="981075"/>
          </a:xfrm>
        </p:spPr>
        <p:txBody>
          <a:bodyPr/>
          <a:lstStyle/>
          <a:p>
            <a:pPr eaLnBrk="1" hangingPunct="1">
              <a:defRPr/>
            </a:pPr>
            <a:r>
              <a:rPr lang="ka-GE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/>
            </a:r>
            <a:br>
              <a:rPr lang="ka-GE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</a:br>
            <a:r>
              <a:rPr lang="ka-GE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>თემის მიზანი და ამოცანები:</a:t>
            </a:r>
            <a:r>
              <a:rPr lang="ka-GE" sz="2800" b="1" dirty="0">
                <a:latin typeface="Sylfaen" panose="010A0502050306030303" pitchFamily="18" charset="0"/>
              </a:rPr>
              <a:t/>
            </a:r>
            <a:br>
              <a:rPr lang="ka-GE" sz="2800" b="1" dirty="0">
                <a:latin typeface="Sylfaen" panose="010A0502050306030303" pitchFamily="18" charset="0"/>
              </a:rPr>
            </a:br>
            <a:r>
              <a:rPr lang="ka-GE" sz="2800" b="1" kern="0" dirty="0" smtClean="0">
                <a:solidFill>
                  <a:schemeClr val="bg1"/>
                </a:solidFill>
              </a:rPr>
              <a:t/>
            </a:r>
            <a:br>
              <a:rPr lang="ka-GE" sz="2800" b="1" kern="0" dirty="0" smtClean="0">
                <a:solidFill>
                  <a:schemeClr val="bg1"/>
                </a:solidFill>
              </a:rPr>
            </a:br>
            <a:endParaRPr lang="ka-GE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დიაგრამა 1"/>
          <p:cNvGraphicFramePr/>
          <p:nvPr>
            <p:extLst>
              <p:ext uri="{D42A27DB-BD31-4B8C-83A1-F6EECF244321}">
                <p14:modId xmlns:p14="http://schemas.microsoft.com/office/powerpoint/2010/main" val="3881908472"/>
              </p:ext>
            </p:extLst>
          </p:nvPr>
        </p:nvGraphicFramePr>
        <p:xfrm>
          <a:off x="395536" y="1268760"/>
          <a:ext cx="828092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107504" y="4941169"/>
            <a:ext cx="8280920" cy="1480270"/>
          </a:xfrm>
          <a:noFill/>
        </p:spPr>
        <p:txBody>
          <a:bodyPr anchor="ctr"/>
          <a:lstStyle/>
          <a:p>
            <a:pPr algn="l" eaLnBrk="1" hangingPunct="1"/>
            <a:r>
              <a:rPr lang="ka-GE" altLang="en-US" sz="2800" b="1" dirty="0" smtClean="0">
                <a:solidFill>
                  <a:srgbClr val="0070C0"/>
                </a:solidFill>
              </a:rPr>
              <a:t>ბათუმის შოთა რუსთაველის სახელმწიფო უნივერსიტეტის ასოცირებული პროფესორი  მაია </a:t>
            </a:r>
            <a:r>
              <a:rPr lang="ka-GE" altLang="en-US" sz="2800" b="1" dirty="0" err="1" smtClean="0">
                <a:solidFill>
                  <a:srgbClr val="0070C0"/>
                </a:solidFill>
              </a:rPr>
              <a:t>ვანიძე</a:t>
            </a:r>
            <a:endParaRPr lang="es-ES" altLang="en-US" sz="2800" b="1" dirty="0" smtClean="0">
              <a:solidFill>
                <a:srgbClr val="0070C0"/>
              </a:solidFill>
            </a:endParaRPr>
          </a:p>
        </p:txBody>
      </p:sp>
      <p:sp>
        <p:nvSpPr>
          <p:cNvPr id="4099" name="Rectangle 150"/>
          <p:cNvSpPr txBox="1">
            <a:spLocks noChangeArrowheads="1"/>
          </p:cNvSpPr>
          <p:nvPr/>
        </p:nvSpPr>
        <p:spPr bwMode="auto">
          <a:xfrm>
            <a:off x="107504" y="1844824"/>
            <a:ext cx="85697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None/>
            </a:pPr>
            <a:r>
              <a:rPr lang="ka-GE" altLang="en-US" b="1" dirty="0">
                <a:solidFill>
                  <a:srgbClr val="0070C0"/>
                </a:solidFill>
                <a:cs typeface="Times New Roman" panose="02020603050405020304" pitchFamily="18" charset="0"/>
              </a:rPr>
              <a:t>ქართული </a:t>
            </a:r>
            <a:r>
              <a:rPr lang="ka-GE" altLang="en-US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ავტოქთონული</a:t>
            </a:r>
            <a:r>
              <a:rPr lang="ka-GE" altLang="en-US" b="1" dirty="0">
                <a:solidFill>
                  <a:srgbClr val="0070C0"/>
                </a:solidFill>
                <a:cs typeface="Times New Roman" panose="02020603050405020304" pitchFamily="18" charset="0"/>
              </a:rPr>
              <a:t> ვაზის ჯიშისა და მისგან წარმოებული ღვინის ქიმიური კვლევა ინსტრუმენტული მეთოდებით</a:t>
            </a:r>
            <a:endParaRPr lang="ka-GE" altLang="en-US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ka-GE" altLang="en-US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6" descr="Image result for ბათუმის შოთა რუსთაველის სახელმწიფო უნივერსიტეტი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31334"/>
            <a:ext cx="2736305" cy="184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4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23813"/>
            <a:ext cx="9072563" cy="981075"/>
          </a:xfrm>
        </p:spPr>
        <p:txBody>
          <a:bodyPr/>
          <a:lstStyle/>
          <a:p>
            <a:pPr eaLnBrk="1" hangingPunct="1">
              <a:defRPr/>
            </a:pPr>
            <a:r>
              <a:rPr lang="ka-GE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/>
            </a:r>
            <a:br>
              <a:rPr lang="ka-GE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</a:br>
            <a:r>
              <a:rPr lang="ka-GE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/>
            </a:r>
            <a:br>
              <a:rPr lang="ka-GE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</a:br>
            <a:r>
              <a:rPr lang="ka-GE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თემის მიზანი და ამოცანები:</a:t>
            </a:r>
            <a:br>
              <a:rPr lang="ka-GE" sz="2800" b="1" dirty="0">
                <a:solidFill>
                  <a:schemeClr val="bg1"/>
                </a:solidFill>
                <a:latin typeface="Sylfaen" panose="010A0502050306030303" pitchFamily="18" charset="0"/>
              </a:rPr>
            </a:br>
            <a:r>
              <a:rPr lang="ka-GE" sz="2800" b="1" kern="0" dirty="0" smtClean="0">
                <a:solidFill>
                  <a:schemeClr val="bg1"/>
                </a:solidFill>
              </a:rPr>
              <a:t/>
            </a:r>
            <a:br>
              <a:rPr lang="ka-GE" sz="2800" b="1" kern="0" dirty="0" smtClean="0">
                <a:solidFill>
                  <a:schemeClr val="bg1"/>
                </a:solidFill>
              </a:rPr>
            </a:br>
            <a:endParaRPr lang="ka-GE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დიაგრამა 1"/>
          <p:cNvGraphicFramePr/>
          <p:nvPr>
            <p:extLst>
              <p:ext uri="{D42A27DB-BD31-4B8C-83A1-F6EECF244321}">
                <p14:modId xmlns:p14="http://schemas.microsoft.com/office/powerpoint/2010/main" val="4075807593"/>
              </p:ext>
            </p:extLst>
          </p:nvPr>
        </p:nvGraphicFramePr>
        <p:xfrm>
          <a:off x="395536" y="1268760"/>
          <a:ext cx="828092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23813"/>
            <a:ext cx="9072563" cy="981075"/>
          </a:xfrm>
        </p:spPr>
        <p:txBody>
          <a:bodyPr/>
          <a:lstStyle/>
          <a:p>
            <a:pPr eaLnBrk="1" hangingPunct="1">
              <a:defRPr/>
            </a:pPr>
            <a:r>
              <a:rPr lang="ka-GE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/>
            </a:r>
            <a:br>
              <a:rPr lang="ka-GE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</a:br>
            <a:r>
              <a:rPr lang="ka-GE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>თემის მიზანი და ამოცანები:</a:t>
            </a:r>
            <a:r>
              <a:rPr lang="ka-GE" sz="2800" b="1" dirty="0">
                <a:latin typeface="Sylfaen" panose="010A0502050306030303" pitchFamily="18" charset="0"/>
              </a:rPr>
              <a:t/>
            </a:r>
            <a:br>
              <a:rPr lang="ka-GE" sz="2800" b="1" dirty="0">
                <a:latin typeface="Sylfaen" panose="010A0502050306030303" pitchFamily="18" charset="0"/>
              </a:rPr>
            </a:br>
            <a:r>
              <a:rPr lang="ka-GE" sz="2800" b="1" kern="0" dirty="0" smtClean="0">
                <a:solidFill>
                  <a:schemeClr val="bg1"/>
                </a:solidFill>
              </a:rPr>
              <a:t/>
            </a:r>
            <a:br>
              <a:rPr lang="ka-GE" sz="2800" b="1" kern="0" dirty="0" smtClean="0">
                <a:solidFill>
                  <a:schemeClr val="bg1"/>
                </a:solidFill>
              </a:rPr>
            </a:br>
            <a:endParaRPr lang="ka-GE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დიაგრამა 1"/>
          <p:cNvGraphicFramePr/>
          <p:nvPr>
            <p:extLst>
              <p:ext uri="{D42A27DB-BD31-4B8C-83A1-F6EECF244321}">
                <p14:modId xmlns:p14="http://schemas.microsoft.com/office/powerpoint/2010/main" val="4227015797"/>
              </p:ext>
            </p:extLst>
          </p:nvPr>
        </p:nvGraphicFramePr>
        <p:xfrm>
          <a:off x="395536" y="1268760"/>
          <a:ext cx="828092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26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სურათი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1682750"/>
            <a:ext cx="1663700" cy="181292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8" name="სურათი 4"/>
          <p:cNvPicPr>
            <a:picLocks noChangeAspect="1"/>
          </p:cNvPicPr>
          <p:nvPr/>
        </p:nvPicPr>
        <p:blipFill>
          <a:blip r:embed="rId3"/>
          <a:srcRect l="14545" r="13330"/>
          <a:stretch>
            <a:fillRect/>
          </a:stretch>
        </p:blipFill>
        <p:spPr bwMode="auto">
          <a:xfrm>
            <a:off x="2479675" y="1763713"/>
            <a:ext cx="1662113" cy="178435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9" name="სურათი 5"/>
          <p:cNvPicPr>
            <a:picLocks noChangeAspect="1"/>
          </p:cNvPicPr>
          <p:nvPr/>
        </p:nvPicPr>
        <p:blipFill>
          <a:blip r:embed="rId4"/>
          <a:srcRect l="19614" r="2269" b="1929"/>
          <a:stretch>
            <a:fillRect/>
          </a:stretch>
        </p:blipFill>
        <p:spPr bwMode="auto">
          <a:xfrm>
            <a:off x="4833938" y="1693863"/>
            <a:ext cx="1663700" cy="181292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0" name="Picture 16" descr="kabistoni-shav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53263" y="1682750"/>
            <a:ext cx="1639887" cy="181292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1" name="სურათი 6"/>
          <p:cNvPicPr>
            <a:picLocks noChangeAspect="1"/>
          </p:cNvPicPr>
          <p:nvPr/>
        </p:nvPicPr>
        <p:blipFill>
          <a:blip r:embed="rId6"/>
          <a:srcRect l="7262" r="15302"/>
          <a:stretch>
            <a:fillRect/>
          </a:stretch>
        </p:blipFill>
        <p:spPr bwMode="auto">
          <a:xfrm>
            <a:off x="280988" y="4194175"/>
            <a:ext cx="1689100" cy="181292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2" name="სურათი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0150" y="4211638"/>
            <a:ext cx="1738313" cy="179546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3" name="სურათი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1400" y="4173538"/>
            <a:ext cx="1614488" cy="181927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/>
        </p:spPr>
      </p:pic>
      <p:sp>
        <p:nvSpPr>
          <p:cNvPr id="14" name="მართკუთხედი 13"/>
          <p:cNvSpPr/>
          <p:nvPr/>
        </p:nvSpPr>
        <p:spPr>
          <a:xfrm>
            <a:off x="292100" y="3624263"/>
            <a:ext cx="1677988" cy="43338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400" b="1" dirty="0">
                <a:solidFill>
                  <a:schemeClr val="bg1">
                    <a:lumMod val="50000"/>
                  </a:schemeClr>
                </a:solidFill>
              </a:rPr>
              <a:t>ალექსანდროული</a:t>
            </a:r>
          </a:p>
        </p:txBody>
      </p:sp>
      <p:sp>
        <p:nvSpPr>
          <p:cNvPr id="15" name="მართკუთხედი 14"/>
          <p:cNvSpPr/>
          <p:nvPr/>
        </p:nvSpPr>
        <p:spPr>
          <a:xfrm>
            <a:off x="2479675" y="3657600"/>
            <a:ext cx="1719263" cy="4318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400" b="1" dirty="0">
                <a:solidFill>
                  <a:schemeClr val="bg1">
                    <a:lumMod val="50000"/>
                  </a:schemeClr>
                </a:solidFill>
              </a:rPr>
              <a:t>მუჯურეთული</a:t>
            </a:r>
          </a:p>
        </p:txBody>
      </p:sp>
      <p:sp>
        <p:nvSpPr>
          <p:cNvPr id="16" name="მართკუთხედი 15"/>
          <p:cNvSpPr/>
          <p:nvPr/>
        </p:nvSpPr>
        <p:spPr>
          <a:xfrm>
            <a:off x="4827588" y="3624263"/>
            <a:ext cx="1638300" cy="4318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400" b="1" dirty="0">
                <a:solidFill>
                  <a:schemeClr val="bg1">
                    <a:lumMod val="50000"/>
                  </a:schemeClr>
                </a:solidFill>
              </a:rPr>
              <a:t>ოჯალეში</a:t>
            </a:r>
          </a:p>
        </p:txBody>
      </p:sp>
      <p:sp>
        <p:nvSpPr>
          <p:cNvPr id="17" name="მართკუთხედი 16"/>
          <p:cNvSpPr/>
          <p:nvPr/>
        </p:nvSpPr>
        <p:spPr>
          <a:xfrm>
            <a:off x="7015163" y="3602038"/>
            <a:ext cx="1677987" cy="4318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400" b="1" dirty="0">
                <a:solidFill>
                  <a:schemeClr val="bg1">
                    <a:lumMod val="50000"/>
                  </a:schemeClr>
                </a:solidFill>
              </a:rPr>
              <a:t>კაბისტონი შავი</a:t>
            </a:r>
          </a:p>
        </p:txBody>
      </p:sp>
      <p:sp>
        <p:nvSpPr>
          <p:cNvPr id="18" name="მართკუთხედი 17"/>
          <p:cNvSpPr/>
          <p:nvPr/>
        </p:nvSpPr>
        <p:spPr>
          <a:xfrm>
            <a:off x="263525" y="6143625"/>
            <a:ext cx="1744663" cy="4318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400" b="1" dirty="0">
                <a:solidFill>
                  <a:schemeClr val="bg1">
                    <a:lumMod val="50000"/>
                  </a:schemeClr>
                </a:solidFill>
              </a:rPr>
              <a:t>ძველშავი</a:t>
            </a:r>
          </a:p>
        </p:txBody>
      </p:sp>
      <p:sp>
        <p:nvSpPr>
          <p:cNvPr id="19" name="მართკუთხედი 18"/>
          <p:cNvSpPr/>
          <p:nvPr/>
        </p:nvSpPr>
        <p:spPr>
          <a:xfrm>
            <a:off x="2443163" y="6143625"/>
            <a:ext cx="1774825" cy="4318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400" b="1" dirty="0">
                <a:solidFill>
                  <a:schemeClr val="bg1">
                    <a:lumMod val="50000"/>
                  </a:schemeClr>
                </a:solidFill>
              </a:rPr>
              <a:t>ოცხანური საფერე</a:t>
            </a:r>
          </a:p>
        </p:txBody>
      </p:sp>
      <p:sp>
        <p:nvSpPr>
          <p:cNvPr id="20" name="მართკუთხედი 19"/>
          <p:cNvSpPr/>
          <p:nvPr/>
        </p:nvSpPr>
        <p:spPr>
          <a:xfrm>
            <a:off x="4827588" y="6134100"/>
            <a:ext cx="1677987" cy="4318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400" b="1" dirty="0">
                <a:solidFill>
                  <a:schemeClr val="bg1">
                    <a:lumMod val="50000"/>
                  </a:schemeClr>
                </a:solidFill>
              </a:rPr>
              <a:t>ტოლას საფერე</a:t>
            </a:r>
          </a:p>
        </p:txBody>
      </p:sp>
      <p:pic>
        <p:nvPicPr>
          <p:cNvPr id="1026" name="Picture 2" descr="ჩხავერი-ის სურათის შედეგი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8338" y="4194175"/>
            <a:ext cx="1674812" cy="1795463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23" name="მართკუთხედი 19"/>
          <p:cNvSpPr/>
          <p:nvPr/>
        </p:nvSpPr>
        <p:spPr>
          <a:xfrm>
            <a:off x="7005638" y="6134100"/>
            <a:ext cx="1687512" cy="4318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400" b="1" dirty="0">
                <a:solidFill>
                  <a:schemeClr val="bg1">
                    <a:lumMod val="50000"/>
                  </a:schemeClr>
                </a:solidFill>
              </a:rPr>
              <a:t>ჩხავერი</a:t>
            </a:r>
          </a:p>
        </p:txBody>
      </p:sp>
      <p:sp>
        <p:nvSpPr>
          <p:cNvPr id="10258" name="სათაური 1"/>
          <p:cNvSpPr>
            <a:spLocks noGrp="1"/>
          </p:cNvSpPr>
          <p:nvPr>
            <p:ph type="title"/>
          </p:nvPr>
        </p:nvSpPr>
        <p:spPr>
          <a:xfrm>
            <a:off x="2443163" y="176213"/>
            <a:ext cx="4397375" cy="777875"/>
          </a:xfrm>
        </p:spPr>
        <p:txBody>
          <a:bodyPr/>
          <a:lstStyle/>
          <a:p>
            <a:r>
              <a:rPr lang="ka-GE" altLang="en-US" sz="2800" b="1" dirty="0" smtClean="0">
                <a:solidFill>
                  <a:schemeClr val="bg1"/>
                </a:solidFill>
              </a:rPr>
              <a:t/>
            </a:r>
            <a:br>
              <a:rPr lang="ka-GE" altLang="en-US" sz="2800" b="1" dirty="0" smtClean="0">
                <a:solidFill>
                  <a:schemeClr val="bg1"/>
                </a:solidFill>
              </a:rPr>
            </a:br>
            <a:r>
              <a:rPr lang="ka-GE" altLang="en-US" sz="2800" b="1" dirty="0" smtClean="0">
                <a:solidFill>
                  <a:schemeClr val="bg1"/>
                </a:solidFill>
              </a:rPr>
              <a:t>კვლევის ობიექტი</a:t>
            </a:r>
            <a:br>
              <a:rPr lang="ka-GE" altLang="en-US" sz="2800" b="1" dirty="0" smtClean="0">
                <a:solidFill>
                  <a:schemeClr val="bg1"/>
                </a:solidFill>
              </a:rPr>
            </a:br>
            <a:endParaRPr lang="ka-GE" alt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სათაურ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a-GE" altLang="en-US" sz="2800" b="1" smtClean="0">
                <a:solidFill>
                  <a:schemeClr val="bg1"/>
                </a:solidFill>
              </a:rPr>
              <a:t>ტექნიკური ბაზა:</a:t>
            </a:r>
            <a:br>
              <a:rPr lang="ka-GE" altLang="en-US" sz="2800" b="1" smtClean="0">
                <a:solidFill>
                  <a:schemeClr val="bg1"/>
                </a:solidFill>
              </a:rPr>
            </a:br>
            <a:endParaRPr lang="ka-GE" altLang="en-US" sz="280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20622" t="18997" r="209" b="18636"/>
          <a:stretch>
            <a:fillRect/>
          </a:stretch>
        </p:blipFill>
        <p:spPr bwMode="auto">
          <a:xfrm>
            <a:off x="185738" y="3613150"/>
            <a:ext cx="2524125" cy="2592388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12"/>
          <p:cNvPicPr/>
          <p:nvPr/>
        </p:nvPicPr>
        <p:blipFill>
          <a:blip r:embed="rId4"/>
          <a:srcRect l="6039" t="2025" r="21606" b="16255"/>
          <a:stretch>
            <a:fillRect/>
          </a:stretch>
        </p:blipFill>
        <p:spPr bwMode="auto">
          <a:xfrm>
            <a:off x="292100" y="180975"/>
            <a:ext cx="2309813" cy="2620963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050" y="3667125"/>
            <a:ext cx="2617788" cy="2549525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სურათი 7" descr="C:\Program Files (x86)\Google\Chrome\Application\47.0.2526.106\20151222_141910.jpg"/>
          <p:cNvPicPr>
            <a:picLocks noChangeAspect="1" noChangeArrowheads="1"/>
          </p:cNvPicPr>
          <p:nvPr/>
        </p:nvPicPr>
        <p:blipFill rotWithShape="1">
          <a:blip r:embed="rId6"/>
          <a:srcRect l="46899" r="15288" b="42325"/>
          <a:stretch/>
        </p:blipFill>
        <p:spPr bwMode="auto">
          <a:xfrm>
            <a:off x="6378575" y="160338"/>
            <a:ext cx="2473325" cy="2700337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8" name="მართკუთხედი 7"/>
          <p:cNvSpPr/>
          <p:nvPr/>
        </p:nvSpPr>
        <p:spPr>
          <a:xfrm>
            <a:off x="107950" y="2967038"/>
            <a:ext cx="2808288" cy="5127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Waters Breeze 1525</a:t>
            </a:r>
            <a:r>
              <a:rPr lang="ka-GE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-ის მაღალი წნევის სითხური ქრომატოგრაფი</a:t>
            </a:r>
            <a:endParaRPr lang="ka-GE" sz="1200" dirty="0"/>
          </a:p>
        </p:txBody>
      </p:sp>
      <p:sp>
        <p:nvSpPr>
          <p:cNvPr id="9" name="მართკუთხედი 8"/>
          <p:cNvSpPr/>
          <p:nvPr/>
        </p:nvSpPr>
        <p:spPr>
          <a:xfrm>
            <a:off x="6227763" y="2946400"/>
            <a:ext cx="2773362" cy="5127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Acquity</a:t>
            </a:r>
            <a:r>
              <a:rPr lang="en-US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 ULC Waters </a:t>
            </a:r>
            <a:r>
              <a:rPr lang="x-none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ულტრა </a:t>
            </a:r>
            <a:r>
              <a:rPr lang="ka-GE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მაღალი წნევის სითხური ქრომატოგრაფი</a:t>
            </a:r>
            <a:endParaRPr lang="ka-GE" sz="1200" dirty="0"/>
          </a:p>
        </p:txBody>
      </p:sp>
      <p:sp>
        <p:nvSpPr>
          <p:cNvPr id="13" name="მართკუთხედი 12"/>
          <p:cNvSpPr/>
          <p:nvPr/>
        </p:nvSpPr>
        <p:spPr>
          <a:xfrm>
            <a:off x="142875" y="6300788"/>
            <a:ext cx="2625725" cy="5143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Water Corporation-</a:t>
            </a:r>
            <a:r>
              <a:rPr lang="ka-GE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ის ფლუიდი </a:t>
            </a:r>
          </a:p>
          <a:p>
            <a:pPr algn="ctr">
              <a:defRPr/>
            </a:pPr>
            <a:r>
              <a:rPr lang="ka-GE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ქსტრაქტორი </a:t>
            </a:r>
            <a:r>
              <a:rPr lang="en-US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SFE</a:t>
            </a:r>
            <a:r>
              <a:rPr lang="ka-GE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-</a:t>
            </a:r>
            <a:r>
              <a:rPr lang="en-US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100</a:t>
            </a:r>
            <a:r>
              <a:rPr lang="ka-GE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-</a:t>
            </a:r>
            <a:r>
              <a:rPr lang="en-US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2</a:t>
            </a:r>
            <a:r>
              <a:rPr lang="ka-GE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-</a:t>
            </a:r>
            <a:r>
              <a:rPr lang="en-US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10</a:t>
            </a:r>
            <a:endParaRPr lang="ka-GE" sz="1200" dirty="0">
              <a:solidFill>
                <a:srgbClr val="0070C0"/>
              </a:solidFill>
            </a:endParaRPr>
          </a:p>
        </p:txBody>
      </p:sp>
      <p:sp>
        <p:nvSpPr>
          <p:cNvPr id="15" name="მართკუთხედი 14"/>
          <p:cNvSpPr/>
          <p:nvPr/>
        </p:nvSpPr>
        <p:spPr>
          <a:xfrm>
            <a:off x="6280150" y="6300788"/>
            <a:ext cx="2808288" cy="5143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200" b="1" dirty="0">
                <a:solidFill>
                  <a:srgbClr val="0070C0"/>
                </a:solidFill>
              </a:rPr>
              <a:t>ინფრაწითელი სპექტროფოტომეტრი</a:t>
            </a:r>
            <a:r>
              <a:rPr lang="en-US" sz="1200" b="1" dirty="0">
                <a:solidFill>
                  <a:srgbClr val="0070C0"/>
                </a:solidFill>
              </a:rPr>
              <a:t> </a:t>
            </a:r>
            <a:r>
              <a:rPr lang="en-US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Agilent Technologies Cary 630 FTIR</a:t>
            </a:r>
            <a:endParaRPr lang="ka-GE" sz="1200" b="1" dirty="0">
              <a:solidFill>
                <a:srgbClr val="0070C0"/>
              </a:solidFill>
            </a:endParaRPr>
          </a:p>
        </p:txBody>
      </p:sp>
      <p:pic>
        <p:nvPicPr>
          <p:cNvPr id="16" name="სურათი 15" descr="C:\Users\admin\AppData\Local\Microsoft\Windows\Temporary Internet Files\Content.Word\20160709_154020.jpg"/>
          <p:cNvPicPr/>
          <p:nvPr/>
        </p:nvPicPr>
        <p:blipFill>
          <a:blip r:embed="rId7"/>
          <a:srcRect l="10861" t="5919" r="13586" b="19791"/>
          <a:stretch>
            <a:fillRect/>
          </a:stretch>
        </p:blipFill>
        <p:spPr bwMode="auto">
          <a:xfrm>
            <a:off x="3044825" y="3860800"/>
            <a:ext cx="2952750" cy="2232025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8" name="მართკუთხედი 17"/>
          <p:cNvSpPr/>
          <p:nvPr/>
        </p:nvSpPr>
        <p:spPr>
          <a:xfrm>
            <a:off x="3044825" y="6191250"/>
            <a:ext cx="2952750" cy="6238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1200" b="1" dirty="0">
                <a:solidFill>
                  <a:srgbClr val="0070C0"/>
                </a:solidFill>
              </a:rPr>
              <a:t>გაზური ქრომატოგრაფი</a:t>
            </a:r>
          </a:p>
          <a:p>
            <a:pPr algn="ctr">
              <a:defRPr/>
            </a:pPr>
            <a:r>
              <a:rPr lang="ka-GE" sz="1200" b="1" dirty="0">
                <a:solidFill>
                  <a:srgbClr val="0070C0"/>
                </a:solidFill>
              </a:rPr>
              <a:t>TRACE™ 1310 Gas Chromatograph - Thermo Scientific</a:t>
            </a:r>
          </a:p>
        </p:txBody>
      </p:sp>
      <p:pic>
        <p:nvPicPr>
          <p:cNvPr id="14" name="სურათი 13" descr="metler toledo UV 5-ის სურათის შედეგი"/>
          <p:cNvPicPr/>
          <p:nvPr/>
        </p:nvPicPr>
        <p:blipFill rotWithShape="1">
          <a:blip r:embed="rId8"/>
          <a:srcRect t="1" b="3468"/>
          <a:stretch/>
        </p:blipFill>
        <p:spPr bwMode="auto">
          <a:xfrm>
            <a:off x="3492500" y="1135063"/>
            <a:ext cx="2141538" cy="1831975"/>
          </a:xfrm>
          <a:prstGeom prst="rect">
            <a:avLst/>
          </a:prstGeom>
          <a:ln w="28575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მართკუთხედი 16"/>
          <p:cNvSpPr/>
          <p:nvPr/>
        </p:nvSpPr>
        <p:spPr>
          <a:xfrm>
            <a:off x="3176588" y="3157538"/>
            <a:ext cx="2773362" cy="5127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METTLER TOLEDO - </a:t>
            </a:r>
            <a:r>
              <a:rPr lang="ka-GE" sz="1200" b="1" dirty="0">
                <a:solidFill>
                  <a:srgbClr val="0070C0"/>
                </a:solidFill>
                <a:latin typeface="Sylfaen" panose="010A0502050306030303" pitchFamily="18" charset="0"/>
              </a:rPr>
              <a:t>სპექტროფოტომეტრი</a:t>
            </a:r>
            <a:endParaRPr lang="ka-G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115888"/>
            <a:ext cx="7161212" cy="649287"/>
          </a:xfrm>
          <a:ln w="3810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ka-GE" sz="3200" b="1" dirty="0" smtClean="0">
                <a:solidFill>
                  <a:srgbClr val="002060"/>
                </a:solidFill>
              </a:rPr>
              <a:t/>
            </a:r>
            <a:br>
              <a:rPr lang="ka-GE" sz="3200" b="1" dirty="0" smtClean="0">
                <a:solidFill>
                  <a:srgbClr val="002060"/>
                </a:solidFill>
              </a:rPr>
            </a:br>
            <a:r>
              <a:rPr lang="ka-GE" sz="28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კვლევის მეთოდები</a:t>
            </a:r>
            <a:r>
              <a:rPr lang="ka-GE" sz="2800" b="1" dirty="0">
                <a:latin typeface="Sylfaen" panose="010A0502050306030303" pitchFamily="18" charset="0"/>
              </a:rPr>
              <a:t/>
            </a:r>
            <a:br>
              <a:rPr lang="ka-GE" sz="2800" b="1" dirty="0">
                <a:latin typeface="Sylfaen" panose="010A0502050306030303" pitchFamily="18" charset="0"/>
              </a:rPr>
            </a:br>
            <a:endParaRPr lang="ka-GE" sz="2800" dirty="0" smtClean="0">
              <a:solidFill>
                <a:srgbClr val="002060"/>
              </a:solidFill>
            </a:endParaRPr>
          </a:p>
        </p:txBody>
      </p:sp>
      <p:sp>
        <p:nvSpPr>
          <p:cNvPr id="7" name="Прямоугольник 4"/>
          <p:cNvSpPr/>
          <p:nvPr/>
        </p:nvSpPr>
        <p:spPr>
          <a:xfrm>
            <a:off x="1539135" y="988169"/>
            <a:ext cx="7158421" cy="986771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bg1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indent="87313" algn="just" eaLnBrk="1" fontAlgn="auto" hangingPunct="1">
              <a:spcBef>
                <a:spcPts val="0"/>
              </a:spcBef>
              <a:spcAft>
                <a:spcPts val="0"/>
              </a:spcAft>
              <a:tabLst>
                <a:tab pos="358775" algn="l"/>
              </a:tabLst>
              <a:defRPr/>
            </a:pPr>
            <a:r>
              <a:rPr lang="ka-GE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charset="0"/>
                <a:cs typeface="Arial"/>
              </a:rPr>
              <a:t> </a:t>
            </a:r>
            <a:r>
              <a:rPr lang="ka-GE" sz="2000" b="1" kern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charset="0"/>
                <a:cs typeface="Arial"/>
              </a:rPr>
              <a:t>1. </a:t>
            </a: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ფენოლების საერთო რაოდენობის განსაზღვრის</a:t>
            </a:r>
          </a:p>
          <a:p>
            <a:pPr indent="87313"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358775" algn="l"/>
              </a:tabLst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  </a:t>
            </a:r>
            <a:r>
              <a:rPr lang="ka-GE" sz="2000" b="1" kern="0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Folin–Ciocalteu </a:t>
            </a: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მეთოდი </a:t>
            </a:r>
            <a:endParaRPr lang="ru-RU" sz="2000" b="1" kern="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5"/>
          <p:cNvSpPr/>
          <p:nvPr/>
        </p:nvSpPr>
        <p:spPr>
          <a:xfrm>
            <a:off x="1547813" y="2297993"/>
            <a:ext cx="7141066" cy="793537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bg1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457200" indent="-282575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ფლავანოიდების საერთო რაოდენობის განსაზღვრის</a:t>
            </a:r>
          </a:p>
          <a:p>
            <a:pPr marL="17462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  </a:t>
            </a:r>
            <a:r>
              <a:rPr lang="en-US" sz="2000" b="1" kern="0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ALCL3-</a:t>
            </a:r>
            <a:r>
              <a:rPr lang="en-US" sz="2000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ის მეთოდი </a:t>
            </a:r>
            <a:endParaRPr lang="ru-RU" sz="2000" b="1" kern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9" name="Прямоугольник 7"/>
          <p:cNvSpPr/>
          <p:nvPr/>
        </p:nvSpPr>
        <p:spPr>
          <a:xfrm>
            <a:off x="1547813" y="3429000"/>
            <a:ext cx="7141066" cy="773451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bg1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indent="174625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3. კატექინების განსაზღვრის სპექტრალური მეთოდი -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 </a:t>
            </a:r>
            <a:r>
              <a:rPr lang="ka-GE" sz="2000" b="1" kern="0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ვანილინით დერივაცია</a:t>
            </a:r>
            <a:endParaRPr lang="ru-RU" sz="2000" b="1" kern="0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2" name="Прямоугольник 7"/>
          <p:cNvSpPr/>
          <p:nvPr/>
        </p:nvSpPr>
        <p:spPr>
          <a:xfrm>
            <a:off x="1584382" y="4525503"/>
            <a:ext cx="7158421" cy="834399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bg1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indent="112713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4. ლეიკოანტოციანების განსაზღვრის სპექტრალური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 მეთოდი </a:t>
            </a:r>
          </a:p>
        </p:txBody>
      </p:sp>
      <p:sp>
        <p:nvSpPr>
          <p:cNvPr id="10" name="Прямоугольник 6"/>
          <p:cNvSpPr/>
          <p:nvPr/>
        </p:nvSpPr>
        <p:spPr>
          <a:xfrm>
            <a:off x="1580475" y="5682954"/>
            <a:ext cx="7128792" cy="859237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bg1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indent="112713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5. ანტოციანების განსაზღვრის  </a:t>
            </a:r>
            <a:r>
              <a:rPr lang="en-US" sz="2000" b="1" kern="0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pH</a:t>
            </a:r>
            <a:r>
              <a:rPr lang="en-US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დიფერენცირებული </a:t>
            </a:r>
            <a:endParaRPr lang="en-US" sz="2000" b="1" kern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მეთოდი </a:t>
            </a:r>
            <a:endParaRPr lang="ru-RU" sz="2000" b="1" kern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115888"/>
            <a:ext cx="7112000" cy="909637"/>
          </a:xfrm>
          <a:ln w="3810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ka-GE" sz="3200" b="1" dirty="0" smtClean="0">
                <a:solidFill>
                  <a:srgbClr val="002060"/>
                </a:solidFill>
              </a:rPr>
              <a:t/>
            </a:r>
            <a:br>
              <a:rPr lang="ka-GE" sz="3200" b="1" dirty="0" smtClean="0">
                <a:solidFill>
                  <a:srgbClr val="002060"/>
                </a:solidFill>
              </a:rPr>
            </a:br>
            <a:r>
              <a:rPr lang="ka-GE" sz="28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კვლევის მეთოდები</a:t>
            </a:r>
            <a:r>
              <a:rPr lang="ka-GE" sz="2800" b="1" dirty="0">
                <a:solidFill>
                  <a:srgbClr val="0070C0"/>
                </a:solidFill>
                <a:latin typeface="Sylfaen" panose="010A0502050306030303" pitchFamily="18" charset="0"/>
              </a:rPr>
              <a:t/>
            </a:r>
            <a:br>
              <a:rPr lang="ka-GE" sz="2800" b="1" dirty="0">
                <a:solidFill>
                  <a:srgbClr val="0070C0"/>
                </a:solidFill>
                <a:latin typeface="Sylfaen" panose="010A0502050306030303" pitchFamily="18" charset="0"/>
              </a:rPr>
            </a:br>
            <a:endParaRPr lang="ka-GE" sz="2800" dirty="0" smtClean="0">
              <a:solidFill>
                <a:srgbClr val="0070C0"/>
              </a:solidFill>
            </a:endParaRPr>
          </a:p>
        </p:txBody>
      </p:sp>
      <p:sp>
        <p:nvSpPr>
          <p:cNvPr id="13" name="Прямоугольник 4"/>
          <p:cNvSpPr/>
          <p:nvPr/>
        </p:nvSpPr>
        <p:spPr>
          <a:xfrm>
            <a:off x="1531021" y="2237041"/>
            <a:ext cx="7128792" cy="903927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bg1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533400" indent="-358775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ჰიდროფილური ექსტრაქტის მიღება</a:t>
            </a:r>
          </a:p>
          <a:p>
            <a:pPr marL="174625"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1617663" algn="l"/>
              </a:tabLst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ka-GE" sz="2000" b="1" kern="0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სუპერფლუიდური ექსტრაქციით</a:t>
            </a:r>
            <a:endParaRPr lang="ru-RU" sz="2000" b="1" kern="0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4" name="Прямоугольник 7"/>
          <p:cNvSpPr/>
          <p:nvPr/>
        </p:nvSpPr>
        <p:spPr>
          <a:xfrm>
            <a:off x="1551492" y="3350882"/>
            <a:ext cx="7112045" cy="1590286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bg1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533400" indent="-358775" algn="just" eaLnBrk="1" fontAlgn="auto" hangingPunct="1">
              <a:spcBef>
                <a:spcPts val="0"/>
              </a:spcBef>
              <a:spcAft>
                <a:spcPts val="0"/>
              </a:spcAft>
              <a:tabLst>
                <a:tab pos="446088" algn="l"/>
                <a:tab pos="631825" algn="l"/>
                <a:tab pos="990600" algn="l"/>
              </a:tabLst>
              <a:defRPr/>
            </a:pPr>
            <a:r>
              <a:rPr lang="en-US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8. </a:t>
            </a:r>
            <a:r>
              <a:rPr lang="ka-GE" sz="2000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პრეპარატის რაოდენობრივი</a:t>
            </a:r>
            <a:r>
              <a:rPr lang="en-US" sz="2000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 </a:t>
            </a:r>
            <a:r>
              <a:rPr lang="ka-GE" sz="2000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კვლევა </a:t>
            </a:r>
            <a:r>
              <a:rPr lang="ka-GE" sz="2000" b="1" kern="0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მაღალი და ულტრამაღალი </a:t>
            </a:r>
            <a:r>
              <a:rPr lang="ka-GE" sz="2000" b="1" kern="0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სითხური </a:t>
            </a:r>
            <a:r>
              <a:rPr lang="ka-GE" sz="2000" b="1" kern="0" spc="5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ქრომატოგრაფირებით</a:t>
            </a:r>
            <a:endParaRPr lang="ka-GE" sz="2000" b="1" kern="0" spc="50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charset="0"/>
              <a:cs typeface="Arial"/>
            </a:endParaRPr>
          </a:p>
          <a:p>
            <a:pPr marL="533400" indent="-358775"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46088" algn="l"/>
                <a:tab pos="631825" algn="l"/>
                <a:tab pos="990600" algn="l"/>
              </a:tabLst>
              <a:defRPr/>
            </a:pPr>
            <a:r>
              <a:rPr lang="ka-GE" sz="2000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სვეტი - </a:t>
            </a:r>
            <a:r>
              <a:rPr lang="en-US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ACQUITY UPLC BEHC18</a:t>
            </a:r>
            <a:r>
              <a:rPr lang="en-US" sz="2000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, </a:t>
            </a:r>
            <a:endParaRPr lang="ka-GE" sz="2000" b="1" kern="0" spc="50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  <a:p>
            <a:pPr marL="533400" indent="-358775"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46088" algn="l"/>
                <a:tab pos="631825" algn="l"/>
                <a:tab pos="990600" algn="l"/>
              </a:tabLst>
              <a:defRPr/>
            </a:pPr>
            <a:r>
              <a:rPr lang="ka-GE" sz="2000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გამხსნელი - </a:t>
            </a:r>
            <a:r>
              <a:rPr lang="ka-GE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0,1%</a:t>
            </a:r>
            <a:r>
              <a:rPr lang="en-US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HCOOH, 0,1% ACN</a:t>
            </a:r>
            <a:r>
              <a:rPr lang="ka-GE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 </a:t>
            </a:r>
            <a:endParaRPr lang="ru-RU" b="1" kern="0" spc="50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5" name="Прямоугольник 7"/>
          <p:cNvSpPr/>
          <p:nvPr/>
        </p:nvSpPr>
        <p:spPr>
          <a:xfrm>
            <a:off x="1551710" y="5301208"/>
            <a:ext cx="7112045" cy="100811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bg1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534988" indent="-360363" algn="just" eaLnBrk="1" fontAlgn="auto" hangingPunct="1">
              <a:spcBef>
                <a:spcPts val="0"/>
              </a:spcBef>
              <a:spcAft>
                <a:spcPts val="0"/>
              </a:spcAft>
              <a:tabLst>
                <a:tab pos="631825" algn="l"/>
                <a:tab pos="633413" algn="l"/>
                <a:tab pos="990600" algn="l"/>
              </a:tabLst>
              <a:defRPr/>
            </a:pP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9</a:t>
            </a:r>
            <a:r>
              <a:rPr lang="en-US" sz="2000" b="1" kern="0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. </a:t>
            </a:r>
            <a:r>
              <a:rPr lang="en-US" sz="2000" b="1" kern="0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 </a:t>
            </a:r>
            <a:r>
              <a:rPr lang="ka-GE" sz="2000" b="1" kern="0" spc="5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პრეპარატის </a:t>
            </a:r>
            <a:r>
              <a:rPr lang="ka-GE" sz="2000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ხარისხობრივი კონტროლი</a:t>
            </a:r>
          </a:p>
          <a:p>
            <a:pPr marL="533400" indent="-533400"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46088" algn="l"/>
                <a:tab pos="631825" algn="l"/>
                <a:tab pos="990600" algn="l"/>
              </a:tabLst>
              <a:defRPr/>
            </a:pPr>
            <a:r>
              <a:rPr lang="ka-GE" sz="2000" b="1" kern="0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 </a:t>
            </a:r>
            <a:r>
              <a:rPr lang="ka-GE" sz="2000" b="1" kern="0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ინფრაწითელი სპექტოსკოპიით</a:t>
            </a:r>
            <a:endParaRPr lang="ru-RU" sz="2000" b="1" kern="0" spc="50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Прямоугольник 7"/>
          <p:cNvSpPr/>
          <p:nvPr/>
        </p:nvSpPr>
        <p:spPr>
          <a:xfrm>
            <a:off x="1545873" y="1263362"/>
            <a:ext cx="7099087" cy="7637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bg1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577850" indent="-403225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ka-GE" sz="2000" b="1" kern="0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ანტიოქსიდანტური </a:t>
            </a: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აქტივობის განსაზღვრის</a:t>
            </a:r>
          </a:p>
          <a:p>
            <a:pPr marL="17462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DPPH </a:t>
            </a:r>
            <a:r>
              <a:rPr lang="ka-G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  <a:cs typeface="Arial"/>
              </a:rPr>
              <a:t>მეთოდი</a:t>
            </a:r>
            <a:endParaRPr lang="ru-RU" sz="2000" b="1" kern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ის თემა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11258</TotalTime>
  <Words>1458</Words>
  <Application>Microsoft Office PowerPoint</Application>
  <PresentationFormat>ეკრანი (4:3)</PresentationFormat>
  <Paragraphs>355</Paragraphs>
  <Slides>30</Slides>
  <Notes>5</Notes>
  <HiddenSlides>0</HiddenSlides>
  <MMClips>0</MMClips>
  <ScaleCrop>false</ScaleCrop>
  <HeadingPairs>
    <vt:vector size="8" baseType="variant">
      <vt:variant>
        <vt:lpstr>გამოყენებული შრიფტები</vt:lpstr>
      </vt:variant>
      <vt:variant>
        <vt:i4>4</vt:i4>
      </vt:variant>
      <vt:variant>
        <vt:lpstr>თემა</vt:lpstr>
      </vt:variant>
      <vt:variant>
        <vt:i4>2</vt:i4>
      </vt:variant>
      <vt:variant>
        <vt:lpstr>ჩაშენებული OLE სერვერები</vt:lpstr>
      </vt:variant>
      <vt:variant>
        <vt:i4>1</vt:i4>
      </vt:variant>
      <vt:variant>
        <vt:lpstr>სლაიდების სათაურები</vt:lpstr>
      </vt:variant>
      <vt:variant>
        <vt:i4>30</vt:i4>
      </vt:variant>
    </vt:vector>
  </HeadingPairs>
  <TitlesOfParts>
    <vt:vector size="37" baseType="lpstr">
      <vt:lpstr>Arial</vt:lpstr>
      <vt:lpstr>Calibri</vt:lpstr>
      <vt:lpstr>Sylfaen</vt:lpstr>
      <vt:lpstr>Times New Roman</vt:lpstr>
      <vt:lpstr>Diseño predeterminado</vt:lpstr>
      <vt:lpstr>1_Diseño predeterminado</vt:lpstr>
      <vt:lpstr>Диаграмма</vt:lpstr>
      <vt:lpstr>ბათუმის შოთა რუსთაველის სახელმწიფო უნივერსიტეტის ასოცირებული პროფესორი  მაია ვანიძე</vt:lpstr>
      <vt:lpstr>ყურძნის სასარგებლო თვისებები - ფენოლური ნაერთები</vt:lpstr>
      <vt:lpstr> თემის მიზანი და ამოცანები:  </vt:lpstr>
      <vt:lpstr>  თემის მიზანი და ამოცანები:  </vt:lpstr>
      <vt:lpstr> თემის მიზანი და ამოცანები:  </vt:lpstr>
      <vt:lpstr> კვლევის ობიექტი </vt:lpstr>
      <vt:lpstr>ტექნიკური ბაზა: </vt:lpstr>
      <vt:lpstr> კვლევის მეთოდები </vt:lpstr>
      <vt:lpstr> კვლევის მეთოდები </vt:lpstr>
      <vt:lpstr>კვლევის ობიექტი</vt:lpstr>
      <vt:lpstr>PowerPoint-ის პრეზენტაცია</vt:lpstr>
      <vt:lpstr>PowerPoint-ის პრეზენტაცია</vt:lpstr>
      <vt:lpstr>PowerPoint-ის პრეზენტაცია</vt:lpstr>
      <vt:lpstr>არაფერმენტირებული და ფერმენტირებული ჭაჭის ბიოლოგიურად აქტიური ნაერთები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საერთო ფენოლები,  ფლავონოლებისა და კატექინების  შემცველობა წითელყურძნიანი ვაზის ჯიშებში </vt:lpstr>
      <vt:lpstr>წითელყურძნიანი ვაზის ჯიშის ყურძნში მონომერული ანტოციანების შემცველობა და ანტიოქსიდანტური აქტივობა </vt:lpstr>
      <vt:lpstr>ღვინის ნიმუშების   ანტოციანების შემცველობა და ანტიოქსიდანტური აქტივობა 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ბათუმის შოთა რუსთაველის სახელმწიფო უნივერსიტეტის ასოცირებული პროფესორი  მაია ვანიძე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Admin</cp:lastModifiedBy>
  <cp:revision>887</cp:revision>
  <dcterms:created xsi:type="dcterms:W3CDTF">2010-05-23T14:28:12Z</dcterms:created>
  <dcterms:modified xsi:type="dcterms:W3CDTF">2019-06-21T21:46:13Z</dcterms:modified>
</cp:coreProperties>
</file>