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9200" y="1981200"/>
            <a:ext cx="6705600" cy="1200329"/>
          </a:xfrm>
          <a:prstGeom prst="rect">
            <a:avLst/>
          </a:prstGeom>
        </p:spPr>
        <p:txBody>
          <a:bodyPr wrap="square">
            <a:spAutoFit/>
          </a:bodyPr>
          <a:lstStyle/>
          <a:p>
            <a:pPr algn="ctr"/>
            <a:r>
              <a:rPr lang="ka-GE" b="1" dirty="0" smtClean="0">
                <a:solidFill>
                  <a:srgbClr val="002060"/>
                </a:solidFill>
              </a:rPr>
              <a:t>სამეცნიერო სემინარის თემა:</a:t>
            </a:r>
            <a:endParaRPr lang="en-US" b="1" dirty="0" smtClean="0">
              <a:solidFill>
                <a:srgbClr val="002060"/>
              </a:solidFill>
            </a:endParaRPr>
          </a:p>
          <a:p>
            <a:pPr algn="ctr"/>
            <a:endParaRPr lang="en-US" b="1" dirty="0">
              <a:solidFill>
                <a:srgbClr val="FF0000"/>
              </a:solidFill>
            </a:endParaRPr>
          </a:p>
          <a:p>
            <a:pPr algn="ctr"/>
            <a:r>
              <a:rPr lang="ka-GE" b="1" dirty="0" smtClean="0">
                <a:solidFill>
                  <a:srgbClr val="FF0000"/>
                </a:solidFill>
              </a:rPr>
              <a:t>სამეცნიერო </a:t>
            </a:r>
            <a:r>
              <a:rPr lang="ka-GE" b="1" dirty="0">
                <a:solidFill>
                  <a:srgbClr val="FF0000"/>
                </a:solidFill>
              </a:rPr>
              <a:t>მონაცემების შენახვა-დამუშავების პრობლემები </a:t>
            </a:r>
            <a:endParaRPr lang="en-US" b="1" dirty="0">
              <a:solidFill>
                <a:srgbClr val="FF0000"/>
              </a:solidFill>
            </a:endParaRPr>
          </a:p>
          <a:p>
            <a:pPr algn="ctr"/>
            <a:r>
              <a:rPr lang="ka-GE" b="1" dirty="0">
                <a:solidFill>
                  <a:srgbClr val="FF0000"/>
                </a:solidFill>
              </a:rPr>
              <a:t>მონაცემთა ბაზების მართვის სისტემებში </a:t>
            </a:r>
            <a:endParaRPr lang="en-US" b="1" dirty="0">
              <a:solidFill>
                <a:srgbClr val="FF0000"/>
              </a:solidFill>
            </a:endParaRPr>
          </a:p>
        </p:txBody>
      </p:sp>
    </p:spTree>
    <p:extLst>
      <p:ext uri="{BB962C8B-B14F-4D97-AF65-F5344CB8AC3E}">
        <p14:creationId xmlns:p14="http://schemas.microsoft.com/office/powerpoint/2010/main" val="2277133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0" y="2085707"/>
            <a:ext cx="6705600" cy="2031325"/>
          </a:xfrm>
          <a:prstGeom prst="rect">
            <a:avLst/>
          </a:prstGeom>
        </p:spPr>
        <p:txBody>
          <a:bodyPr wrap="square">
            <a:spAutoFit/>
          </a:bodyPr>
          <a:lstStyle/>
          <a:p>
            <a:pPr algn="ctr"/>
            <a:r>
              <a:rPr lang="ka-GE" b="1" dirty="0" smtClean="0">
                <a:solidFill>
                  <a:srgbClr val="002060"/>
                </a:solidFill>
              </a:rPr>
              <a:t>დიდი მოცულობის მონაცემების შენახვა/დამუშავების სისტემები</a:t>
            </a:r>
          </a:p>
          <a:p>
            <a:pPr algn="ctr"/>
            <a:endParaRPr lang="ka-GE" b="1" dirty="0">
              <a:solidFill>
                <a:srgbClr val="FF0000"/>
              </a:solidFill>
            </a:endParaRPr>
          </a:p>
          <a:p>
            <a:pPr algn="ctr"/>
            <a:endParaRPr lang="ka-GE" b="1" dirty="0" smtClean="0">
              <a:solidFill>
                <a:srgbClr val="FF0000"/>
              </a:solidFill>
            </a:endParaRPr>
          </a:p>
          <a:p>
            <a:pPr marL="342900" indent="-342900">
              <a:buAutoNum type="arabicPeriod"/>
            </a:pPr>
            <a:r>
              <a:rPr lang="ka-GE" b="1" dirty="0" smtClean="0">
                <a:solidFill>
                  <a:srgbClr val="FF0000"/>
                </a:solidFill>
              </a:rPr>
              <a:t>რელაციური მონაცემთა ბაზების მართვის სისტემები;</a:t>
            </a:r>
          </a:p>
          <a:p>
            <a:endParaRPr lang="ka-GE" b="1" dirty="0" smtClean="0">
              <a:solidFill>
                <a:srgbClr val="FF0000"/>
              </a:solidFill>
            </a:endParaRPr>
          </a:p>
          <a:p>
            <a:r>
              <a:rPr lang="ka-GE" b="1" dirty="0" smtClean="0">
                <a:solidFill>
                  <a:srgbClr val="FF0000"/>
                </a:solidFill>
              </a:rPr>
              <a:t>2.    არარელაციური მონაცემთა ბაზების მართვის სისტემები.</a:t>
            </a:r>
            <a:endParaRPr lang="en-US" b="1" dirty="0">
              <a:solidFill>
                <a:srgbClr val="FF0000"/>
              </a:solidFill>
            </a:endParaRPr>
          </a:p>
        </p:txBody>
      </p:sp>
    </p:spTree>
    <p:extLst>
      <p:ext uri="{BB962C8B-B14F-4D97-AF65-F5344CB8AC3E}">
        <p14:creationId xmlns:p14="http://schemas.microsoft.com/office/powerpoint/2010/main" val="3835541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0600" y="1600200"/>
            <a:ext cx="6705600" cy="3416320"/>
          </a:xfrm>
          <a:prstGeom prst="rect">
            <a:avLst/>
          </a:prstGeom>
        </p:spPr>
        <p:txBody>
          <a:bodyPr wrap="square">
            <a:spAutoFit/>
          </a:bodyPr>
          <a:lstStyle/>
          <a:p>
            <a:pPr algn="ctr"/>
            <a:r>
              <a:rPr lang="ka-GE" b="1" dirty="0" smtClean="0">
                <a:solidFill>
                  <a:srgbClr val="C00000"/>
                </a:solidFill>
              </a:rPr>
              <a:t>დიდი მოცულობის მონაცემების შენახვა/დამუშავების სისტემებში მონაცემების შენახვა გულისხმობს:</a:t>
            </a:r>
          </a:p>
          <a:p>
            <a:pPr algn="ctr"/>
            <a:endParaRPr lang="ka-GE" b="1" dirty="0">
              <a:solidFill>
                <a:srgbClr val="002060"/>
              </a:solidFill>
            </a:endParaRPr>
          </a:p>
          <a:p>
            <a:pPr marL="342900" indent="-342900">
              <a:buAutoNum type="arabicPeriod"/>
            </a:pPr>
            <a:r>
              <a:rPr lang="ka-GE" b="1" dirty="0" smtClean="0">
                <a:solidFill>
                  <a:srgbClr val="7030A0"/>
                </a:solidFill>
              </a:rPr>
              <a:t>რეალური სამყაროს მონაცემების სტრუქტურირებას ანუ  მონაცემების კომპიტერისათვის გასაგებ ენაზე წარმოდგენას;</a:t>
            </a:r>
          </a:p>
          <a:p>
            <a:endParaRPr lang="ka-GE" b="1" dirty="0" smtClean="0">
              <a:solidFill>
                <a:srgbClr val="7030A0"/>
              </a:solidFill>
            </a:endParaRPr>
          </a:p>
          <a:p>
            <a:r>
              <a:rPr lang="ka-GE" b="1" dirty="0" smtClean="0">
                <a:solidFill>
                  <a:srgbClr val="7030A0"/>
                </a:solidFill>
              </a:rPr>
              <a:t>2. </a:t>
            </a:r>
            <a:r>
              <a:rPr lang="ka-GE" b="1" dirty="0">
                <a:solidFill>
                  <a:srgbClr val="7030A0"/>
                </a:solidFill>
              </a:rPr>
              <a:t>სტუქტურირებული</a:t>
            </a:r>
            <a:r>
              <a:rPr lang="ka-GE" b="1" dirty="0" smtClean="0">
                <a:solidFill>
                  <a:srgbClr val="7030A0"/>
                </a:solidFill>
              </a:rPr>
              <a:t> მონაცემების კომპიუტერში შენახვას.</a:t>
            </a:r>
          </a:p>
          <a:p>
            <a:endParaRPr lang="ka-GE" b="1" dirty="0">
              <a:solidFill>
                <a:srgbClr val="7030A0"/>
              </a:solidFill>
            </a:endParaRPr>
          </a:p>
          <a:p>
            <a:endParaRPr lang="ka-GE" b="1" dirty="0" smtClean="0">
              <a:solidFill>
                <a:srgbClr val="7030A0"/>
              </a:solidFill>
            </a:endParaRPr>
          </a:p>
          <a:p>
            <a:endParaRPr lang="ka-GE" b="1" dirty="0">
              <a:solidFill>
                <a:srgbClr val="7030A0"/>
              </a:solidFill>
            </a:endParaRPr>
          </a:p>
          <a:p>
            <a:endParaRPr lang="ka-GE" b="1" dirty="0" smtClean="0">
              <a:solidFill>
                <a:srgbClr val="7030A0"/>
              </a:solidFill>
            </a:endParaRPr>
          </a:p>
          <a:p>
            <a:pPr algn="ctr"/>
            <a:r>
              <a:rPr lang="ka-GE" b="1" dirty="0" smtClean="0">
                <a:solidFill>
                  <a:srgbClr val="7030A0"/>
                </a:solidFill>
              </a:rPr>
              <a:t>პრობლემა სამეცნიერო მონაცემების შენახვისას</a:t>
            </a:r>
            <a:endParaRPr lang="ka-GE" b="1" dirty="0">
              <a:solidFill>
                <a:srgbClr val="7030A0"/>
              </a:solidFill>
            </a:endParaRPr>
          </a:p>
        </p:txBody>
      </p:sp>
    </p:spTree>
    <p:extLst>
      <p:ext uri="{BB962C8B-B14F-4D97-AF65-F5344CB8AC3E}">
        <p14:creationId xmlns:p14="http://schemas.microsoft.com/office/powerpoint/2010/main" val="720086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21229" y="1143000"/>
            <a:ext cx="6705600" cy="3693319"/>
          </a:xfrm>
          <a:prstGeom prst="rect">
            <a:avLst/>
          </a:prstGeom>
        </p:spPr>
        <p:txBody>
          <a:bodyPr wrap="square">
            <a:spAutoFit/>
          </a:bodyPr>
          <a:lstStyle/>
          <a:p>
            <a:pPr algn="ctr"/>
            <a:r>
              <a:rPr lang="ka-GE" b="1" dirty="0" smtClean="0">
                <a:solidFill>
                  <a:srgbClr val="C00000"/>
                </a:solidFill>
              </a:rPr>
              <a:t>სამეცნიერო მონაცემების შენახვა/დამუშავება</a:t>
            </a:r>
          </a:p>
          <a:p>
            <a:pPr algn="ctr"/>
            <a:endParaRPr lang="ka-GE" b="1" dirty="0">
              <a:solidFill>
                <a:srgbClr val="FF0000"/>
              </a:solidFill>
            </a:endParaRPr>
          </a:p>
          <a:p>
            <a:pPr algn="ctr"/>
            <a:endParaRPr lang="ka-GE" b="1" dirty="0" smtClean="0">
              <a:solidFill>
                <a:srgbClr val="002060"/>
              </a:solidFill>
            </a:endParaRPr>
          </a:p>
          <a:p>
            <a:pPr algn="just"/>
            <a:r>
              <a:rPr lang="ka-GE" b="1" dirty="0" smtClean="0">
                <a:solidFill>
                  <a:srgbClr val="002060"/>
                </a:solidFill>
              </a:rPr>
              <a:t>	შექმნილია  SciDB - მონაცემთა ბაზების მართვის სისტემები. ის </a:t>
            </a:r>
            <a:r>
              <a:rPr lang="ka-GE" b="1" dirty="0">
                <a:solidFill>
                  <a:srgbClr val="002060"/>
                </a:solidFill>
              </a:rPr>
              <a:t>არის თავისუფლად გავრცელებადი (უფასო) პოსტ-რელაციური მონაცემთა ბაზების მართვის </a:t>
            </a:r>
            <a:r>
              <a:rPr lang="ka-GE" b="1" dirty="0" smtClean="0">
                <a:solidFill>
                  <a:srgbClr val="002060"/>
                </a:solidFill>
              </a:rPr>
              <a:t>სისტემა. იგი </a:t>
            </a:r>
            <a:r>
              <a:rPr lang="ka-GE" b="1" dirty="0">
                <a:solidFill>
                  <a:srgbClr val="002060"/>
                </a:solidFill>
              </a:rPr>
              <a:t>განკუთვნილია დიდი მოცულობის სამეცნიერო მონაცემების მრავალგანზომილებიანი განაწილებული მასივების შენახვისა და დამუშავებისათვის. მასში მონაცემების შენახვა ორგანიზებულია მრავალგანზომილებიანი ჩალაგებული მასივების სახით, რომელთა დამუშავება ხორციელდება SQL, AQL (Array Query Language) და AFL (Array Functional Language) ენების საშუალებით</a:t>
            </a:r>
            <a:endParaRPr lang="ka-GE" b="1" dirty="0" smtClean="0">
              <a:solidFill>
                <a:srgbClr val="002060"/>
              </a:solidFill>
            </a:endParaRPr>
          </a:p>
        </p:txBody>
      </p:sp>
    </p:spTree>
    <p:extLst>
      <p:ext uri="{BB962C8B-B14F-4D97-AF65-F5344CB8AC3E}">
        <p14:creationId xmlns:p14="http://schemas.microsoft.com/office/powerpoint/2010/main" val="720086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687286"/>
            <a:ext cx="7467600" cy="4339590"/>
          </a:xfrm>
          <a:prstGeom prst="rect">
            <a:avLst/>
          </a:prstGeom>
          <a:noFill/>
          <a:ln>
            <a:noFill/>
          </a:ln>
        </p:spPr>
      </p:pic>
      <p:sp>
        <p:nvSpPr>
          <p:cNvPr id="3" name="Rectangle 2"/>
          <p:cNvSpPr/>
          <p:nvPr/>
        </p:nvSpPr>
        <p:spPr>
          <a:xfrm>
            <a:off x="838200" y="685800"/>
            <a:ext cx="7086600" cy="369332"/>
          </a:xfrm>
          <a:prstGeom prst="rect">
            <a:avLst/>
          </a:prstGeom>
        </p:spPr>
        <p:txBody>
          <a:bodyPr wrap="square">
            <a:spAutoFit/>
          </a:bodyPr>
          <a:lstStyle/>
          <a:p>
            <a:pPr algn="ctr"/>
            <a:r>
              <a:rPr lang="ka-GE" b="1" dirty="0">
                <a:solidFill>
                  <a:srgbClr val="C00000"/>
                </a:solidFill>
              </a:rPr>
              <a:t>SciDB - მონაცემთა ბაზების მართვის </a:t>
            </a:r>
            <a:r>
              <a:rPr lang="ka-GE" b="1" dirty="0" smtClean="0">
                <a:solidFill>
                  <a:srgbClr val="C00000"/>
                </a:solidFill>
              </a:rPr>
              <a:t>სისტემის არქიტექტურა</a:t>
            </a:r>
            <a:endParaRPr lang="en-US" dirty="0">
              <a:solidFill>
                <a:srgbClr val="C00000"/>
              </a:solidFill>
            </a:endParaRPr>
          </a:p>
        </p:txBody>
      </p:sp>
    </p:spTree>
    <p:extLst>
      <p:ext uri="{BB962C8B-B14F-4D97-AF65-F5344CB8AC3E}">
        <p14:creationId xmlns:p14="http://schemas.microsoft.com/office/powerpoint/2010/main" val="589479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7772400" cy="5632311"/>
          </a:xfrm>
          <a:prstGeom prst="rect">
            <a:avLst/>
          </a:prstGeom>
        </p:spPr>
        <p:txBody>
          <a:bodyPr wrap="square">
            <a:spAutoFit/>
          </a:bodyPr>
          <a:lstStyle/>
          <a:p>
            <a:pPr algn="ctr"/>
            <a:r>
              <a:rPr lang="ka-GE" b="1" dirty="0">
                <a:solidFill>
                  <a:srgbClr val="FF0000"/>
                </a:solidFill>
              </a:rPr>
              <a:t>მონაცემთა ბაზების მართვის სისტემა SciDB-ის ძირითადი თავისებურებებია</a:t>
            </a:r>
            <a:r>
              <a:rPr lang="ka-GE" b="1" dirty="0" smtClean="0">
                <a:solidFill>
                  <a:srgbClr val="FF0000"/>
                </a:solidFill>
              </a:rPr>
              <a:t>:</a:t>
            </a:r>
          </a:p>
          <a:p>
            <a:endParaRPr lang="en-US" dirty="0"/>
          </a:p>
          <a:p>
            <a:pPr marL="285750" lvl="0" indent="-285750">
              <a:buFont typeface="Arial" pitchFamily="34" charset="0"/>
              <a:buChar char="•"/>
            </a:pPr>
            <a:r>
              <a:rPr lang="ka-GE" dirty="0">
                <a:solidFill>
                  <a:srgbClr val="002060"/>
                </a:solidFill>
              </a:rPr>
              <a:t>სწრაფი ნავიგაცია მონაცემთა დიდ მოცულობაში ინდექსების გამოყენებით, რომელიც ეყრდნობა მასივებს;</a:t>
            </a:r>
            <a:endParaRPr lang="en-US" dirty="0">
              <a:solidFill>
                <a:srgbClr val="002060"/>
              </a:solidFill>
            </a:endParaRPr>
          </a:p>
          <a:p>
            <a:pPr marL="285750" lvl="0" indent="-285750">
              <a:buFont typeface="Arial" pitchFamily="34" charset="0"/>
              <a:buChar char="•"/>
            </a:pPr>
            <a:r>
              <a:rPr lang="ka-GE" dirty="0">
                <a:solidFill>
                  <a:srgbClr val="002060"/>
                </a:solidFill>
              </a:rPr>
              <a:t>„ნედლი“ მონაცემების შენახვა, მათი დამუშავება ხდება თვით მონაცემთა ბაზების მართვის სისტემაში სანამ მოხდება მისი გაცემა;</a:t>
            </a:r>
            <a:endParaRPr lang="en-US" dirty="0">
              <a:solidFill>
                <a:srgbClr val="002060"/>
              </a:solidFill>
            </a:endParaRPr>
          </a:p>
          <a:p>
            <a:pPr marL="285750" lvl="0" indent="-285750">
              <a:buFont typeface="Arial" pitchFamily="34" charset="0"/>
              <a:buChar char="•"/>
            </a:pPr>
            <a:r>
              <a:rPr lang="ka-GE" dirty="0">
                <a:solidFill>
                  <a:srgbClr val="002060"/>
                </a:solidFill>
              </a:rPr>
              <a:t>სამეცნიერო მონაცემების აღწერის მოდელი არის მრავალგანზომილებიანი ჩალაგებული მასივები;</a:t>
            </a:r>
            <a:endParaRPr lang="en-US" dirty="0">
              <a:solidFill>
                <a:srgbClr val="002060"/>
              </a:solidFill>
            </a:endParaRPr>
          </a:p>
          <a:p>
            <a:pPr marL="285750" lvl="0" indent="-285750">
              <a:buFont typeface="Arial" pitchFamily="34" charset="0"/>
              <a:buChar char="•"/>
            </a:pPr>
            <a:r>
              <a:rPr lang="ka-GE" dirty="0">
                <a:solidFill>
                  <a:srgbClr val="002060"/>
                </a:solidFill>
              </a:rPr>
              <a:t>მონაცემთა მაღალი შეკუმშვა, რომელიც განპირობებულია მასივების ვერტიკალური (ატრიბუტების მიხედვით) შენახვით;</a:t>
            </a:r>
            <a:endParaRPr lang="en-US" dirty="0">
              <a:solidFill>
                <a:srgbClr val="002060"/>
              </a:solidFill>
            </a:endParaRPr>
          </a:p>
          <a:p>
            <a:pPr marL="285750" lvl="0" indent="-285750">
              <a:buFont typeface="Arial" pitchFamily="34" charset="0"/>
              <a:buChar char="•"/>
            </a:pPr>
            <a:r>
              <a:rPr lang="ka-GE" dirty="0">
                <a:solidFill>
                  <a:srgbClr val="002060"/>
                </a:solidFill>
              </a:rPr>
              <a:t>მონაცემთა შენახვა უზრუნველყოფილია სისტემის სხვადასხვა დონეზე მონაცემთა რეპლიკაციით;</a:t>
            </a:r>
            <a:endParaRPr lang="en-US" dirty="0">
              <a:solidFill>
                <a:srgbClr val="002060"/>
              </a:solidFill>
            </a:endParaRPr>
          </a:p>
          <a:p>
            <a:pPr marL="285750" lvl="0" indent="-285750">
              <a:buFont typeface="Arial" pitchFamily="34" charset="0"/>
              <a:buChar char="•"/>
            </a:pPr>
            <a:r>
              <a:rPr lang="ka-GE" dirty="0">
                <a:solidFill>
                  <a:srgbClr val="002060"/>
                </a:solidFill>
              </a:rPr>
              <a:t>მონაცემთა ბაზების მართვის სისტემის მასშტაბურობა, დაწყებული ნოუთბუკიდან რამდენიმე ასეული სერვერით დამთავრებული, ამ უკანასკნელს შეუძლია 10 პეტაბაიტზე მეტი ინფორმაციის შენახვა/დამუშავება;</a:t>
            </a:r>
            <a:endParaRPr lang="en-US" dirty="0">
              <a:solidFill>
                <a:srgbClr val="002060"/>
              </a:solidFill>
            </a:endParaRPr>
          </a:p>
          <a:p>
            <a:pPr marL="285750" lvl="0" indent="-285750">
              <a:buFont typeface="Arial" pitchFamily="34" charset="0"/>
              <a:buChar char="•"/>
            </a:pPr>
            <a:r>
              <a:rPr lang="ka-GE" dirty="0">
                <a:solidFill>
                  <a:srgbClr val="002060"/>
                </a:solidFill>
              </a:rPr>
              <a:t>მონაცემთა ტიპების და მოთხოვნების გაფართოება;</a:t>
            </a:r>
            <a:endParaRPr lang="en-US" dirty="0">
              <a:solidFill>
                <a:srgbClr val="002060"/>
              </a:solidFill>
            </a:endParaRPr>
          </a:p>
          <a:p>
            <a:pPr marL="285750" lvl="0" indent="-285750">
              <a:buFont typeface="Arial" pitchFamily="34" charset="0"/>
              <a:buChar char="•"/>
            </a:pPr>
            <a:r>
              <a:rPr lang="ka-GE" dirty="0">
                <a:solidFill>
                  <a:srgbClr val="002060"/>
                </a:solidFill>
              </a:rPr>
              <a:t>ტრანზაქციებზე უარის თქმა;</a:t>
            </a:r>
            <a:endParaRPr lang="en-US" dirty="0">
              <a:solidFill>
                <a:srgbClr val="002060"/>
              </a:solidFill>
            </a:endParaRPr>
          </a:p>
          <a:p>
            <a:pPr marL="285750" indent="-285750">
              <a:buFont typeface="Arial" pitchFamily="34" charset="0"/>
              <a:buChar char="•"/>
            </a:pPr>
            <a:r>
              <a:rPr lang="ka-GE" dirty="0">
                <a:solidFill>
                  <a:srgbClr val="002060"/>
                </a:solidFill>
              </a:rPr>
              <a:t>თავდაპიველი კოდის ღიაობა</a:t>
            </a:r>
            <a:r>
              <a:rPr lang="ka-GE" dirty="0"/>
              <a:t>.</a:t>
            </a:r>
            <a:endParaRPr lang="en-US" dirty="0"/>
          </a:p>
        </p:txBody>
      </p:sp>
    </p:spTree>
    <p:extLst>
      <p:ext uri="{BB962C8B-B14F-4D97-AF65-F5344CB8AC3E}">
        <p14:creationId xmlns:p14="http://schemas.microsoft.com/office/powerpoint/2010/main" val="2185111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01749" y="3244334"/>
            <a:ext cx="3393878" cy="369332"/>
          </a:xfrm>
          <a:prstGeom prst="rect">
            <a:avLst/>
          </a:prstGeom>
        </p:spPr>
        <p:txBody>
          <a:bodyPr wrap="none">
            <a:spAutoFit/>
          </a:bodyPr>
          <a:lstStyle/>
          <a:p>
            <a:r>
              <a:rPr lang="ka-GE" b="1" dirty="0" smtClean="0">
                <a:solidFill>
                  <a:srgbClr val="FF0000"/>
                </a:solidFill>
              </a:rPr>
              <a:t>მადლობთ   ყურადღებისათვის</a:t>
            </a:r>
            <a:endParaRPr lang="en-US" dirty="0">
              <a:solidFill>
                <a:srgbClr val="FF0000"/>
              </a:solidFill>
            </a:endParaRPr>
          </a:p>
        </p:txBody>
      </p:sp>
    </p:spTree>
    <p:extLst>
      <p:ext uri="{BB962C8B-B14F-4D97-AF65-F5344CB8AC3E}">
        <p14:creationId xmlns:p14="http://schemas.microsoft.com/office/powerpoint/2010/main" val="21733610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181</Words>
  <Application>Microsoft Office PowerPoint</Application>
  <PresentationFormat>On-screen Show (4:3)</PresentationFormat>
  <Paragraphs>37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Zebur</dc:creator>
  <cp:lastModifiedBy>Zebur</cp:lastModifiedBy>
  <cp:revision>3</cp:revision>
  <dcterms:created xsi:type="dcterms:W3CDTF">2006-08-16T00:00:00Z</dcterms:created>
  <dcterms:modified xsi:type="dcterms:W3CDTF">2019-07-18T03:27:17Z</dcterms:modified>
</cp:coreProperties>
</file>