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257" r:id="rId3"/>
    <p:sldId id="258" r:id="rId4"/>
    <p:sldId id="273" r:id="rId5"/>
    <p:sldId id="274" r:id="rId6"/>
    <p:sldId id="276" r:id="rId7"/>
    <p:sldId id="277" r:id="rId8"/>
    <p:sldId id="272" r:id="rId9"/>
    <p:sldId id="285" r:id="rId10"/>
    <p:sldId id="259" r:id="rId11"/>
    <p:sldId id="260" r:id="rId12"/>
    <p:sldId id="261" r:id="rId13"/>
    <p:sldId id="268" r:id="rId14"/>
    <p:sldId id="262" r:id="rId15"/>
    <p:sldId id="270" r:id="rId16"/>
    <p:sldId id="264" r:id="rId17"/>
    <p:sldId id="263" r:id="rId18"/>
    <p:sldId id="278" r:id="rId19"/>
    <p:sldId id="281" r:id="rId20"/>
    <p:sldId id="286" r:id="rId21"/>
  </p:sldIdLst>
  <p:sldSz cx="12192000" cy="6858000"/>
  <p:notesSz cx="6858000" cy="9144000"/>
  <p:defaultTextStyle>
    <a:defPPr>
      <a:defRPr lang="ka-G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საშუალო სტილი 2 - აქცენტი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-62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სათაურის სლაიდ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a-GE" smtClean="0"/>
              <a:t>დააწკაპუნეთ მთავარი ქვესათაურის სტილის რედაქტირებისთვის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26E6-2DDC-4DDF-987A-BCC04001A5D5}" type="datetimeFigureOut">
              <a:rPr lang="ka-GE" smtClean="0"/>
              <a:t>18.07.2019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42C8D-6B24-4987-AB08-F687FC4D178D}" type="slidenum">
              <a:rPr lang="ka-GE" smtClean="0"/>
              <a:t>‹#›</a:t>
            </a:fld>
            <a:endParaRPr lang="ka-G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7606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სათაური და შვეული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26E6-2DDC-4DDF-987A-BCC04001A5D5}" type="datetimeFigureOut">
              <a:rPr lang="ka-GE" smtClean="0"/>
              <a:t>18.07.2019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42C8D-6B24-4987-AB08-F687FC4D178D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519134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შვეული სათაური და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26E6-2DDC-4DDF-987A-BCC04001A5D5}" type="datetimeFigureOut">
              <a:rPr lang="ka-GE" smtClean="0"/>
              <a:t>18.07.2019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42C8D-6B24-4987-AB08-F687FC4D178D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204881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სათაური და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26E6-2DDC-4DDF-987A-BCC04001A5D5}" type="datetimeFigureOut">
              <a:rPr lang="ka-GE" smtClean="0"/>
              <a:t>18.07.2019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42C8D-6B24-4987-AB08-F687FC4D178D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798061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სექციის ზედა კოლონტიტულ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26E6-2DDC-4DDF-987A-BCC04001A5D5}" type="datetimeFigureOut">
              <a:rPr lang="ka-GE" smtClean="0"/>
              <a:t>18.07.2019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42C8D-6B24-4987-AB08-F687FC4D178D}" type="slidenum">
              <a:rPr lang="ka-GE" smtClean="0"/>
              <a:t>‹#›</a:t>
            </a:fld>
            <a:endParaRPr lang="ka-G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3324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ორი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26E6-2DDC-4DDF-987A-BCC04001A5D5}" type="datetimeFigureOut">
              <a:rPr lang="ka-GE" smtClean="0"/>
              <a:t>18.07.2019</a:t>
            </a:fld>
            <a:endParaRPr lang="ka-G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42C8D-6B24-4987-AB08-F687FC4D178D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628474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შედარებ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26E6-2DDC-4DDF-987A-BCC04001A5D5}" type="datetimeFigureOut">
              <a:rPr lang="ka-GE" smtClean="0"/>
              <a:t>18.07.2019</a:t>
            </a:fld>
            <a:endParaRPr lang="ka-G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42C8D-6B24-4987-AB08-F687FC4D178D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450129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მხოლოდ სათაურ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26E6-2DDC-4DDF-987A-BCC04001A5D5}" type="datetimeFigureOut">
              <a:rPr lang="ka-GE" smtClean="0"/>
              <a:t>18.07.2019</a:t>
            </a:fld>
            <a:endParaRPr lang="ka-G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42C8D-6B24-4987-AB08-F687FC4D178D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95124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ცარიელ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26E6-2DDC-4DDF-987A-BCC04001A5D5}" type="datetimeFigureOut">
              <a:rPr lang="ka-GE" smtClean="0"/>
              <a:t>18.07.2019</a:t>
            </a:fld>
            <a:endParaRPr lang="ka-G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ka-G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42C8D-6B24-4987-AB08-F687FC4D178D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331135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შიგთავსი წარწერასთა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4F026E6-2DDC-4DDF-987A-BCC04001A5D5}" type="datetimeFigureOut">
              <a:rPr lang="ka-GE" smtClean="0"/>
              <a:t>18.07.2019</a:t>
            </a:fld>
            <a:endParaRPr lang="ka-G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ka-G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8942C8D-6B24-4987-AB08-F687FC4D178D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4209048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სურათი წარწერასთა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a-GE" smtClean="0"/>
              <a:t>სურათის დასამატებლად დააწკაპუნეთ ხატულაზე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26E6-2DDC-4DDF-987A-BCC04001A5D5}" type="datetimeFigureOut">
              <a:rPr lang="ka-GE" smtClean="0"/>
              <a:t>18.07.2019</a:t>
            </a:fld>
            <a:endParaRPr lang="ka-G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42C8D-6B24-4987-AB08-F687FC4D178D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40732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4F026E6-2DDC-4DDF-987A-BCC04001A5D5}" type="datetimeFigureOut">
              <a:rPr lang="ka-GE" smtClean="0"/>
              <a:t>18.07.2019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8942C8D-6B24-4987-AB08-F687FC4D178D}" type="slidenum">
              <a:rPr lang="ka-GE" smtClean="0"/>
              <a:t>‹#›</a:t>
            </a:fld>
            <a:endParaRPr lang="ka-G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7579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ქალი, როგორც ღირებული </a:t>
            </a:r>
            <a:r>
              <a:rPr lang="ka-GE" dirty="0" smtClean="0"/>
              <a:t>აქტივი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3842658"/>
            <a:ext cx="10058400" cy="2026436"/>
          </a:xfrm>
        </p:spPr>
        <p:txBody>
          <a:bodyPr>
            <a:normAutofit/>
          </a:bodyPr>
          <a:lstStyle/>
          <a:p>
            <a:pPr algn="r"/>
            <a:r>
              <a:rPr lang="ka-GE" dirty="0"/>
              <a:t>ბათუმის შოთა რუსთაველის სახელმწიფო </a:t>
            </a:r>
            <a:r>
              <a:rPr lang="ka-GE" dirty="0" smtClean="0"/>
              <a:t>უნივერსიტეტი,</a:t>
            </a:r>
            <a:endParaRPr lang="ka-GE" dirty="0"/>
          </a:p>
          <a:p>
            <a:pPr algn="r"/>
            <a:r>
              <a:rPr lang="ka-GE" dirty="0"/>
              <a:t>ეკონომიკის დოქტორი </a:t>
            </a:r>
          </a:p>
          <a:p>
            <a:pPr algn="r"/>
            <a:r>
              <a:rPr lang="ka-GE" dirty="0" smtClean="0"/>
              <a:t>თამილა თურმანიძე</a:t>
            </a:r>
          </a:p>
          <a:p>
            <a:pPr algn="r"/>
            <a:r>
              <a:rPr lang="ka-GE" dirty="0" smtClean="0"/>
              <a:t>2019</a:t>
            </a:r>
            <a:endParaRPr lang="ka-GE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2440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 smtClean="0"/>
              <a:t>კვოტები ქალთა პოლიტიკური წარმომადგენლობის გასაზრდელად</a:t>
            </a:r>
            <a:endParaRPr lang="ka-GE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838200" y="1915887"/>
            <a:ext cx="10515600" cy="4261076"/>
          </a:xfrm>
        </p:spPr>
        <p:txBody>
          <a:bodyPr/>
          <a:lstStyle/>
          <a:p>
            <a:endParaRPr lang="ka-GE" dirty="0" smtClean="0"/>
          </a:p>
          <a:p>
            <a:endParaRPr lang="ka-GE" dirty="0" smtClean="0"/>
          </a:p>
          <a:p>
            <a:endParaRPr lang="ka-GE" dirty="0" smtClean="0"/>
          </a:p>
          <a:p>
            <a:endParaRPr lang="ka-GE" dirty="0" smtClean="0"/>
          </a:p>
          <a:p>
            <a:endParaRPr lang="ka-GE" dirty="0" smtClean="0"/>
          </a:p>
          <a:p>
            <a:endParaRPr lang="ka-GE" dirty="0" smtClean="0"/>
          </a:p>
          <a:p>
            <a:endParaRPr lang="ka-GE" dirty="0" smtClean="0"/>
          </a:p>
          <a:p>
            <a:r>
              <a:rPr lang="ka-GE" dirty="0" smtClean="0"/>
              <a:t>რას ფიქრობთ პოლიტიკურ კვოტებზე?</a:t>
            </a:r>
            <a:endParaRPr lang="ka-GE" dirty="0"/>
          </a:p>
        </p:txBody>
      </p:sp>
      <p:pic>
        <p:nvPicPr>
          <p:cNvPr id="4" name="სურათი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795" y="2055223"/>
            <a:ext cx="9161416" cy="2812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30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a-GE" sz="3200" dirty="0" smtClean="0"/>
              <a:t>საზღვარგარეთის ქვეყნების პრაქტიკა</a:t>
            </a:r>
            <a:endParaRPr lang="ka-GE" sz="3200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a-GE" dirty="0"/>
              <a:t>ბელგია, </a:t>
            </a:r>
            <a:r>
              <a:rPr lang="ka-GE" dirty="0" smtClean="0"/>
              <a:t>1994 </a:t>
            </a:r>
            <a:r>
              <a:rPr lang="ka-GE" dirty="0"/>
              <a:t>და 2002 </a:t>
            </a:r>
            <a:r>
              <a:rPr lang="ka-GE" dirty="0" err="1"/>
              <a:t>წ.წ</a:t>
            </a:r>
            <a:r>
              <a:rPr lang="ka-GE" dirty="0"/>
              <a:t>. მიიღო </a:t>
            </a:r>
            <a:r>
              <a:rPr lang="ka-GE" dirty="0" smtClean="0"/>
              <a:t> </a:t>
            </a:r>
            <a:r>
              <a:rPr lang="ka-GE" dirty="0"/>
              <a:t>კანონი კვოტირების </a:t>
            </a:r>
            <a:r>
              <a:rPr lang="ka-GE" dirty="0" smtClean="0"/>
              <a:t>შესახებ;</a:t>
            </a:r>
          </a:p>
          <a:p>
            <a:r>
              <a:rPr lang="ka-GE" dirty="0" smtClean="0"/>
              <a:t>ბოსნია-</a:t>
            </a:r>
            <a:r>
              <a:rPr lang="ka-GE" dirty="0" err="1" smtClean="0"/>
              <a:t>ჰერცოგოვინიამ</a:t>
            </a:r>
            <a:r>
              <a:rPr lang="ka-GE" dirty="0" smtClean="0"/>
              <a:t> </a:t>
            </a:r>
            <a:r>
              <a:rPr lang="ka-GE" dirty="0"/>
              <a:t>(1998, 2001 </a:t>
            </a:r>
            <a:r>
              <a:rPr lang="ka-GE" dirty="0" err="1"/>
              <a:t>წ.წ</a:t>
            </a:r>
            <a:r>
              <a:rPr lang="ka-GE" dirty="0" smtClean="0"/>
              <a:t>.),</a:t>
            </a:r>
          </a:p>
          <a:p>
            <a:r>
              <a:rPr lang="ka-GE" dirty="0" smtClean="0"/>
              <a:t>საფრანგეთი </a:t>
            </a:r>
            <a:r>
              <a:rPr lang="ka-GE" dirty="0"/>
              <a:t>(1999/2000 </a:t>
            </a:r>
            <a:r>
              <a:rPr lang="ka-GE" dirty="0" err="1"/>
              <a:t>წ.წ</a:t>
            </a:r>
            <a:r>
              <a:rPr lang="ka-GE" dirty="0"/>
              <a:t>.) </a:t>
            </a:r>
            <a:endParaRPr lang="ka-GE" dirty="0" smtClean="0"/>
          </a:p>
          <a:p>
            <a:r>
              <a:rPr lang="ka-GE" dirty="0" smtClean="0"/>
              <a:t>სომხეთმა </a:t>
            </a:r>
            <a:r>
              <a:rPr lang="ka-GE" dirty="0"/>
              <a:t>(1999 და 2007 </a:t>
            </a:r>
            <a:r>
              <a:rPr lang="ka-GE" dirty="0" err="1"/>
              <a:t>წ.წ</a:t>
            </a:r>
            <a:r>
              <a:rPr lang="ka-GE" dirty="0"/>
              <a:t>.), </a:t>
            </a:r>
            <a:endParaRPr lang="ka-GE" dirty="0" smtClean="0"/>
          </a:p>
          <a:p>
            <a:r>
              <a:rPr lang="ka-GE" dirty="0" smtClean="0"/>
              <a:t>მაკედონიამ </a:t>
            </a:r>
            <a:r>
              <a:rPr lang="ka-GE" dirty="0"/>
              <a:t>(2002 წ.), </a:t>
            </a:r>
            <a:endParaRPr lang="ka-GE" dirty="0" smtClean="0"/>
          </a:p>
          <a:p>
            <a:r>
              <a:rPr lang="ka-GE" dirty="0" smtClean="0"/>
              <a:t>სერბეთმა </a:t>
            </a:r>
            <a:r>
              <a:rPr lang="ka-GE" dirty="0"/>
              <a:t>(2004 წ.), </a:t>
            </a:r>
            <a:endParaRPr lang="ka-GE" dirty="0" smtClean="0"/>
          </a:p>
          <a:p>
            <a:r>
              <a:rPr lang="ka-GE" dirty="0" smtClean="0"/>
              <a:t>პორტუგალიამ </a:t>
            </a:r>
            <a:r>
              <a:rPr lang="ka-GE" dirty="0"/>
              <a:t>(2006 წ.), </a:t>
            </a:r>
            <a:endParaRPr lang="ka-GE" dirty="0" smtClean="0"/>
          </a:p>
          <a:p>
            <a:r>
              <a:rPr lang="ka-GE" dirty="0" smtClean="0"/>
              <a:t>სლოვენიამ </a:t>
            </a:r>
            <a:r>
              <a:rPr lang="ka-GE" dirty="0"/>
              <a:t>(2006 წ.), </a:t>
            </a:r>
            <a:endParaRPr lang="ka-GE" dirty="0" smtClean="0"/>
          </a:p>
          <a:p>
            <a:r>
              <a:rPr lang="ka-GE" dirty="0" smtClean="0"/>
              <a:t>ესპანეთმა </a:t>
            </a:r>
            <a:r>
              <a:rPr lang="ka-GE" dirty="0"/>
              <a:t>(2007 წ.) </a:t>
            </a:r>
            <a:endParaRPr lang="ka-GE" dirty="0" smtClean="0"/>
          </a:p>
          <a:p>
            <a:r>
              <a:rPr lang="ka-GE" dirty="0" smtClean="0"/>
              <a:t>ალბანეთმა </a:t>
            </a:r>
            <a:r>
              <a:rPr lang="ka-GE" dirty="0"/>
              <a:t>(2008 წ.) </a:t>
            </a:r>
          </a:p>
          <a:p>
            <a:r>
              <a:rPr lang="ka-GE" dirty="0" smtClean="0"/>
              <a:t> </a:t>
            </a:r>
            <a:r>
              <a:rPr lang="ka-GE" dirty="0"/>
              <a:t>პოლონეთმა (2011წ). </a:t>
            </a:r>
            <a:endParaRPr lang="ka-GE" dirty="0" smtClean="0"/>
          </a:p>
          <a:p>
            <a:r>
              <a:rPr lang="ka-GE" dirty="0" smtClean="0"/>
              <a:t>საბერძნეთი (2000 წ)</a:t>
            </a:r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199022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a-GE" sz="3600" dirty="0" smtClean="0"/>
              <a:t>გენდერული კვოტების დადებითი მხარეები</a:t>
            </a:r>
            <a:endParaRPr lang="ka-GE" sz="3600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დადებითი მხარე</a:t>
            </a:r>
            <a:r>
              <a:rPr lang="ka-GE" dirty="0" smtClean="0"/>
              <a:t>:</a:t>
            </a:r>
            <a:endParaRPr lang="en-US" dirty="0" smtClean="0"/>
          </a:p>
          <a:p>
            <a:r>
              <a:rPr lang="ka-GE" dirty="0" smtClean="0"/>
              <a:t>პარტიების მიერ აქტიური პოლიტიკის წარმოება კვალიფიკაციური კანდიდატი ქალების მოსაზიდად;</a:t>
            </a:r>
            <a:endParaRPr lang="en-US" dirty="0" smtClean="0"/>
          </a:p>
          <a:p>
            <a:endParaRPr lang="ka-GE" dirty="0" smtClean="0"/>
          </a:p>
          <a:p>
            <a:pPr>
              <a:buFontTx/>
              <a:buChar char="-"/>
            </a:pPr>
            <a:r>
              <a:rPr lang="ka-GE" dirty="0" smtClean="0"/>
              <a:t>ქალებს საშუალება ეძლევათ გავლენა მოახდინონ გადაწყვეტილების მიღების პროცესზე;</a:t>
            </a:r>
          </a:p>
          <a:p>
            <a:pPr>
              <a:buFontTx/>
              <a:buChar char="-"/>
            </a:pPr>
            <a:endParaRPr lang="ka-GE" dirty="0" smtClean="0"/>
          </a:p>
          <a:p>
            <a:pPr>
              <a:buFontTx/>
              <a:buChar char="-"/>
            </a:pPr>
            <a:r>
              <a:rPr lang="ka-GE" dirty="0" smtClean="0"/>
              <a:t>პარტია უკეთ მუშაობს ამომრჩეველ ქალებთან, შესაბამისად იზრდება პარტიის მხარდამჭერ ქალთა რიცხვი.</a:t>
            </a:r>
            <a:endParaRPr lang="ka-GE" dirty="0" smtClean="0"/>
          </a:p>
        </p:txBody>
      </p:sp>
    </p:spTree>
    <p:extLst>
      <p:ext uri="{BB962C8B-B14F-4D97-AF65-F5344CB8AC3E}">
        <p14:creationId xmlns:p14="http://schemas.microsoft.com/office/powerpoint/2010/main" val="345868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D034E-B67E-49AE-BAC6-A58FB3ABB89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678873"/>
            <a:ext cx="12192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b="1" dirty="0" smtClean="0"/>
              <a:t>ქალთა დასაქმების  ზემოქმედება ქვეყნის მშპ-ზე.</a:t>
            </a:r>
            <a:endParaRPr lang="ka-GE" b="1" dirty="0">
              <a:latin typeface="! BPG LE Studio 02 Caps" panose="020B0503020202020204" pitchFamily="34" charset="0"/>
            </a:endParaRPr>
          </a:p>
        </p:txBody>
      </p:sp>
      <p:grpSp>
        <p:nvGrpSpPr>
          <p:cNvPr id="11" name="Group 9"/>
          <p:cNvGrpSpPr/>
          <p:nvPr/>
        </p:nvGrpSpPr>
        <p:grpSpPr>
          <a:xfrm>
            <a:off x="723900" y="2092037"/>
            <a:ext cx="10339387" cy="958154"/>
            <a:chOff x="723900" y="2355323"/>
            <a:chExt cx="10339387" cy="958154"/>
          </a:xfrm>
        </p:grpSpPr>
        <p:sp>
          <p:nvSpPr>
            <p:cNvPr id="12" name="TextBox 11"/>
            <p:cNvSpPr txBox="1"/>
            <p:nvPr/>
          </p:nvSpPr>
          <p:spPr>
            <a:xfrm>
              <a:off x="886691" y="2355323"/>
              <a:ext cx="101765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endParaRPr lang="ka-GE" sz="1600" b="1" dirty="0">
                <a:latin typeface="!BPG! DejaVu Sans" panose="020B0603030804020204" pitchFamily="34" charset="0"/>
              </a:endParaRPr>
            </a:p>
          </p:txBody>
        </p:sp>
        <p:cxnSp>
          <p:nvCxnSpPr>
            <p:cNvPr id="13" name="Straight Connector 16"/>
            <p:cNvCxnSpPr/>
            <p:nvPr/>
          </p:nvCxnSpPr>
          <p:spPr>
            <a:xfrm>
              <a:off x="1009650" y="3313477"/>
              <a:ext cx="1005363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22"/>
            <p:cNvSpPr/>
            <p:nvPr/>
          </p:nvSpPr>
          <p:spPr>
            <a:xfrm>
              <a:off x="723900" y="2741655"/>
              <a:ext cx="209550" cy="209550"/>
            </a:xfrm>
            <a:prstGeom prst="ellipse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25"/>
          <p:cNvSpPr/>
          <p:nvPr/>
        </p:nvSpPr>
        <p:spPr>
          <a:xfrm>
            <a:off x="0" y="1533012"/>
            <a:ext cx="1866900" cy="495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2"/>
          <p:cNvGrpSpPr/>
          <p:nvPr/>
        </p:nvGrpSpPr>
        <p:grpSpPr>
          <a:xfrm>
            <a:off x="1080654" y="2230583"/>
            <a:ext cx="9848200" cy="3629887"/>
            <a:chOff x="556203" y="2619575"/>
            <a:chExt cx="10566615" cy="1362519"/>
          </a:xfrm>
        </p:grpSpPr>
        <p:sp>
          <p:nvSpPr>
            <p:cNvPr id="19" name="TextBox 18"/>
            <p:cNvSpPr txBox="1"/>
            <p:nvPr/>
          </p:nvSpPr>
          <p:spPr>
            <a:xfrm>
              <a:off x="556203" y="2619575"/>
              <a:ext cx="10536814" cy="156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buFontTx/>
                <a:buChar char="-"/>
              </a:pPr>
              <a:endParaRPr lang="ka-GE" sz="1600" b="1" dirty="0" smtClean="0">
                <a:latin typeface="!BPG! DejaVu Sans" panose="020B0603030804020204" pitchFamily="34" charset="0"/>
              </a:endParaRPr>
            </a:p>
          </p:txBody>
        </p:sp>
        <p:cxnSp>
          <p:nvCxnSpPr>
            <p:cNvPr id="20" name="Straight Connector 29"/>
            <p:cNvCxnSpPr/>
            <p:nvPr/>
          </p:nvCxnSpPr>
          <p:spPr>
            <a:xfrm>
              <a:off x="1069181" y="3982094"/>
              <a:ext cx="1005363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30"/>
            <p:cNvSpPr/>
            <p:nvPr/>
          </p:nvSpPr>
          <p:spPr>
            <a:xfrm>
              <a:off x="723900" y="3376827"/>
              <a:ext cx="209550" cy="209550"/>
            </a:xfrm>
            <a:prstGeom prst="ellipse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Slide Number Placeholder 3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3489" name="Диаграмма 1"/>
          <p:cNvGraphicFramePr>
            <a:graphicFrameLocks/>
          </p:cNvGraphicFramePr>
          <p:nvPr/>
        </p:nvGraphicFramePr>
        <p:xfrm>
          <a:off x="997528" y="1191490"/>
          <a:ext cx="10086108" cy="47105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Диаграмма" r:id="rId3" imgW="5523455" imgH="3218967" progId="Excel.Chart.8">
                  <p:embed/>
                </p:oleObj>
              </mc:Choice>
              <mc:Fallback>
                <p:oleObj name="Диаграмма" r:id="rId3" imgW="5523455" imgH="3218967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7528" y="1191490"/>
                        <a:ext cx="10086108" cy="47105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0" y="32194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61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 smtClean="0"/>
              <a:t>კანონმდებლობა გენდერულ რაკურსში</a:t>
            </a:r>
            <a:endParaRPr lang="ka-GE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ka-GE" dirty="0"/>
              <a:t>გენდერული თანასწორობის სახელმწიფო კონცეფცია (2006); </a:t>
            </a:r>
          </a:p>
          <a:p>
            <a:pPr algn="just">
              <a:buFont typeface="Wingdings" pitchFamily="2" charset="2"/>
              <a:buChar char="q"/>
            </a:pPr>
            <a:r>
              <a:rPr lang="ka-GE" dirty="0"/>
              <a:t>კანონი ოჯახური ძალადობის წინააღმდეგ (2006);</a:t>
            </a:r>
          </a:p>
          <a:p>
            <a:pPr algn="just">
              <a:buFont typeface="Wingdings" pitchFamily="2" charset="2"/>
              <a:buChar char="q"/>
            </a:pPr>
            <a:r>
              <a:rPr lang="ka-GE" dirty="0"/>
              <a:t>კანონი ტრეფიკინგის წინააღმდეგ (2006); </a:t>
            </a:r>
          </a:p>
          <a:p>
            <a:pPr algn="just">
              <a:buFont typeface="Wingdings" pitchFamily="2" charset="2"/>
              <a:buChar char="q"/>
            </a:pPr>
            <a:r>
              <a:rPr lang="ka-GE" dirty="0"/>
              <a:t>პერიოდული ეროვნული სამოქმედო გეგმები გენდერული თანასწორობის თვალსაზრისით მდგომარეობის გაუმჯობესების მიზნით (უკანასკნელი სამოქმედო გეგმა 2014-2016 წლების პერიოდს მოიცავს); </a:t>
            </a:r>
          </a:p>
          <a:p>
            <a:pPr algn="just">
              <a:buFont typeface="Wingdings" pitchFamily="2" charset="2"/>
              <a:buChar char="q"/>
            </a:pPr>
            <a:r>
              <a:rPr lang="ka-GE" dirty="0"/>
              <a:t>კანონი გენდერული თანასწორობის შესახებ (2010); </a:t>
            </a:r>
          </a:p>
          <a:p>
            <a:pPr algn="just">
              <a:buFont typeface="Wingdings" pitchFamily="2" charset="2"/>
              <a:buChar char="q"/>
            </a:pPr>
            <a:r>
              <a:rPr lang="ka-GE" dirty="0"/>
              <a:t>ეროვნული სამოქმედო გეგმა ქალების, მშვიდობისა და უსაფრთხოების საკითხებზე (2012-2015); </a:t>
            </a:r>
          </a:p>
          <a:p>
            <a:pPr algn="just">
              <a:buFont typeface="Wingdings" pitchFamily="2" charset="2"/>
              <a:buChar char="q"/>
            </a:pPr>
            <a:r>
              <a:rPr lang="ka-GE" dirty="0"/>
              <a:t>კანონი დისკრიმინაციის აღმოფხვრის შესახებ (2014); </a:t>
            </a:r>
            <a:endParaRPr lang="ka-GE" sz="2400" b="1" dirty="0">
              <a:latin typeface="!BPG! DejaVu Sans" panose="020B0603030804020204" pitchFamily="34" charset="0"/>
            </a:endParaRPr>
          </a:p>
          <a:p>
            <a:endParaRPr lang="ru-RU" dirty="0"/>
          </a:p>
          <a:p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303610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D034E-B67E-49AE-BAC6-A58FB3ABB89A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692727"/>
            <a:ext cx="12192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b="1" dirty="0" smtClean="0">
                <a:latin typeface="! BPG LE Studio 02 Caps" panose="020B0503020202020204" pitchFamily="34" charset="0"/>
              </a:rPr>
              <a:t>კანონმდებლობა  გენდერული  თანასწორობის   შესახებ</a:t>
            </a:r>
            <a:endParaRPr lang="ka-GE" b="1" dirty="0">
              <a:latin typeface="! BPG LE Studio 02 Caps" panose="020B0503020202020204" pitchFamily="34" charset="0"/>
            </a:endParaRPr>
          </a:p>
        </p:txBody>
      </p:sp>
      <p:grpSp>
        <p:nvGrpSpPr>
          <p:cNvPr id="12" name="Group 9"/>
          <p:cNvGrpSpPr/>
          <p:nvPr/>
        </p:nvGrpSpPr>
        <p:grpSpPr>
          <a:xfrm>
            <a:off x="723900" y="2092037"/>
            <a:ext cx="10339387" cy="958154"/>
            <a:chOff x="723900" y="2355323"/>
            <a:chExt cx="10339387" cy="958154"/>
          </a:xfrm>
        </p:grpSpPr>
        <p:sp>
          <p:nvSpPr>
            <p:cNvPr id="13" name="TextBox 12"/>
            <p:cNvSpPr txBox="1"/>
            <p:nvPr/>
          </p:nvSpPr>
          <p:spPr>
            <a:xfrm>
              <a:off x="886691" y="2355323"/>
              <a:ext cx="101765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endParaRPr lang="ka-GE" sz="1600" b="1" dirty="0">
                <a:latin typeface="!BPG! DejaVu Sans" panose="020B0603030804020204" pitchFamily="34" charset="0"/>
              </a:endParaRPr>
            </a:p>
          </p:txBody>
        </p:sp>
        <p:cxnSp>
          <p:nvCxnSpPr>
            <p:cNvPr id="14" name="Straight Connector 16"/>
            <p:cNvCxnSpPr/>
            <p:nvPr/>
          </p:nvCxnSpPr>
          <p:spPr>
            <a:xfrm>
              <a:off x="1009650" y="3313477"/>
              <a:ext cx="1005363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22"/>
            <p:cNvSpPr/>
            <p:nvPr/>
          </p:nvSpPr>
          <p:spPr>
            <a:xfrm>
              <a:off x="723900" y="2741655"/>
              <a:ext cx="209550" cy="209550"/>
            </a:xfrm>
            <a:prstGeom prst="ellipse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2"/>
          <p:cNvGrpSpPr/>
          <p:nvPr/>
        </p:nvGrpSpPr>
        <p:grpSpPr>
          <a:xfrm>
            <a:off x="1274617" y="1662543"/>
            <a:ext cx="10280074" cy="4433454"/>
            <a:chOff x="556203" y="2317947"/>
            <a:chExt cx="11029994" cy="1664147"/>
          </a:xfrm>
        </p:grpSpPr>
        <p:sp>
          <p:nvSpPr>
            <p:cNvPr id="17" name="TextBox 16"/>
            <p:cNvSpPr txBox="1"/>
            <p:nvPr/>
          </p:nvSpPr>
          <p:spPr>
            <a:xfrm>
              <a:off x="556203" y="2317947"/>
              <a:ext cx="11029994" cy="1143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ka-GE" sz="2400" dirty="0" smtClean="0"/>
                <a:t>რიგ შემთხვევებში, საქართველოს კანონმდებლობაში სახეზეა გენდერული დისკრიმინაცია. ამ მხრივ, უპირველეს ყოვლისა, აღნიშვნის ღირსია საქართველოს კანონი „პენსიის შესახებ“. დასახელებული კანონის მე-5 მუხლის ა) ქვეპუნქტით, საპენსიო ასაკი შეადგენს 65 წელს, მე-6 მუხლის პირველი ნაწილის თანახმად კი - საპენსიო ასაკის მიღწევის გამო პენსიის მიღების უფლება ქალებს წარმოეშობათ 60 წლის ასაკიდან. ამრიგად, მამაკაცები 5 წლით გვიან იღებენ პენსიის მიღების უფლებას, ვიდრე საპირისპირო სქესის წარმომადგენლები.</a:t>
              </a:r>
              <a:endParaRPr lang="ka-GE" sz="2400" b="1" dirty="0" smtClean="0">
                <a:latin typeface="!BPG! DejaVu Sans" panose="020B0603030804020204" pitchFamily="34" charset="0"/>
              </a:endParaRPr>
            </a:p>
          </p:txBody>
        </p:sp>
        <p:cxnSp>
          <p:nvCxnSpPr>
            <p:cNvPr id="18" name="Straight Connector 29"/>
            <p:cNvCxnSpPr/>
            <p:nvPr/>
          </p:nvCxnSpPr>
          <p:spPr>
            <a:xfrm>
              <a:off x="1069181" y="3982094"/>
              <a:ext cx="1005363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30"/>
            <p:cNvSpPr/>
            <p:nvPr/>
          </p:nvSpPr>
          <p:spPr>
            <a:xfrm>
              <a:off x="723900" y="3376827"/>
              <a:ext cx="209550" cy="209550"/>
            </a:xfrm>
            <a:prstGeom prst="ellipse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Slide Number Placeholder 3"/>
          <p:cNvSpPr txBox="1">
            <a:spLocks/>
          </p:cNvSpPr>
          <p:nvPr/>
        </p:nvSpPr>
        <p:spPr>
          <a:xfrm>
            <a:off x="8763000" y="65087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Slide Number Placeholder 3"/>
          <p:cNvSpPr txBox="1">
            <a:spLocks/>
          </p:cNvSpPr>
          <p:nvPr/>
        </p:nvSpPr>
        <p:spPr>
          <a:xfrm>
            <a:off x="8915400" y="66611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6385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გენდერული </a:t>
            </a:r>
            <a:r>
              <a:rPr lang="ka-GE" dirty="0" err="1" smtClean="0"/>
              <a:t>მეინსტრიმინგი</a:t>
            </a:r>
            <a:endParaRPr lang="ka-GE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ka-GE" dirty="0"/>
              <a:t>გენდერული თანასწორობა გულისხმობს როგორც მამაკაცების, ასევე ქალებისადმი სამართლიან მიდგომას და ეს </a:t>
            </a:r>
            <a:r>
              <a:rPr lang="ka-GE" dirty="0" smtClean="0"/>
              <a:t>სამართლიანობა </a:t>
            </a:r>
            <a:r>
              <a:rPr lang="ka-GE" dirty="0"/>
              <a:t>გამოიხატება იმით რომ ქალსა და მამაკაცს თანაბრად უნდა მიუწვდებოდეს ხელი განათლებაზე, ჰქონდეს პირადი ცხოვრების არჩევანის უფლება, და აქტიურად იყოს ჩართული პოლიტიკურ და ეკონომიკურ ცხოვრებაში</a:t>
            </a:r>
            <a:r>
              <a:rPr lang="ka-GE" dirty="0" smtClean="0"/>
              <a:t>.</a:t>
            </a:r>
            <a:endParaRPr lang="en-US" dirty="0" smtClean="0"/>
          </a:p>
          <a:p>
            <a:pPr algn="just"/>
            <a:r>
              <a:rPr lang="ka-GE" dirty="0" err="1"/>
              <a:t>მეინსტრიმინგი</a:t>
            </a:r>
            <a:r>
              <a:rPr lang="ka-GE" dirty="0"/>
              <a:t> გულისხმობს გენდერული თანასწორობის საკითხების ჩართვას ყველა იმ სამუშაო გეგმაში, რომელსაც მთვარობა ახორციელებს</a:t>
            </a:r>
          </a:p>
        </p:txBody>
      </p:sp>
    </p:spTree>
    <p:extLst>
      <p:ext uri="{BB962C8B-B14F-4D97-AF65-F5344CB8AC3E}">
        <p14:creationId xmlns:p14="http://schemas.microsoft.com/office/powerpoint/2010/main" val="427322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738"/>
          </a:xfrm>
        </p:spPr>
        <p:txBody>
          <a:bodyPr/>
          <a:lstStyle/>
          <a:p>
            <a:r>
              <a:rPr lang="ka-GE" dirty="0" smtClean="0"/>
              <a:t>გენდერული </a:t>
            </a:r>
            <a:r>
              <a:rPr lang="ka-GE" dirty="0" err="1" smtClean="0"/>
              <a:t>ბიუჯეტირება</a:t>
            </a:r>
            <a:endParaRPr lang="ka-GE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838200" y="1358537"/>
            <a:ext cx="10515600" cy="4818426"/>
          </a:xfrm>
        </p:spPr>
        <p:txBody>
          <a:bodyPr/>
          <a:lstStyle/>
          <a:p>
            <a:pPr algn="just"/>
            <a:r>
              <a:rPr lang="ka-GE" dirty="0" smtClean="0"/>
              <a:t>გენდერული </a:t>
            </a:r>
            <a:r>
              <a:rPr lang="ka-GE" dirty="0" err="1" smtClean="0"/>
              <a:t>ბიუჯეტირება</a:t>
            </a:r>
            <a:r>
              <a:rPr lang="ka-GE" dirty="0" smtClean="0"/>
              <a:t> მდგომარეობს </a:t>
            </a:r>
            <a:r>
              <a:rPr lang="ka-GE" dirty="0"/>
              <a:t>იმაში, არის თუ არა ბიუჯეტი სამართლიანად განაწილებული ქალებსა და მამაკაცებს შორის და თანაბარი სარგებელი თუ მოაქვს მათთვის</a:t>
            </a:r>
            <a:r>
              <a:rPr lang="ka-GE" dirty="0" smtClean="0"/>
              <a:t>.</a:t>
            </a:r>
          </a:p>
          <a:p>
            <a:pPr algn="just"/>
            <a:r>
              <a:rPr lang="ka-GE" dirty="0"/>
              <a:t>გენდერული </a:t>
            </a:r>
            <a:r>
              <a:rPr lang="ka-GE" dirty="0" err="1"/>
              <a:t>ბიუჯეტირება</a:t>
            </a:r>
            <a:r>
              <a:rPr lang="ka-GE" dirty="0"/>
              <a:t> არ გულისხმობს ბიუჯეტის გაყოფას - 50% ქალებსა და 50%-კაცებს. სპეციალური ყურადღება ეთმობა იმას, თუ როგორ ახდენს გავლენას სახელმწიფო ბიუჯეტი ყველაზე არასახარბიელო მდგომარეობაში მყოფ ქალთა ჯგუფებზე.</a:t>
            </a:r>
          </a:p>
        </p:txBody>
      </p:sp>
    </p:spTree>
    <p:extLst>
      <p:ext uri="{BB962C8B-B14F-4D97-AF65-F5344CB8AC3E}">
        <p14:creationId xmlns:p14="http://schemas.microsoft.com/office/powerpoint/2010/main" val="398494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D034E-B67E-49AE-BAC6-A58FB3ABB89A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9" name="Group 2"/>
          <p:cNvGrpSpPr/>
          <p:nvPr/>
        </p:nvGrpSpPr>
        <p:grpSpPr>
          <a:xfrm>
            <a:off x="2638425" y="0"/>
            <a:ext cx="9553575" cy="858982"/>
            <a:chOff x="2638425" y="0"/>
            <a:chExt cx="9553575" cy="376238"/>
          </a:xfrm>
        </p:grpSpPr>
        <p:sp>
          <p:nvSpPr>
            <p:cNvPr id="20" name="Rectangle 1"/>
            <p:cNvSpPr/>
            <p:nvPr/>
          </p:nvSpPr>
          <p:spPr>
            <a:xfrm>
              <a:off x="2638425" y="0"/>
              <a:ext cx="9553575" cy="37623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895600" y="19256"/>
              <a:ext cx="9296400" cy="3208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a-GE" sz="1100" b="1" kern="0" dirty="0">
                  <a:solidFill>
                    <a:sysClr val="windowText" lastClr="000000"/>
                  </a:solidFill>
                </a:rPr>
                <a:t> </a:t>
              </a:r>
              <a:endParaRPr lang="ka-GE" sz="800" b="1" kern="0" dirty="0">
                <a:solidFill>
                  <a:sysClr val="windowText" lastClr="000000"/>
                </a:solidFill>
                <a:latin typeface="! BPG LE Studio 02 Caps" panose="020B0503020202020204" pitchFamily="34" charset="0"/>
              </a:endParaRPr>
            </a:p>
          </p:txBody>
        </p:sp>
      </p:grpSp>
      <p:grpSp>
        <p:nvGrpSpPr>
          <p:cNvPr id="22" name="Group 12"/>
          <p:cNvGrpSpPr/>
          <p:nvPr/>
        </p:nvGrpSpPr>
        <p:grpSpPr>
          <a:xfrm>
            <a:off x="1080653" y="1427016"/>
            <a:ext cx="10515601" cy="5262980"/>
            <a:chOff x="556202" y="2317947"/>
            <a:chExt cx="11282702" cy="1975519"/>
          </a:xfrm>
        </p:grpSpPr>
        <p:sp>
          <p:nvSpPr>
            <p:cNvPr id="23" name="TextBox 22"/>
            <p:cNvSpPr txBox="1"/>
            <p:nvPr/>
          </p:nvSpPr>
          <p:spPr>
            <a:xfrm>
              <a:off x="556202" y="2317947"/>
              <a:ext cx="11282702" cy="19755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ka-GE" sz="2800" dirty="0" smtClean="0"/>
            </a:p>
            <a:p>
              <a:pPr algn="just">
                <a:buFont typeface="Wingdings" pitchFamily="2" charset="2"/>
                <a:buChar char="§"/>
              </a:pPr>
              <a:r>
                <a:rPr lang="ka-GE" sz="2800" dirty="0" smtClean="0"/>
                <a:t>არ არსებობს პოზიციები, რომელიც კანონით შეიძლება მხოლოდ მამაკაცებმა დაიკავონ, თუმცა შიდა ორგანიზაციული რეგულაციების თუ სხვა ფაქტორების მოქმედებით  ხელმძღვანელ პოზიციებზე ქალები ნაკლებად არიან წარმოდგენილი.</a:t>
              </a:r>
            </a:p>
            <a:p>
              <a:pPr algn="just">
                <a:buFont typeface="Wingdings" pitchFamily="2" charset="2"/>
                <a:buChar char="§"/>
              </a:pPr>
              <a:r>
                <a:rPr lang="ru-RU" sz="2800" dirty="0" err="1"/>
                <a:t>ქალის</a:t>
              </a:r>
              <a:r>
                <a:rPr lang="ru-RU" sz="2800" dirty="0"/>
                <a:t> </a:t>
              </a:r>
              <a:r>
                <a:rPr lang="ka-GE" sz="2800" dirty="0"/>
                <a:t>აქტიურობა </a:t>
              </a:r>
              <a:r>
                <a:rPr lang="ru-RU" sz="2800" dirty="0" err="1"/>
                <a:t>სოციალურ</a:t>
              </a:r>
              <a:r>
                <a:rPr lang="ru-RU" sz="2800" dirty="0"/>
                <a:t> </a:t>
              </a:r>
              <a:r>
                <a:rPr lang="ka-GE" sz="2800" dirty="0"/>
                <a:t>სფეროშიც </a:t>
              </a:r>
              <a:r>
                <a:rPr lang="ru-RU" sz="2800" dirty="0" err="1"/>
                <a:t>დაბალია</a:t>
              </a:r>
              <a:r>
                <a:rPr lang="ka-GE" sz="2800" dirty="0"/>
                <a:t>, რადგან </a:t>
              </a:r>
              <a:r>
                <a:rPr lang="ru-RU" sz="2800" dirty="0" err="1"/>
                <a:t>საქართველოში</a:t>
              </a:r>
              <a:r>
                <a:rPr lang="ru-RU" sz="2800" dirty="0"/>
                <a:t> </a:t>
              </a:r>
              <a:r>
                <a:rPr lang="ru-RU" sz="2800" dirty="0" err="1"/>
                <a:t>ოჯახური</a:t>
              </a:r>
              <a:r>
                <a:rPr lang="ru-RU" sz="2800" dirty="0"/>
                <a:t> </a:t>
              </a:r>
              <a:r>
                <a:rPr lang="ru-RU" sz="2800" dirty="0" err="1"/>
                <a:t>ცხოვრების</a:t>
              </a:r>
              <a:r>
                <a:rPr lang="ru-RU" sz="2800" dirty="0"/>
                <a:t> </a:t>
              </a:r>
              <a:r>
                <a:rPr lang="ru-RU" sz="2800" dirty="0" err="1"/>
                <a:t>პრინციპი</a:t>
              </a:r>
              <a:r>
                <a:rPr lang="ru-RU" sz="2800" dirty="0"/>
                <a:t> </a:t>
              </a:r>
              <a:r>
                <a:rPr lang="ka-GE" sz="2800" dirty="0"/>
                <a:t>ძირითადად </a:t>
              </a:r>
              <a:r>
                <a:rPr lang="ru-RU" sz="2800" dirty="0" err="1"/>
                <a:t>მყარ</a:t>
              </a:r>
              <a:r>
                <a:rPr lang="ru-RU" sz="2800" dirty="0"/>
                <a:t> </a:t>
              </a:r>
              <a:r>
                <a:rPr lang="ka-GE" sz="2800" dirty="0"/>
                <a:t>სტერეოტიპულ </a:t>
              </a:r>
              <a:r>
                <a:rPr lang="ru-RU" sz="2800" dirty="0" err="1"/>
                <a:t>წარმოდგენებს</a:t>
              </a:r>
              <a:r>
                <a:rPr lang="ru-RU" sz="2800" dirty="0"/>
                <a:t> </a:t>
              </a:r>
              <a:r>
                <a:rPr lang="ru-RU" sz="2800" dirty="0" err="1"/>
                <a:t>ემყარება</a:t>
              </a:r>
              <a:r>
                <a:rPr lang="ka-GE" sz="2800" dirty="0"/>
                <a:t>, რომლის მიხედვითაც  </a:t>
              </a:r>
              <a:r>
                <a:rPr lang="ru-RU" sz="2800" dirty="0" err="1"/>
                <a:t>ქალი</a:t>
              </a:r>
              <a:r>
                <a:rPr lang="ru-RU" sz="2800" dirty="0"/>
                <a:t> </a:t>
              </a:r>
              <a:r>
                <a:rPr lang="ka-GE" sz="2800" dirty="0"/>
                <a:t>არის </a:t>
              </a:r>
              <a:r>
                <a:rPr lang="ru-RU" sz="2800" dirty="0" err="1"/>
                <a:t>დედა</a:t>
              </a:r>
              <a:r>
                <a:rPr lang="ru-RU" sz="2800" dirty="0"/>
                <a:t>, </a:t>
              </a:r>
              <a:r>
                <a:rPr lang="ru-RU" sz="2800" dirty="0" err="1" smtClean="0"/>
                <a:t>დიასახლისი</a:t>
              </a:r>
              <a:r>
                <a:rPr lang="ka-GE" sz="2800" dirty="0" smtClean="0"/>
                <a:t>;</a:t>
              </a:r>
            </a:p>
            <a:p>
              <a:pPr algn="just">
                <a:buFont typeface="Wingdings" pitchFamily="2" charset="2"/>
                <a:buChar char="§"/>
              </a:pPr>
              <a:endParaRPr lang="ru-RU" sz="2800" dirty="0" smtClean="0"/>
            </a:p>
            <a:p>
              <a:pPr algn="just"/>
              <a:endParaRPr lang="ru-RU" sz="2800" dirty="0"/>
            </a:p>
          </p:txBody>
        </p:sp>
        <p:cxnSp>
          <p:nvCxnSpPr>
            <p:cNvPr id="24" name="Straight Connector 29"/>
            <p:cNvCxnSpPr/>
            <p:nvPr/>
          </p:nvCxnSpPr>
          <p:spPr>
            <a:xfrm>
              <a:off x="1069181" y="3982094"/>
              <a:ext cx="1005363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30"/>
            <p:cNvSpPr/>
            <p:nvPr/>
          </p:nvSpPr>
          <p:spPr>
            <a:xfrm>
              <a:off x="723900" y="3376827"/>
              <a:ext cx="209550" cy="209550"/>
            </a:xfrm>
            <a:prstGeom prst="ellipse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Slide Number Placeholder 3"/>
          <p:cNvSpPr txBox="1">
            <a:spLocks/>
          </p:cNvSpPr>
          <p:nvPr/>
        </p:nvSpPr>
        <p:spPr>
          <a:xfrm>
            <a:off x="8915400" y="66611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12619" y="554182"/>
            <a:ext cx="113191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4" algn="just"/>
            <a:r>
              <a:rPr lang="ka-GE" sz="2400" b="1" dirty="0" smtClean="0">
                <a:latin typeface="!BPG! DejaVu Sans" panose="020B0603030804020204" pitchFamily="34" charset="0"/>
              </a:rPr>
              <a:t>                          </a:t>
            </a:r>
          </a:p>
        </p:txBody>
      </p:sp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2632364" y="0"/>
            <a:ext cx="92132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Sylfaen" pitchFamily="18" charset="0"/>
              </a:rPr>
              <a:t>ძირითადი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Nusx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Sylfaen" pitchFamily="18" charset="0"/>
              </a:rPr>
              <a:t>დასკვნები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Nusx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Sylfaen" pitchFamily="18" charset="0"/>
              </a:rPr>
              <a:t>და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Nusx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Sylfaen" pitchFamily="18" charset="0"/>
              </a:rPr>
              <a:t>რეკომენდაციები</a:t>
            </a:r>
            <a:r>
              <a:rPr kumimoji="0" lang="ka-G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Sylfaen" pitchFamily="18" charset="0"/>
              </a:rPr>
              <a:t>:</a:t>
            </a:r>
            <a:endParaRPr kumimoji="0" lang="ka-GE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985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D034E-B67E-49AE-BAC6-A58FB3ABB89A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0" name="Group 2"/>
          <p:cNvGrpSpPr/>
          <p:nvPr/>
        </p:nvGrpSpPr>
        <p:grpSpPr>
          <a:xfrm>
            <a:off x="2638425" y="0"/>
            <a:ext cx="9553575" cy="858982"/>
            <a:chOff x="2638425" y="0"/>
            <a:chExt cx="9553575" cy="376238"/>
          </a:xfrm>
        </p:grpSpPr>
        <p:sp>
          <p:nvSpPr>
            <p:cNvPr id="21" name="Rectangle 1"/>
            <p:cNvSpPr/>
            <p:nvPr/>
          </p:nvSpPr>
          <p:spPr>
            <a:xfrm>
              <a:off x="2638425" y="0"/>
              <a:ext cx="9553575" cy="37623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895600" y="19256"/>
              <a:ext cx="9296400" cy="3208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a-GE" sz="1100" b="1" kern="0" dirty="0">
                  <a:solidFill>
                    <a:sysClr val="windowText" lastClr="000000"/>
                  </a:solidFill>
                </a:rPr>
                <a:t> </a:t>
              </a:r>
              <a:endParaRPr lang="ka-GE" sz="800" b="1" kern="0" dirty="0">
                <a:solidFill>
                  <a:sysClr val="windowText" lastClr="000000"/>
                </a:solidFill>
                <a:latin typeface="! BPG LE Studio 02 Caps" panose="020B0503020202020204" pitchFamily="34" charset="0"/>
              </a:endParaRPr>
            </a:p>
          </p:txBody>
        </p:sp>
      </p:grpSp>
      <p:grpSp>
        <p:nvGrpSpPr>
          <p:cNvPr id="23" name="Group 12"/>
          <p:cNvGrpSpPr/>
          <p:nvPr/>
        </p:nvGrpSpPr>
        <p:grpSpPr>
          <a:xfrm>
            <a:off x="1080653" y="1427016"/>
            <a:ext cx="10515601" cy="4433454"/>
            <a:chOff x="556202" y="2317947"/>
            <a:chExt cx="11282702" cy="1664147"/>
          </a:xfrm>
        </p:grpSpPr>
        <p:sp>
          <p:nvSpPr>
            <p:cNvPr id="24" name="TextBox 23"/>
            <p:cNvSpPr txBox="1"/>
            <p:nvPr/>
          </p:nvSpPr>
          <p:spPr>
            <a:xfrm>
              <a:off x="556202" y="2317947"/>
              <a:ext cx="11282702" cy="1328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just">
                <a:buFont typeface="Wingdings" pitchFamily="2" charset="2"/>
                <a:buChar char="§"/>
              </a:pPr>
              <a:r>
                <a:rPr lang="ka-GE" sz="2800" dirty="0" smtClean="0"/>
                <a:t>აუცილებელია საინფორმაციო შეხვედრები და სემინარ/ტრეინინგების ჩატარება;</a:t>
              </a:r>
            </a:p>
            <a:p>
              <a:pPr lvl="0" algn="just"/>
              <a:endParaRPr lang="ka-GE" sz="2800" dirty="0" smtClean="0"/>
            </a:p>
            <a:p>
              <a:pPr lvl="0" algn="just">
                <a:buFont typeface="Wingdings" pitchFamily="2" charset="2"/>
                <a:buChar char="§"/>
              </a:pPr>
              <a:r>
                <a:rPr lang="ka-GE" sz="2800" dirty="0" smtClean="0"/>
                <a:t>სასურველია „საგადასახადო კოდექსში“ შევიდეს ცვლილება, სადაც დამწყებ ქალ მეწარმეებს დაუწესდებათ საგადასახადო შეღავათები;</a:t>
              </a:r>
            </a:p>
            <a:p>
              <a:pPr lvl="0" algn="just"/>
              <a:endParaRPr lang="ru-RU" sz="2800" dirty="0" smtClean="0"/>
            </a:p>
            <a:p>
              <a:pPr algn="just"/>
              <a:endParaRPr lang="ru-RU" sz="2800" dirty="0"/>
            </a:p>
          </p:txBody>
        </p:sp>
        <p:cxnSp>
          <p:nvCxnSpPr>
            <p:cNvPr id="25" name="Straight Connector 29"/>
            <p:cNvCxnSpPr/>
            <p:nvPr/>
          </p:nvCxnSpPr>
          <p:spPr>
            <a:xfrm>
              <a:off x="1069181" y="3982094"/>
              <a:ext cx="1005363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Oval 30"/>
            <p:cNvSpPr/>
            <p:nvPr/>
          </p:nvSpPr>
          <p:spPr>
            <a:xfrm>
              <a:off x="723900" y="3376827"/>
              <a:ext cx="209550" cy="209550"/>
            </a:xfrm>
            <a:prstGeom prst="ellipse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Slide Number Placeholder 3"/>
          <p:cNvSpPr txBox="1">
            <a:spLocks/>
          </p:cNvSpPr>
          <p:nvPr/>
        </p:nvSpPr>
        <p:spPr>
          <a:xfrm>
            <a:off x="8915400" y="66611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12619" y="554182"/>
            <a:ext cx="113191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4" algn="just"/>
            <a:r>
              <a:rPr lang="ka-GE" sz="2400" b="1" dirty="0" smtClean="0">
                <a:latin typeface="!BPG! DejaVu Sans" panose="020B0603030804020204" pitchFamily="34" charset="0"/>
              </a:rPr>
              <a:t>                          </a:t>
            </a:r>
          </a:p>
        </p:txBody>
      </p:sp>
      <p:sp>
        <p:nvSpPr>
          <p:cNvPr id="30" name="Rectangle 2"/>
          <p:cNvSpPr>
            <a:spLocks noChangeArrowheads="1"/>
          </p:cNvSpPr>
          <p:nvPr/>
        </p:nvSpPr>
        <p:spPr bwMode="auto">
          <a:xfrm>
            <a:off x="2632364" y="0"/>
            <a:ext cx="92132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Sylfaen" pitchFamily="18" charset="0"/>
              </a:rPr>
              <a:t>ძირითადი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Nusx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Sylfaen" pitchFamily="18" charset="0"/>
              </a:rPr>
              <a:t>დასკვნები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Nusx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Sylfaen" pitchFamily="18" charset="0"/>
              </a:rPr>
              <a:t>და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Nusx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Sylfaen" pitchFamily="18" charset="0"/>
              </a:rPr>
              <a:t>რეკომენდაციები</a:t>
            </a:r>
            <a:r>
              <a:rPr kumimoji="0" lang="ka-G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Sylfaen" pitchFamily="18" charset="0"/>
              </a:rPr>
              <a:t>:</a:t>
            </a:r>
            <a:endParaRPr kumimoji="0" lang="ka-GE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401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838200" y="69670"/>
            <a:ext cx="10515600" cy="592182"/>
          </a:xfrm>
        </p:spPr>
        <p:txBody>
          <a:bodyPr>
            <a:normAutofit fontScale="90000"/>
          </a:bodyPr>
          <a:lstStyle/>
          <a:p>
            <a:pPr algn="ctr"/>
            <a:r>
              <a:rPr lang="ka-GE" dirty="0" smtClean="0"/>
              <a:t>ქალები თვითმმართველობებში</a:t>
            </a:r>
            <a:endParaRPr lang="ka-GE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838200" y="661852"/>
            <a:ext cx="10515600" cy="5515112"/>
          </a:xfrm>
        </p:spPr>
        <p:txBody>
          <a:bodyPr>
            <a:normAutofit/>
          </a:bodyPr>
          <a:lstStyle/>
          <a:p>
            <a:pPr algn="just"/>
            <a:r>
              <a:rPr lang="ka-GE" sz="2400" b="1" dirty="0"/>
              <a:t>2017 წლის არჩევნების შედეგად, ქალთა რაოდენობა წინა ადგილობრივი თვითმმართველობის არჩევნებთან მიმართებით დაახლოებით 1.5%-ით გაიზარდა და 13.46% </a:t>
            </a:r>
            <a:r>
              <a:rPr lang="ka-GE" sz="2400" b="1" dirty="0" smtClean="0"/>
              <a:t>შეადგინა</a:t>
            </a:r>
            <a:r>
              <a:rPr lang="en-US" sz="2400" b="1" dirty="0" smtClean="0"/>
              <a:t>;</a:t>
            </a:r>
            <a:endParaRPr lang="ka-GE" sz="2400" b="1" dirty="0" smtClean="0"/>
          </a:p>
          <a:p>
            <a:pPr algn="just"/>
            <a:r>
              <a:rPr lang="ka-GE" sz="2400" dirty="0"/>
              <a:t> 64 არჩეული მერიდან მხოლოდ ერთი მერია ქალი (1.56</a:t>
            </a:r>
            <a:r>
              <a:rPr lang="ka-GE" sz="2400" dirty="0" smtClean="0"/>
              <a:t>%) (ნინოწმინდა)</a:t>
            </a:r>
          </a:p>
          <a:p>
            <a:pPr algn="just"/>
            <a:r>
              <a:rPr lang="ka-GE" sz="2400" dirty="0" smtClean="0"/>
              <a:t>სახელმწიფო </a:t>
            </a:r>
            <a:r>
              <a:rPr lang="ka-GE" sz="2400" dirty="0"/>
              <a:t>ბიუჯეტიდან დაფინანსებული 18 პოლიტიკური პარტიიდან გენდერულ </a:t>
            </a:r>
            <a:r>
              <a:rPr lang="ka-GE" sz="2400" dirty="0" smtClean="0"/>
              <a:t>დანამატას </a:t>
            </a:r>
            <a:r>
              <a:rPr lang="ka-GE" sz="2400" dirty="0"/>
              <a:t>იღებს 15 პოლიტიკური პარტია, თუმცა, ადგილობრივ თვითმმართველობებში ქალთა რაოდენობა კვლავ ძალიან დაბალია</a:t>
            </a:r>
            <a:r>
              <a:rPr lang="ka-GE" sz="2400" dirty="0" smtClean="0"/>
              <a:t>;</a:t>
            </a:r>
            <a:endParaRPr lang="en-US" sz="2400" dirty="0" smtClean="0"/>
          </a:p>
          <a:p>
            <a:pPr algn="just"/>
            <a:r>
              <a:rPr lang="ka-GE" sz="2400" dirty="0" smtClean="0"/>
              <a:t>საქართველოს პარლამენტში 23 ქალია.</a:t>
            </a:r>
            <a:endParaRPr lang="en-US" sz="2400" dirty="0" smtClean="0"/>
          </a:p>
          <a:p>
            <a:pPr algn="just"/>
            <a:r>
              <a:rPr lang="en-US" sz="2400" dirty="0" smtClean="0"/>
              <a:t>11 </a:t>
            </a:r>
            <a:r>
              <a:rPr lang="ka-GE" sz="2400" dirty="0" smtClean="0"/>
              <a:t>მინისტრიდან </a:t>
            </a:r>
            <a:r>
              <a:rPr lang="en-US" sz="2400" dirty="0" smtClean="0"/>
              <a:t>4</a:t>
            </a:r>
            <a:r>
              <a:rPr lang="ka-GE" sz="2400" dirty="0" smtClean="0"/>
              <a:t> ქალია.</a:t>
            </a:r>
            <a:endParaRPr lang="en-US" sz="2400" dirty="0" smtClean="0"/>
          </a:p>
          <a:p>
            <a:pPr algn="just"/>
            <a:endParaRPr lang="en-US" sz="2400" dirty="0" smtClean="0"/>
          </a:p>
          <a:p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311885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a-GE" sz="4000" dirty="0" smtClean="0"/>
              <a:t>გამოყენებული ლიტერატურა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ka-GE" dirty="0" smtClean="0"/>
              <a:t>1. </a:t>
            </a:r>
            <a:r>
              <a:rPr lang="ka-GE" sz="1800" dirty="0" smtClean="0"/>
              <a:t>საქართველოს </a:t>
            </a:r>
            <a:r>
              <a:rPr lang="ka-GE" sz="1800" dirty="0"/>
              <a:t>სტატისტიკის ეროვნული სამსახური, „ქალი და კაცი საქართველოში“ - სტატისტიკური პუბლიკაცია, თბილისი </a:t>
            </a:r>
            <a:r>
              <a:rPr lang="ka-GE" sz="1800" dirty="0" smtClean="0"/>
              <a:t>2018</a:t>
            </a:r>
          </a:p>
          <a:p>
            <a:pPr algn="just"/>
            <a:r>
              <a:rPr lang="ka-GE" sz="1800" dirty="0"/>
              <a:t>2. „</a:t>
            </a:r>
            <a:r>
              <a:rPr lang="ka-GE" sz="1800" dirty="0" smtClean="0"/>
              <a:t>საქართველოს </a:t>
            </a:r>
            <a:r>
              <a:rPr lang="ka-GE" sz="1800" dirty="0"/>
              <a:t>სახალხო დამცველის ანგარიში საქართველოში ადამიანის უფლებათა და თავისუფლებათა დაცვის მდგომარეობის შესახებ</a:t>
            </a:r>
            <a:r>
              <a:rPr lang="ka-GE" sz="1800" dirty="0" smtClean="0"/>
              <a:t>“. თბილისი 2018</a:t>
            </a:r>
          </a:p>
          <a:p>
            <a:pPr algn="just"/>
            <a:r>
              <a:rPr lang="ka-GE" sz="1800" dirty="0" smtClean="0"/>
              <a:t>3. </a:t>
            </a:r>
            <a:r>
              <a:rPr lang="en-US" sz="1800" dirty="0" smtClean="0"/>
              <a:t>Ernst </a:t>
            </a:r>
            <a:r>
              <a:rPr lang="en-US" sz="1800" dirty="0"/>
              <a:t>&amp; Young “Groundbreakers Using the Strength of Women to Rebuild the World Economy”. </a:t>
            </a:r>
            <a:r>
              <a:rPr lang="ka-GE" sz="1800" dirty="0" smtClean="0"/>
              <a:t>2016</a:t>
            </a:r>
          </a:p>
          <a:p>
            <a:pPr algn="just"/>
            <a:r>
              <a:rPr lang="ka-GE" sz="1800" dirty="0" smtClean="0"/>
              <a:t>4. </a:t>
            </a:r>
            <a:r>
              <a:rPr lang="en-US" sz="1800" dirty="0"/>
              <a:t>Grant Thornton International Business Report, “Woman in Business: turning promise in to 180 </a:t>
            </a:r>
            <a:r>
              <a:rPr lang="en-US" sz="1800" dirty="0" smtClean="0"/>
              <a:t>practice”</a:t>
            </a:r>
            <a:r>
              <a:rPr lang="ka-GE" sz="1800" dirty="0" smtClean="0"/>
              <a:t>2016</a:t>
            </a:r>
          </a:p>
          <a:p>
            <a:pPr algn="just"/>
            <a:r>
              <a:rPr lang="ka-GE" sz="1800" dirty="0" smtClean="0"/>
              <a:t>5. </a:t>
            </a:r>
            <a:r>
              <a:rPr lang="en-US" sz="1800" dirty="0"/>
              <a:t>International </a:t>
            </a:r>
            <a:r>
              <a:rPr lang="en-US" sz="1800" dirty="0" smtClean="0"/>
              <a:t>Labor </a:t>
            </a:r>
            <a:r>
              <a:rPr lang="en-US" sz="1800" dirty="0"/>
              <a:t>organization “Women In </a:t>
            </a:r>
            <a:r>
              <a:rPr lang="en-US" sz="1800" dirty="0" smtClean="0"/>
              <a:t>Bus</a:t>
            </a:r>
            <a:r>
              <a:rPr lang="en-US" sz="1800" dirty="0"/>
              <a:t>i</a:t>
            </a:r>
            <a:r>
              <a:rPr lang="en-US" sz="1800" dirty="0" smtClean="0"/>
              <a:t>ness </a:t>
            </a:r>
            <a:r>
              <a:rPr lang="en-US" sz="1800" dirty="0"/>
              <a:t>and management Gaining Momentum”, Switzerland </a:t>
            </a:r>
            <a:r>
              <a:rPr lang="en-US" sz="1800" dirty="0" smtClean="0"/>
              <a:t>2015</a:t>
            </a:r>
            <a:endParaRPr lang="ka-GE" sz="1800" dirty="0" smtClean="0"/>
          </a:p>
          <a:p>
            <a:pPr algn="just"/>
            <a:r>
              <a:rPr lang="ka-GE" sz="1800" dirty="0" smtClean="0"/>
              <a:t>6. </a:t>
            </a:r>
            <a:r>
              <a:rPr lang="en-US" sz="1800" dirty="0" err="1"/>
              <a:t>Pasquali</a:t>
            </a:r>
            <a:r>
              <a:rPr lang="en-US" sz="1800" dirty="0"/>
              <a:t> Valentina, „The richest Country In The 182 World”, Magazine “Global Finance”, January 2015</a:t>
            </a:r>
            <a:r>
              <a:rPr lang="en-US" sz="1800" dirty="0" smtClean="0"/>
              <a:t>.</a:t>
            </a:r>
          </a:p>
          <a:p>
            <a:pPr algn="just"/>
            <a:r>
              <a:rPr lang="en-US" sz="1800" dirty="0"/>
              <a:t>7. </a:t>
            </a:r>
            <a:r>
              <a:rPr lang="en-US" sz="1800" dirty="0" err="1"/>
              <a:t>Schwarzendorfer</a:t>
            </a:r>
            <a:r>
              <a:rPr lang="en-US" sz="1800" dirty="0"/>
              <a:t> </a:t>
            </a:r>
            <a:r>
              <a:rPr lang="en-US" sz="1800" dirty="0" err="1"/>
              <a:t>Friederike</a:t>
            </a:r>
            <a:r>
              <a:rPr lang="en-US" sz="1800" dirty="0"/>
              <a:t>, „Gender Budgeting in the Context of the Austrian Budget Reform“, Vienna 10 July 2014.</a:t>
            </a:r>
            <a:endParaRPr lang="en-US" sz="18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4816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a-GE" sz="2400" b="1" dirty="0"/>
              <a:t>საქართველოს მთავრობის ადმინისტრაციაში, საქართველოს პარლამენტის აპარატში და საქართველოს პრეზიდენტის ადმინისტრაციაში დასაქმებულთა რიცხოვნობა</a:t>
            </a:r>
          </a:p>
        </p:txBody>
      </p:sp>
      <p:graphicFrame>
        <p:nvGraphicFramePr>
          <p:cNvPr id="4" name="შიგთავსის ჩანაცვლების ველი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9823326"/>
              </p:ext>
            </p:extLst>
          </p:nvPr>
        </p:nvGraphicFramePr>
        <p:xfrm>
          <a:off x="1715589" y="2362653"/>
          <a:ext cx="7611291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2471"/>
                <a:gridCol w="1204727"/>
                <a:gridCol w="1884093"/>
              </a:tblGrid>
              <a:tr h="333520">
                <a:tc>
                  <a:txBody>
                    <a:bodyPr/>
                    <a:lstStyle/>
                    <a:p>
                      <a:r>
                        <a:rPr lang="ka-GE" dirty="0" smtClean="0"/>
                        <a:t>დასაქმებულია:</a:t>
                      </a:r>
                      <a:endParaRPr lang="ka-G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a-GE" dirty="0" smtClean="0"/>
                        <a:t>ქალი %</a:t>
                      </a:r>
                      <a:endParaRPr lang="ka-G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a-GE" dirty="0" smtClean="0"/>
                        <a:t>კაცი %</a:t>
                      </a:r>
                      <a:endParaRPr lang="ka-GE" dirty="0"/>
                    </a:p>
                  </a:txBody>
                  <a:tcPr/>
                </a:tc>
              </a:tr>
              <a:tr h="575664">
                <a:tc>
                  <a:txBody>
                    <a:bodyPr/>
                    <a:lstStyle/>
                    <a:p>
                      <a:r>
                        <a:rPr lang="ka-GE" dirty="0" smtClean="0"/>
                        <a:t>საქართველოს მთავრობის ადმინისტრაციაში</a:t>
                      </a:r>
                      <a:endParaRPr lang="ka-G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a-GE" dirty="0" smtClean="0"/>
                        <a:t>62 %</a:t>
                      </a:r>
                      <a:endParaRPr lang="ka-G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a-GE" dirty="0" smtClean="0"/>
                        <a:t>38</a:t>
                      </a:r>
                      <a:r>
                        <a:rPr lang="ka-GE" baseline="0" dirty="0" smtClean="0"/>
                        <a:t> %</a:t>
                      </a:r>
                      <a:endParaRPr lang="ka-GE" dirty="0"/>
                    </a:p>
                  </a:txBody>
                  <a:tcPr/>
                </a:tc>
              </a:tr>
              <a:tr h="333520">
                <a:tc>
                  <a:txBody>
                    <a:bodyPr/>
                    <a:lstStyle/>
                    <a:p>
                      <a:r>
                        <a:rPr lang="ka-GE" dirty="0" smtClean="0"/>
                        <a:t>საქართველოს პარლამენტის აპარატში</a:t>
                      </a:r>
                      <a:endParaRPr lang="ka-G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a-GE" dirty="0" smtClean="0"/>
                        <a:t>55 %</a:t>
                      </a:r>
                      <a:endParaRPr lang="ka-G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a-GE" dirty="0" smtClean="0"/>
                        <a:t>45 %</a:t>
                      </a:r>
                      <a:endParaRPr lang="ka-GE" dirty="0"/>
                    </a:p>
                  </a:txBody>
                  <a:tcPr/>
                </a:tc>
              </a:tr>
              <a:tr h="575664">
                <a:tc>
                  <a:txBody>
                    <a:bodyPr/>
                    <a:lstStyle/>
                    <a:p>
                      <a:r>
                        <a:rPr lang="ka-GE" dirty="0" smtClean="0"/>
                        <a:t>საქართველოს პრეზიდენტის ადმინისტრაციაში</a:t>
                      </a:r>
                      <a:endParaRPr lang="ka-G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a-GE" dirty="0" smtClean="0"/>
                        <a:t>53 %</a:t>
                      </a:r>
                      <a:endParaRPr lang="ka-G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a-GE" dirty="0" smtClean="0"/>
                        <a:t>47 %</a:t>
                      </a:r>
                      <a:endParaRPr lang="ka-G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6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D034E-B67E-49AE-BAC6-A58FB3ABB89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5537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4642052"/>
              </p:ext>
            </p:extLst>
          </p:nvPr>
        </p:nvGraphicFramePr>
        <p:xfrm>
          <a:off x="318655" y="1066801"/>
          <a:ext cx="11665527" cy="5214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Диаграмма" r:id="rId3" imgW="5524344" imgH="3019269" progId="Excel.Chart.8">
                  <p:embed/>
                </p:oleObj>
              </mc:Choice>
              <mc:Fallback>
                <p:oleObj name="Диаграмма" r:id="rId3" imgW="5524344" imgH="3019269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655" y="1066801"/>
                        <a:ext cx="11665527" cy="521425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0" y="3019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936171" y="315539"/>
            <a:ext cx="1125582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Calibri" pitchFamily="34" charset="0"/>
              </a:rPr>
              <a:t>ხელმძღვანელ პოზიციებზე </a:t>
            </a:r>
            <a:r>
              <a:rPr lang="ka-GE" sz="1400" b="1" dirty="0">
                <a:latin typeface="Sylfaen" pitchFamily="18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ka-GE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Calibri" pitchFamily="34" charset="0"/>
              </a:rPr>
              <a:t>დასაქმებულთა გადანაწილება დაწესებულებათა სახეების მიხედვით (ძალოვანი სტრუქტურის გარეშე)</a:t>
            </a:r>
            <a:endParaRPr kumimoji="0" lang="ka-GE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896983" y="2136339"/>
            <a:ext cx="860406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a-GE" sz="2000" dirty="0"/>
              <a:t>კერძო სფეროში დასაქმებულთა რაოდენობა კი ასეა განაწილებული: </a:t>
            </a:r>
            <a:r>
              <a:rPr lang="ka-GE" sz="2000" dirty="0" smtClean="0"/>
              <a:t>2018 </a:t>
            </a:r>
            <a:r>
              <a:rPr lang="ka-GE" sz="2000" dirty="0"/>
              <a:t>წელს, დასაქმებულთა </a:t>
            </a:r>
            <a:r>
              <a:rPr lang="ka-GE" sz="2000" dirty="0" smtClean="0"/>
              <a:t>52%-</a:t>
            </a:r>
            <a:r>
              <a:rPr lang="ka-GE" sz="2000" dirty="0"/>
              <a:t>ს კაცები, ხოლო </a:t>
            </a:r>
            <a:r>
              <a:rPr lang="ka-GE" sz="2000" dirty="0" smtClean="0"/>
              <a:t>48%-</a:t>
            </a:r>
            <a:r>
              <a:rPr lang="ka-GE" sz="2000" dirty="0"/>
              <a:t>ს ქალები შეადგენდნენ. ქალები დომინირებენ ეკონომიკური საქმიანობის ისეთ სფეროში, როგორიცაა - ჯანმრთელობის დაცვა და სოციალური უზრუნველყოფა (</a:t>
            </a:r>
            <a:r>
              <a:rPr lang="ka-GE" sz="2000" dirty="0" smtClean="0"/>
              <a:t>70%), </a:t>
            </a:r>
            <a:r>
              <a:rPr lang="ka-GE" sz="2000" dirty="0"/>
              <a:t>სასტუმროები და რესტორნები </a:t>
            </a:r>
            <a:r>
              <a:rPr lang="ka-GE" sz="2000" dirty="0" smtClean="0"/>
              <a:t>(58%).  </a:t>
            </a:r>
            <a:r>
              <a:rPr lang="ka-GE" sz="2000" dirty="0"/>
              <a:t>ნაკლებად არიან წარმოდგენილი ისეთ სექტორში როგორიცაა მშენებლობა </a:t>
            </a:r>
            <a:r>
              <a:rPr lang="ka-GE" sz="2000" dirty="0" smtClean="0"/>
              <a:t>(9%), </a:t>
            </a:r>
            <a:r>
              <a:rPr lang="ka-GE" sz="2000" dirty="0"/>
              <a:t>გადამამუშავებელი მრეწველობა </a:t>
            </a:r>
            <a:r>
              <a:rPr lang="ka-GE" sz="2000" dirty="0" smtClean="0"/>
              <a:t>(41%).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1822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566057" y="1012954"/>
            <a:ext cx="1091184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4" algn="just"/>
            <a:r>
              <a:rPr lang="ka-GE" sz="2800" dirty="0" smtClean="0"/>
              <a:t>2018 </a:t>
            </a:r>
            <a:r>
              <a:rPr lang="ka-GE" sz="2800" dirty="0"/>
              <a:t>წელს, საქართველოში ქალების საშუალო თვიურმა ნომინალურმა ხელფასმა შეადგინა </a:t>
            </a:r>
            <a:r>
              <a:rPr lang="ka-GE" sz="2800" dirty="0" smtClean="0"/>
              <a:t>770 </a:t>
            </a:r>
            <a:r>
              <a:rPr lang="ka-GE" sz="2800" dirty="0"/>
              <a:t>ლარი, ხოლო კაცების - </a:t>
            </a:r>
            <a:r>
              <a:rPr lang="ka-GE" sz="2800" dirty="0" smtClean="0"/>
              <a:t>1197 </a:t>
            </a:r>
            <a:r>
              <a:rPr lang="ka-GE" sz="2800" dirty="0"/>
              <a:t>ლარი, რაც ნიშნავს რომ ქალი მამაკაცის ხელფასის </a:t>
            </a:r>
            <a:r>
              <a:rPr lang="ka-GE" sz="2800" dirty="0" smtClean="0"/>
              <a:t>64% </a:t>
            </a:r>
            <a:r>
              <a:rPr lang="ka-GE" sz="2800" dirty="0"/>
              <a:t>იღებს, </a:t>
            </a:r>
            <a:r>
              <a:rPr lang="ka-GE" sz="2800" dirty="0" smtClean="0"/>
              <a:t>36%-</a:t>
            </a:r>
            <a:r>
              <a:rPr lang="ka-GE" sz="2800" dirty="0"/>
              <a:t>ით ნაკლებს ვიდრე მამაკაცი.</a:t>
            </a:r>
            <a:endParaRPr lang="ka-GE" sz="2800" b="1" dirty="0">
              <a:latin typeface="!BPG! DejaVu Sans" panose="020B0603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15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D034E-B67E-49AE-BAC6-A58FB3ABB89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Номер слайда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6" name="Group 12"/>
          <p:cNvGrpSpPr/>
          <p:nvPr/>
        </p:nvGrpSpPr>
        <p:grpSpPr>
          <a:xfrm>
            <a:off x="1080654" y="1427016"/>
            <a:ext cx="10086110" cy="4433454"/>
            <a:chOff x="556203" y="2317947"/>
            <a:chExt cx="10821880" cy="1664147"/>
          </a:xfrm>
        </p:grpSpPr>
        <p:sp>
          <p:nvSpPr>
            <p:cNvPr id="17" name="TextBox 16"/>
            <p:cNvSpPr txBox="1"/>
            <p:nvPr/>
          </p:nvSpPr>
          <p:spPr>
            <a:xfrm>
              <a:off x="556203" y="2317947"/>
              <a:ext cx="10821880" cy="1005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4" algn="just"/>
              <a:r>
                <a:rPr lang="ka-GE" sz="2400" dirty="0" smtClean="0"/>
                <a:t>სიღარიბის მაღალი დონე კვლავაც რჩება ქვეყნის ძირითად სოციალურ გამოწვევად. სოციალური სააგენტოს 2018 წლის მონაცემების მიხედვით, საარსებო შემწეობას საქართველოში იღებს 145 650 ოჯახი (13,6%), ჯამში 479 134 პირი. საარსებო შემწეობის მიმღებ პირიდან 261 986  ქალია (54.5%) და 217 148 კაცი (45.5%), და ეს მონაცემები იცვლება რეგიონების მიხედვით.</a:t>
              </a:r>
              <a:endParaRPr lang="ka-GE" sz="2400" b="1" dirty="0" smtClean="0">
                <a:latin typeface="!BPG! DejaVu Sans" panose="020B0603030804020204" pitchFamily="34" charset="0"/>
              </a:endParaRPr>
            </a:p>
          </p:txBody>
        </p:sp>
        <p:cxnSp>
          <p:nvCxnSpPr>
            <p:cNvPr id="18" name="Straight Connector 29"/>
            <p:cNvCxnSpPr/>
            <p:nvPr/>
          </p:nvCxnSpPr>
          <p:spPr>
            <a:xfrm>
              <a:off x="1069181" y="3982094"/>
              <a:ext cx="1005363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30"/>
            <p:cNvSpPr/>
            <p:nvPr/>
          </p:nvSpPr>
          <p:spPr>
            <a:xfrm>
              <a:off x="723900" y="3376827"/>
              <a:ext cx="209550" cy="209550"/>
            </a:xfrm>
            <a:prstGeom prst="ellipse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Slide Number Placeholder 3"/>
          <p:cNvSpPr txBox="1">
            <a:spLocks/>
          </p:cNvSpPr>
          <p:nvPr/>
        </p:nvSpPr>
        <p:spPr>
          <a:xfrm>
            <a:off x="8763000" y="65087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Slide Number Placeholder 3"/>
          <p:cNvSpPr txBox="1">
            <a:spLocks/>
          </p:cNvSpPr>
          <p:nvPr/>
        </p:nvSpPr>
        <p:spPr>
          <a:xfrm>
            <a:off x="8915400" y="66611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D034E-B67E-49AE-BAC6-A58FB3ABB8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1948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D034E-B67E-49AE-BAC6-A58FB3ABB89A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" name="Содержимое 3" descr="8-marti (1)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8670"/>
            <a:ext cx="12192000" cy="592933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048000" y="1"/>
            <a:ext cx="73567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b="1" dirty="0" smtClean="0"/>
              <a:t>ქალისა და მამაკაცის განსხვავებული შრომითი მოდელები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87533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just"/>
            <a:r>
              <a:rPr lang="ka-GE" sz="2800" dirty="0"/>
              <a:t>მსოფლიოს 775 მილიონი  გაუნათლებელი მოსახლების 2/3 ქალები არიან და  ზოგიერთი ქვეყანა კარგავს ერთ მილიარდზე მეტ დოლარს, იმის გამო რომ  გოგონებს და ბიჭებს არ აძლევს თანაბარი განათლების მიღების </a:t>
            </a:r>
            <a:r>
              <a:rPr lang="ka-GE" sz="2800" dirty="0" smtClean="0"/>
              <a:t>საშუალებას</a:t>
            </a:r>
            <a:r>
              <a:rPr lang="en-US" sz="2800" dirty="0" smtClean="0"/>
              <a:t>.</a:t>
            </a:r>
            <a:br>
              <a:rPr lang="en-US" sz="2800" dirty="0" smtClean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18518042"/>
      </p:ext>
    </p:extLst>
  </p:cSld>
  <p:clrMapOvr>
    <a:masterClrMapping/>
  </p:clrMapOvr>
</p:sld>
</file>

<file path=ppt/theme/theme1.xml><?xml version="1.0" encoding="utf-8"?>
<a:theme xmlns:a="http://schemas.openxmlformats.org/drawingml/2006/main" name="რეტროსპექტივა">
  <a:themeElements>
    <a:clrScheme name="რეტროსპექტივა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რეტროსპექტივა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რეტროსპექტივა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676</TotalTime>
  <Words>928</Words>
  <Application>Microsoft Office PowerPoint</Application>
  <PresentationFormat>Произвольный</PresentationFormat>
  <Paragraphs>156</Paragraphs>
  <Slides>20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რეტროსპექტივა</vt:lpstr>
      <vt:lpstr>Диаграмма</vt:lpstr>
      <vt:lpstr>ქალი, როგორც ღირებული აქტივი</vt:lpstr>
      <vt:lpstr>ქალები თვითმმართველობებში</vt:lpstr>
      <vt:lpstr>საქართველოს მთავრობის ადმინისტრაციაში, საქართველოს პარლამენტის აპარატში და საქართველოს პრეზიდენტის ადმინისტრაციაში დასაქმებულთა რიცხოვნობა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მსოფლიოს 775 მილიონი  გაუნათლებელი მოსახლების 2/3 ქალები არიან და  ზოგიერთი ქვეყანა კარგავს ერთ მილიარდზე მეტ დოლარს, იმის გამო რომ  გოგონებს და ბიჭებს არ აძლევს თანაბარი განათლების მიღების საშუალებას. </vt:lpstr>
      <vt:lpstr>კვოტები ქალთა პოლიტიკური წარმომადგენლობის გასაზრდელად</vt:lpstr>
      <vt:lpstr>საზღვარგარეთის ქვეყნების პრაქტიკა</vt:lpstr>
      <vt:lpstr>გენდერული კვოტების დადებითი მხარეები</vt:lpstr>
      <vt:lpstr>Презентация PowerPoint</vt:lpstr>
      <vt:lpstr>კანონმდებლობა გენდერულ რაკურსში</vt:lpstr>
      <vt:lpstr>Презентация PowerPoint</vt:lpstr>
      <vt:lpstr>გენდერული მეინსტრიმინგი</vt:lpstr>
      <vt:lpstr>გენდერული ბიუჯეტირება</vt:lpstr>
      <vt:lpstr>Презентация PowerPoint</vt:lpstr>
      <vt:lpstr>Презентация PowerPoint</vt:lpstr>
      <vt:lpstr>გამოყენებული ლიტერატურა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ქალი და პოლიტიკა</dc:title>
  <dc:creator>USER</dc:creator>
  <cp:lastModifiedBy>AVAZA</cp:lastModifiedBy>
  <cp:revision>40</cp:revision>
  <dcterms:created xsi:type="dcterms:W3CDTF">2019-04-01T08:28:19Z</dcterms:created>
  <dcterms:modified xsi:type="dcterms:W3CDTF">2019-07-18T18:45:39Z</dcterms:modified>
</cp:coreProperties>
</file>