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12167"/>
          </a:xfrm>
        </p:spPr>
        <p:txBody>
          <a:bodyPr>
            <a:noAutofit/>
          </a:bodyPr>
          <a:lstStyle/>
          <a:p>
            <a:r>
              <a:rPr lang="ka-GE" sz="1800" b="1" dirty="0" smtClean="0"/>
              <a:t/>
            </a:r>
            <a:br>
              <a:rPr lang="ka-GE" sz="1800" b="1" dirty="0" smtClean="0"/>
            </a:br>
            <a:r>
              <a:rPr lang="ka-GE" sz="1800" b="1" dirty="0" smtClean="0"/>
              <a:t/>
            </a:r>
            <a:br>
              <a:rPr lang="ka-GE" sz="1800" b="1" dirty="0" smtClean="0"/>
            </a:br>
            <a:r>
              <a:rPr lang="ka-GE" sz="1800" b="1" dirty="0"/>
              <a:t/>
            </a:r>
            <a:br>
              <a:rPr lang="ka-GE" sz="1800" b="1" dirty="0"/>
            </a:br>
            <a:r>
              <a:rPr lang="ka-GE" sz="1800" b="1" dirty="0" smtClean="0"/>
              <a:t/>
            </a:r>
            <a:br>
              <a:rPr lang="ka-GE" sz="1800" b="1" dirty="0" smtClean="0"/>
            </a:br>
            <a:r>
              <a:rPr lang="ka-GE" sz="1800" b="1" dirty="0" smtClean="0"/>
              <a:t>ბათუმის   შოთა   რუსთაველის  სახელმწიფო  უნივერსიტეტი </a:t>
            </a:r>
            <a:br>
              <a:rPr lang="ka-GE" sz="1800" b="1" dirty="0" smtClean="0"/>
            </a:br>
            <a:r>
              <a:rPr lang="ka-GE" sz="1800" b="1" dirty="0" smtClean="0"/>
              <a:t>ეკონომიკისა და ბიზნესის ფაკულტეტი</a:t>
            </a:r>
            <a:br>
              <a:rPr lang="ka-GE" sz="1800" b="1" dirty="0" smtClean="0"/>
            </a:br>
            <a:r>
              <a:rPr lang="ka-GE" sz="1800" b="1" dirty="0" smtClean="0"/>
              <a:t>ბიზნესის ადმინისტრირების, მენეჯმენტის და მარკეტინგის დარგობრივი დეპარტამენტი</a:t>
            </a:r>
            <a:br>
              <a:rPr lang="ka-GE" sz="1800" b="1" dirty="0" smtClean="0"/>
            </a:br>
            <a:r>
              <a:rPr lang="ka-GE" sz="1800" b="1" dirty="0"/>
              <a:t/>
            </a:r>
            <a:br>
              <a:rPr lang="ka-GE" sz="1800" b="1" dirty="0"/>
            </a:br>
            <a:r>
              <a:rPr lang="ka-GE" sz="1800" b="1" dirty="0"/>
              <a:t/>
            </a:r>
            <a:br>
              <a:rPr lang="ka-GE" sz="1800" b="1" dirty="0"/>
            </a:br>
            <a:r>
              <a:rPr lang="ka-GE" sz="1800" b="1" dirty="0"/>
              <a:t/>
            </a:r>
            <a:br>
              <a:rPr lang="ka-GE" sz="1800" b="1" dirty="0"/>
            </a:b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fontScale="85000" lnSpcReduction="20000"/>
          </a:bodyPr>
          <a:lstStyle/>
          <a:p>
            <a:endParaRPr lang="ka-GE" sz="2200" b="1" dirty="0" smtClean="0">
              <a:solidFill>
                <a:schemeClr val="tx1"/>
              </a:solidFill>
            </a:endParaRPr>
          </a:p>
          <a:p>
            <a:r>
              <a:rPr lang="en-US" sz="2200" b="1" dirty="0" err="1" smtClean="0">
                <a:solidFill>
                  <a:schemeClr val="tx1"/>
                </a:solidFill>
              </a:rPr>
              <a:t>სამეცნიერო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სემინარი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თემაზე</a:t>
            </a:r>
            <a:r>
              <a:rPr lang="en-US" sz="2200" b="1" dirty="0" smtClean="0">
                <a:solidFill>
                  <a:schemeClr val="tx1"/>
                </a:solidFill>
              </a:rPr>
              <a:t>:</a:t>
            </a:r>
            <a:endParaRPr lang="ka-GE" sz="2200" b="1" dirty="0" smtClean="0">
              <a:solidFill>
                <a:schemeClr val="tx1"/>
              </a:solidFill>
            </a:endParaRPr>
          </a:p>
          <a:p>
            <a:r>
              <a:rPr lang="ka-GE" sz="2200" b="1" dirty="0" smtClean="0">
                <a:solidFill>
                  <a:schemeClr val="tx1"/>
                </a:solidFill>
              </a:rPr>
              <a:t> </a:t>
            </a:r>
            <a:r>
              <a:rPr lang="ka-GE" sz="2200" b="1" dirty="0">
                <a:solidFill>
                  <a:schemeClr val="tx1"/>
                </a:solidFill>
              </a:rPr>
              <a:t>,,საქართველოს საპენსიო სისტემის ფორმირების </a:t>
            </a:r>
            <a:endParaRPr lang="ka-GE" sz="2200" b="1" dirty="0" smtClean="0">
              <a:solidFill>
                <a:schemeClr val="tx1"/>
              </a:solidFill>
            </a:endParaRPr>
          </a:p>
          <a:p>
            <a:r>
              <a:rPr lang="ka-GE" sz="2200" b="1" dirty="0" smtClean="0">
                <a:solidFill>
                  <a:schemeClr val="tx1"/>
                </a:solidFill>
              </a:rPr>
              <a:t>შუქ-ჩრდილები</a:t>
            </a:r>
            <a:r>
              <a:rPr lang="ka-GE" sz="2200" b="1" dirty="0">
                <a:solidFill>
                  <a:schemeClr val="tx1"/>
                </a:solidFill>
              </a:rPr>
              <a:t>’’</a:t>
            </a:r>
            <a:r>
              <a:rPr lang="en-US" sz="2200" b="1" dirty="0">
                <a:solidFill>
                  <a:schemeClr val="tx1"/>
                </a:solidFill>
              </a:rPr>
              <a:t>, </a:t>
            </a:r>
            <a:endParaRPr lang="ka-GE" sz="2200" b="1" dirty="0" smtClean="0">
              <a:solidFill>
                <a:schemeClr val="tx1"/>
              </a:solidFill>
            </a:endParaRPr>
          </a:p>
          <a:p>
            <a:r>
              <a:rPr lang="ka-GE" sz="2200" b="1" dirty="0">
                <a:solidFill>
                  <a:schemeClr val="tx1"/>
                </a:solidFill>
              </a:rPr>
              <a:t/>
            </a:r>
            <a:br>
              <a:rPr lang="ka-GE" sz="2200" b="1" dirty="0">
                <a:solidFill>
                  <a:schemeClr val="tx1"/>
                </a:solidFill>
              </a:rPr>
            </a:br>
            <a:r>
              <a:rPr lang="en-US" sz="2200" b="1" dirty="0" err="1">
                <a:solidFill>
                  <a:schemeClr val="tx1"/>
                </a:solidFill>
              </a:rPr>
              <a:t>ასოცირებული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პროფესორი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ka-GE" sz="2200" b="1" dirty="0">
                <a:solidFill>
                  <a:schemeClr val="tx1"/>
                </a:solidFill>
              </a:rPr>
              <a:t>ირმა  ჩხაიძე</a:t>
            </a:r>
            <a:r>
              <a:rPr lang="en-US" sz="2200" b="1" dirty="0" smtClean="0">
                <a:solidFill>
                  <a:schemeClr val="tx1"/>
                </a:solidFill>
              </a:rPr>
              <a:t>,</a:t>
            </a:r>
            <a:r>
              <a:rPr lang="ka-GE" sz="22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ka-GE" sz="2200" b="1" dirty="0" smtClean="0">
                <a:solidFill>
                  <a:schemeClr val="tx1"/>
                </a:solidFill>
              </a:rPr>
              <a:t>ბათუმი </a:t>
            </a:r>
            <a:r>
              <a:rPr lang="en-US" sz="2200" b="1" dirty="0" smtClean="0">
                <a:solidFill>
                  <a:schemeClr val="tx1"/>
                </a:solidFill>
              </a:rPr>
              <a:t>2019</a:t>
            </a:r>
            <a:endParaRPr lang="en-US" sz="2200" dirty="0">
              <a:solidFill>
                <a:schemeClr val="tx1"/>
              </a:solidFill>
            </a:endParaRPr>
          </a:p>
          <a:p>
            <a:endParaRPr lang="ka-GE" b="1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194421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85961"/>
            <a:ext cx="2232248" cy="203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744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ka-GE" sz="2000" dirty="0"/>
              <a:t>საქართველოს ხელისუფლების მიერ საპენსიო უზრუნველყოფის სისტემაში განხორციელებული:</a:t>
            </a:r>
            <a:br>
              <a:rPr lang="ka-GE" sz="2000" dirty="0"/>
            </a:b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/>
              <a:t>მეოთხე ,,რეფორმირებადი“ </a:t>
            </a:r>
            <a:r>
              <a:rPr lang="ka-GE" sz="2000" b="1" dirty="0" smtClean="0"/>
              <a:t>ეტაპის საბოლოო შედეგი ითვალისწინებს: </a:t>
            </a:r>
          </a:p>
          <a:p>
            <a:pPr algn="ctr"/>
            <a:endParaRPr lang="ka-GE" sz="2000" b="1" dirty="0" smtClean="0"/>
          </a:p>
          <a:p>
            <a:pPr algn="just"/>
            <a:r>
              <a:rPr lang="ka-GE" sz="2000" dirty="0" smtClean="0"/>
              <a:t>ეტაპების </a:t>
            </a:r>
            <a:r>
              <a:rPr lang="ka-GE" sz="2000" dirty="0"/>
              <a:t>თანმიმდევრულ განხორციელებას </a:t>
            </a:r>
            <a:r>
              <a:rPr lang="ka-GE" sz="2200" dirty="0"/>
              <a:t>და წლების შემდეგ სისტემის ეფექტიანობის დადგენას. </a:t>
            </a:r>
            <a:endParaRPr lang="ka-GE" sz="2200" dirty="0" smtClean="0"/>
          </a:p>
          <a:p>
            <a:pPr algn="just"/>
            <a:endParaRPr lang="ka-GE" sz="2200" dirty="0" smtClean="0"/>
          </a:p>
          <a:p>
            <a:pPr algn="just"/>
            <a:r>
              <a:rPr lang="ka-GE" sz="2000" b="1" dirty="0" smtClean="0"/>
              <a:t>საპენსიო </a:t>
            </a:r>
            <a:r>
              <a:rPr lang="ka-GE" sz="2000" b="1" dirty="0"/>
              <a:t>სისტემის  რეფორმირების პირველი ეტაპი </a:t>
            </a:r>
            <a:r>
              <a:rPr lang="ka-GE" sz="2000" dirty="0"/>
              <a:t>იმყოფება მიმდინარე პროცესში და საფუძვლად ითვალისწინებს  საპენსიო სააგენტოს სისტემაში გაწევრიანებული  ხალხის და ანგარიშზე სრულად არსებული თანხის ოდენობის  </a:t>
            </a:r>
            <a:r>
              <a:rPr lang="ka-GE" sz="2000" dirty="0" smtClean="0"/>
              <a:t>დადგენას.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6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საპენსიო სააგენტოს </a:t>
            </a:r>
            <a:r>
              <a:rPr lang="ka-GE" sz="2000" b="1" dirty="0" smtClean="0"/>
              <a:t>მონაცემებით:</a:t>
            </a:r>
            <a:endParaRPr lang="en-US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000" dirty="0"/>
              <a:t>23.04. 2019 </a:t>
            </a:r>
            <a:r>
              <a:rPr lang="ka-GE" sz="2000" dirty="0" smtClean="0"/>
              <a:t>წელს:</a:t>
            </a:r>
          </a:p>
          <a:p>
            <a:r>
              <a:rPr lang="ka-GE" sz="2000" dirty="0" smtClean="0"/>
              <a:t>-საპენსიო </a:t>
            </a:r>
            <a:r>
              <a:rPr lang="ka-GE" sz="2000" dirty="0"/>
              <a:t>სისტემაში გაწევრიანებული </a:t>
            </a:r>
            <a:r>
              <a:rPr lang="ka-GE" sz="2000" dirty="0" smtClean="0"/>
              <a:t>იყო- 750 </a:t>
            </a:r>
            <a:r>
              <a:rPr lang="ka-GE" sz="2000" dirty="0"/>
              <a:t>000 </a:t>
            </a:r>
            <a:r>
              <a:rPr lang="ka-GE" sz="2000" dirty="0" smtClean="0"/>
              <a:t>ადამიანი;</a:t>
            </a:r>
          </a:p>
          <a:p>
            <a:r>
              <a:rPr lang="ka-GE" sz="2000" dirty="0" smtClean="0"/>
              <a:t>-საპენსიო </a:t>
            </a:r>
            <a:r>
              <a:rPr lang="ka-GE" sz="2000" dirty="0"/>
              <a:t>შენატენების მოცულობა </a:t>
            </a:r>
            <a:r>
              <a:rPr lang="ka-GE" sz="2000" dirty="0" smtClean="0"/>
              <a:t>შეადგენდა- </a:t>
            </a:r>
            <a:r>
              <a:rPr lang="ka-GE" sz="2000" dirty="0"/>
              <a:t>175 მილიონ </a:t>
            </a:r>
            <a:r>
              <a:rPr lang="ka-GE" sz="2000" dirty="0" smtClean="0"/>
              <a:t>ლარს; -სისტემიდან </a:t>
            </a:r>
            <a:r>
              <a:rPr lang="ka-GE" sz="2000" dirty="0"/>
              <a:t>ამ ეტაპზე გავიდა 2900 ადამიანი ანუ სისტემაში გაწევრიანებულ ადამიანთა 0.4</a:t>
            </a:r>
            <a:r>
              <a:rPr lang="ka-GE" sz="2000" dirty="0" smtClean="0"/>
              <a:t>%;</a:t>
            </a:r>
          </a:p>
          <a:p>
            <a:r>
              <a:rPr lang="ka-GE" sz="2000" dirty="0" smtClean="0"/>
              <a:t>4.07.2019 წელს:</a:t>
            </a:r>
          </a:p>
          <a:p>
            <a:r>
              <a:rPr lang="ka-GE" sz="2000" dirty="0" smtClean="0"/>
              <a:t>-საპენსიო </a:t>
            </a:r>
            <a:r>
              <a:rPr lang="ka-GE" sz="2000" dirty="0"/>
              <a:t>სქემაში ჩართულია  53 940 ორგანიზაცია და  ანგარიშზე  სრულად 265 მილიონი ლარის დანაზოგებია </a:t>
            </a:r>
            <a:r>
              <a:rPr lang="ka-GE" sz="2000" dirty="0" smtClean="0"/>
              <a:t>მობილიზებული; </a:t>
            </a:r>
          </a:p>
          <a:p>
            <a:r>
              <a:rPr lang="ka-GE" sz="2000" dirty="0" smtClean="0"/>
              <a:t>-საპენსიო </a:t>
            </a:r>
            <a:r>
              <a:rPr lang="ka-GE" sz="2000" dirty="0"/>
              <a:t>სააგენტოს სისტემაში გაწევრიანებული 828 ათასი ადამიანიდან უკან  დაახლოებით გავიდა  13%-</a:t>
            </a:r>
            <a:r>
              <a:rPr lang="ka-GE" sz="2000" dirty="0" smtClean="0"/>
              <a:t>ი.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1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ka-GE" sz="2000" dirty="0" smtClean="0"/>
              <a:t>საქართველოში ამოქმედებული საპენსიო სისტემა მსოფლიოს </a:t>
            </a:r>
            <a:r>
              <a:rPr lang="ka-GE" sz="2000" dirty="0"/>
              <a:t>ქვეყნების გამოცდილებების საფუძველზე შესაძლებელია დაექვემდებაროს ორგვარ </a:t>
            </a:r>
            <a:r>
              <a:rPr lang="ka-GE" sz="2000" dirty="0" smtClean="0"/>
              <a:t>განხილვას: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ka-GE" sz="2900" b="1" dirty="0" smtClean="0"/>
              <a:t>ერთი </a:t>
            </a:r>
            <a:r>
              <a:rPr lang="ka-GE" sz="2900" b="1" dirty="0"/>
              <a:t>მხრივ მიზანშეწონილია განიხილებოდეს წარმატებული </a:t>
            </a:r>
            <a:r>
              <a:rPr lang="ka-GE" sz="2900" b="1" dirty="0" smtClean="0"/>
              <a:t>ქვეყნების: </a:t>
            </a:r>
            <a:r>
              <a:rPr lang="ka-GE" sz="2900" dirty="0"/>
              <a:t>ავსტრალის, დანის, ესტონეთის, ფინეთის, ისლანდის, ისრაელის, ნორვეგის, პოლონეთის, სლოვაკეთის, შვედეთის, შვეიცარის (დაგროვებით საპენსიო სქემაში სავალდებულოა მონაწილეობის მიღება. სახელმწიფო პენსიასთან ერთად) იტალის, ახალი ზელანდის, დიდი ბრიტანეთის (დაგროვებით პენსიაში მონაწილეობა ნებაყოფლობითი) მაგალითებზე</a:t>
            </a:r>
            <a:r>
              <a:rPr lang="ka-GE" sz="2900" b="1" dirty="0" smtClean="0"/>
              <a:t>.</a:t>
            </a:r>
          </a:p>
          <a:p>
            <a:pPr algn="just"/>
            <a:endParaRPr lang="en-US" sz="2900" dirty="0"/>
          </a:p>
          <a:p>
            <a:pPr algn="just"/>
            <a:r>
              <a:rPr lang="ka-GE" sz="2900" b="1" dirty="0" smtClean="0"/>
              <a:t>მეორე მხრივ მისი განხილვა შეუძლებელია მოსალოდნელი </a:t>
            </a:r>
            <a:r>
              <a:rPr lang="ka-GE" sz="2900" b="1" dirty="0"/>
              <a:t>რისკების </a:t>
            </a:r>
            <a:r>
              <a:rPr lang="ka-GE" sz="2900" b="1" dirty="0" smtClean="0"/>
              <a:t>გარეშე</a:t>
            </a:r>
            <a:r>
              <a:rPr lang="ka-GE" sz="2900" dirty="0" smtClean="0"/>
              <a:t>.  აღნიშნულზე </a:t>
            </a:r>
            <a:r>
              <a:rPr lang="ka-GE" sz="2900" dirty="0"/>
              <a:t>მეტყველებს ეკონომიკის დარგის ექსპერტების კრიტიკული შეფასებები უნგრეთისა და პოლონეთის მაგალითზე (საპენსიო სიტემაში დაგროვილი თანხა ფაქტობრივად უნგრეთის მოსახლეობამ 100 %-ით იზარალა, ხოლო პოლონეთის მოსახლეობამ 50 %-ით, რომლის მიზეზად სახელდება ის, რომ  სახელმწიფოებმა დეფიციტური ხარჯვის დროს მოსახლეობის მიერ ფონდში დაგროვილი თანხა გამოიყენეს). 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1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ექსპერტთა </a:t>
            </a:r>
            <a:r>
              <a:rPr lang="ka-GE" sz="2000" b="1" dirty="0" smtClean="0"/>
              <a:t>შეფასებებით:</a:t>
            </a:r>
            <a:endParaRPr lang="en-US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a-GE" sz="2000" dirty="0" smtClean="0"/>
              <a:t>მსოფლიო </a:t>
            </a:r>
            <a:r>
              <a:rPr lang="ka-GE" sz="2000" dirty="0"/>
              <a:t>ქვეყნების მსგავსად საქართველოში არსებულმა რთულმა სოციალურ-ეკონომიკურმა პირობებმა მართალია განაპირობა ქვეყანაში ფართომასშტაბიანი ეკონომიკური </a:t>
            </a:r>
            <a:r>
              <a:rPr lang="ka-GE" sz="2000" dirty="0" smtClean="0"/>
              <a:t>პროექტის ,,დაგროვებითი </a:t>
            </a:r>
            <a:r>
              <a:rPr lang="ka-GE" sz="2000" dirty="0"/>
              <a:t>საპენსიო </a:t>
            </a:r>
            <a:r>
              <a:rPr lang="ka-GE" sz="2000" dirty="0" smtClean="0"/>
              <a:t>რეფორმის’’ </a:t>
            </a:r>
            <a:r>
              <a:rPr lang="ka-GE" sz="2000" dirty="0"/>
              <a:t>განხორციელების აუცილებლობა, რომელიც </a:t>
            </a:r>
            <a:r>
              <a:rPr lang="ka-GE" sz="2000" dirty="0" smtClean="0"/>
              <a:t>ხასიათდება </a:t>
            </a:r>
            <a:r>
              <a:rPr lang="ka-GE" sz="2000" dirty="0"/>
              <a:t>მაღალი სოციალური მნიშვნელობით და წარმოადგენს  საზოგადოებრივი ინტერესის სფეროს. თუმცა განვითარებული ქვეყნებისაგან განსხვავებით საქართველოში მოცემული რეფორმა ვერ იქნება წარმატებული, რასაც განაპირობებს ქვეყანაში ფაქტობრივად არსებული კერძო დანაზოგების/შიდა ინვესტიციებისა და სავალუტო კრიზისის ფონი, ეკონომიკაში არსებული ინფლაცია და დიდი რისკები, რამაც შეიძლება გამოიწვიოს დაგროვილი რესურსის გაუფასურება, ფასიანი ქაღალდების ბაზრის განუვითარებლობა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172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ka-GE" sz="1800" b="1" dirty="0" smtClean="0"/>
              <a:t/>
            </a:r>
            <a:br>
              <a:rPr lang="ka-GE" sz="1800" b="1" dirty="0" smtClean="0"/>
            </a:br>
            <a:r>
              <a:rPr lang="ka-GE" sz="1800" b="1" dirty="0" smtClean="0"/>
              <a:t/>
            </a:r>
            <a:br>
              <a:rPr lang="ka-GE" sz="1800" b="1" dirty="0" smtClean="0"/>
            </a:br>
            <a:r>
              <a:rPr lang="ka-GE" sz="1800" b="1" dirty="0"/>
              <a:t/>
            </a:r>
            <a:br>
              <a:rPr lang="ka-GE" sz="1800" b="1" dirty="0"/>
            </a:br>
            <a:r>
              <a:rPr lang="ka-GE" sz="2200" b="1" dirty="0" smtClean="0"/>
              <a:t>სასემინარო   თემის  </a:t>
            </a:r>
            <a:r>
              <a:rPr lang="ka-GE" sz="2200" b="1" dirty="0"/>
              <a:t>კვლევის მიზანია: </a:t>
            </a:r>
            <a:br>
              <a:rPr lang="ka-GE" sz="2200" b="1" dirty="0"/>
            </a:br>
            <a:r>
              <a:rPr lang="ka-GE" sz="2200" dirty="0"/>
              <a:t/>
            </a:r>
            <a:br>
              <a:rPr lang="ka-GE" sz="2200" dirty="0"/>
            </a:br>
            <a:endParaRPr lang="en-US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a-GE" sz="2000" b="1" dirty="0" smtClean="0"/>
              <a:t>გაანალიზდეს:</a:t>
            </a:r>
          </a:p>
          <a:p>
            <a:pPr marL="0" indent="0" algn="just">
              <a:buNone/>
            </a:pPr>
            <a:r>
              <a:rPr lang="ka-GE" sz="2000" dirty="0" smtClean="0"/>
              <a:t> </a:t>
            </a:r>
            <a:r>
              <a:rPr lang="ka-GE" sz="2000" dirty="0"/>
              <a:t>1998 წლიდან  დღემდე საქართველოს საპენსიო უზრუნველყოფის სისტემაში  მიმდინარე რეფორმირებადი პრცესი</a:t>
            </a:r>
            <a:r>
              <a:rPr lang="en-US" sz="2000" dirty="0"/>
              <a:t>, </a:t>
            </a:r>
            <a:r>
              <a:rPr lang="en-US" sz="2000" dirty="0" err="1"/>
              <a:t>რომელიც</a:t>
            </a:r>
            <a:r>
              <a:rPr lang="en-US" sz="2000" dirty="0"/>
              <a:t> </a:t>
            </a:r>
            <a:r>
              <a:rPr lang="en-US" sz="2000" dirty="0" err="1"/>
              <a:t>ჩამოყალიბდა</a:t>
            </a:r>
            <a:r>
              <a:rPr lang="en-US" sz="2000" dirty="0"/>
              <a:t> </a:t>
            </a:r>
            <a:r>
              <a:rPr lang="en-US" sz="2000" dirty="0" err="1"/>
              <a:t>რეფორმირების</a:t>
            </a:r>
            <a:r>
              <a:rPr lang="en-US" sz="2000" dirty="0"/>
              <a:t>  </a:t>
            </a:r>
            <a:r>
              <a:rPr lang="ka-GE" sz="2000" dirty="0"/>
              <a:t>ოთხ ეტაპად და მოიცავს </a:t>
            </a:r>
            <a:r>
              <a:rPr lang="ka-GE" sz="2000" dirty="0" smtClean="0"/>
              <a:t>მე-20 საუკუნის 90-იანი </a:t>
            </a:r>
            <a:r>
              <a:rPr lang="ka-GE" sz="2000" dirty="0"/>
              <a:t>წლიდან  დღემდე საპენსიო სისტემაში მიმდინარე </a:t>
            </a:r>
            <a:r>
              <a:rPr lang="ka-GE" sz="2000" dirty="0" smtClean="0"/>
              <a:t>პრცესებს.</a:t>
            </a:r>
            <a:endParaRPr lang="en-US" sz="20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912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კვლევის მიზნის მიღწევისათვის განსახორციელებელი </a:t>
            </a:r>
            <a:r>
              <a:rPr lang="ka-GE" sz="2000" b="1" dirty="0" smtClean="0"/>
              <a:t/>
            </a:r>
            <a:br>
              <a:rPr lang="ka-GE" sz="2000" b="1" dirty="0" smtClean="0"/>
            </a:br>
            <a:r>
              <a:rPr lang="ka-GE" sz="2000" b="1" dirty="0" smtClean="0"/>
              <a:t>ამოცანებია</a:t>
            </a:r>
            <a:r>
              <a:rPr lang="ka-GE" sz="2000" b="1" dirty="0"/>
              <a:t>: </a:t>
            </a:r>
            <a:endParaRPr lang="en-US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 smtClean="0"/>
              <a:t>დადგინდეს:</a:t>
            </a:r>
          </a:p>
          <a:p>
            <a:pPr algn="just"/>
            <a:r>
              <a:rPr lang="ka-GE" sz="2000" dirty="0" smtClean="0"/>
              <a:t> </a:t>
            </a:r>
            <a:r>
              <a:rPr lang="ka-GE" sz="2000" dirty="0"/>
              <a:t>1998 წლიდან 2003 წლამდე საპენსიო დავალიანებების მიზეზები და 2004 წლიდან სოციალური მემკვიდრეობითობის სამართლებრივი პრინციპის აღდგენის გზები; </a:t>
            </a:r>
            <a:endParaRPr lang="ka-GE" sz="2000" dirty="0" smtClean="0"/>
          </a:p>
          <a:p>
            <a:pPr algn="ctr"/>
            <a:r>
              <a:rPr lang="ka-GE" sz="2000" b="1" dirty="0" smtClean="0"/>
              <a:t>განისაზღვროს:</a:t>
            </a:r>
          </a:p>
          <a:p>
            <a:pPr algn="just"/>
            <a:r>
              <a:rPr lang="ka-GE" sz="2000" dirty="0" smtClean="0"/>
              <a:t> </a:t>
            </a:r>
            <a:r>
              <a:rPr lang="ka-GE" sz="2000" dirty="0"/>
              <a:t>თუ სახელმწიფოს მიერ განსახორციელებელი სოციალური და ეკონომიკური მემკვიდრეობითობის სამართლებრივი პრინციპის დაცვით, როგორ და რა ხარისხით იქმნება ,,მომლოდინეთათვის“ </a:t>
            </a:r>
            <a:r>
              <a:rPr lang="ka-GE" sz="2000" dirty="0" smtClean="0"/>
              <a:t>სახელმწიფოს </a:t>
            </a:r>
            <a:r>
              <a:rPr lang="ka-GE" sz="2000" dirty="0"/>
              <a:t>მიერ შექმნილი ,,არაწინააღმდეგობრივად“ გამოყენებული კეთილდღეობა.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702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კვლევის მიზნის მიღწევისათვის </a:t>
            </a:r>
            <a:r>
              <a:rPr lang="ka-GE" sz="2000" b="1" dirty="0" smtClean="0"/>
              <a:t>განსახორციელებელი</a:t>
            </a:r>
            <a:br>
              <a:rPr lang="ka-GE" sz="2000" b="1" dirty="0" smtClean="0"/>
            </a:br>
            <a:r>
              <a:rPr lang="ka-GE" sz="2000" b="1" dirty="0" smtClean="0"/>
              <a:t> </a:t>
            </a:r>
            <a:r>
              <a:rPr lang="ka-GE" sz="2000" b="1" dirty="0"/>
              <a:t>ამოცანებია: 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 smtClean="0"/>
              <a:t>გაანალიზდეს:</a:t>
            </a:r>
          </a:p>
          <a:p>
            <a:pPr algn="just"/>
            <a:r>
              <a:rPr lang="ka-GE" sz="2000" dirty="0" smtClean="0"/>
              <a:t>1.2005-2006  </a:t>
            </a:r>
            <a:r>
              <a:rPr lang="ka-GE" sz="2000" dirty="0"/>
              <a:t>წლებში </a:t>
            </a:r>
            <a:r>
              <a:rPr lang="ka-GE" sz="2000" dirty="0" smtClean="0"/>
              <a:t>სოციალური </a:t>
            </a:r>
            <a:r>
              <a:rPr lang="ka-GE" sz="2000" dirty="0"/>
              <a:t>მემკვიდრეობითობის სამართლებრივი პრინციპის შენარჩუნების, </a:t>
            </a:r>
            <a:r>
              <a:rPr lang="ka-GE" sz="2000" dirty="0" smtClean="0"/>
              <a:t>და 2007 </a:t>
            </a:r>
            <a:r>
              <a:rPr lang="ka-GE" sz="2000" dirty="0"/>
              <a:t>წლიდან პენსიების დიფერენცირებული პრინციპის </a:t>
            </a:r>
            <a:r>
              <a:rPr lang="ka-GE" sz="2000" dirty="0" smtClean="0"/>
              <a:t>ამოქმედების შექმნის ღონისძიებები; </a:t>
            </a:r>
          </a:p>
          <a:p>
            <a:pPr algn="just"/>
            <a:endParaRPr lang="ka-GE" sz="2000" dirty="0" smtClean="0"/>
          </a:p>
          <a:p>
            <a:pPr algn="just"/>
            <a:r>
              <a:rPr lang="ka-GE" sz="2000" b="1" dirty="0" smtClean="0"/>
              <a:t>2.</a:t>
            </a:r>
            <a:r>
              <a:rPr lang="ka-GE" sz="2000" dirty="0" smtClean="0"/>
              <a:t>2008 </a:t>
            </a:r>
            <a:r>
              <a:rPr lang="ka-GE" sz="2000" dirty="0"/>
              <a:t>წლიდან 2016 წლამდე პენსიების ზრდის ტენდენციები, რომელიც ითვალისწინებდა  ყველა პენსიონერზე და მათ შორის ასაკით ,,მომლოდინე“ პენსიონერებზე  ყოველთვიური სახელმწიფო გასაცემელის გაცემას მათი მინიმალური საარსებო საშუალებით უზრუნველყოფის მიზნით;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3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კვლევის მიზნის მიღწევისათვის </a:t>
            </a:r>
            <a:r>
              <a:rPr lang="ka-GE" sz="2000" b="1" dirty="0" smtClean="0"/>
              <a:t>განსახორციელებელი</a:t>
            </a:r>
            <a:br>
              <a:rPr lang="ka-GE" sz="2000" b="1" dirty="0" smtClean="0"/>
            </a:br>
            <a:r>
              <a:rPr lang="ka-GE" sz="2000" b="1" dirty="0" smtClean="0"/>
              <a:t> </a:t>
            </a:r>
            <a:r>
              <a:rPr lang="ka-GE" sz="2000" b="1" dirty="0"/>
              <a:t>ამოცანებია: 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 smtClean="0"/>
              <a:t>შეფასდეს:</a:t>
            </a:r>
          </a:p>
          <a:p>
            <a:pPr algn="just"/>
            <a:r>
              <a:rPr lang="ka-GE" sz="2000" dirty="0" smtClean="0"/>
              <a:t> </a:t>
            </a:r>
            <a:r>
              <a:rPr lang="ka-GE" sz="2000" dirty="0"/>
              <a:t>თანამედროვე ეტაპზე ამოქმედებული მაღალი სოციალური მნიშვნელობის ფართომასშტაბიანი ეკონომიკური-,,დაგროვებითი საპენსიის“ პროექტის მოსალოდნელობის დადებითი და უარყოფითი მხარეები.  </a:t>
            </a:r>
            <a:endParaRPr lang="ka-GE" sz="2000" dirty="0" smtClean="0"/>
          </a:p>
          <a:p>
            <a:pPr algn="just"/>
            <a:r>
              <a:rPr lang="ka-GE" sz="2000" dirty="0"/>
              <a:t>	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0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b="1" dirty="0"/>
              <a:t>კვლევის მიზნის მიღწევისათვის განსახორციელებელი </a:t>
            </a:r>
            <a:r>
              <a:rPr lang="ka-GE" sz="2000" b="1" dirty="0" smtClean="0"/>
              <a:t/>
            </a:r>
            <a:br>
              <a:rPr lang="ka-GE" sz="2000" b="1" dirty="0" smtClean="0"/>
            </a:br>
            <a:r>
              <a:rPr lang="ka-GE" sz="2000" b="1" dirty="0" smtClean="0"/>
              <a:t>ამოცანებია</a:t>
            </a:r>
            <a:r>
              <a:rPr lang="ka-GE" sz="2000" b="1" dirty="0"/>
              <a:t>: 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 smtClean="0"/>
              <a:t>ჩამოყალიბდეს:</a:t>
            </a:r>
          </a:p>
          <a:p>
            <a:pPr algn="ctr"/>
            <a:endParaRPr lang="ka-GE" sz="2000" b="1" dirty="0" smtClean="0"/>
          </a:p>
          <a:p>
            <a:pPr algn="just"/>
            <a:r>
              <a:rPr lang="ka-GE" sz="2000" dirty="0" smtClean="0"/>
              <a:t> </a:t>
            </a:r>
            <a:r>
              <a:rPr lang="en-US" sz="2000" dirty="0" smtClean="0"/>
              <a:t>1.</a:t>
            </a:r>
            <a:r>
              <a:rPr lang="ka-GE" sz="2000" dirty="0" smtClean="0"/>
              <a:t>თუ</a:t>
            </a:r>
            <a:r>
              <a:rPr lang="ka-GE" sz="2000" dirty="0"/>
              <a:t>, ჩვენ როგორც საზოგადოების წევრები, როგორ ვღებულობთ მონაწილეობას სოციალური მემკვიდრეობითობის სამართლებრივი პრინციპის აღდგენაში, </a:t>
            </a:r>
            <a:r>
              <a:rPr lang="ka-GE" sz="2000" dirty="0" smtClean="0"/>
              <a:t>და</a:t>
            </a:r>
            <a:endParaRPr lang="en-US" sz="2000" dirty="0" smtClean="0"/>
          </a:p>
          <a:p>
            <a:pPr algn="just"/>
            <a:r>
              <a:rPr lang="ka-GE" sz="2000" dirty="0" smtClean="0"/>
              <a:t>2.სახელმწიფო </a:t>
            </a:r>
            <a:r>
              <a:rPr lang="ka-GE" sz="2000" dirty="0"/>
              <a:t>როგორ ქმნის </a:t>
            </a:r>
            <a:r>
              <a:rPr lang="ka-GE" sz="2000" dirty="0" smtClean="0"/>
              <a:t>პენსიონერთათვის კეთილდღეობას.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10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000" dirty="0"/>
              <a:t>საქართველოს ხელისუფლების მიერ საპენსიო უზრუნველყოფის სისტემაში </a:t>
            </a:r>
            <a:r>
              <a:rPr lang="ka-GE" sz="2000" dirty="0" smtClean="0"/>
              <a:t>განხორციელებული:</a:t>
            </a:r>
            <a:br>
              <a:rPr lang="ka-GE" sz="2000" dirty="0" smtClean="0"/>
            </a:b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dirty="0"/>
              <a:t> </a:t>
            </a:r>
            <a:r>
              <a:rPr lang="ka-GE" sz="2000" b="1" dirty="0"/>
              <a:t>პირველი ,,ფორმირების“ პროცესი </a:t>
            </a:r>
            <a:r>
              <a:rPr lang="ka-GE" sz="2000" dirty="0" smtClean="0"/>
              <a:t>ითვლისწინებს: </a:t>
            </a:r>
          </a:p>
          <a:p>
            <a:pPr algn="ctr"/>
            <a:endParaRPr lang="ka-GE" sz="2000" dirty="0" smtClean="0"/>
          </a:p>
          <a:p>
            <a:pPr algn="just"/>
            <a:r>
              <a:rPr lang="ka-GE" sz="2000" b="1" dirty="0" smtClean="0"/>
              <a:t>პირველ </a:t>
            </a:r>
            <a:r>
              <a:rPr lang="ka-GE" sz="2000" b="1" dirty="0"/>
              <a:t>ეტაპზე 1998 წლიდან 2003 წლამდე</a:t>
            </a:r>
            <a:r>
              <a:rPr lang="ka-GE" sz="2000" dirty="0"/>
              <a:t> </a:t>
            </a:r>
            <a:r>
              <a:rPr lang="ka-GE" sz="2000" dirty="0" smtClean="0"/>
              <a:t>დადგინდეს </a:t>
            </a:r>
            <a:r>
              <a:rPr lang="ka-GE" sz="2000" dirty="0"/>
              <a:t>საპენსიო </a:t>
            </a:r>
            <a:r>
              <a:rPr lang="ka-GE" sz="2000" dirty="0" smtClean="0"/>
              <a:t>დავალიანებები;</a:t>
            </a:r>
          </a:p>
          <a:p>
            <a:pPr algn="just"/>
            <a:endParaRPr lang="ka-GE" sz="2000" dirty="0" smtClean="0"/>
          </a:p>
          <a:p>
            <a:pPr algn="just"/>
            <a:r>
              <a:rPr lang="ka-GE" sz="2000" b="1" dirty="0" smtClean="0"/>
              <a:t>მეორე ეტაპზე </a:t>
            </a:r>
            <a:r>
              <a:rPr lang="ka-GE" sz="2000" b="1" dirty="0"/>
              <a:t>2004 წლიდან </a:t>
            </a:r>
            <a:r>
              <a:rPr lang="ka-GE" sz="2000" dirty="0"/>
              <a:t>სოციალური მემკვიდრეობითობის სამართლებრივი პრინციპის აღდგენას.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864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000" dirty="0"/>
              <a:t>საქართველოს ხელისუფლების მიერ საპენსიო უზრუნველყოფის სისტემაში განხორციელებული:</a:t>
            </a:r>
            <a:br>
              <a:rPr lang="ka-GE" sz="2000" dirty="0"/>
            </a:b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 smtClean="0"/>
              <a:t>მეორე </a:t>
            </a:r>
            <a:r>
              <a:rPr lang="ka-GE" sz="2000" b="1" dirty="0"/>
              <a:t>,,</a:t>
            </a:r>
            <a:r>
              <a:rPr lang="ka-GE" sz="2000" b="1" dirty="0" smtClean="0"/>
              <a:t>ფორმირების</a:t>
            </a:r>
            <a:r>
              <a:rPr lang="ka-GE" sz="2000" b="1" dirty="0"/>
              <a:t>“ პროცესი </a:t>
            </a:r>
            <a:r>
              <a:rPr lang="ka-GE" sz="2000" dirty="0"/>
              <a:t>ითვალისწინებდა</a:t>
            </a:r>
            <a:r>
              <a:rPr lang="ka-GE" sz="2000" dirty="0" smtClean="0"/>
              <a:t>:</a:t>
            </a:r>
          </a:p>
          <a:p>
            <a:endParaRPr lang="ka-GE" sz="2000" dirty="0" smtClean="0"/>
          </a:p>
          <a:p>
            <a:pPr algn="just"/>
            <a:r>
              <a:rPr lang="ka-GE" sz="2000" b="1" dirty="0"/>
              <a:t>პირველ ეტაპზე 2005-2006 წლებში</a:t>
            </a:r>
            <a:r>
              <a:rPr lang="ka-GE" sz="2000" dirty="0"/>
              <a:t> უმთავრესი  მიზნის-სოციალური მემკვიდრეობითობის სამართლებრივი პრინციპის შენარჩუნებას ,,თანაბარი კეთილდღეობის“ </a:t>
            </a:r>
            <a:r>
              <a:rPr lang="ka-GE" sz="2000" dirty="0" smtClean="0"/>
              <a:t>შექმნით;</a:t>
            </a:r>
          </a:p>
          <a:p>
            <a:pPr algn="just"/>
            <a:endParaRPr lang="ka-GE" sz="2000" dirty="0" smtClean="0"/>
          </a:p>
          <a:p>
            <a:pPr algn="just"/>
            <a:r>
              <a:rPr lang="ka-GE" sz="2000" b="1" dirty="0"/>
              <a:t>მეორე </a:t>
            </a:r>
            <a:r>
              <a:rPr lang="ka-GE" sz="2000" b="1" dirty="0" smtClean="0"/>
              <a:t>ეტაპზე </a:t>
            </a:r>
            <a:r>
              <a:rPr lang="ka-GE" sz="2000" b="1" dirty="0"/>
              <a:t>2007 წლიდან </a:t>
            </a:r>
            <a:r>
              <a:rPr lang="ka-GE" sz="2000" dirty="0"/>
              <a:t>,,არაწინააღმდეგობრივი კეთილდღეობის“, ანუ საპენსიო სისტემის სამართლიანობის პირობის </a:t>
            </a:r>
            <a:r>
              <a:rPr lang="ka-GE" sz="2000" dirty="0" smtClean="0"/>
              <a:t>განხორციელებას </a:t>
            </a:r>
            <a:r>
              <a:rPr lang="ka-GE" sz="2000" dirty="0"/>
              <a:t>პენსიების დიფერენცირებული პრინციპის ამოქმედებით.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228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2400" dirty="0"/>
              <a:t>საქართველოს ხელისუფლების მიერ საპენსიო უზრუნველყოფის სისტემაში განხორციელებული:</a:t>
            </a:r>
            <a:br>
              <a:rPr lang="ka-GE" sz="2400" dirty="0"/>
            </a:b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/>
              <a:t>მესამე ,,ფორმირებადი“ პროცესი</a:t>
            </a:r>
            <a:r>
              <a:rPr lang="ka-GE" sz="2000" dirty="0"/>
              <a:t> </a:t>
            </a:r>
            <a:r>
              <a:rPr lang="ka-GE" sz="2000" b="1" dirty="0" smtClean="0"/>
              <a:t>ითვალისწინებს:</a:t>
            </a:r>
          </a:p>
          <a:p>
            <a:pPr algn="ctr"/>
            <a:r>
              <a:rPr lang="ka-GE" sz="2000" b="1" dirty="0"/>
              <a:t>2008 წლიდან 2016</a:t>
            </a:r>
            <a:r>
              <a:rPr lang="ka-GE" sz="2000" dirty="0"/>
              <a:t> </a:t>
            </a:r>
            <a:r>
              <a:rPr lang="ka-GE" sz="2000" b="1" dirty="0"/>
              <a:t>წლამდე </a:t>
            </a:r>
            <a:r>
              <a:rPr lang="ka-GE" sz="2000" dirty="0"/>
              <a:t>პენსიების ზრდის ტენდენციებს</a:t>
            </a:r>
            <a:r>
              <a:rPr lang="ka-GE" sz="2000" dirty="0" smtClean="0"/>
              <a:t>.</a:t>
            </a:r>
          </a:p>
          <a:p>
            <a:pPr algn="just"/>
            <a:r>
              <a:rPr lang="ka-GE" sz="2000" dirty="0"/>
              <a:t>სახელმწიფო პენსიის მიმღებთა რაოდენობაში  ასაკით პენსიონერთა </a:t>
            </a:r>
            <a:r>
              <a:rPr lang="ka-GE" sz="2000" dirty="0" smtClean="0"/>
              <a:t>რიცხვმა  </a:t>
            </a:r>
            <a:r>
              <a:rPr lang="ka-GE" sz="2000" dirty="0"/>
              <a:t>2008 წლისათვის შეადგინა 73,1%-ი (673 183 ათასი კაცი), </a:t>
            </a:r>
            <a:r>
              <a:rPr lang="ka-GE" sz="2000" dirty="0" smtClean="0"/>
              <a:t>2009-2010 </a:t>
            </a:r>
            <a:r>
              <a:rPr lang="ka-GE" sz="2000" dirty="0"/>
              <a:t>წლისათვის  საშუალოდ 78,3%-ი (საშუალოდ 658 568 ათასი კაცი), 2011 წლისათვის 79,3%-ი (662 350 ათასი კაცი), 2012 წლისავის 81%-ი (673 183 ათასი კაცი).</a:t>
            </a:r>
            <a:endParaRPr lang="en-US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6073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703</Words>
  <Application>Microsoft Office PowerPoint</Application>
  <PresentationFormat>ეკრანი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2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    ბათუმის   შოთა   რუსთაველის  სახელმწიფო  უნივერსიტეტი  ეკონომიკისა და ბიზნესის ფაკულტეტი ბიზნესის ადმინისტრირების, მენეჯმენტის და მარკეტინგის დარგობრივი დეპარტამენტი    </vt:lpstr>
      <vt:lpstr>   სასემინარო   თემის  კვლევის მიზანია:   </vt:lpstr>
      <vt:lpstr>კვლევის მიზნის მიღწევისათვის განსახორციელებელი  ამოცანებია: </vt:lpstr>
      <vt:lpstr>კვლევის მიზნის მიღწევისათვის განსახორციელებელი  ამოცანებია: </vt:lpstr>
      <vt:lpstr>კვლევის მიზნის მიღწევისათვის განსახორციელებელი  ამოცანებია: </vt:lpstr>
      <vt:lpstr>კვლევის მიზნის მიღწევისათვის განსახორციელებელი  ამოცანებია: </vt:lpstr>
      <vt:lpstr>საქართველოს ხელისუფლების მიერ საპენსიო უზრუნველყოფის სისტემაში განხორციელებული: </vt:lpstr>
      <vt:lpstr>საქართველოს ხელისუფლების მიერ საპენსიო უზრუნველყოფის სისტემაში განხორციელებული: </vt:lpstr>
      <vt:lpstr>საქართველოს ხელისუფლების მიერ საპენსიო უზრუნველყოფის სისტემაში განხორციელებული: </vt:lpstr>
      <vt:lpstr>საქართველოს ხელისუფლების მიერ საპენსიო უზრუნველყოფის სისტემაში განხორციელებული: </vt:lpstr>
      <vt:lpstr>საპენსიო სააგენტოს მონაცემებით:</vt:lpstr>
      <vt:lpstr>საქართველოში ამოქმედებული საპენსიო სისტემა მსოფლიოს ქვეყნების გამოცდილებების საფუძველზე შესაძლებელია დაექვემდებაროს ორგვარ განხილვას:  </vt:lpstr>
      <vt:lpstr>ექსპერტთა შეფასებებით: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ბათუმის   შოთა   რუსთაველის  სახელმწიფო  უნივერსიტეტი  ეკონომიკისა და ბიზნესის ფაკულტეტი ბიზნესის ადმინისტრირების, მენეჯმენტის და მარკეტინგის დარგობრივი დეპარტამენტი</dc:title>
  <dc:creator>user</dc:creator>
  <cp:lastModifiedBy>BSUadmin</cp:lastModifiedBy>
  <cp:revision>30</cp:revision>
  <dcterms:created xsi:type="dcterms:W3CDTF">2019-07-16T16:02:25Z</dcterms:created>
  <dcterms:modified xsi:type="dcterms:W3CDTF">2019-07-19T07:12:25Z</dcterms:modified>
</cp:coreProperties>
</file>