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58" r:id="rId6"/>
    <p:sldId id="261" r:id="rId7"/>
    <p:sldId id="263" r:id="rId8"/>
    <p:sldId id="265" r:id="rId9"/>
    <p:sldId id="266" r:id="rId10"/>
    <p:sldId id="264" r:id="rId11"/>
    <p:sldId id="267"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74" d="100"/>
          <a:sy n="74" d="100"/>
        </p:scale>
        <p:origin x="17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16.07.2019</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16.07.2019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16.07.2019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16.07.2019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16.07.2019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16.07.2019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16.07.2019</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16.07.2019</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16.07.2019</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16.07.2019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16.07.2019</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16.07.2019</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85720" y="214290"/>
            <a:ext cx="8643998" cy="5214998"/>
          </a:xfrm>
        </p:spPr>
        <p:txBody>
          <a:bodyPr>
            <a:noAutofit/>
          </a:bodyPr>
          <a:lstStyle/>
          <a:p>
            <a:pPr algn="ctr"/>
            <a:r>
              <a:rPr lang="az-Cyrl-AZ" sz="1400" b="1" dirty="0" smtClean="0"/>
              <a:t>სსიპ – ბათუმის შოთა რუსთაველის სახელმწიფო უნივერსიტეტი</a:t>
            </a:r>
            <a:endParaRPr lang="ru-RU" sz="1400" dirty="0" smtClean="0"/>
          </a:p>
          <a:p>
            <a:pPr algn="ctr"/>
            <a:r>
              <a:rPr lang="az-Cyrl-AZ" sz="1400" dirty="0" smtClean="0"/>
              <a:t>ეკონომიკისა და ბიზნესის ფაკულტეტი</a:t>
            </a:r>
            <a:endParaRPr lang="ru-RU" sz="1400" dirty="0" smtClean="0"/>
          </a:p>
          <a:p>
            <a:pPr algn="ctr"/>
            <a:r>
              <a:rPr lang="az-Cyrl-AZ" sz="1400" dirty="0" smtClean="0"/>
              <a:t>   </a:t>
            </a:r>
            <a:endParaRPr lang="ru-RU" sz="1400" dirty="0" smtClean="0"/>
          </a:p>
          <a:p>
            <a:pPr algn="ctr"/>
            <a:r>
              <a:rPr lang="az-Cyrl-AZ" sz="1400" b="1" dirty="0" smtClean="0"/>
              <a:t>დ</a:t>
            </a:r>
            <a:r>
              <a:rPr lang="ka-GE" sz="1400" b="1" dirty="0" smtClean="0"/>
              <a:t>ავით ქათამაძე</a:t>
            </a:r>
          </a:p>
          <a:p>
            <a:pPr algn="ctr"/>
            <a:endParaRPr lang="ka-GE" sz="1400" b="1" dirty="0"/>
          </a:p>
          <a:p>
            <a:pPr algn="ctr"/>
            <a:r>
              <a:rPr lang="ka-GE" sz="1400" b="1" dirty="0" smtClean="0"/>
              <a:t>სამეცნიერო სემინარი თემაზე</a:t>
            </a:r>
            <a:endParaRPr lang="ru-RU" sz="1400" dirty="0" smtClean="0"/>
          </a:p>
          <a:p>
            <a:pPr algn="ctr"/>
            <a:r>
              <a:rPr lang="az-Cyrl-AZ" sz="1400" b="1" dirty="0" smtClean="0"/>
              <a:t> </a:t>
            </a:r>
            <a:endParaRPr lang="ru-RU" sz="1400" dirty="0" smtClean="0"/>
          </a:p>
          <a:p>
            <a:pPr algn="ctr"/>
            <a:r>
              <a:rPr lang="az-Cyrl-AZ" sz="1400" b="1" dirty="0" smtClean="0"/>
              <a:t>ს</a:t>
            </a:r>
            <a:r>
              <a:rPr lang="ka-GE" sz="1400" b="1" dirty="0" err="1" smtClean="0"/>
              <a:t>აგარეო</a:t>
            </a:r>
            <a:r>
              <a:rPr lang="ka-GE" sz="1400" b="1" dirty="0" smtClean="0"/>
              <a:t> ვაჭრობის მენეჯმენტის როლი ქვეყნის სტაბილიზაციაში</a:t>
            </a:r>
            <a:endParaRPr lang="ru-RU" sz="1400" dirty="0" smtClean="0"/>
          </a:p>
          <a:p>
            <a:pPr algn="ctr"/>
            <a:r>
              <a:rPr lang="az-Cyrl-AZ" sz="1400" dirty="0" smtClean="0"/>
              <a:t> </a:t>
            </a:r>
            <a:endParaRPr lang="ru-RU" sz="1400" dirty="0" smtClean="0"/>
          </a:p>
          <a:p>
            <a:pPr algn="ctr"/>
            <a:r>
              <a:rPr lang="az-Cyrl-AZ" sz="1400" dirty="0" smtClean="0"/>
              <a:t> </a:t>
            </a:r>
            <a:endParaRPr lang="ru-RU" sz="1400" dirty="0" smtClean="0"/>
          </a:p>
          <a:p>
            <a:pPr algn="ctr"/>
            <a:endParaRPr lang="ka-GE" sz="1400" dirty="0" smtClean="0"/>
          </a:p>
          <a:p>
            <a:pPr algn="ctr"/>
            <a:endParaRPr lang="ka-GE" sz="1400" dirty="0" smtClean="0"/>
          </a:p>
          <a:p>
            <a:pPr algn="ctr"/>
            <a:r>
              <a:rPr lang="az-Cyrl-AZ" sz="1400" dirty="0" smtClean="0"/>
              <a:t>  </a:t>
            </a:r>
            <a:endParaRPr lang="ru-RU" sz="1400" dirty="0" smtClean="0"/>
          </a:p>
          <a:p>
            <a:pPr algn="ctr"/>
            <a:r>
              <a:rPr lang="az-Cyrl-AZ" sz="1400" dirty="0" smtClean="0"/>
              <a:t> </a:t>
            </a:r>
            <a:endParaRPr lang="ru-RU" sz="1400" dirty="0" smtClean="0"/>
          </a:p>
          <a:p>
            <a:pPr algn="ctr"/>
            <a:r>
              <a:rPr lang="az-Cyrl-AZ" sz="1400" dirty="0" smtClean="0"/>
              <a:t> </a:t>
            </a:r>
            <a:endParaRPr lang="ru-RU" sz="1400" dirty="0" smtClean="0"/>
          </a:p>
          <a:p>
            <a:pPr algn="ctr"/>
            <a:r>
              <a:rPr lang="en-US" sz="1400" dirty="0" smtClean="0"/>
              <a:t> </a:t>
            </a:r>
          </a:p>
          <a:p>
            <a:pPr algn="ctr"/>
            <a:endParaRPr lang="ru-RU" sz="1400" dirty="0" smtClean="0"/>
          </a:p>
          <a:p>
            <a:pPr algn="ctr"/>
            <a:r>
              <a:rPr lang="az-Cyrl-AZ" sz="1400" dirty="0" smtClean="0"/>
              <a:t>ბათუმი  201</a:t>
            </a:r>
            <a:r>
              <a:rPr lang="ka-GE" sz="1400" dirty="0" smtClean="0"/>
              <a:t>9</a:t>
            </a:r>
            <a:endParaRPr lang="ru-RU" sz="1400" dirty="0" smtClean="0"/>
          </a:p>
          <a:p>
            <a:pPr algn="ctr"/>
            <a:endParaRPr lang="ru-RU" sz="1400" dirty="0"/>
          </a:p>
        </p:txBody>
      </p:sp>
      <p:pic>
        <p:nvPicPr>
          <p:cNvPr id="4" name="Рисунок 3" descr="ge_pic_5030_1_b.jpg"/>
          <p:cNvPicPr>
            <a:picLocks noChangeAspect="1"/>
          </p:cNvPicPr>
          <p:nvPr/>
        </p:nvPicPr>
        <p:blipFill>
          <a:blip r:embed="rId2" cstate="print"/>
          <a:stretch>
            <a:fillRect/>
          </a:stretch>
        </p:blipFill>
        <p:spPr>
          <a:xfrm>
            <a:off x="3357554" y="2786058"/>
            <a:ext cx="2286016" cy="17145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60648"/>
            <a:ext cx="7992888" cy="4907537"/>
          </a:xfrm>
        </p:spPr>
        <p:txBody>
          <a:bodyPr>
            <a:noAutofit/>
          </a:bodyPr>
          <a:lstStyle/>
          <a:p>
            <a:pPr algn="l">
              <a:lnSpc>
                <a:spcPct val="150000"/>
              </a:lnSpc>
            </a:pPr>
            <a:r>
              <a:rPr lang="ka-GE" sz="1800" dirty="0" smtClean="0">
                <a:solidFill>
                  <a:schemeClr val="tx1"/>
                </a:solidFill>
                <a:effectLst/>
              </a:rPr>
              <a:t>ქვეყნის </a:t>
            </a:r>
            <a:r>
              <a:rPr lang="ka-GE" sz="1800" dirty="0">
                <a:solidFill>
                  <a:schemeClr val="tx1"/>
                </a:solidFill>
                <a:effectLst/>
              </a:rPr>
              <a:t>სტაბილიზაციაში საგარეო </a:t>
            </a:r>
            <a:r>
              <a:rPr lang="ka-GE" sz="1800" dirty="0" smtClean="0">
                <a:solidFill>
                  <a:schemeClr val="tx1"/>
                </a:solidFill>
                <a:effectLst/>
              </a:rPr>
              <a:t>ვაჭრობის როლის მენეჯმენტით:</a:t>
            </a:r>
            <a:r>
              <a:rPr lang="ka-GE" sz="1800" dirty="0">
                <a:solidFill>
                  <a:schemeClr val="tx1"/>
                </a:solidFill>
                <a:effectLst/>
              </a:rPr>
              <a:t/>
            </a:r>
            <a:br>
              <a:rPr lang="ka-GE" sz="1800" dirty="0">
                <a:solidFill>
                  <a:schemeClr val="tx1"/>
                </a:solidFill>
                <a:effectLst/>
              </a:rPr>
            </a:br>
            <a:r>
              <a:rPr lang="ka-GE" sz="1800" dirty="0" smtClean="0">
                <a:solidFill>
                  <a:schemeClr val="tx1"/>
                </a:solidFill>
                <a:effectLst/>
              </a:rPr>
              <a:t>     1. უნდა </a:t>
            </a:r>
            <a:r>
              <a:rPr lang="ka-GE" sz="1800" dirty="0">
                <a:solidFill>
                  <a:schemeClr val="tx1"/>
                </a:solidFill>
                <a:effectLst/>
              </a:rPr>
              <a:t>მოხდეს </a:t>
            </a:r>
            <a:r>
              <a:rPr lang="ka-GE" sz="1800" dirty="0" smtClean="0">
                <a:solidFill>
                  <a:schemeClr val="tx1"/>
                </a:solidFill>
                <a:effectLst/>
              </a:rPr>
              <a:t>პრეფერენციების </a:t>
            </a:r>
            <a:r>
              <a:rPr lang="ka-GE" sz="1800" dirty="0">
                <a:solidFill>
                  <a:schemeClr val="tx1"/>
                </a:solidFill>
                <a:effectLst/>
              </a:rPr>
              <a:t>სისტემის ეფექტიანად გამოყენება. </a:t>
            </a:r>
            <a:r>
              <a:rPr lang="ka-GE" sz="1800" dirty="0" smtClean="0">
                <a:solidFill>
                  <a:schemeClr val="tx1"/>
                </a:solidFill>
                <a:effectLst/>
              </a:rPr>
              <a:t>ექსპორტში </a:t>
            </a:r>
            <a:r>
              <a:rPr lang="ka-GE" sz="1800" dirty="0">
                <a:solidFill>
                  <a:schemeClr val="tx1"/>
                </a:solidFill>
                <a:effectLst/>
              </a:rPr>
              <a:t>გაიზარდოს სამრეწველო საქონლის წილი</a:t>
            </a:r>
            <a:r>
              <a:rPr lang="ka-GE" sz="1800" dirty="0" smtClean="0">
                <a:solidFill>
                  <a:schemeClr val="tx1"/>
                </a:solidFill>
                <a:effectLst/>
              </a:rPr>
              <a:t>. </a:t>
            </a:r>
            <a:br>
              <a:rPr lang="ka-GE" sz="1800" dirty="0" smtClean="0">
                <a:solidFill>
                  <a:schemeClr val="tx1"/>
                </a:solidFill>
                <a:effectLst/>
              </a:rPr>
            </a:br>
            <a:r>
              <a:rPr lang="ka-GE" sz="1800" dirty="0">
                <a:solidFill>
                  <a:schemeClr val="tx1"/>
                </a:solidFill>
                <a:effectLst/>
              </a:rPr>
              <a:t> </a:t>
            </a:r>
            <a:r>
              <a:rPr lang="ka-GE" sz="1800" dirty="0" smtClean="0">
                <a:solidFill>
                  <a:schemeClr val="tx1"/>
                </a:solidFill>
                <a:effectLst/>
              </a:rPr>
              <a:t>     2. უნდა </a:t>
            </a:r>
            <a:r>
              <a:rPr lang="ka-GE" sz="1800" dirty="0">
                <a:solidFill>
                  <a:schemeClr val="tx1"/>
                </a:solidFill>
                <a:effectLst/>
              </a:rPr>
              <a:t>წახალისდეს </a:t>
            </a:r>
            <a:r>
              <a:rPr lang="ka-GE" sz="1800" dirty="0" smtClean="0">
                <a:solidFill>
                  <a:schemeClr val="tx1"/>
                </a:solidFill>
                <a:effectLst/>
              </a:rPr>
              <a:t>მანქანა-დანადგარების </a:t>
            </a:r>
            <a:r>
              <a:rPr lang="ka-GE" sz="1800" dirty="0">
                <a:solidFill>
                  <a:schemeClr val="tx1"/>
                </a:solidFill>
                <a:effectLst/>
              </a:rPr>
              <a:t>იმპორტი; </a:t>
            </a:r>
            <a:br>
              <a:rPr lang="ka-GE" sz="1800" dirty="0">
                <a:solidFill>
                  <a:schemeClr val="tx1"/>
                </a:solidFill>
                <a:effectLst/>
              </a:rPr>
            </a:br>
            <a:r>
              <a:rPr lang="ka-GE" sz="1800" dirty="0" smtClean="0">
                <a:solidFill>
                  <a:schemeClr val="tx1"/>
                </a:solidFill>
                <a:effectLst/>
              </a:rPr>
              <a:t>      3. საჭიროა </a:t>
            </a:r>
            <a:r>
              <a:rPr lang="ka-GE" sz="1800" dirty="0">
                <a:solidFill>
                  <a:schemeClr val="tx1"/>
                </a:solidFill>
                <a:effectLst/>
              </a:rPr>
              <a:t>გაირკვეს რა </a:t>
            </a:r>
            <a:r>
              <a:rPr lang="ka-GE" sz="1800" dirty="0" smtClean="0">
                <a:solidFill>
                  <a:schemeClr val="tx1"/>
                </a:solidFill>
                <a:effectLst/>
              </a:rPr>
              <a:t>უპირატესობას </a:t>
            </a:r>
            <a:r>
              <a:rPr lang="ka-GE" sz="1800" dirty="0">
                <a:solidFill>
                  <a:schemeClr val="tx1"/>
                </a:solidFill>
                <a:effectLst/>
              </a:rPr>
              <a:t>ფლობს </a:t>
            </a:r>
            <a:r>
              <a:rPr lang="ka-GE" sz="1800" dirty="0" smtClean="0">
                <a:solidFill>
                  <a:schemeClr val="tx1"/>
                </a:solidFill>
                <a:effectLst/>
              </a:rPr>
              <a:t>ქართული </a:t>
            </a:r>
            <a:r>
              <a:rPr lang="ka-GE" sz="1800" dirty="0">
                <a:solidFill>
                  <a:schemeClr val="tx1"/>
                </a:solidFill>
                <a:effectLst/>
              </a:rPr>
              <a:t>ნაწარმი იმპორტთან შედარებით და </a:t>
            </a:r>
            <a:r>
              <a:rPr lang="ka-GE" sz="1800" dirty="0" smtClean="0">
                <a:solidFill>
                  <a:schemeClr val="tx1"/>
                </a:solidFill>
                <a:effectLst/>
              </a:rPr>
              <a:t>დაწესდეს </a:t>
            </a:r>
            <a:r>
              <a:rPr lang="ka-GE" sz="1800" dirty="0" err="1">
                <a:solidFill>
                  <a:schemeClr val="tx1"/>
                </a:solidFill>
                <a:effectLst/>
              </a:rPr>
              <a:t>არასატარიფო</a:t>
            </a:r>
            <a:r>
              <a:rPr lang="ka-GE" sz="1800" dirty="0">
                <a:solidFill>
                  <a:schemeClr val="tx1"/>
                </a:solidFill>
                <a:effectLst/>
              </a:rPr>
              <a:t> ბარიერები </a:t>
            </a:r>
            <a:r>
              <a:rPr lang="ka-GE" sz="1800" dirty="0" smtClean="0">
                <a:solidFill>
                  <a:schemeClr val="tx1"/>
                </a:solidFill>
                <a:effectLst/>
              </a:rPr>
              <a:t>მასზე</a:t>
            </a:r>
            <a:r>
              <a:rPr lang="ka-GE" sz="1800" dirty="0">
                <a:solidFill>
                  <a:schemeClr val="tx1"/>
                </a:solidFill>
                <a:effectLst/>
              </a:rPr>
              <a:t>. </a:t>
            </a:r>
            <a:br>
              <a:rPr lang="ka-GE" sz="1800" dirty="0">
                <a:solidFill>
                  <a:schemeClr val="tx1"/>
                </a:solidFill>
                <a:effectLst/>
              </a:rPr>
            </a:br>
            <a:r>
              <a:rPr lang="ka-GE" sz="1800" dirty="0" smtClean="0">
                <a:solidFill>
                  <a:schemeClr val="tx1"/>
                </a:solidFill>
                <a:effectLst/>
              </a:rPr>
              <a:t>      4. მიღწეული </a:t>
            </a:r>
            <a:r>
              <a:rPr lang="ka-GE" sz="1800" dirty="0">
                <a:solidFill>
                  <a:schemeClr val="tx1"/>
                </a:solidFill>
                <a:effectLst/>
              </a:rPr>
              <a:t>უნდა იქნეს საექსპორტო პოტენციალის ამაღლება, საგარეო </a:t>
            </a:r>
            <a:r>
              <a:rPr lang="ka-GE" sz="1800" dirty="0" smtClean="0">
                <a:solidFill>
                  <a:schemeClr val="tx1"/>
                </a:solidFill>
                <a:effectLst/>
              </a:rPr>
              <a:t>ბაზარზე </a:t>
            </a:r>
            <a:r>
              <a:rPr lang="ka-GE" sz="1800" dirty="0">
                <a:solidFill>
                  <a:schemeClr val="tx1"/>
                </a:solidFill>
                <a:effectLst/>
              </a:rPr>
              <a:t>ქართული პროდუქციის </a:t>
            </a:r>
            <a:r>
              <a:rPr lang="ka-GE" sz="1800" dirty="0" smtClean="0">
                <a:solidFill>
                  <a:schemeClr val="tx1"/>
                </a:solidFill>
                <a:effectLst/>
              </a:rPr>
              <a:t>წინსვლა, </a:t>
            </a:r>
            <a:r>
              <a:rPr lang="ka-GE" sz="1800" dirty="0">
                <a:solidFill>
                  <a:schemeClr val="tx1"/>
                </a:solidFill>
                <a:effectLst/>
              </a:rPr>
              <a:t>ექსპორტის </a:t>
            </a:r>
            <a:r>
              <a:rPr lang="ka-GE" sz="1800" dirty="0" smtClean="0">
                <a:solidFill>
                  <a:schemeClr val="tx1"/>
                </a:solidFill>
                <a:effectLst/>
              </a:rPr>
              <a:t>ზრდა</a:t>
            </a:r>
            <a:r>
              <a:rPr lang="ka-GE" sz="1800" dirty="0">
                <a:solidFill>
                  <a:schemeClr val="tx1"/>
                </a:solidFill>
                <a:effectLst/>
              </a:rPr>
              <a:t>.</a:t>
            </a:r>
            <a:br>
              <a:rPr lang="ka-GE" sz="1800" dirty="0">
                <a:solidFill>
                  <a:schemeClr val="tx1"/>
                </a:solidFill>
                <a:effectLst/>
              </a:rPr>
            </a:br>
            <a:r>
              <a:rPr lang="ka-GE" sz="1800" dirty="0" smtClean="0">
                <a:solidFill>
                  <a:schemeClr val="tx1"/>
                </a:solidFill>
                <a:effectLst/>
              </a:rPr>
              <a:t>       5. ეკონომიკურად </a:t>
            </a:r>
            <a:r>
              <a:rPr lang="ka-GE" sz="1800" dirty="0">
                <a:solidFill>
                  <a:schemeClr val="tx1"/>
                </a:solidFill>
                <a:effectLst/>
              </a:rPr>
              <a:t>აქტიურ სუბიექტებს, </a:t>
            </a:r>
            <a:r>
              <a:rPr lang="ka-GE" sz="1800" dirty="0" smtClean="0">
                <a:solidFill>
                  <a:schemeClr val="tx1"/>
                </a:solidFill>
                <a:effectLst/>
              </a:rPr>
              <a:t>შემოსავლების ზრდის პარა </a:t>
            </a:r>
            <a:r>
              <a:rPr lang="ka-GE" sz="1800" dirty="0" err="1" smtClean="0">
                <a:solidFill>
                  <a:schemeClr val="tx1"/>
                </a:solidFill>
                <a:effectLst/>
              </a:rPr>
              <a:t>ლელურად</a:t>
            </a:r>
            <a:r>
              <a:rPr lang="ka-GE" sz="1800" dirty="0">
                <a:solidFill>
                  <a:schemeClr val="tx1"/>
                </a:solidFill>
                <a:effectLst/>
              </a:rPr>
              <a:t>, უნდა </a:t>
            </a:r>
            <a:r>
              <a:rPr lang="ka-GE" sz="1800" dirty="0" smtClean="0">
                <a:solidFill>
                  <a:schemeClr val="tx1"/>
                </a:solidFill>
                <a:effectLst/>
              </a:rPr>
              <a:t>გაეზარდოთ </a:t>
            </a:r>
            <a:r>
              <a:rPr lang="ka-GE" sz="1800" dirty="0">
                <a:solidFill>
                  <a:schemeClr val="tx1"/>
                </a:solidFill>
                <a:effectLst/>
              </a:rPr>
              <a:t>საშემოსავლო გადასახადის </a:t>
            </a:r>
            <a:r>
              <a:rPr lang="ka-GE" sz="1800" dirty="0" smtClean="0">
                <a:solidFill>
                  <a:schemeClr val="tx1"/>
                </a:solidFill>
                <a:effectLst/>
              </a:rPr>
              <a:t>განაკვეთი; </a:t>
            </a:r>
            <a:r>
              <a:rPr lang="ka-GE" sz="1800" dirty="0">
                <a:solidFill>
                  <a:schemeClr val="tx1"/>
                </a:solidFill>
                <a:effectLst/>
              </a:rPr>
              <a:t/>
            </a:r>
            <a:br>
              <a:rPr lang="ka-GE" sz="1800" dirty="0">
                <a:solidFill>
                  <a:schemeClr val="tx1"/>
                </a:solidFill>
                <a:effectLst/>
              </a:rPr>
            </a:br>
            <a:r>
              <a:rPr lang="ka-GE" sz="1800" dirty="0" smtClean="0">
                <a:solidFill>
                  <a:schemeClr val="tx1"/>
                </a:solidFill>
                <a:effectLst/>
              </a:rPr>
              <a:t>      6. უნდა </a:t>
            </a:r>
            <a:r>
              <a:rPr lang="ka-GE" sz="1800" dirty="0">
                <a:solidFill>
                  <a:schemeClr val="tx1"/>
                </a:solidFill>
                <a:effectLst/>
              </a:rPr>
              <a:t>მოხდეს </a:t>
            </a:r>
            <a:r>
              <a:rPr lang="ka-GE" sz="1800" dirty="0" smtClean="0">
                <a:solidFill>
                  <a:schemeClr val="tx1"/>
                </a:solidFill>
                <a:effectLst/>
              </a:rPr>
              <a:t>ფულად–საკრედიტო </a:t>
            </a:r>
            <a:r>
              <a:rPr lang="ka-GE" sz="1800" dirty="0">
                <a:solidFill>
                  <a:schemeClr val="tx1"/>
                </a:solidFill>
                <a:effectLst/>
              </a:rPr>
              <a:t>პოლიტიკის ექსპანსია, </a:t>
            </a:r>
            <a:r>
              <a:rPr lang="ka-GE" sz="1800" dirty="0" err="1" smtClean="0">
                <a:solidFill>
                  <a:schemeClr val="tx1"/>
                </a:solidFill>
                <a:effectLst/>
              </a:rPr>
              <a:t>გასაღე</a:t>
            </a:r>
            <a:r>
              <a:rPr lang="ka-GE" sz="1800" dirty="0" smtClean="0">
                <a:solidFill>
                  <a:schemeClr val="tx1"/>
                </a:solidFill>
                <a:effectLst/>
              </a:rPr>
              <a:t> ბის ბაზრების </a:t>
            </a:r>
            <a:r>
              <a:rPr lang="ka-GE" sz="1800" dirty="0">
                <a:solidFill>
                  <a:schemeClr val="tx1"/>
                </a:solidFill>
                <a:effectLst/>
              </a:rPr>
              <a:t>დივერსიფიკაცია და </a:t>
            </a:r>
            <a:r>
              <a:rPr lang="ka-GE" sz="1800" dirty="0" smtClean="0">
                <a:solidFill>
                  <a:schemeClr val="tx1"/>
                </a:solidFill>
                <a:effectLst/>
              </a:rPr>
              <a:t>დღგ-ს </a:t>
            </a:r>
            <a:r>
              <a:rPr lang="ka-GE" sz="1800" dirty="0">
                <a:solidFill>
                  <a:schemeClr val="tx1"/>
                </a:solidFill>
                <a:effectLst/>
              </a:rPr>
              <a:t>დარგობრივი </a:t>
            </a:r>
            <a:r>
              <a:rPr lang="ka-GE" sz="1800" dirty="0" smtClean="0">
                <a:solidFill>
                  <a:schemeClr val="tx1"/>
                </a:solidFill>
                <a:effectLst/>
              </a:rPr>
              <a:t>დიფერენციაცია </a:t>
            </a:r>
            <a:endParaRPr lang="ka-GE" sz="1800" dirty="0">
              <a:solidFill>
                <a:schemeClr val="tx1"/>
              </a:solidFill>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714357"/>
            <a:ext cx="7772400" cy="2868006"/>
          </a:xfrm>
        </p:spPr>
        <p:txBody>
          <a:bodyPr>
            <a:noAutofit/>
          </a:bodyPr>
          <a:lstStyle/>
          <a:p>
            <a:pPr algn="ctr"/>
            <a:r>
              <a:rPr lang="ka-GE" sz="6600" dirty="0" smtClean="0">
                <a:effectLst/>
              </a:rPr>
              <a:t>გმადლობთ </a:t>
            </a:r>
            <a:br>
              <a:rPr lang="ka-GE" sz="6600" dirty="0" smtClean="0">
                <a:effectLst/>
              </a:rPr>
            </a:br>
            <a:r>
              <a:rPr lang="ka-GE" sz="6600" dirty="0" smtClean="0">
                <a:effectLst/>
              </a:rPr>
              <a:t>ყურადღებისთვის </a:t>
            </a:r>
            <a:endParaRPr lang="ru-RU" sz="6600" dirty="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57158" y="647894"/>
            <a:ext cx="8463314"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lnSpc>
                <a:spcPct val="150000"/>
              </a:lnSpc>
              <a:spcBef>
                <a:spcPct val="0"/>
              </a:spcBef>
              <a:spcAft>
                <a:spcPct val="0"/>
              </a:spcAft>
              <a:buFont typeface="Wingdings" pitchFamily="2" charset="2"/>
              <a:buChar char="Ø"/>
              <a:tabLst>
                <a:tab pos="1714500" algn="l"/>
              </a:tabLst>
            </a:pPr>
            <a:r>
              <a:rPr kumimoji="0" lang="ka-GE" b="1" i="0" u="none" strike="noStrike" cap="none" normalizeH="0" baseline="0" dirty="0" smtClean="0">
                <a:ln>
                  <a:noFill/>
                </a:ln>
                <a:solidFill>
                  <a:schemeClr val="tx1"/>
                </a:solidFill>
                <a:effectLst/>
                <a:latin typeface="Calibri" pitchFamily="34" charset="0"/>
                <a:ea typeface="Times New Roman" pitchFamily="18" charset="0"/>
                <a:cs typeface="Sylfaen" pitchFamily="18" charset="0"/>
              </a:rPr>
              <a:t>პრობლემ</a:t>
            </a:r>
            <a:r>
              <a:rPr kumimoji="0" lang="az-Cyrl-AZ" b="1" i="0" u="none" strike="noStrike" cap="none" normalizeH="0" baseline="0" dirty="0" smtClean="0">
                <a:ln>
                  <a:noFill/>
                </a:ln>
                <a:solidFill>
                  <a:schemeClr val="tx1"/>
                </a:solidFill>
                <a:effectLst/>
                <a:latin typeface="Calibri" pitchFamily="34" charset="0"/>
                <a:ea typeface="Times New Roman" pitchFamily="18" charset="0"/>
                <a:cs typeface="Sylfaen" pitchFamily="18" charset="0"/>
              </a:rPr>
              <a:t>ის აქტუალობა</a:t>
            </a:r>
            <a:r>
              <a:rPr kumimoji="0" lang="az-Cyrl-AZ" b="0" i="0" u="none" strike="noStrike" cap="none" normalizeH="0" baseline="0" dirty="0" smtClean="0">
                <a:ln>
                  <a:noFill/>
                </a:ln>
                <a:solidFill>
                  <a:schemeClr val="tx1"/>
                </a:solidFill>
                <a:effectLst/>
                <a:latin typeface="Sylfaen" pitchFamily="18" charset="0"/>
                <a:ea typeface="Times New Roman" pitchFamily="18" charset="0"/>
                <a:cs typeface="Calibri" pitchFamily="34" charset="0"/>
              </a:rPr>
              <a:t>. </a:t>
            </a:r>
            <a:r>
              <a:rPr lang="ka-GE" dirty="0">
                <a:latin typeface="Sylfaen" pitchFamily="18" charset="0"/>
                <a:ea typeface="Times New Roman" pitchFamily="18" charset="0"/>
                <a:cs typeface="Calibri" pitchFamily="34" charset="0"/>
              </a:rPr>
              <a:t>საქართველოს </a:t>
            </a:r>
            <a:r>
              <a:rPr lang="ka-GE" dirty="0" smtClean="0">
                <a:latin typeface="Sylfaen" pitchFamily="18" charset="0"/>
                <a:ea typeface="Times New Roman" pitchFamily="18" charset="0"/>
                <a:cs typeface="Calibri" pitchFamily="34" charset="0"/>
              </a:rPr>
              <a:t>სტაბილიზაციაზე უაღრესად </a:t>
            </a:r>
            <a:r>
              <a:rPr lang="ka-GE" dirty="0">
                <a:latin typeface="Sylfaen" pitchFamily="18" charset="0"/>
                <a:ea typeface="Times New Roman" pitchFamily="18" charset="0"/>
                <a:cs typeface="Calibri" pitchFamily="34" charset="0"/>
              </a:rPr>
              <a:t>დიდ გავლენას ახდენს მისი საგარეო ვაჭრობის სფეროში </a:t>
            </a:r>
            <a:r>
              <a:rPr lang="ka-GE" dirty="0" smtClean="0">
                <a:latin typeface="Sylfaen" pitchFamily="18" charset="0"/>
                <a:ea typeface="Times New Roman" pitchFamily="18" charset="0"/>
                <a:cs typeface="Calibri" pitchFamily="34" charset="0"/>
              </a:rPr>
              <a:t>არსებული </a:t>
            </a:r>
            <a:r>
              <a:rPr lang="ka-GE" dirty="0">
                <a:latin typeface="Sylfaen" pitchFamily="18" charset="0"/>
                <a:ea typeface="Times New Roman" pitchFamily="18" charset="0"/>
                <a:cs typeface="Calibri" pitchFamily="34" charset="0"/>
              </a:rPr>
              <a:t>პრობლემების გამოვლენა და მათი გადაჭრის ღონისძიებათა </a:t>
            </a:r>
            <a:r>
              <a:rPr lang="ka-GE" dirty="0" smtClean="0">
                <a:latin typeface="Sylfaen" pitchFamily="18" charset="0"/>
                <a:ea typeface="Times New Roman" pitchFamily="18" charset="0"/>
                <a:cs typeface="Calibri" pitchFamily="34" charset="0"/>
              </a:rPr>
              <a:t>დასახვა. </a:t>
            </a:r>
            <a:r>
              <a:rPr lang="ka-GE" dirty="0" smtClean="0">
                <a:latin typeface="Sylfaen" pitchFamily="18" charset="0"/>
                <a:ea typeface="Times New Roman" pitchFamily="18" charset="0"/>
                <a:cs typeface="AcadNusx" pitchFamily="2" charset="0"/>
              </a:rPr>
              <a:t>ჩვენი ქვეყნის </a:t>
            </a:r>
            <a:r>
              <a:rPr lang="ka-GE" dirty="0">
                <a:latin typeface="Sylfaen" pitchFamily="18" charset="0"/>
                <a:ea typeface="Times New Roman" pitchFamily="18" charset="0"/>
                <a:cs typeface="AcadNusx" pitchFamily="2" charset="0"/>
              </a:rPr>
              <a:t>საგარეო ვაჭრობის სტრუქტურაში </a:t>
            </a:r>
            <a:r>
              <a:rPr lang="ka-GE" dirty="0" smtClean="0">
                <a:latin typeface="Sylfaen" pitchFamily="18" charset="0"/>
                <a:ea typeface="Times New Roman" pitchFamily="18" charset="0"/>
                <a:cs typeface="AcadNusx" pitchFamily="2" charset="0"/>
              </a:rPr>
              <a:t>მრავალი დისბალანსი არსებობს</a:t>
            </a:r>
            <a:r>
              <a:rPr lang="ka-GE" dirty="0">
                <a:latin typeface="Sylfaen" pitchFamily="18" charset="0"/>
                <a:ea typeface="Times New Roman" pitchFamily="18" charset="0"/>
                <a:cs typeface="AcadNusx" pitchFamily="2" charset="0"/>
              </a:rPr>
              <a:t>. ესენია: სავაჭრო </a:t>
            </a:r>
            <a:r>
              <a:rPr lang="ka-GE" dirty="0" smtClean="0">
                <a:latin typeface="Sylfaen" pitchFamily="18" charset="0"/>
                <a:ea typeface="Times New Roman" pitchFamily="18" charset="0"/>
                <a:cs typeface="AcadNusx" pitchFamily="2" charset="0"/>
              </a:rPr>
              <a:t>ბა ლანსის ქრონიკული დეფიციტი</a:t>
            </a:r>
            <a:r>
              <a:rPr lang="ka-GE" dirty="0">
                <a:latin typeface="Sylfaen" pitchFamily="18" charset="0"/>
                <a:ea typeface="Times New Roman" pitchFamily="18" charset="0"/>
                <a:cs typeface="AcadNusx" pitchFamily="2" charset="0"/>
              </a:rPr>
              <a:t>, </a:t>
            </a:r>
            <a:r>
              <a:rPr lang="ka-GE" dirty="0" smtClean="0">
                <a:latin typeface="Sylfaen" pitchFamily="18" charset="0"/>
                <a:ea typeface="Times New Roman" pitchFamily="18" charset="0"/>
                <a:cs typeface="AcadNusx" pitchFamily="2" charset="0"/>
              </a:rPr>
              <a:t>დიდი მოცულობის საგარეო </a:t>
            </a:r>
            <a:r>
              <a:rPr lang="ka-GE" dirty="0">
                <a:latin typeface="Sylfaen" pitchFamily="18" charset="0"/>
                <a:ea typeface="Times New Roman" pitchFamily="18" charset="0"/>
                <a:cs typeface="AcadNusx" pitchFamily="2" charset="0"/>
              </a:rPr>
              <a:t>ვალი, პირდაპირ უცხოურ </a:t>
            </a:r>
            <a:r>
              <a:rPr lang="ka-GE" dirty="0" smtClean="0">
                <a:latin typeface="Sylfaen" pitchFamily="18" charset="0"/>
                <a:ea typeface="Times New Roman" pitchFamily="18" charset="0"/>
                <a:cs typeface="AcadNusx" pitchFamily="2" charset="0"/>
              </a:rPr>
              <a:t>ინვესტიციებზე დამოკიდებულების მაღალი </a:t>
            </a:r>
            <a:r>
              <a:rPr lang="ka-GE" dirty="0">
                <a:latin typeface="Sylfaen" pitchFamily="18" charset="0"/>
                <a:ea typeface="Times New Roman" pitchFamily="18" charset="0"/>
                <a:cs typeface="AcadNusx" pitchFamily="2" charset="0"/>
              </a:rPr>
              <a:t>დონე, </a:t>
            </a:r>
            <a:r>
              <a:rPr lang="ka-GE" dirty="0" smtClean="0">
                <a:latin typeface="Sylfaen" pitchFamily="18" charset="0"/>
                <a:ea typeface="Times New Roman" pitchFamily="18" charset="0"/>
                <a:cs typeface="AcadNusx" pitchFamily="2" charset="0"/>
              </a:rPr>
              <a:t>ლარის </a:t>
            </a:r>
            <a:r>
              <a:rPr lang="ka-GE" dirty="0">
                <a:latin typeface="Sylfaen" pitchFamily="18" charset="0"/>
                <a:ea typeface="Times New Roman" pitchFamily="18" charset="0"/>
                <a:cs typeface="AcadNusx" pitchFamily="2" charset="0"/>
              </a:rPr>
              <a:t>კურსის </a:t>
            </a:r>
            <a:r>
              <a:rPr lang="ka-GE" dirty="0" smtClean="0">
                <a:latin typeface="Sylfaen" pitchFamily="18" charset="0"/>
                <a:ea typeface="Times New Roman" pitchFamily="18" charset="0"/>
                <a:cs typeface="AcadNusx" pitchFamily="2" charset="0"/>
              </a:rPr>
              <a:t>ვარდნის </a:t>
            </a:r>
            <a:r>
              <a:rPr lang="ka-GE" dirty="0">
                <a:latin typeface="Sylfaen" pitchFamily="18" charset="0"/>
                <a:ea typeface="Times New Roman" pitchFamily="18" charset="0"/>
                <a:cs typeface="AcadNusx" pitchFamily="2" charset="0"/>
              </a:rPr>
              <a:t>ტენდენცია, </a:t>
            </a:r>
            <a:r>
              <a:rPr lang="ka-GE" dirty="0" smtClean="0">
                <a:latin typeface="Sylfaen" pitchFamily="18" charset="0"/>
                <a:ea typeface="Times New Roman" pitchFamily="18" charset="0"/>
                <a:cs typeface="AcadNusx" pitchFamily="2" charset="0"/>
              </a:rPr>
              <a:t>მოსახლეობის მსყიდველუნარიანობის </a:t>
            </a:r>
            <a:r>
              <a:rPr lang="ka-GE" dirty="0">
                <a:latin typeface="Sylfaen" pitchFamily="18" charset="0"/>
                <a:ea typeface="Times New Roman" pitchFamily="18" charset="0"/>
                <a:cs typeface="AcadNusx" pitchFamily="2" charset="0"/>
              </a:rPr>
              <a:t>ვარდნა, </a:t>
            </a:r>
            <a:r>
              <a:rPr lang="ka-GE" dirty="0" smtClean="0">
                <a:latin typeface="Sylfaen" pitchFamily="18" charset="0"/>
                <a:ea typeface="Times New Roman" pitchFamily="18" charset="0"/>
                <a:cs typeface="AcadNusx" pitchFamily="2" charset="0"/>
              </a:rPr>
              <a:t>იმპორტი სადმი ზღვრული </a:t>
            </a:r>
            <a:r>
              <a:rPr lang="ka-GE" dirty="0">
                <a:latin typeface="Sylfaen" pitchFamily="18" charset="0"/>
                <a:ea typeface="Times New Roman" pitchFamily="18" charset="0"/>
                <a:cs typeface="AcadNusx" pitchFamily="2" charset="0"/>
              </a:rPr>
              <a:t>მიდრეკილების მაღალი </a:t>
            </a:r>
            <a:r>
              <a:rPr lang="ka-GE" dirty="0" smtClean="0">
                <a:latin typeface="Sylfaen" pitchFamily="18" charset="0"/>
                <a:ea typeface="Times New Roman" pitchFamily="18" charset="0"/>
                <a:cs typeface="AcadNusx" pitchFamily="2" charset="0"/>
              </a:rPr>
              <a:t>დონე </a:t>
            </a:r>
            <a:r>
              <a:rPr lang="ka-GE" dirty="0">
                <a:latin typeface="Sylfaen" pitchFamily="18" charset="0"/>
                <a:ea typeface="Times New Roman" pitchFamily="18" charset="0"/>
                <a:cs typeface="AcadNusx" pitchFamily="2" charset="0"/>
              </a:rPr>
              <a:t>და ა. შ. </a:t>
            </a:r>
            <a:endParaRPr lang="ka-GE" dirty="0" smtClean="0">
              <a:latin typeface="Sylfaen" pitchFamily="18" charset="0"/>
              <a:ea typeface="Times New Roman" pitchFamily="18" charset="0"/>
              <a:cs typeface="AcadNusx" pitchFamily="2" charset="0"/>
            </a:endParaRPr>
          </a:p>
          <a:p>
            <a:pPr lvl="0" indent="450850" algn="just" fontAlgn="base">
              <a:lnSpc>
                <a:spcPct val="150000"/>
              </a:lnSpc>
              <a:spcBef>
                <a:spcPct val="0"/>
              </a:spcBef>
              <a:spcAft>
                <a:spcPct val="0"/>
              </a:spcAft>
              <a:buFont typeface="Wingdings" pitchFamily="2" charset="2"/>
              <a:buChar char="Ø"/>
              <a:tabLst>
                <a:tab pos="1714500" algn="l"/>
              </a:tabLst>
            </a:pPr>
            <a:r>
              <a:rPr kumimoji="0" lang="ka-GE" b="1" i="0" u="none" strike="noStrike" cap="none" normalizeH="0" baseline="0" dirty="0" smtClean="0">
                <a:ln>
                  <a:noFill/>
                </a:ln>
                <a:solidFill>
                  <a:schemeClr val="tx1"/>
                </a:solidFill>
                <a:effectLst/>
                <a:latin typeface="Calibri" pitchFamily="34" charset="0"/>
                <a:ea typeface="Times New Roman" pitchFamily="18" charset="0"/>
                <a:cs typeface="Sylfaen" pitchFamily="18" charset="0"/>
              </a:rPr>
              <a:t>პრობლემის აღმოფხვრის ინსტრუმენტები. </a:t>
            </a:r>
            <a:r>
              <a:rPr lang="ka-GE" dirty="0" smtClean="0">
                <a:latin typeface="Sylfaen" pitchFamily="18" charset="0"/>
                <a:ea typeface="Times New Roman" pitchFamily="18" charset="0"/>
                <a:cs typeface="AcadNusx" pitchFamily="2" charset="0"/>
              </a:rPr>
              <a:t>ამ </a:t>
            </a:r>
            <a:r>
              <a:rPr lang="ka-GE" dirty="0">
                <a:latin typeface="Sylfaen" pitchFamily="18" charset="0"/>
                <a:ea typeface="Times New Roman" pitchFamily="18" charset="0"/>
                <a:cs typeface="AcadNusx" pitchFamily="2" charset="0"/>
              </a:rPr>
              <a:t>პრობლემების აღმოფხვრის მიზნით საჭიროა </a:t>
            </a:r>
            <a:r>
              <a:rPr lang="ka-GE" dirty="0" smtClean="0">
                <a:latin typeface="Sylfaen" pitchFamily="18" charset="0"/>
                <a:ea typeface="Times New Roman" pitchFamily="18" charset="0"/>
                <a:cs typeface="AcadNusx" pitchFamily="2" charset="0"/>
              </a:rPr>
              <a:t>სწორად </a:t>
            </a:r>
            <a:r>
              <a:rPr lang="ka-GE" dirty="0">
                <a:latin typeface="Sylfaen" pitchFamily="18" charset="0"/>
                <a:ea typeface="Times New Roman" pitchFamily="18" charset="0"/>
                <a:cs typeface="AcadNusx" pitchFamily="2" charset="0"/>
              </a:rPr>
              <a:t>იქნეს შერჩეული </a:t>
            </a:r>
            <a:r>
              <a:rPr lang="ka-GE" dirty="0" smtClean="0">
                <a:latin typeface="Sylfaen" pitchFamily="18" charset="0"/>
                <a:ea typeface="Times New Roman" pitchFamily="18" charset="0"/>
                <a:cs typeface="AcadNusx" pitchFamily="2" charset="0"/>
              </a:rPr>
              <a:t>ქვეყნის სტაბილიზაციის </a:t>
            </a:r>
            <a:r>
              <a:rPr lang="ka-GE" dirty="0" err="1" smtClean="0">
                <a:latin typeface="Sylfaen" pitchFamily="18" charset="0"/>
                <a:ea typeface="Times New Roman" pitchFamily="18" charset="0"/>
                <a:cs typeface="AcadNusx" pitchFamily="2" charset="0"/>
              </a:rPr>
              <a:t>ინსტრუ</a:t>
            </a:r>
            <a:r>
              <a:rPr lang="ka-GE" dirty="0" smtClean="0">
                <a:latin typeface="Sylfaen" pitchFamily="18" charset="0"/>
                <a:ea typeface="Times New Roman" pitchFamily="18" charset="0"/>
                <a:cs typeface="AcadNusx" pitchFamily="2" charset="0"/>
              </a:rPr>
              <a:t> მენტები </a:t>
            </a:r>
            <a:r>
              <a:rPr lang="ka-GE" dirty="0">
                <a:latin typeface="Sylfaen" pitchFamily="18" charset="0"/>
                <a:ea typeface="Times New Roman" pitchFamily="18" charset="0"/>
                <a:cs typeface="AcadNusx" pitchFamily="2" charset="0"/>
              </a:rPr>
              <a:t>და შესაბამისად სწორად მოხდეს მათი </a:t>
            </a:r>
            <a:r>
              <a:rPr lang="ka-GE" dirty="0" smtClean="0">
                <a:latin typeface="Sylfaen" pitchFamily="18" charset="0"/>
                <a:ea typeface="Times New Roman" pitchFamily="18" charset="0"/>
                <a:cs typeface="AcadNusx" pitchFamily="2" charset="0"/>
              </a:rPr>
              <a:t>გამოყენების </a:t>
            </a:r>
            <a:r>
              <a:rPr lang="ka-GE" dirty="0" err="1" smtClean="0">
                <a:latin typeface="Sylfaen" pitchFamily="18" charset="0"/>
                <a:ea typeface="Times New Roman" pitchFamily="18" charset="0"/>
                <a:cs typeface="AcadNusx" pitchFamily="2" charset="0"/>
              </a:rPr>
              <a:t>მიმართულებე</a:t>
            </a:r>
            <a:r>
              <a:rPr lang="ka-GE" dirty="0" smtClean="0">
                <a:latin typeface="Sylfaen" pitchFamily="18" charset="0"/>
                <a:ea typeface="Times New Roman" pitchFamily="18" charset="0"/>
                <a:cs typeface="AcadNusx" pitchFamily="2" charset="0"/>
              </a:rPr>
              <a:t> ბისა </a:t>
            </a:r>
            <a:r>
              <a:rPr lang="ka-GE" dirty="0">
                <a:latin typeface="Sylfaen" pitchFamily="18" charset="0"/>
                <a:ea typeface="Times New Roman" pitchFamily="18" charset="0"/>
                <a:cs typeface="AcadNusx" pitchFamily="2" charset="0"/>
              </a:rPr>
              <a:t>და ძალისხმევის (ინტენსიურობის) დოზირება.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188640"/>
            <a:ext cx="8501122" cy="5047564"/>
          </a:xfrm>
        </p:spPr>
        <p:txBody>
          <a:bodyPr>
            <a:noAutofit/>
          </a:bodyPr>
          <a:lstStyle/>
          <a:p>
            <a:pPr algn="l">
              <a:lnSpc>
                <a:spcPct val="150000"/>
              </a:lnSpc>
            </a:pPr>
            <a:r>
              <a:rPr lang="ka-GE" sz="2000" dirty="0" smtClean="0">
                <a:solidFill>
                  <a:schemeClr val="tx1"/>
                </a:solidFill>
              </a:rPr>
              <a:t>1. ჩვენი </a:t>
            </a:r>
            <a:r>
              <a:rPr lang="ka-GE" sz="2000" dirty="0">
                <a:solidFill>
                  <a:schemeClr val="tx1"/>
                </a:solidFill>
              </a:rPr>
              <a:t>ქვეყნის საგარეო ვაჭრობაში არსებული </a:t>
            </a:r>
            <a:r>
              <a:rPr lang="ka-GE" sz="2000" dirty="0" smtClean="0">
                <a:solidFill>
                  <a:schemeClr val="tx1"/>
                </a:solidFill>
              </a:rPr>
              <a:t>დისბალანსის აღმოფხვრას სწორი </a:t>
            </a:r>
            <a:r>
              <a:rPr lang="ka-GE" sz="2000" dirty="0">
                <a:solidFill>
                  <a:schemeClr val="tx1"/>
                </a:solidFill>
              </a:rPr>
              <a:t>მენეჯმენტი </a:t>
            </a:r>
            <a:r>
              <a:rPr lang="ka-GE" sz="2000" dirty="0" smtClean="0">
                <a:solidFill>
                  <a:schemeClr val="tx1"/>
                </a:solidFill>
              </a:rPr>
              <a:t>ჭირდება</a:t>
            </a:r>
            <a:r>
              <a:rPr lang="ka-GE" sz="2000" dirty="0">
                <a:solidFill>
                  <a:schemeClr val="tx1"/>
                </a:solidFill>
              </a:rPr>
              <a:t>. საქართველოს </a:t>
            </a:r>
            <a:r>
              <a:rPr lang="ka-GE" sz="2000" dirty="0" smtClean="0">
                <a:solidFill>
                  <a:schemeClr val="tx1"/>
                </a:solidFill>
              </a:rPr>
              <a:t>ბიზნეს-გარე მოს სტაბილიზაციის შემაფერხებელია </a:t>
            </a:r>
            <a:r>
              <a:rPr lang="ka-GE" sz="2000" dirty="0">
                <a:solidFill>
                  <a:schemeClr val="tx1"/>
                </a:solidFill>
              </a:rPr>
              <a:t>სავაჭრო ბალანსის </a:t>
            </a:r>
            <a:r>
              <a:rPr lang="ka-GE" sz="2000" dirty="0" smtClean="0">
                <a:solidFill>
                  <a:schemeClr val="tx1"/>
                </a:solidFill>
              </a:rPr>
              <a:t>ქრონიკული </a:t>
            </a:r>
            <a:r>
              <a:rPr lang="ka-GE" sz="2000" dirty="0">
                <a:solidFill>
                  <a:schemeClr val="tx1"/>
                </a:solidFill>
              </a:rPr>
              <a:t>დეფიციტი, რასაც იწვევს </a:t>
            </a:r>
            <a:r>
              <a:rPr lang="ka-GE" sz="2000" dirty="0" smtClean="0">
                <a:solidFill>
                  <a:schemeClr val="tx1"/>
                </a:solidFill>
              </a:rPr>
              <a:t>ექსპორტის </a:t>
            </a:r>
            <a:r>
              <a:rPr lang="ka-GE" sz="2000" dirty="0">
                <a:solidFill>
                  <a:schemeClr val="tx1"/>
                </a:solidFill>
              </a:rPr>
              <a:t>მხარდაჭერის დაბალი დონე. </a:t>
            </a:r>
            <a:r>
              <a:rPr lang="ka-GE" sz="2000" dirty="0" smtClean="0">
                <a:solidFill>
                  <a:schemeClr val="tx1"/>
                </a:solidFill>
              </a:rPr>
              <a:t/>
            </a:r>
            <a:br>
              <a:rPr lang="ka-GE" sz="2000" dirty="0" smtClean="0">
                <a:solidFill>
                  <a:schemeClr val="tx1"/>
                </a:solidFill>
              </a:rPr>
            </a:br>
            <a:r>
              <a:rPr lang="ka-GE" sz="2000" dirty="0" smtClean="0">
                <a:solidFill>
                  <a:schemeClr val="tx1"/>
                </a:solidFill>
              </a:rPr>
              <a:t>2. ჩვენი </a:t>
            </a:r>
            <a:r>
              <a:rPr lang="ka-GE" sz="2000" dirty="0">
                <a:solidFill>
                  <a:schemeClr val="tx1"/>
                </a:solidFill>
              </a:rPr>
              <a:t>ქვეყანა ახორციელებს ლიბერალურ სავაჭრო პოლიტიკას, რაც გამოიხატება იმპორტის </a:t>
            </a:r>
            <a:r>
              <a:rPr lang="ka-GE" sz="2000" dirty="0" smtClean="0">
                <a:solidFill>
                  <a:schemeClr val="tx1"/>
                </a:solidFill>
              </a:rPr>
              <a:t>მიმართ </a:t>
            </a:r>
            <a:r>
              <a:rPr lang="ka-GE" sz="2000" dirty="0">
                <a:solidFill>
                  <a:schemeClr val="tx1"/>
                </a:solidFill>
              </a:rPr>
              <a:t>დაბალი </a:t>
            </a:r>
            <a:r>
              <a:rPr lang="ka-GE" sz="2000" dirty="0" smtClean="0">
                <a:solidFill>
                  <a:schemeClr val="tx1"/>
                </a:solidFill>
              </a:rPr>
              <a:t>გადასახადების </a:t>
            </a:r>
            <a:r>
              <a:rPr lang="ka-GE" sz="2000" dirty="0">
                <a:solidFill>
                  <a:schemeClr val="tx1"/>
                </a:solidFill>
              </a:rPr>
              <a:t>დაწესებაში. საქართველო იმპორტზე ტარიფების </a:t>
            </a:r>
            <a:r>
              <a:rPr lang="ka-GE" sz="2000" dirty="0" smtClean="0">
                <a:solidFill>
                  <a:schemeClr val="tx1"/>
                </a:solidFill>
              </a:rPr>
              <a:t>სიდაბლით</a:t>
            </a:r>
            <a:r>
              <a:rPr lang="ka-GE" sz="2000" dirty="0">
                <a:solidFill>
                  <a:schemeClr val="tx1"/>
                </a:solidFill>
              </a:rPr>
              <a:t>, </a:t>
            </a:r>
            <a:r>
              <a:rPr lang="ka-GE" sz="2000" dirty="0" smtClean="0">
                <a:solidFill>
                  <a:schemeClr val="tx1"/>
                </a:solidFill>
              </a:rPr>
              <a:t>მეორე </a:t>
            </a:r>
            <a:r>
              <a:rPr lang="ka-GE" sz="2000" dirty="0">
                <a:solidFill>
                  <a:schemeClr val="tx1"/>
                </a:solidFill>
              </a:rPr>
              <a:t>ადგილზეა. </a:t>
            </a:r>
            <a:r>
              <a:rPr lang="ka-GE" sz="2000" dirty="0" smtClean="0">
                <a:solidFill>
                  <a:schemeClr val="tx1"/>
                </a:solidFill>
              </a:rPr>
              <a:t/>
            </a:r>
            <a:br>
              <a:rPr lang="ka-GE" sz="2000" dirty="0" smtClean="0">
                <a:solidFill>
                  <a:schemeClr val="tx1"/>
                </a:solidFill>
              </a:rPr>
            </a:br>
            <a:r>
              <a:rPr lang="ka-GE" sz="2000" dirty="0" smtClean="0">
                <a:solidFill>
                  <a:schemeClr val="tx1"/>
                </a:solidFill>
              </a:rPr>
              <a:t>3. საგარეო </a:t>
            </a:r>
            <a:r>
              <a:rPr lang="ka-GE" sz="2000" dirty="0">
                <a:solidFill>
                  <a:schemeClr val="tx1"/>
                </a:solidFill>
              </a:rPr>
              <a:t>ვაჭრობისადმი მსგავსმა </a:t>
            </a:r>
            <a:r>
              <a:rPr lang="ka-GE" sz="2000" dirty="0" smtClean="0">
                <a:solidFill>
                  <a:schemeClr val="tx1"/>
                </a:solidFill>
              </a:rPr>
              <a:t>ლიბერალურმა </a:t>
            </a:r>
            <a:r>
              <a:rPr lang="ka-GE" sz="2000" dirty="0">
                <a:solidFill>
                  <a:schemeClr val="tx1"/>
                </a:solidFill>
              </a:rPr>
              <a:t>მიდგომამ განაპირობა </a:t>
            </a:r>
            <a:r>
              <a:rPr lang="ka-GE" sz="2000" dirty="0" smtClean="0">
                <a:solidFill>
                  <a:schemeClr val="tx1"/>
                </a:solidFill>
              </a:rPr>
              <a:t>იმპორტის </a:t>
            </a:r>
            <a:r>
              <a:rPr lang="ka-GE" sz="2000" dirty="0">
                <a:solidFill>
                  <a:schemeClr val="tx1"/>
                </a:solidFill>
              </a:rPr>
              <a:t>ექსპორტზე მკვეთრი გადამეტება</a:t>
            </a:r>
            <a:r>
              <a:rPr lang="ka-GE" sz="2000" dirty="0" smtClean="0">
                <a:solidFill>
                  <a:schemeClr val="tx1"/>
                </a:solidFill>
              </a:rPr>
              <a:t>.</a:t>
            </a:r>
            <a:r>
              <a:rPr lang="ka-GE" sz="2000" dirty="0">
                <a:solidFill>
                  <a:schemeClr val="tx1"/>
                </a:solidFill>
              </a:rPr>
              <a:t> დაბალია </a:t>
            </a:r>
            <a:r>
              <a:rPr lang="ka-GE" sz="2000" dirty="0" smtClean="0">
                <a:solidFill>
                  <a:schemeClr val="tx1"/>
                </a:solidFill>
              </a:rPr>
              <a:t>ექსპორტის </a:t>
            </a:r>
            <a:r>
              <a:rPr lang="ka-GE" sz="2000" dirty="0">
                <a:solidFill>
                  <a:schemeClr val="tx1"/>
                </a:solidFill>
              </a:rPr>
              <a:t>სახელმწიფო </a:t>
            </a:r>
            <a:r>
              <a:rPr lang="ka-GE" sz="2000" dirty="0" smtClean="0">
                <a:solidFill>
                  <a:schemeClr val="tx1"/>
                </a:solidFill>
              </a:rPr>
              <a:t>მხარდაჭერა, </a:t>
            </a:r>
            <a:r>
              <a:rPr lang="ka-GE" sz="2000" dirty="0">
                <a:solidFill>
                  <a:schemeClr val="tx1"/>
                </a:solidFill>
              </a:rPr>
              <a:t>იმ ფონზე, როცა სხვა ქვეყნები </a:t>
            </a:r>
            <a:r>
              <a:rPr lang="ka-GE" sz="2000" dirty="0" smtClean="0">
                <a:solidFill>
                  <a:schemeClr val="tx1"/>
                </a:solidFill>
              </a:rPr>
              <a:t>                               </a:t>
            </a:r>
            <a:br>
              <a:rPr lang="ka-GE" sz="2000" dirty="0" smtClean="0">
                <a:solidFill>
                  <a:schemeClr val="tx1"/>
                </a:solidFill>
              </a:rPr>
            </a:br>
            <a:r>
              <a:rPr lang="ka-GE" sz="2000" dirty="0">
                <a:solidFill>
                  <a:schemeClr val="tx1"/>
                </a:solidFill>
              </a:rPr>
              <a:t> </a:t>
            </a:r>
            <a:r>
              <a:rPr lang="ka-GE" sz="2000" dirty="0" smtClean="0">
                <a:solidFill>
                  <a:schemeClr val="tx1"/>
                </a:solidFill>
              </a:rPr>
              <a:t>                               ახდენენ </a:t>
            </a:r>
            <a:r>
              <a:rPr lang="ka-GE" sz="2000" dirty="0">
                <a:solidFill>
                  <a:schemeClr val="tx1"/>
                </a:solidFill>
              </a:rPr>
              <a:t>ექსპორტის მრავალმხრივ </a:t>
            </a:r>
            <a:r>
              <a:rPr lang="ka-GE" sz="2000" dirty="0" smtClean="0">
                <a:solidFill>
                  <a:schemeClr val="tx1"/>
                </a:solidFill>
              </a:rPr>
              <a:t>მხარდაჭერას</a:t>
            </a:r>
            <a:r>
              <a:rPr lang="ka-GE" sz="2000" dirty="0">
                <a:solidFill>
                  <a:schemeClr val="tx1"/>
                </a:solidFill>
              </a:rPr>
              <a:t>;</a:t>
            </a:r>
            <a:endParaRPr lang="ru-RU" sz="1800" dirty="0">
              <a:solidFill>
                <a:schemeClr val="tx1"/>
              </a:solidFill>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928670"/>
          </a:xfrm>
        </p:spPr>
        <p:txBody>
          <a:bodyPr>
            <a:noAutofit/>
          </a:bodyPr>
          <a:lstStyle/>
          <a:p>
            <a:r>
              <a:rPr lang="ka-GE" sz="3200" u="sng" dirty="0" smtClean="0">
                <a:solidFill>
                  <a:schemeClr val="tx1"/>
                </a:solidFill>
                <a:effectLst/>
              </a:rPr>
              <a:t>ექსპორტის მხარდამჭერი ღონისძიებები</a:t>
            </a:r>
            <a:endParaRPr lang="ru-RU" sz="3200" u="sng" dirty="0">
              <a:solidFill>
                <a:schemeClr val="tx1"/>
              </a:solidFill>
              <a:effectLst/>
            </a:endParaRPr>
          </a:p>
        </p:txBody>
      </p:sp>
      <p:sp>
        <p:nvSpPr>
          <p:cNvPr id="5" name="Содержимое 4"/>
          <p:cNvSpPr>
            <a:spLocks noGrp="1"/>
          </p:cNvSpPr>
          <p:nvPr>
            <p:ph sz="quarter" idx="2"/>
          </p:nvPr>
        </p:nvSpPr>
        <p:spPr>
          <a:xfrm>
            <a:off x="0" y="928670"/>
            <a:ext cx="5004048" cy="5429287"/>
          </a:xfrm>
        </p:spPr>
        <p:txBody>
          <a:bodyPr>
            <a:noAutofit/>
          </a:bodyPr>
          <a:lstStyle/>
          <a:p>
            <a:pPr marL="452628" indent="-342900" algn="just">
              <a:lnSpc>
                <a:spcPct val="150000"/>
              </a:lnSpc>
              <a:buAutoNum type="arabicPeriod"/>
            </a:pPr>
            <a:r>
              <a:rPr lang="ka-GE" sz="1800" dirty="0" smtClean="0"/>
              <a:t>ექსპორტის აგრესიული </a:t>
            </a:r>
            <a:r>
              <a:rPr lang="ka-GE" sz="1800" dirty="0"/>
              <a:t>სუბსიდირება, </a:t>
            </a:r>
            <a:r>
              <a:rPr lang="ka-GE" sz="1800" dirty="0" smtClean="0"/>
              <a:t>შე ღავათიანი (უპროცენტო) სესხებით უზრ უნველყოფა</a:t>
            </a:r>
            <a:r>
              <a:rPr lang="ka-GE" sz="1800" dirty="0"/>
              <a:t>, </a:t>
            </a:r>
            <a:r>
              <a:rPr lang="ka-GE" sz="1800" dirty="0" smtClean="0"/>
              <a:t>ტრანსპორტირების </a:t>
            </a:r>
            <a:r>
              <a:rPr lang="ka-GE" sz="1800" dirty="0"/>
              <a:t>და </a:t>
            </a:r>
            <a:r>
              <a:rPr lang="ka-GE" sz="1800" dirty="0" smtClean="0"/>
              <a:t>სადა ზღვევო ხარჯების </a:t>
            </a:r>
            <a:r>
              <a:rPr lang="ka-GE" sz="1800" dirty="0"/>
              <a:t>დაფარვა, </a:t>
            </a:r>
            <a:r>
              <a:rPr lang="ka-GE" sz="1800" dirty="0" smtClean="0"/>
              <a:t>მალეფუჭება დი პროდუქციის </a:t>
            </a:r>
            <a:r>
              <a:rPr lang="ka-GE" sz="1800" dirty="0"/>
              <a:t>გაფუჭებით </a:t>
            </a:r>
            <a:r>
              <a:rPr lang="ka-GE" sz="1800" dirty="0" smtClean="0"/>
              <a:t>მიღებული ზარალის კომპენსაცია</a:t>
            </a:r>
            <a:r>
              <a:rPr lang="ka-GE" sz="1800" dirty="0"/>
              <a:t>, გასაღების </a:t>
            </a:r>
            <a:r>
              <a:rPr lang="ka-GE" sz="1800" dirty="0" smtClean="0"/>
              <a:t>ბაზრე ბის </a:t>
            </a:r>
            <a:r>
              <a:rPr lang="ka-GE" sz="1800" dirty="0"/>
              <a:t>შესახებ </a:t>
            </a:r>
            <a:r>
              <a:rPr lang="ka-GE" sz="1800" dirty="0" smtClean="0"/>
              <a:t>ინფორმაციის მოპოვებაში</a:t>
            </a:r>
            <a:r>
              <a:rPr lang="ka-GE" sz="1800" dirty="0"/>
              <a:t>) დახმარება, საგარეო </a:t>
            </a:r>
            <a:r>
              <a:rPr lang="ka-GE" sz="1800" dirty="0" smtClean="0"/>
              <a:t>ბაზარზე პროდუქცი ის </a:t>
            </a:r>
            <a:r>
              <a:rPr lang="ka-GE" sz="1800" dirty="0"/>
              <a:t>ცნობადობის ზრდა და ა. შ. </a:t>
            </a:r>
            <a:endParaRPr lang="ka-GE" sz="1800" dirty="0" smtClean="0"/>
          </a:p>
          <a:p>
            <a:pPr marL="452628" indent="-342900" algn="just">
              <a:lnSpc>
                <a:spcPct val="150000"/>
              </a:lnSpc>
              <a:buAutoNum type="arabicPeriod"/>
            </a:pPr>
            <a:r>
              <a:rPr lang="ka-GE" sz="1800" dirty="0" smtClean="0"/>
              <a:t>ამ </a:t>
            </a:r>
            <a:r>
              <a:rPr lang="ka-GE" sz="1800" dirty="0"/>
              <a:t>ტიპის დახმარების გარეშე, </a:t>
            </a:r>
            <a:r>
              <a:rPr lang="ka-GE" sz="1800" dirty="0" smtClean="0"/>
              <a:t>ქართული </a:t>
            </a:r>
            <a:r>
              <a:rPr lang="ka-GE" sz="1800" dirty="0"/>
              <a:t>ნაწარმი ვერ შეძლებს საგარეო </a:t>
            </a:r>
            <a:r>
              <a:rPr lang="ka-GE" sz="1800" dirty="0" smtClean="0"/>
              <a:t>ბაზარზე </a:t>
            </a:r>
            <a:r>
              <a:rPr lang="ka-GE" sz="1800" dirty="0"/>
              <a:t>დამკვიდრებას და ცნობადობის ზრდას. </a:t>
            </a:r>
            <a:endParaRPr lang="ru-RU" sz="1800" dirty="0"/>
          </a:p>
        </p:txBody>
      </p:sp>
      <p:pic>
        <p:nvPicPr>
          <p:cNvPr id="7" name="Содержимое 6" descr="p8jqm1jzjym1gqi.jpg"/>
          <p:cNvPicPr>
            <a:picLocks noGrp="1" noChangeAspect="1"/>
          </p:cNvPicPr>
          <p:nvPr>
            <p:ph sz="quarter" idx="4"/>
          </p:nvPr>
        </p:nvPicPr>
        <p:blipFill>
          <a:blip r:embed="rId2"/>
          <a:stretch>
            <a:fillRect/>
          </a:stretch>
        </p:blipFill>
        <p:spPr>
          <a:xfrm>
            <a:off x="5004048" y="1357298"/>
            <a:ext cx="4139952" cy="4572032"/>
          </a:xfrm>
          <a:prstGeom prst="rect">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363272" cy="1143000"/>
          </a:xfrm>
        </p:spPr>
        <p:txBody>
          <a:bodyPr>
            <a:noAutofit/>
          </a:bodyPr>
          <a:lstStyle/>
          <a:p>
            <a:r>
              <a:rPr lang="ka-GE" sz="2800" u="sng" dirty="0" smtClean="0">
                <a:solidFill>
                  <a:schemeClr val="tx1"/>
                </a:solidFill>
                <a:effectLst/>
              </a:rPr>
              <a:t>საგარეო ვალის გავლენა ქვეყნის სტაბილიზაციაზე</a:t>
            </a:r>
            <a:endParaRPr lang="ru-RU" sz="2800" u="sng" dirty="0">
              <a:solidFill>
                <a:schemeClr val="tx1"/>
              </a:solidFill>
              <a:effectLst/>
            </a:endParaRPr>
          </a:p>
        </p:txBody>
      </p:sp>
      <p:pic>
        <p:nvPicPr>
          <p:cNvPr id="2" name="სურათი 1"/>
          <p:cNvPicPr>
            <a:picLocks noChangeAspect="1"/>
          </p:cNvPicPr>
          <p:nvPr/>
        </p:nvPicPr>
        <p:blipFill>
          <a:blip r:embed="rId2"/>
          <a:stretch>
            <a:fillRect/>
          </a:stretch>
        </p:blipFill>
        <p:spPr>
          <a:xfrm>
            <a:off x="457200" y="1648470"/>
            <a:ext cx="8147248" cy="4444826"/>
          </a:xfrm>
          <a:prstGeom prst="rect">
            <a:avLst/>
          </a:prstGeom>
        </p:spPr>
      </p:pic>
      <p:sp>
        <p:nvSpPr>
          <p:cNvPr id="4" name="მართკუთხედი 3"/>
          <p:cNvSpPr/>
          <p:nvPr/>
        </p:nvSpPr>
        <p:spPr>
          <a:xfrm>
            <a:off x="595833" y="1186805"/>
            <a:ext cx="7992888" cy="461665"/>
          </a:xfrm>
          <a:prstGeom prst="rect">
            <a:avLst/>
          </a:prstGeom>
        </p:spPr>
        <p:txBody>
          <a:bodyPr wrap="square">
            <a:spAutoFit/>
          </a:bodyPr>
          <a:lstStyle/>
          <a:p>
            <a:pPr algn="ctr"/>
            <a:r>
              <a:rPr lang="ka-GE" sz="2400" b="1" dirty="0"/>
              <a:t>გრაფიკი 1. საქართველოს საგარეო ვალი </a:t>
            </a:r>
            <a:r>
              <a:rPr lang="ka-GE" sz="2400" b="1" dirty="0" err="1"/>
              <a:t>მშპ</a:t>
            </a:r>
            <a:r>
              <a:rPr lang="ka-GE" sz="2400" b="1" dirty="0"/>
              <a:t>-ის მიმართ</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548680"/>
            <a:ext cx="8572560" cy="4464496"/>
          </a:xfrm>
        </p:spPr>
        <p:txBody>
          <a:bodyPr>
            <a:noAutofit/>
          </a:bodyPr>
          <a:lstStyle/>
          <a:p>
            <a:pPr algn="l">
              <a:lnSpc>
                <a:spcPct val="150000"/>
              </a:lnSpc>
            </a:pPr>
            <a:r>
              <a:rPr lang="ka-GE" sz="1800" dirty="0" smtClean="0">
                <a:solidFill>
                  <a:schemeClr val="tx1"/>
                </a:solidFill>
                <a:effectLst/>
              </a:rPr>
              <a:t/>
            </a:r>
            <a:br>
              <a:rPr lang="ka-GE" sz="1800" dirty="0" smtClean="0">
                <a:solidFill>
                  <a:schemeClr val="tx1"/>
                </a:solidFill>
                <a:effectLst/>
              </a:rPr>
            </a:br>
            <a:r>
              <a:rPr lang="ka-GE" sz="1800" dirty="0">
                <a:solidFill>
                  <a:schemeClr val="tx1"/>
                </a:solidFill>
                <a:effectLst/>
              </a:rPr>
              <a:t/>
            </a:r>
            <a:br>
              <a:rPr lang="ka-GE" sz="1800" dirty="0">
                <a:solidFill>
                  <a:schemeClr val="tx1"/>
                </a:solidFill>
                <a:effectLst/>
              </a:rPr>
            </a:br>
            <a:r>
              <a:rPr lang="ka-GE" sz="1800" dirty="0" smtClean="0">
                <a:solidFill>
                  <a:schemeClr val="tx1"/>
                </a:solidFill>
                <a:effectLst/>
              </a:rPr>
              <a:t>1. ჩვენი </a:t>
            </a:r>
            <a:r>
              <a:rPr lang="ka-GE" sz="1800" dirty="0">
                <a:solidFill>
                  <a:schemeClr val="tx1"/>
                </a:solidFill>
                <a:effectLst/>
              </a:rPr>
              <a:t>ქვეყნის </a:t>
            </a:r>
            <a:r>
              <a:rPr lang="ka-GE" sz="1800" dirty="0" smtClean="0">
                <a:solidFill>
                  <a:schemeClr val="tx1"/>
                </a:solidFill>
                <a:effectLst/>
              </a:rPr>
              <a:t>აქტივები </a:t>
            </a:r>
            <a:r>
              <a:rPr lang="ka-GE" sz="1800" dirty="0">
                <a:solidFill>
                  <a:schemeClr val="tx1"/>
                </a:solidFill>
                <a:effectLst/>
              </a:rPr>
              <a:t>სულ უფრო </a:t>
            </a:r>
            <a:r>
              <a:rPr lang="ka-GE" sz="1800" dirty="0" smtClean="0">
                <a:solidFill>
                  <a:schemeClr val="tx1"/>
                </a:solidFill>
                <a:effectLst/>
              </a:rPr>
              <a:t>გადადის </a:t>
            </a:r>
            <a:r>
              <a:rPr lang="ka-GE" sz="1800" dirty="0">
                <a:solidFill>
                  <a:schemeClr val="tx1"/>
                </a:solidFill>
                <a:effectLst/>
              </a:rPr>
              <a:t>უცხოელ ინვესტორთა </a:t>
            </a:r>
            <a:r>
              <a:rPr lang="ka-GE" sz="1800" dirty="0" smtClean="0">
                <a:solidFill>
                  <a:schemeClr val="tx1"/>
                </a:solidFill>
                <a:effectLst/>
              </a:rPr>
              <a:t>საკუთრებაში</a:t>
            </a:r>
            <a:r>
              <a:rPr lang="ka-GE" sz="1800" dirty="0">
                <a:solidFill>
                  <a:schemeClr val="tx1"/>
                </a:solidFill>
                <a:effectLst/>
              </a:rPr>
              <a:t>, ხოლო მთლიანი შიდა პროდუქტის სულ უფრო დიდი ნაწილი იქმნება უცხოური კაპიტალის ხარჯზე. ეს იმას ნიშნავს, რომ ჩვენი ქვეყნის </a:t>
            </a:r>
            <a:r>
              <a:rPr lang="ka-GE" sz="1800" dirty="0" smtClean="0">
                <a:solidFill>
                  <a:schemeClr val="tx1"/>
                </a:solidFill>
                <a:effectLst/>
              </a:rPr>
              <a:t>ეკონომიკური </a:t>
            </a:r>
            <a:r>
              <a:rPr lang="ka-GE" sz="1800" dirty="0">
                <a:solidFill>
                  <a:schemeClr val="tx1"/>
                </a:solidFill>
                <a:effectLst/>
              </a:rPr>
              <a:t>ზრდის </a:t>
            </a:r>
            <a:r>
              <a:rPr lang="ka-GE" sz="1800" dirty="0" smtClean="0">
                <a:solidFill>
                  <a:schemeClr val="tx1"/>
                </a:solidFill>
                <a:effectLst/>
              </a:rPr>
              <a:t>ტემპების </a:t>
            </a:r>
            <a:r>
              <a:rPr lang="ka-GE" sz="1800" dirty="0">
                <a:solidFill>
                  <a:schemeClr val="tx1"/>
                </a:solidFill>
                <a:effectLst/>
              </a:rPr>
              <a:t>დიდი ნაწილი </a:t>
            </a:r>
            <a:r>
              <a:rPr lang="ka-GE" sz="1800" dirty="0" smtClean="0">
                <a:solidFill>
                  <a:schemeClr val="tx1"/>
                </a:solidFill>
                <a:effectLst/>
              </a:rPr>
              <a:t>ექცევა უცხოელთა ხელში.</a:t>
            </a:r>
            <a:br>
              <a:rPr lang="ka-GE" sz="1800" dirty="0" smtClean="0">
                <a:solidFill>
                  <a:schemeClr val="tx1"/>
                </a:solidFill>
                <a:effectLst/>
              </a:rPr>
            </a:br>
            <a:r>
              <a:rPr lang="ka-GE" sz="1800" dirty="0" smtClean="0">
                <a:solidFill>
                  <a:schemeClr val="tx1"/>
                </a:solidFill>
                <a:effectLst/>
              </a:rPr>
              <a:t>2. </a:t>
            </a:r>
            <a:r>
              <a:rPr lang="ka-GE" sz="1800" dirty="0">
                <a:solidFill>
                  <a:schemeClr val="tx1"/>
                </a:solidFill>
                <a:effectLst/>
              </a:rPr>
              <a:t>ეს იწვევს ეროვნული შემოსავლის სულ უფრო მეტი ნაწილის უცხოეთში </a:t>
            </a:r>
            <a:r>
              <a:rPr lang="ka-GE" sz="1800" dirty="0" smtClean="0">
                <a:solidFill>
                  <a:schemeClr val="tx1"/>
                </a:solidFill>
                <a:effectLst/>
              </a:rPr>
              <a:t>გაჟონვას</a:t>
            </a:r>
            <a:r>
              <a:rPr lang="ka-GE" sz="1800" dirty="0">
                <a:solidFill>
                  <a:schemeClr val="tx1"/>
                </a:solidFill>
                <a:effectLst/>
              </a:rPr>
              <a:t>.</a:t>
            </a:r>
            <a:r>
              <a:rPr lang="ka-GE" sz="1800" dirty="0" smtClean="0">
                <a:solidFill>
                  <a:schemeClr val="tx1"/>
                </a:solidFill>
                <a:effectLst/>
              </a:rPr>
              <a:t> </a:t>
            </a:r>
            <a:r>
              <a:rPr lang="ka-GE" sz="1800" dirty="0">
                <a:solidFill>
                  <a:schemeClr val="tx1"/>
                </a:solidFill>
                <a:effectLst/>
              </a:rPr>
              <a:t>ჩვენი ქვეყნის ფინანსურ ანგარიშთა ბალანსი ქრონიკულ </a:t>
            </a:r>
            <a:r>
              <a:rPr lang="ka-GE" sz="1800" dirty="0" smtClean="0">
                <a:solidFill>
                  <a:schemeClr val="tx1"/>
                </a:solidFill>
                <a:effectLst/>
              </a:rPr>
              <a:t>დეფიციტს </a:t>
            </a:r>
            <a:r>
              <a:rPr lang="ka-GE" sz="1800" dirty="0">
                <a:solidFill>
                  <a:schemeClr val="tx1"/>
                </a:solidFill>
                <a:effectLst/>
              </a:rPr>
              <a:t>განიცდის და მის აღმოფხვრას სწორი ეკონომიკური მენეჯმენტი </a:t>
            </a:r>
            <a:r>
              <a:rPr lang="ka-GE" sz="1800" dirty="0" smtClean="0">
                <a:solidFill>
                  <a:schemeClr val="tx1"/>
                </a:solidFill>
                <a:effectLst/>
              </a:rPr>
              <a:t>ჭირდება</a:t>
            </a:r>
            <a:r>
              <a:rPr lang="ka-GE" sz="1800" dirty="0">
                <a:solidFill>
                  <a:schemeClr val="tx1"/>
                </a:solidFill>
                <a:effectLst/>
              </a:rPr>
              <a:t>. </a:t>
            </a:r>
            <a:r>
              <a:rPr lang="ka-GE" sz="1800" dirty="0" smtClean="0">
                <a:solidFill>
                  <a:schemeClr val="tx1"/>
                </a:solidFill>
                <a:effectLst/>
              </a:rPr>
              <a:t/>
            </a:r>
            <a:br>
              <a:rPr lang="ka-GE" sz="1800" dirty="0" smtClean="0">
                <a:solidFill>
                  <a:schemeClr val="tx1"/>
                </a:solidFill>
                <a:effectLst/>
              </a:rPr>
            </a:br>
            <a:r>
              <a:rPr lang="ka-GE" sz="1800" dirty="0" smtClean="0">
                <a:solidFill>
                  <a:schemeClr val="tx1"/>
                </a:solidFill>
                <a:effectLst/>
              </a:rPr>
              <a:t>3. ლარის </a:t>
            </a:r>
            <a:r>
              <a:rPr lang="ka-GE" sz="1800" dirty="0">
                <a:solidFill>
                  <a:schemeClr val="tx1"/>
                </a:solidFill>
                <a:effectLst/>
              </a:rPr>
              <a:t>კურსი </a:t>
            </a:r>
            <a:r>
              <a:rPr lang="ka-GE" sz="1800" dirty="0" smtClean="0">
                <a:solidFill>
                  <a:schemeClr val="tx1"/>
                </a:solidFill>
                <a:effectLst/>
              </a:rPr>
              <a:t>განიცდის </a:t>
            </a:r>
            <a:r>
              <a:rPr lang="ka-GE" sz="1800" dirty="0">
                <a:solidFill>
                  <a:schemeClr val="tx1"/>
                </a:solidFill>
                <a:effectLst/>
              </a:rPr>
              <a:t>ვარდნას. მოსახლეობას </a:t>
            </a:r>
            <a:r>
              <a:rPr lang="ka-GE" sz="1800" dirty="0" smtClean="0">
                <a:solidFill>
                  <a:schemeClr val="tx1"/>
                </a:solidFill>
                <a:effectLst/>
              </a:rPr>
              <a:t>შემოსავლები </a:t>
            </a:r>
            <a:r>
              <a:rPr lang="ka-GE" sz="1800" dirty="0">
                <a:solidFill>
                  <a:schemeClr val="tx1"/>
                </a:solidFill>
                <a:effectLst/>
              </a:rPr>
              <a:t>ლარებში გააჩნია. ლარის მკვეთრად </a:t>
            </a:r>
            <a:r>
              <a:rPr lang="ka-GE" sz="1800" dirty="0" smtClean="0">
                <a:solidFill>
                  <a:schemeClr val="tx1"/>
                </a:solidFill>
                <a:effectLst/>
              </a:rPr>
              <a:t>გაუფასურებამდე საბანკო </a:t>
            </a:r>
            <a:r>
              <a:rPr lang="ka-GE" sz="1800" dirty="0">
                <a:solidFill>
                  <a:schemeClr val="tx1"/>
                </a:solidFill>
                <a:effectLst/>
              </a:rPr>
              <a:t>სესხები ეკონომიკურად აქტიურ სუბიექტებს აღებული დარჩათ დოლარით. ამიტომ უცხოურ ვალუტაში მათი </a:t>
            </a:r>
            <a:r>
              <a:rPr lang="ka-GE" sz="1800" dirty="0" smtClean="0">
                <a:solidFill>
                  <a:schemeClr val="tx1"/>
                </a:solidFill>
                <a:effectLst/>
              </a:rPr>
              <a:t>გადახდისუნარიანობა </a:t>
            </a:r>
            <a:r>
              <a:rPr lang="ka-GE" sz="1800" dirty="0">
                <a:solidFill>
                  <a:schemeClr val="tx1"/>
                </a:solidFill>
                <a:effectLst/>
              </a:rPr>
              <a:t>ლარის </a:t>
            </a:r>
            <a:r>
              <a:rPr lang="ka-GE" sz="1800" dirty="0" smtClean="0">
                <a:solidFill>
                  <a:schemeClr val="tx1"/>
                </a:solidFill>
                <a:effectLst/>
              </a:rPr>
              <a:t>გაუფასურების შემდეგ დაეცა</a:t>
            </a:r>
            <a:r>
              <a:rPr lang="ka-GE" sz="1800" dirty="0">
                <a:solidFill>
                  <a:schemeClr val="tx1"/>
                </a:solidFill>
                <a:effectLst/>
              </a:rPr>
              <a:t>. </a:t>
            </a:r>
            <a:endParaRPr lang="ru-RU" sz="1800" dirty="0">
              <a:solidFill>
                <a:schemeClr val="tx1"/>
              </a:solidFill>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2"/>
          <p:cNvSpPr txBox="1">
            <a:spLocks/>
          </p:cNvSpPr>
          <p:nvPr/>
        </p:nvSpPr>
        <p:spPr>
          <a:xfrm>
            <a:off x="428596" y="0"/>
            <a:ext cx="4900618" cy="5654692"/>
          </a:xfrm>
          <a:prstGeom prst="rect">
            <a:avLst/>
          </a:prstGeom>
        </p:spPr>
        <p:txBody>
          <a:bodyPr vert="horz" anchor="b">
            <a:noAutofit/>
            <a:scene3d>
              <a:camera prst="orthographicFront"/>
              <a:lightRig rig="soft" dir="t"/>
            </a:scene3d>
            <a:sp3d prstMaterial="softEdge">
              <a:bevelT w="25400" h="25400"/>
            </a:sp3d>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ka-GE" sz="1800" b="1" i="0" u="none" strike="noStrike" kern="1200" cap="none" spc="0" normalizeH="0" baseline="0" noProof="0" dirty="0" smtClean="0">
                <a:ln>
                  <a:noFill/>
                </a:ln>
                <a:solidFill>
                  <a:schemeClr val="tx1"/>
                </a:solidFill>
                <a:effectLst/>
                <a:uLnTx/>
                <a:uFillTx/>
                <a:latin typeface="+mj-lt"/>
                <a:ea typeface="+mj-ea"/>
                <a:cs typeface="+mj-cs"/>
              </a:rPr>
              <a:t>.</a:t>
            </a:r>
            <a:r>
              <a:rPr kumimoji="0" lang="ru-RU" sz="1800" b="1" i="0" u="none" strike="noStrike" kern="1200" cap="none" spc="0" normalizeH="0" baseline="0" noProof="0" dirty="0" smtClean="0">
                <a:ln>
                  <a:noFill/>
                </a:ln>
                <a:solidFill>
                  <a:schemeClr val="tx1"/>
                </a:solidFill>
                <a:effectLst/>
                <a:uLnTx/>
                <a:uFillTx/>
                <a:latin typeface="+mj-lt"/>
                <a:ea typeface="+mj-ea"/>
                <a:cs typeface="+mj-cs"/>
              </a:rPr>
              <a:t/>
            </a:r>
            <a:br>
              <a:rPr kumimoji="0" lang="ru-RU" sz="1800" b="1" i="0" u="none" strike="noStrike" kern="1200" cap="none" spc="0" normalizeH="0" baseline="0" noProof="0" dirty="0" smtClean="0">
                <a:ln>
                  <a:noFill/>
                </a:ln>
                <a:solidFill>
                  <a:schemeClr val="tx1"/>
                </a:solidFill>
                <a:effectLst/>
                <a:uLnTx/>
                <a:uFillTx/>
                <a:latin typeface="+mj-lt"/>
                <a:ea typeface="+mj-ea"/>
                <a:cs typeface="+mj-cs"/>
              </a:rPr>
            </a:br>
            <a:r>
              <a:rPr kumimoji="0" lang="ru-RU" sz="1800" b="1" i="0" u="none" strike="noStrike" kern="1200" cap="none" spc="0" normalizeH="0" baseline="0" noProof="0" dirty="0" smtClean="0">
                <a:ln>
                  <a:noFill/>
                </a:ln>
                <a:solidFill>
                  <a:schemeClr val="tx1"/>
                </a:solidFill>
                <a:effectLst/>
                <a:uLnTx/>
                <a:uFillTx/>
                <a:latin typeface="+mj-lt"/>
                <a:ea typeface="+mj-ea"/>
                <a:cs typeface="+mj-cs"/>
              </a:rPr>
              <a:t/>
            </a:r>
            <a:br>
              <a:rPr kumimoji="0" lang="ru-RU" sz="1800" b="1" i="0" u="none" strike="noStrike" kern="1200" cap="none" spc="0" normalizeH="0" baseline="0" noProof="0" dirty="0" smtClean="0">
                <a:ln>
                  <a:noFill/>
                </a:ln>
                <a:solidFill>
                  <a:schemeClr val="tx1"/>
                </a:solidFill>
                <a:effectLst/>
                <a:uLnTx/>
                <a:uFillTx/>
                <a:latin typeface="+mj-lt"/>
                <a:ea typeface="+mj-ea"/>
                <a:cs typeface="+mj-cs"/>
              </a:rPr>
            </a:br>
            <a:endParaRPr kumimoji="0" lang="ru-RU" sz="1800" b="1" i="0" u="none" strike="noStrike" kern="1200" cap="none" spc="0" normalizeH="0" baseline="0" noProof="0" dirty="0">
              <a:ln>
                <a:noFill/>
              </a:ln>
              <a:solidFill>
                <a:schemeClr val="tx1"/>
              </a:solidFill>
              <a:effectLst/>
              <a:uLnTx/>
              <a:uFillTx/>
              <a:latin typeface="+mj-lt"/>
              <a:ea typeface="+mj-ea"/>
              <a:cs typeface="+mj-cs"/>
            </a:endParaRPr>
          </a:p>
        </p:txBody>
      </p:sp>
      <p:sp>
        <p:nvSpPr>
          <p:cNvPr id="2" name="მართკუთხედი 1"/>
          <p:cNvSpPr/>
          <p:nvPr/>
        </p:nvSpPr>
        <p:spPr>
          <a:xfrm>
            <a:off x="399358" y="260648"/>
            <a:ext cx="8421114" cy="4662815"/>
          </a:xfrm>
          <a:prstGeom prst="rect">
            <a:avLst/>
          </a:prstGeom>
        </p:spPr>
        <p:txBody>
          <a:bodyPr wrap="square">
            <a:spAutoFit/>
          </a:bodyPr>
          <a:lstStyle/>
          <a:p>
            <a:pPr marL="342900" indent="-342900">
              <a:lnSpc>
                <a:spcPct val="150000"/>
              </a:lnSpc>
              <a:buAutoNum type="arabicPeriod"/>
            </a:pPr>
            <a:r>
              <a:rPr lang="ka-GE" b="1" dirty="0" smtClean="0"/>
              <a:t>ლარის გაუფასურებამ დააზარალა საერთო </a:t>
            </a:r>
            <a:r>
              <a:rPr lang="ka-GE" b="1" dirty="0"/>
              <a:t>მოსახლეობაც, რომელიც </a:t>
            </a:r>
            <a:r>
              <a:rPr lang="ka-GE" b="1" dirty="0" err="1" smtClean="0"/>
              <a:t>კვე</a:t>
            </a:r>
            <a:r>
              <a:rPr lang="ka-GE" b="1" dirty="0" smtClean="0"/>
              <a:t> ბის </a:t>
            </a:r>
            <a:r>
              <a:rPr lang="ka-GE" b="1" dirty="0"/>
              <a:t>რაციონს ივსებს იმპორტული კვების </a:t>
            </a:r>
            <a:r>
              <a:rPr lang="ka-GE" b="1" dirty="0" smtClean="0"/>
              <a:t>პროდუქტების </a:t>
            </a:r>
            <a:r>
              <a:rPr lang="ka-GE" b="1" dirty="0"/>
              <a:t>ხარჯზე. </a:t>
            </a:r>
            <a:r>
              <a:rPr lang="ka-GE" b="1" dirty="0" smtClean="0"/>
              <a:t>იმპორტ ზე </a:t>
            </a:r>
            <a:r>
              <a:rPr lang="ka-GE" b="1" dirty="0"/>
              <a:t>მოსახლეობის ყველა სოციალური ჯგუფის </a:t>
            </a:r>
            <a:r>
              <a:rPr lang="ka-GE" b="1" dirty="0" smtClean="0"/>
              <a:t>ზედმეტი </a:t>
            </a:r>
            <a:r>
              <a:rPr lang="ka-GE" b="1" dirty="0" err="1" smtClean="0"/>
              <a:t>დამოკიდებულე</a:t>
            </a:r>
            <a:r>
              <a:rPr lang="ka-GE" b="1" dirty="0" smtClean="0"/>
              <a:t> ბის </a:t>
            </a:r>
            <a:r>
              <a:rPr lang="ka-GE" b="1" dirty="0"/>
              <a:t>გამო. ლარის </a:t>
            </a:r>
            <a:r>
              <a:rPr lang="ka-GE" b="1" dirty="0" smtClean="0"/>
              <a:t>გაუფასურებამ დააქვეითა </a:t>
            </a:r>
            <a:r>
              <a:rPr lang="ka-GE" b="1" dirty="0"/>
              <a:t>მათი </a:t>
            </a:r>
            <a:r>
              <a:rPr lang="ka-GE" b="1" dirty="0" smtClean="0"/>
              <a:t>კეთილდღეობა</a:t>
            </a:r>
            <a:r>
              <a:rPr lang="ka-GE" b="1" dirty="0"/>
              <a:t>. </a:t>
            </a:r>
            <a:endParaRPr lang="ka-GE" b="1" dirty="0" smtClean="0"/>
          </a:p>
          <a:p>
            <a:pPr marL="342900" indent="-342900">
              <a:lnSpc>
                <a:spcPct val="150000"/>
              </a:lnSpc>
              <a:buAutoNum type="arabicPeriod"/>
            </a:pPr>
            <a:r>
              <a:rPr lang="ka-GE" b="1" dirty="0" smtClean="0"/>
              <a:t>ეს იმითაა </a:t>
            </a:r>
            <a:r>
              <a:rPr lang="ka-GE" b="1" dirty="0"/>
              <a:t>გამოწვეული, რომ </a:t>
            </a:r>
            <a:r>
              <a:rPr lang="ka-GE" b="1" dirty="0" smtClean="0"/>
              <a:t>მომხმარებელთა შემოსავლების </a:t>
            </a:r>
            <a:r>
              <a:rPr lang="ka-GE" b="1" dirty="0"/>
              <a:t>ყოველი </a:t>
            </a:r>
            <a:r>
              <a:rPr lang="ka-GE" b="1" dirty="0" smtClean="0"/>
              <a:t>ნამატი </a:t>
            </a:r>
            <a:r>
              <a:rPr lang="ka-GE" b="1" dirty="0"/>
              <a:t>დოლარი </a:t>
            </a:r>
            <a:r>
              <a:rPr lang="ka-GE" b="1" dirty="0" smtClean="0"/>
              <a:t>მულტიპლიკაციური </a:t>
            </a:r>
            <a:r>
              <a:rPr lang="ka-GE" b="1" dirty="0"/>
              <a:t>ეფექტით </a:t>
            </a:r>
            <a:r>
              <a:rPr lang="ka-GE" b="1" dirty="0" smtClean="0"/>
              <a:t>გარდაისახება </a:t>
            </a:r>
            <a:r>
              <a:rPr lang="ka-GE" b="1" dirty="0"/>
              <a:t>იმპორტის ზრდაში. როგორც ზემოთ მოყვანილი ანალიზიდან ჩანს, საქართველოს საგარეო </a:t>
            </a:r>
            <a:r>
              <a:rPr lang="ka-GE" b="1" dirty="0" smtClean="0"/>
              <a:t>ვაჭრობა </a:t>
            </a:r>
            <a:r>
              <a:rPr lang="ka-GE" b="1" dirty="0"/>
              <a:t>ისე არის „მომართული“, რომ იგი „ირიბად“ იწვევს ჩვენი ქვეყნის </a:t>
            </a:r>
            <a:r>
              <a:rPr lang="ka-GE" b="1" dirty="0" smtClean="0"/>
              <a:t>ეროვნული </a:t>
            </a:r>
            <a:r>
              <a:rPr lang="ka-GE" b="1" dirty="0"/>
              <a:t>შემოსავლების „გაჟონვას</a:t>
            </a:r>
            <a:r>
              <a:rPr lang="ka-GE" b="1" dirty="0" smtClean="0"/>
              <a:t>“ საზღვარგარეთ. </a:t>
            </a:r>
          </a:p>
          <a:p>
            <a:pPr marL="342900" indent="-342900">
              <a:lnSpc>
                <a:spcPct val="150000"/>
              </a:lnSpc>
              <a:buAutoNum type="arabicPeriod"/>
            </a:pPr>
            <a:r>
              <a:rPr lang="ka-GE" b="1" dirty="0" smtClean="0"/>
              <a:t>სავაჭრო </a:t>
            </a:r>
            <a:r>
              <a:rPr lang="ka-GE" b="1" dirty="0"/>
              <a:t>პოლიტიკის არსებულ ვარიანტებს შორის </a:t>
            </a:r>
            <a:r>
              <a:rPr lang="ka-GE" b="1" dirty="0" smtClean="0"/>
              <a:t>საქართველოსათვის იმ პორტის რეგულირების </a:t>
            </a:r>
            <a:r>
              <a:rPr lang="ka-GE" b="1" dirty="0"/>
              <a:t>ქმედითი ინსტრუმენტია </a:t>
            </a:r>
            <a:r>
              <a:rPr lang="ka-GE" b="1" dirty="0" err="1" smtClean="0"/>
              <a:t>არასატარიფო</a:t>
            </a:r>
            <a:r>
              <a:rPr lang="ka-GE" b="1" dirty="0" smtClean="0"/>
              <a:t> ბარიერი</a:t>
            </a:r>
            <a:r>
              <a:rPr lang="ka-GE" b="1"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285728"/>
            <a:ext cx="7481776" cy="457200"/>
          </a:xfrm>
        </p:spPr>
        <p:txBody>
          <a:bodyPr/>
          <a:lstStyle/>
          <a:p>
            <a:pPr algn="just"/>
            <a:r>
              <a:rPr lang="ka-GE" sz="2400" b="1" u="sng" dirty="0" smtClean="0">
                <a:solidFill>
                  <a:schemeClr val="tx1"/>
                </a:solidFill>
              </a:rPr>
              <a:t>შემოსავლების გამოთანაბრების მექანიზმი</a:t>
            </a:r>
            <a:endParaRPr lang="ru-RU" sz="2400" u="sng" dirty="0">
              <a:solidFill>
                <a:schemeClr val="tx1"/>
              </a:solidFill>
            </a:endParaRPr>
          </a:p>
        </p:txBody>
      </p:sp>
      <p:sp>
        <p:nvSpPr>
          <p:cNvPr id="4" name="Содержимое 3"/>
          <p:cNvSpPr>
            <a:spLocks noGrp="1"/>
          </p:cNvSpPr>
          <p:nvPr>
            <p:ph sz="half" idx="1"/>
          </p:nvPr>
        </p:nvSpPr>
        <p:spPr>
          <a:xfrm>
            <a:off x="395536" y="836712"/>
            <a:ext cx="8424936" cy="5760640"/>
          </a:xfrm>
        </p:spPr>
        <p:txBody>
          <a:bodyPr>
            <a:noAutofit/>
          </a:bodyPr>
          <a:lstStyle/>
          <a:p>
            <a:pPr marL="109728" indent="0" algn="just">
              <a:lnSpc>
                <a:spcPct val="150000"/>
              </a:lnSpc>
              <a:buNone/>
            </a:pPr>
            <a:r>
              <a:rPr lang="ka-GE" sz="1800" b="1" dirty="0" smtClean="0"/>
              <a:t>    1. საგარეო </a:t>
            </a:r>
            <a:r>
              <a:rPr lang="ka-GE" sz="1800" b="1" dirty="0"/>
              <a:t>ვაჭრობის მენეჯმენტის სრულყოფა </a:t>
            </a:r>
            <a:r>
              <a:rPr lang="ka-GE" sz="1800" b="1" dirty="0" smtClean="0"/>
              <a:t>შესაძლებელია ეროვნული შემოსავლების სამართლიანი განაწილებით. მოსახლეობის კეთილდღეობის </a:t>
            </a:r>
            <a:r>
              <a:rPr lang="ka-GE" sz="1800" b="1" dirty="0"/>
              <a:t>ზრდა </a:t>
            </a:r>
            <a:r>
              <a:rPr lang="ka-GE" sz="1800" b="1" dirty="0" smtClean="0"/>
              <a:t>დამოკიდებულია </a:t>
            </a:r>
            <a:r>
              <a:rPr lang="ka-GE" sz="1800" b="1" dirty="0"/>
              <a:t>არამარტო ქვეყნის </a:t>
            </a:r>
            <a:r>
              <a:rPr lang="ka-GE" sz="1800" b="1" dirty="0" smtClean="0"/>
              <a:t>შიგნით </a:t>
            </a:r>
            <a:r>
              <a:rPr lang="ka-GE" sz="1800" b="1" dirty="0"/>
              <a:t>ეროვნული </a:t>
            </a:r>
            <a:r>
              <a:rPr lang="ka-GE" sz="1800" b="1" dirty="0" smtClean="0"/>
              <a:t>შემოსავლის მოცულობის </a:t>
            </a:r>
            <a:r>
              <a:rPr lang="ka-GE" sz="1800" b="1" dirty="0"/>
              <a:t>ზრდაზე, არამედ ამ </a:t>
            </a:r>
            <a:r>
              <a:rPr lang="ka-GE" sz="1800" b="1" dirty="0" smtClean="0"/>
              <a:t>შემოსავლის </a:t>
            </a:r>
            <a:r>
              <a:rPr lang="ka-GE" sz="1800" b="1" dirty="0"/>
              <a:t>გადანაწილების </a:t>
            </a:r>
            <a:r>
              <a:rPr lang="ka-GE" sz="1800" b="1" dirty="0" smtClean="0"/>
              <a:t>მექანიზმზე. </a:t>
            </a:r>
          </a:p>
          <a:p>
            <a:pPr marL="109728" indent="0" algn="just">
              <a:lnSpc>
                <a:spcPct val="150000"/>
              </a:lnSpc>
              <a:buNone/>
            </a:pPr>
            <a:r>
              <a:rPr lang="ka-GE" sz="1800" b="1" dirty="0" smtClean="0"/>
              <a:t>       2. უსამართლოდ </a:t>
            </a:r>
            <a:r>
              <a:rPr lang="ka-GE" sz="1800" b="1" dirty="0"/>
              <a:t>გადანაწილებული </a:t>
            </a:r>
            <a:r>
              <a:rPr lang="ka-GE" sz="1800" b="1" dirty="0" smtClean="0"/>
              <a:t>შემოსავლების</a:t>
            </a:r>
            <a:r>
              <a:rPr lang="ka-GE" sz="1800" b="1" dirty="0"/>
              <a:t>, ხელახალი, </a:t>
            </a:r>
            <a:r>
              <a:rPr lang="ka-GE" sz="1800" b="1" dirty="0" smtClean="0"/>
              <a:t>სამართ ლიანი </a:t>
            </a:r>
            <a:r>
              <a:rPr lang="ka-GE" sz="1800" b="1" dirty="0"/>
              <a:t>გადანაწილების ყველაზე ქმედითი </a:t>
            </a:r>
            <a:r>
              <a:rPr lang="ka-GE" sz="1800" b="1" dirty="0" smtClean="0"/>
              <a:t>ინსტრუმენტია </a:t>
            </a:r>
            <a:r>
              <a:rPr lang="ka-GE" sz="1800" b="1" dirty="0"/>
              <a:t>პროგრესული </a:t>
            </a:r>
            <a:r>
              <a:rPr lang="ka-GE" sz="1800" b="1" dirty="0" smtClean="0"/>
              <a:t>საგა დასახადო სისტემის </a:t>
            </a:r>
            <a:r>
              <a:rPr lang="ka-GE" sz="1800" b="1" dirty="0"/>
              <a:t>ამოქმედება. </a:t>
            </a:r>
            <a:endParaRPr lang="ka-GE" sz="1800" b="1" dirty="0" smtClean="0"/>
          </a:p>
          <a:p>
            <a:pPr marL="109728" indent="0" algn="just">
              <a:lnSpc>
                <a:spcPct val="150000"/>
              </a:lnSpc>
              <a:buNone/>
            </a:pPr>
            <a:r>
              <a:rPr lang="ka-GE" sz="1800" b="1" dirty="0" smtClean="0"/>
              <a:t>        3. ფულად–საკრედიტო </a:t>
            </a:r>
            <a:r>
              <a:rPr lang="ka-GE" sz="1800" b="1" dirty="0"/>
              <a:t>პოლიტიკა უფრო ქმედით გავლენას ახდენს </a:t>
            </a:r>
            <a:r>
              <a:rPr lang="ka-GE" sz="1800" b="1" dirty="0" smtClean="0"/>
              <a:t>საგადასახადო </a:t>
            </a:r>
            <a:r>
              <a:rPr lang="ka-GE" sz="1800" b="1" dirty="0"/>
              <a:t>ბალანსზე, ვიდრე </a:t>
            </a:r>
            <a:r>
              <a:rPr lang="ka-GE" sz="1800" b="1" dirty="0" smtClean="0"/>
              <a:t>ქვეყნის </a:t>
            </a:r>
            <a:r>
              <a:rPr lang="ka-GE" sz="1800" b="1" dirty="0"/>
              <a:t>შიდა სტაბილიზაციაზე. </a:t>
            </a:r>
            <a:endParaRPr lang="ka-GE" sz="1800" b="1" dirty="0" smtClean="0"/>
          </a:p>
          <a:p>
            <a:pPr marL="109728" indent="0" algn="just">
              <a:lnSpc>
                <a:spcPct val="150000"/>
              </a:lnSpc>
              <a:buNone/>
            </a:pPr>
            <a:r>
              <a:rPr lang="ka-GE" sz="1800" b="1" dirty="0" smtClean="0"/>
              <a:t>         4. ჭარბი საკრედიტო </a:t>
            </a:r>
            <a:r>
              <a:rPr lang="ka-GE" sz="1800" b="1" dirty="0"/>
              <a:t>საშუალებების ბრუნვაში გაშვება, სარგებლის </a:t>
            </a:r>
            <a:r>
              <a:rPr lang="ka-GE" sz="1800" b="1" dirty="0" smtClean="0"/>
              <a:t>გა ნაკვეთის </a:t>
            </a:r>
            <a:r>
              <a:rPr lang="ka-GE" sz="1800" b="1" dirty="0"/>
              <a:t>დაცემით, </a:t>
            </a:r>
            <a:r>
              <a:rPr lang="ka-GE" sz="1800" b="1" dirty="0" smtClean="0"/>
              <a:t>კაპიტალს </a:t>
            </a:r>
            <a:r>
              <a:rPr lang="ka-GE" sz="1800" b="1" dirty="0"/>
              <a:t>უბიძგებს უცხოეთში </a:t>
            </a:r>
            <a:r>
              <a:rPr lang="ka-GE" sz="1800" b="1" dirty="0" err="1" smtClean="0"/>
              <a:t>ინვესტირდეს</a:t>
            </a:r>
            <a:r>
              <a:rPr lang="ka-GE" sz="1800" b="1" dirty="0"/>
              <a:t>. ეს კი </a:t>
            </a:r>
            <a:r>
              <a:rPr lang="ka-GE" sz="1800" b="1" dirty="0" smtClean="0"/>
              <a:t>სეს ხების </a:t>
            </a:r>
            <a:r>
              <a:rPr lang="ka-GE" sz="1800" b="1" dirty="0"/>
              <a:t>ძირითადი </a:t>
            </a:r>
            <a:r>
              <a:rPr lang="ka-GE" sz="1800" b="1" dirty="0" smtClean="0"/>
              <a:t>ნაწილის</a:t>
            </a:r>
            <a:r>
              <a:rPr lang="ka-GE" sz="1800" b="1" dirty="0"/>
              <a:t>, </a:t>
            </a:r>
            <a:r>
              <a:rPr lang="ka-GE" sz="1800" b="1" dirty="0" err="1" smtClean="0"/>
              <a:t>საპროცენტო</a:t>
            </a:r>
            <a:r>
              <a:rPr lang="ka-GE" sz="1800" b="1" dirty="0" smtClean="0"/>
              <a:t> </a:t>
            </a:r>
            <a:r>
              <a:rPr lang="ka-GE" sz="1800" b="1" dirty="0"/>
              <a:t>დანამატებთან ერთად, უკან </a:t>
            </a:r>
            <a:r>
              <a:rPr lang="ka-GE" sz="1800" b="1" dirty="0" err="1" smtClean="0"/>
              <a:t>დაბრუ</a:t>
            </a:r>
            <a:r>
              <a:rPr lang="ka-GE" sz="1800" b="1" dirty="0" smtClean="0"/>
              <a:t> ნებით</a:t>
            </a:r>
            <a:r>
              <a:rPr lang="ka-GE" sz="1800" b="1" dirty="0"/>
              <a:t>, გამოიწვევს </a:t>
            </a:r>
            <a:r>
              <a:rPr lang="ka-GE" sz="1800" b="1" dirty="0" smtClean="0"/>
              <a:t>ფინანსურ </a:t>
            </a:r>
            <a:r>
              <a:rPr lang="ka-GE" sz="1800" b="1" dirty="0"/>
              <a:t>ანგარიშთა ბალანსის დეფიციტის აღმოფხვრას. </a:t>
            </a:r>
            <a:endParaRPr lang="ru-RU" sz="18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4624"/>
            <a:ext cx="4429124" cy="1571612"/>
          </a:xfrm>
        </p:spPr>
        <p:txBody>
          <a:bodyPr/>
          <a:lstStyle/>
          <a:p>
            <a:pPr algn="l"/>
            <a:r>
              <a:rPr lang="ru-RU" sz="2400" u="sng" dirty="0" smtClean="0">
                <a:solidFill>
                  <a:schemeClr val="tx1"/>
                </a:solidFill>
              </a:rPr>
              <a:t/>
            </a:r>
            <a:br>
              <a:rPr lang="ru-RU" sz="2400" u="sng" dirty="0" smtClean="0">
                <a:solidFill>
                  <a:schemeClr val="tx1"/>
                </a:solidFill>
              </a:rPr>
            </a:br>
            <a:endParaRPr lang="ru-RU" sz="2400" u="sng" dirty="0">
              <a:solidFill>
                <a:schemeClr val="tx1"/>
              </a:solidFill>
            </a:endParaRPr>
          </a:p>
        </p:txBody>
      </p:sp>
      <p:sp>
        <p:nvSpPr>
          <p:cNvPr id="4" name="შიგთავსის ჩანაცვლების ველი 3"/>
          <p:cNvSpPr>
            <a:spLocks noGrp="1"/>
          </p:cNvSpPr>
          <p:nvPr>
            <p:ph sz="half" idx="1"/>
          </p:nvPr>
        </p:nvSpPr>
        <p:spPr>
          <a:xfrm>
            <a:off x="395536" y="274320"/>
            <a:ext cx="8568952" cy="6395040"/>
          </a:xfrm>
        </p:spPr>
        <p:txBody>
          <a:bodyPr>
            <a:noAutofit/>
          </a:bodyPr>
          <a:lstStyle/>
          <a:p>
            <a:pPr marL="109728" indent="0" algn="just">
              <a:lnSpc>
                <a:spcPct val="150000"/>
              </a:lnSpc>
              <a:buNone/>
            </a:pPr>
            <a:r>
              <a:rPr lang="ka-GE" sz="1800" b="1" dirty="0" smtClean="0"/>
              <a:t>       1. საგარეო </a:t>
            </a:r>
            <a:r>
              <a:rPr lang="ka-GE" sz="1800" b="1" dirty="0"/>
              <a:t>ვაჭრობის მენეჯმენტის სრულყოფის </a:t>
            </a:r>
            <a:r>
              <a:rPr lang="ka-GE" sz="1800" b="1" dirty="0" smtClean="0"/>
              <a:t>ერთ–ერთი ქმედითი ინს ტრუმენტია </a:t>
            </a:r>
            <a:r>
              <a:rPr lang="ka-GE" sz="1800" b="1" dirty="0"/>
              <a:t>მეწარმეებისთვის </a:t>
            </a:r>
            <a:r>
              <a:rPr lang="ka-GE" sz="1800" b="1" dirty="0" smtClean="0"/>
              <a:t>საგადასახადო ტვირთის </a:t>
            </a:r>
            <a:r>
              <a:rPr lang="ka-GE" sz="1800" b="1" dirty="0"/>
              <a:t>შემსუბუქება. </a:t>
            </a:r>
            <a:r>
              <a:rPr lang="ka-GE" sz="1800" b="1" dirty="0" err="1" smtClean="0"/>
              <a:t>საბიუჯე</a:t>
            </a:r>
            <a:r>
              <a:rPr lang="ka-GE" sz="1800" b="1" dirty="0" smtClean="0"/>
              <a:t> ტო შეზღუდულობა გამოიწვევს შიდა ბაზრის სტაბილიზაციას, ინფლაციის მოთოკვას, სახსრების საკრედიტო ხაზით გაშვებას, </a:t>
            </a:r>
            <a:r>
              <a:rPr lang="ka-GE" sz="1800" b="1" dirty="0"/>
              <a:t>უმუშევრობის შემცირებას. </a:t>
            </a:r>
            <a:r>
              <a:rPr lang="ka-GE" sz="1800" b="1" dirty="0" smtClean="0"/>
              <a:t>   </a:t>
            </a:r>
          </a:p>
          <a:p>
            <a:pPr marL="109728" indent="0" algn="just">
              <a:lnSpc>
                <a:spcPct val="150000"/>
              </a:lnSpc>
              <a:buNone/>
            </a:pPr>
            <a:r>
              <a:rPr lang="ka-GE" sz="1800" b="1" dirty="0"/>
              <a:t> </a:t>
            </a:r>
            <a:r>
              <a:rPr lang="ka-GE" sz="1800" b="1" dirty="0" smtClean="0"/>
              <a:t>     2. ამრიგად </a:t>
            </a:r>
            <a:r>
              <a:rPr lang="ka-GE" sz="1800" b="1" dirty="0"/>
              <a:t>როგორც ზემოთ მოყვანილი </a:t>
            </a:r>
            <a:r>
              <a:rPr lang="ka-GE" sz="1800" b="1" dirty="0" smtClean="0"/>
              <a:t>ანალიზიდან </a:t>
            </a:r>
            <a:r>
              <a:rPr lang="ka-GE" sz="1800" b="1" dirty="0"/>
              <a:t>ჩანს, </a:t>
            </a:r>
            <a:r>
              <a:rPr lang="ka-GE" sz="1800" b="1" dirty="0" smtClean="0"/>
              <a:t>საქართველოს საგარეო </a:t>
            </a:r>
            <a:r>
              <a:rPr lang="ka-GE" sz="1800" b="1" dirty="0"/>
              <a:t>ვაჭრობის </a:t>
            </a:r>
            <a:r>
              <a:rPr lang="ka-GE" sz="1800" b="1" dirty="0" smtClean="0"/>
              <a:t>მენეჯმენტი </a:t>
            </a:r>
            <a:r>
              <a:rPr lang="ka-GE" sz="1800" b="1" dirty="0"/>
              <a:t>უაღრესად დიდ როლს ასრულებს ჩვენი </a:t>
            </a:r>
            <a:r>
              <a:rPr lang="ka-GE" sz="1800" b="1" dirty="0" smtClean="0"/>
              <a:t>ქვეყ ნის სტაბილიზაციის </a:t>
            </a:r>
            <a:r>
              <a:rPr lang="ka-GE" sz="1800" b="1" dirty="0"/>
              <a:t>სრულყოფაში. </a:t>
            </a:r>
            <a:r>
              <a:rPr lang="ka-GE" sz="1800" b="1" dirty="0" smtClean="0"/>
              <a:t>ექსპორტის </a:t>
            </a:r>
            <a:r>
              <a:rPr lang="ka-GE" sz="1800" b="1" dirty="0"/>
              <a:t>გაფართოებისა და იმპორტის </a:t>
            </a:r>
            <a:r>
              <a:rPr lang="ka-GE" sz="1800" b="1" dirty="0" smtClean="0"/>
              <a:t>შეზღუდვის </a:t>
            </a:r>
            <a:r>
              <a:rPr lang="ka-GE" sz="1800" b="1" dirty="0"/>
              <a:t>მიზნით საჭიროა </a:t>
            </a:r>
            <a:r>
              <a:rPr lang="ka-GE" sz="1800" b="1" dirty="0" smtClean="0"/>
              <a:t>სახელმწიფომ </a:t>
            </a:r>
            <a:r>
              <a:rPr lang="ka-GE" sz="1800" b="1" dirty="0"/>
              <a:t>გააუმჯობესოს ქვეყნის </a:t>
            </a:r>
            <a:r>
              <a:rPr lang="ka-GE" sz="1800" b="1" dirty="0" smtClean="0"/>
              <a:t>საინვეს ტიციო </a:t>
            </a:r>
            <a:r>
              <a:rPr lang="ka-GE" sz="1800" b="1" dirty="0"/>
              <a:t>გარემო, ჯანსაღი </a:t>
            </a:r>
            <a:r>
              <a:rPr lang="ka-GE" sz="1800" b="1" dirty="0" smtClean="0"/>
              <a:t>კონკურენციის </a:t>
            </a:r>
            <a:r>
              <a:rPr lang="ka-GE" sz="1800" b="1" dirty="0"/>
              <a:t>განვითარების ხელშეწყობით. </a:t>
            </a:r>
            <a:endParaRPr lang="ka-GE" sz="1800" b="1" dirty="0" smtClean="0"/>
          </a:p>
          <a:p>
            <a:pPr marL="109728" indent="0" algn="just">
              <a:lnSpc>
                <a:spcPct val="150000"/>
              </a:lnSpc>
              <a:buNone/>
            </a:pPr>
            <a:r>
              <a:rPr lang="ka-GE" sz="1800" b="1" dirty="0" smtClean="0"/>
              <a:t>         3. ამრიგად </a:t>
            </a:r>
            <a:r>
              <a:rPr lang="ka-GE" sz="1800" b="1" dirty="0"/>
              <a:t>საქართველოს საგარეო ვაჭრობის მენეჯმენტი უნდა მოხდეს </a:t>
            </a:r>
            <a:r>
              <a:rPr lang="ka-GE" sz="1800" b="1" dirty="0" smtClean="0"/>
              <a:t>ისე </a:t>
            </a:r>
            <a:r>
              <a:rPr lang="ka-GE" sz="1800" b="1" dirty="0"/>
              <a:t>რომ მან ხელი შეუწყოს ჩვენი ქვეყნის მაკროეკონომიკურ </a:t>
            </a:r>
            <a:r>
              <a:rPr lang="ka-GE" sz="1800" b="1" dirty="0" smtClean="0"/>
              <a:t>სტაბილიზაციას</a:t>
            </a:r>
            <a:r>
              <a:rPr lang="ka-GE" sz="1800" b="1" dirty="0"/>
              <a:t>. სახელმწიფო ვალის, </a:t>
            </a:r>
            <a:r>
              <a:rPr lang="ka-GE" sz="1800" b="1" dirty="0" smtClean="0"/>
              <a:t>ბიუჯეტის </a:t>
            </a:r>
            <a:r>
              <a:rPr lang="ka-GE" sz="1800" b="1" dirty="0"/>
              <a:t>დეფიციტის </a:t>
            </a:r>
            <a:r>
              <a:rPr lang="ka-GE" sz="1800" b="1" dirty="0" smtClean="0"/>
              <a:t>შემცირებას</a:t>
            </a:r>
            <a:r>
              <a:rPr lang="ka-GE" sz="1800" b="1" dirty="0"/>
              <a:t>, ერთნიშნა </a:t>
            </a:r>
            <a:r>
              <a:rPr lang="ka-GE" sz="1800" b="1" dirty="0" smtClean="0"/>
              <a:t>ინფლაცი ის შენარჩუნებას</a:t>
            </a:r>
            <a:r>
              <a:rPr lang="ka-GE" sz="1800" b="1" dirty="0"/>
              <a:t>, უმუშევრობის შემცირებას. </a:t>
            </a:r>
            <a:r>
              <a:rPr lang="ka-GE" sz="1800" b="1" dirty="0" smtClean="0"/>
              <a:t>ჩვენი </a:t>
            </a:r>
            <a:r>
              <a:rPr lang="ka-GE" sz="1800" b="1" dirty="0"/>
              <a:t>ქვეყნის </a:t>
            </a:r>
            <a:r>
              <a:rPr lang="ka-GE" sz="1800" b="1" dirty="0" smtClean="0"/>
              <a:t>ფისკალური პოლი </a:t>
            </a:r>
            <a:r>
              <a:rPr lang="ka-GE" sz="1800" b="1" dirty="0" err="1" smtClean="0"/>
              <a:t>ტიკა</a:t>
            </a:r>
            <a:r>
              <a:rPr lang="ka-GE" sz="1800" b="1" dirty="0" smtClean="0"/>
              <a:t> ორიენტირებული </a:t>
            </a:r>
            <a:r>
              <a:rPr lang="ka-GE" sz="1800" b="1" dirty="0"/>
              <a:t>უნდა იყოს შიდა წარმოების </a:t>
            </a:r>
            <a:r>
              <a:rPr lang="ka-GE" sz="1800" b="1" dirty="0" smtClean="0"/>
              <a:t>განვითარებისკენ</a:t>
            </a:r>
            <a:r>
              <a:rPr lang="ka-GE" sz="1800" b="1" dirty="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200</TotalTime>
  <Words>563</Words>
  <Application>Microsoft Office PowerPoint</Application>
  <PresentationFormat>ეკრანი (4:3)</PresentationFormat>
  <Paragraphs>42</Paragraphs>
  <Slides>11</Slides>
  <Notes>0</Notes>
  <HiddenSlides>0</HiddenSlides>
  <MMClips>0</MMClips>
  <ScaleCrop>false</ScaleCrop>
  <HeadingPairs>
    <vt:vector size="6" baseType="variant">
      <vt:variant>
        <vt:lpstr>გამოყენებული შრიფტები</vt:lpstr>
      </vt:variant>
      <vt:variant>
        <vt:i4>9</vt:i4>
      </vt:variant>
      <vt:variant>
        <vt:lpstr>თემა</vt:lpstr>
      </vt:variant>
      <vt:variant>
        <vt:i4>1</vt:i4>
      </vt:variant>
      <vt:variant>
        <vt:lpstr>სლაიდების სათაურები</vt:lpstr>
      </vt:variant>
      <vt:variant>
        <vt:i4>11</vt:i4>
      </vt:variant>
    </vt:vector>
  </HeadingPairs>
  <TitlesOfParts>
    <vt:vector size="21" baseType="lpstr">
      <vt:lpstr>AcadNusx</vt:lpstr>
      <vt:lpstr>Calibri</vt:lpstr>
      <vt:lpstr>Lucida Sans Unicode</vt:lpstr>
      <vt:lpstr>Sylfaen</vt:lpstr>
      <vt:lpstr>Times New Roman</vt:lpstr>
      <vt:lpstr>Verdana</vt:lpstr>
      <vt:lpstr>Wingdings</vt:lpstr>
      <vt:lpstr>Wingdings 2</vt:lpstr>
      <vt:lpstr>Wingdings 3</vt:lpstr>
      <vt:lpstr>Открытая</vt:lpstr>
      <vt:lpstr>PowerPoint-ის პრეზენტაცია</vt:lpstr>
      <vt:lpstr>PowerPoint-ის პრეზენტაცია</vt:lpstr>
      <vt:lpstr>1. ჩვენი ქვეყნის საგარეო ვაჭრობაში არსებული დისბალანსის აღმოფხვრას სწორი მენეჯმენტი ჭირდება. საქართველოს ბიზნეს-გარე მოს სტაბილიზაციის შემაფერხებელია სავაჭრო ბალანსის ქრონიკული დეფიციტი, რასაც იწვევს ექსპორტის მხარდაჭერის დაბალი დონე.  2. ჩვენი ქვეყანა ახორციელებს ლიბერალურ სავაჭრო პოლიტიკას, რაც გამოიხატება იმპორტის მიმართ დაბალი გადასახადების დაწესებაში. საქართველო იმპორტზე ტარიფების სიდაბლით, მეორე ადგილზეა.  3. საგარეო ვაჭრობისადმი მსგავსმა ლიბერალურმა მიდგომამ განაპირობა იმპორტის ექსპორტზე მკვეთრი გადამეტება. დაბალია ექსპორტის სახელმწიფო მხარდაჭერა, იმ ფონზე, როცა სხვა ქვეყნები                                                                 ახდენენ ექსპორტის მრავალმხრივ მხარდაჭერას;</vt:lpstr>
      <vt:lpstr>ექსპორტის მხარდამჭერი ღონისძიებები</vt:lpstr>
      <vt:lpstr>საგარეო ვალის გავლენა ქვეყნის სტაბილიზაციაზე</vt:lpstr>
      <vt:lpstr>  1. ჩვენი ქვეყნის აქტივები სულ უფრო გადადის უცხოელ ინვესტორთა საკუთრებაში, ხოლო მთლიანი შიდა პროდუქტის სულ უფრო დიდი ნაწილი იქმნება უცხოური კაპიტალის ხარჯზე. ეს იმას ნიშნავს, რომ ჩვენი ქვეყნის ეკონომიკური ზრდის ტემპების დიდი ნაწილი ექცევა უცხოელთა ხელში. 2. ეს იწვევს ეროვნული შემოსავლის სულ უფრო მეტი ნაწილის უცხოეთში გაჟონვას. ჩვენი ქვეყნის ფინანსურ ანგარიშთა ბალანსი ქრონიკულ დეფიციტს განიცდის და მის აღმოფხვრას სწორი ეკონომიკური მენეჯმენტი ჭირდება.  3. ლარის კურსი განიცდის ვარდნას. მოსახლეობას შემოსავლები ლარებში გააჩნია. ლარის მკვეთრად გაუფასურებამდე საბანკო სესხები ეკონომიკურად აქტიურ სუბიექტებს აღებული დარჩათ დოლარით. ამიტომ უცხოურ ვალუტაში მათი გადახდისუნარიანობა ლარის გაუფასურების შემდეგ დაეცა. </vt:lpstr>
      <vt:lpstr>PowerPoint-ის პრეზენტაცია</vt:lpstr>
      <vt:lpstr>შემოსავლების გამოთანაბრების მექანიზმი</vt:lpstr>
      <vt:lpstr> </vt:lpstr>
      <vt:lpstr>ქვეყნის სტაბილიზაციაში საგარეო ვაჭრობის როლის მენეჯმენტით:      1. უნდა მოხდეს პრეფერენციების სისტემის ეფექტიანად გამოყენება. ექსპორტში გაიზარდოს სამრეწველო საქონლის წილი.        2. უნდა წახალისდეს მანქანა-დანადგარების იმპორტი;        3. საჭიროა გაირკვეს რა უპირატესობას ფლობს ქართული ნაწარმი იმპორტთან შედარებით და დაწესდეს არასატარიფო ბარიერები მასზე.        4. მიღწეული უნდა იქნეს საექსპორტო პოტენციალის ამაღლება, საგარეო ბაზარზე ქართული პროდუქციის წინსვლა, ექსპორტის ზრდა.        5. ეკონომიკურად აქტიურ სუბიექტებს, შემოსავლების ზრდის პარა ლელურად, უნდა გაეზარდოთ საშემოსავლო გადასახადის განაკვეთი;        6. უნდა მოხდეს ფულად–საკრედიტო პოლიტიკის ექსპანსია, გასაღე ბის ბაზრების დივერსიფიკაცია და დღგ-ს დარგობრივი დიფერენციაცია </vt:lpstr>
      <vt:lpstr>გმადლობთ  ყურადღებისთვის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BSUadmin</cp:lastModifiedBy>
  <cp:revision>32</cp:revision>
  <dcterms:created xsi:type="dcterms:W3CDTF">2018-06-05T18:55:44Z</dcterms:created>
  <dcterms:modified xsi:type="dcterms:W3CDTF">2019-07-16T08:27:50Z</dcterms:modified>
</cp:coreProperties>
</file>