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9" r:id="rId3"/>
    <p:sldId id="260" r:id="rId4"/>
    <p:sldId id="258" r:id="rId5"/>
    <p:sldId id="261" r:id="rId6"/>
    <p:sldId id="269" r:id="rId7"/>
    <p:sldId id="265"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5495BD-3D65-45A9-891E-2805AABB0CA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18FB9-DF72-4A2E-A870-9B76E90F2303}"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5495BD-3D65-45A9-891E-2805AABB0CA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18FB9-DF72-4A2E-A870-9B76E90F230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5495BD-3D65-45A9-891E-2805AABB0CA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18FB9-DF72-4A2E-A870-9B76E90F230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5495BD-3D65-45A9-891E-2805AABB0CA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18FB9-DF72-4A2E-A870-9B76E90F230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5495BD-3D65-45A9-891E-2805AABB0CA5}" type="datetimeFigureOut">
              <a:rPr lang="en-US" smtClean="0"/>
              <a:t>7/19/2019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18FB9-DF72-4A2E-A870-9B76E90F230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5495BD-3D65-45A9-891E-2805AABB0CA5}" type="datetimeFigureOut">
              <a:rPr lang="en-US" smtClean="0"/>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18FB9-DF72-4A2E-A870-9B76E90F230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5495BD-3D65-45A9-891E-2805AABB0CA5}" type="datetimeFigureOut">
              <a:rPr lang="en-US" smtClean="0"/>
              <a:t>7/19/2019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18FB9-DF72-4A2E-A870-9B76E90F2303}"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5495BD-3D65-45A9-891E-2805AABB0CA5}" type="datetimeFigureOut">
              <a:rPr lang="en-US" smtClean="0"/>
              <a:t>7/19/2019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18FB9-DF72-4A2E-A870-9B76E90F230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495BD-3D65-45A9-891E-2805AABB0CA5}" type="datetimeFigureOut">
              <a:rPr lang="en-US" smtClean="0"/>
              <a:t>7/19/2019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18FB9-DF72-4A2E-A870-9B76E90F230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495BD-3D65-45A9-891E-2805AABB0CA5}" type="datetimeFigureOut">
              <a:rPr lang="en-US" smtClean="0"/>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18FB9-DF72-4A2E-A870-9B76E90F230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495BD-3D65-45A9-891E-2805AABB0CA5}" type="datetimeFigureOut">
              <a:rPr lang="en-US" smtClean="0"/>
              <a:t>7/19/2019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18FB9-DF72-4A2E-A870-9B76E90F2303}"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A5495BD-3D65-45A9-891E-2805AABB0CA5}" type="datetimeFigureOut">
              <a:rPr lang="en-US" smtClean="0"/>
              <a:t>7/19/2019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4418FB9-DF72-4A2E-A870-9B76E90F23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457200"/>
            <a:ext cx="5867400" cy="6172200"/>
          </a:xfrm>
        </p:spPr>
        <p:txBody>
          <a:bodyPr/>
          <a:lstStyle/>
          <a:p>
            <a:pPr algn="ctr"/>
            <a:r>
              <a:rPr lang="en-US" dirty="0">
                <a:effectLst/>
              </a:rPr>
              <a:t> </a:t>
            </a:r>
            <a:r>
              <a:rPr lang="ka-GE" dirty="0">
                <a:effectLst/>
              </a:rPr>
              <a:t>საწარმოს  ტურისტული სტატუსის მართვის დადებითი გავლენა </a:t>
            </a:r>
            <a:r>
              <a:rPr lang="ka-GE" dirty="0" smtClean="0">
                <a:effectLst/>
              </a:rPr>
              <a:t>ბიზნესზე</a:t>
            </a:r>
            <a:endParaRPr lang="en-US" dirty="0">
              <a:effectLst/>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81" y="228601"/>
            <a:ext cx="35814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784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381000"/>
            <a:ext cx="8839200" cy="3825240"/>
          </a:xfrm>
        </p:spPr>
        <p:txBody>
          <a:bodyPr>
            <a:normAutofit fontScale="92500"/>
          </a:bodyPr>
          <a:lstStyle/>
          <a:p>
            <a:r>
              <a:rPr lang="en-US" dirty="0" err="1"/>
              <a:t>ქვეყნის</a:t>
            </a:r>
            <a:r>
              <a:rPr lang="en-US" dirty="0"/>
              <a:t> </a:t>
            </a:r>
            <a:r>
              <a:rPr lang="en-US" dirty="0" err="1"/>
              <a:t>ტურისტული</a:t>
            </a:r>
            <a:r>
              <a:rPr lang="en-US" dirty="0"/>
              <a:t> </a:t>
            </a:r>
            <a:r>
              <a:rPr lang="en-US" dirty="0" err="1"/>
              <a:t>ბაზრის</a:t>
            </a:r>
            <a:r>
              <a:rPr lang="en-US" dirty="0"/>
              <a:t> </a:t>
            </a:r>
            <a:r>
              <a:rPr lang="en-US" dirty="0" err="1"/>
              <a:t>გაფართოებისა</a:t>
            </a:r>
            <a:r>
              <a:rPr lang="en-US" dirty="0"/>
              <a:t> </a:t>
            </a:r>
            <a:r>
              <a:rPr lang="en-US" dirty="0" err="1"/>
              <a:t>და</a:t>
            </a:r>
            <a:r>
              <a:rPr lang="en-US" dirty="0"/>
              <a:t> </a:t>
            </a:r>
            <a:r>
              <a:rPr lang="en-US" dirty="0" err="1"/>
              <a:t>განვითარებისთვის</a:t>
            </a:r>
            <a:r>
              <a:rPr lang="en-US" dirty="0"/>
              <a:t>  </a:t>
            </a:r>
            <a:r>
              <a:rPr lang="en-US" dirty="0" err="1"/>
              <a:t>განსაკუთრებული</a:t>
            </a:r>
            <a:r>
              <a:rPr lang="en-US" dirty="0"/>
              <a:t> </a:t>
            </a:r>
            <a:r>
              <a:rPr lang="en-US" dirty="0" err="1"/>
              <a:t>ყურადღება</a:t>
            </a:r>
            <a:r>
              <a:rPr lang="en-US" dirty="0"/>
              <a:t> </a:t>
            </a:r>
            <a:r>
              <a:rPr lang="en-US" dirty="0" err="1"/>
              <a:t>საკანმომდებლო</a:t>
            </a:r>
            <a:r>
              <a:rPr lang="en-US" dirty="0"/>
              <a:t> </a:t>
            </a:r>
            <a:r>
              <a:rPr lang="en-US" dirty="0" err="1"/>
              <a:t>ბაზის</a:t>
            </a:r>
            <a:r>
              <a:rPr lang="en-US" dirty="0"/>
              <a:t> </a:t>
            </a:r>
            <a:r>
              <a:rPr lang="en-US" dirty="0" err="1"/>
              <a:t>სრულყოფას</a:t>
            </a:r>
            <a:r>
              <a:rPr lang="en-US" dirty="0"/>
              <a:t> </a:t>
            </a:r>
            <a:r>
              <a:rPr lang="ka-GE" dirty="0"/>
              <a:t>ე</a:t>
            </a:r>
            <a:r>
              <a:rPr lang="en-US" dirty="0" err="1"/>
              <a:t>ქცე</a:t>
            </a:r>
            <a:r>
              <a:rPr lang="ka-GE" dirty="0"/>
              <a:t>ვა</a:t>
            </a:r>
            <a:r>
              <a:rPr lang="en-US" dirty="0"/>
              <a:t>. </a:t>
            </a:r>
            <a:r>
              <a:rPr lang="ka-GE" dirty="0"/>
              <a:t>ამასთან აღსანიშნავია </a:t>
            </a:r>
            <a:r>
              <a:rPr lang="en-US" dirty="0" err="1"/>
              <a:t>ის</a:t>
            </a:r>
            <a:r>
              <a:rPr lang="en-US" dirty="0"/>
              <a:t> </a:t>
            </a:r>
            <a:r>
              <a:rPr lang="en-US" dirty="0" err="1"/>
              <a:t>ფაქტი</a:t>
            </a:r>
            <a:r>
              <a:rPr lang="en-US" dirty="0"/>
              <a:t>, </a:t>
            </a:r>
            <a:r>
              <a:rPr lang="en-US" dirty="0" err="1"/>
              <a:t>რომ</a:t>
            </a:r>
            <a:r>
              <a:rPr lang="en-US" dirty="0"/>
              <a:t> </a:t>
            </a:r>
            <a:r>
              <a:rPr lang="en-US" dirty="0" err="1"/>
              <a:t>ქვეყანაში</a:t>
            </a:r>
            <a:r>
              <a:rPr lang="en-US" dirty="0"/>
              <a:t> </a:t>
            </a:r>
            <a:r>
              <a:rPr lang="en-US" dirty="0" err="1"/>
              <a:t>ტურიზმის</a:t>
            </a:r>
            <a:r>
              <a:rPr lang="en-US" dirty="0"/>
              <a:t> </a:t>
            </a:r>
            <a:r>
              <a:rPr lang="en-US" dirty="0" err="1"/>
              <a:t>განვითარების</a:t>
            </a:r>
            <a:r>
              <a:rPr lang="en-US" dirty="0"/>
              <a:t> </a:t>
            </a:r>
            <a:r>
              <a:rPr lang="en-US" dirty="0" err="1"/>
              <a:t>ხელშეწყობის</a:t>
            </a:r>
            <a:r>
              <a:rPr lang="en-US" dirty="0"/>
              <a:t> </a:t>
            </a:r>
            <a:r>
              <a:rPr lang="en-US" dirty="0" err="1"/>
              <a:t>მნიშვნელოვანი</a:t>
            </a:r>
            <a:r>
              <a:rPr lang="en-US" dirty="0"/>
              <a:t> </a:t>
            </a:r>
            <a:r>
              <a:rPr lang="en-US" dirty="0" err="1"/>
              <a:t>საკანონმდებლო</a:t>
            </a:r>
            <a:r>
              <a:rPr lang="en-US" dirty="0"/>
              <a:t> </a:t>
            </a:r>
            <a:r>
              <a:rPr lang="en-US" dirty="0" err="1"/>
              <a:t>ნორმატიული</a:t>
            </a:r>
            <a:r>
              <a:rPr lang="en-US" dirty="0"/>
              <a:t> </a:t>
            </a:r>
            <a:r>
              <a:rPr lang="en-US" dirty="0" err="1"/>
              <a:t>ბაზა</a:t>
            </a:r>
            <a:r>
              <a:rPr lang="en-US" dirty="0"/>
              <a:t> </a:t>
            </a:r>
            <a:r>
              <a:rPr lang="en-US" dirty="0" err="1"/>
              <a:t>არსებობს</a:t>
            </a:r>
            <a:r>
              <a:rPr lang="ka-GE" dirty="0"/>
              <a:t>.  სტატიაში </a:t>
            </a:r>
            <a:r>
              <a:rPr lang="en-US" dirty="0" err="1"/>
              <a:t>განსაკუთრებ</a:t>
            </a:r>
            <a:r>
              <a:rPr lang="ka-GE" dirty="0"/>
              <a:t>ულად წარმოგიდგენთ </a:t>
            </a:r>
            <a:r>
              <a:rPr lang="en-US" dirty="0"/>
              <a:t>,,</a:t>
            </a:r>
            <a:r>
              <a:rPr lang="en-US" dirty="0" err="1"/>
              <a:t>პირისათვის</a:t>
            </a:r>
            <a:r>
              <a:rPr lang="en-US" dirty="0"/>
              <a:t> </a:t>
            </a:r>
            <a:r>
              <a:rPr lang="en-US" dirty="0" err="1"/>
              <a:t>ტურისტული</a:t>
            </a:r>
            <a:r>
              <a:rPr lang="en-US" dirty="0"/>
              <a:t> </a:t>
            </a:r>
            <a:r>
              <a:rPr lang="en-US" dirty="0" err="1"/>
              <a:t>საწარმოს</a:t>
            </a:r>
            <a:r>
              <a:rPr lang="en-US" dirty="0"/>
              <a:t> </a:t>
            </a:r>
            <a:r>
              <a:rPr lang="en-US" dirty="0" err="1"/>
              <a:t>სტატუსის</a:t>
            </a:r>
            <a:r>
              <a:rPr lang="en-US" dirty="0"/>
              <a:t> </a:t>
            </a:r>
            <a:r>
              <a:rPr lang="en-US" dirty="0" err="1"/>
              <a:t>მინიჭების</a:t>
            </a:r>
            <a:r>
              <a:rPr lang="en-US" dirty="0"/>
              <a:t>, </a:t>
            </a:r>
            <a:r>
              <a:rPr lang="en-US" dirty="0" err="1"/>
              <a:t>ფუნქციონირებისა</a:t>
            </a:r>
            <a:r>
              <a:rPr lang="en-US" dirty="0"/>
              <a:t> </a:t>
            </a:r>
            <a:r>
              <a:rPr lang="en-US" dirty="0" err="1"/>
              <a:t>და</a:t>
            </a:r>
            <a:r>
              <a:rPr lang="en-US" dirty="0"/>
              <a:t> </a:t>
            </a:r>
            <a:r>
              <a:rPr lang="en-US" dirty="0" err="1"/>
              <a:t>გაუქმების</a:t>
            </a:r>
            <a:r>
              <a:rPr lang="en-US" dirty="0"/>
              <a:t> </a:t>
            </a:r>
            <a:r>
              <a:rPr lang="en-US" dirty="0" err="1"/>
              <a:t>წესის</a:t>
            </a:r>
            <a:r>
              <a:rPr lang="en-US" dirty="0"/>
              <a:t> </a:t>
            </a:r>
            <a:r>
              <a:rPr lang="en-US" dirty="0" err="1"/>
              <a:t>დამტკიცების</a:t>
            </a:r>
            <a:r>
              <a:rPr lang="en-US" dirty="0"/>
              <a:t> </a:t>
            </a:r>
            <a:r>
              <a:rPr lang="en-US" dirty="0" err="1"/>
              <a:t>შესახებ</a:t>
            </a:r>
            <a:r>
              <a:rPr lang="en-US" dirty="0"/>
              <a:t> </a:t>
            </a:r>
            <a:r>
              <a:rPr lang="en-US" dirty="0" err="1"/>
              <a:t>საქართველოს</a:t>
            </a:r>
            <a:r>
              <a:rPr lang="en-US" dirty="0"/>
              <a:t> </a:t>
            </a:r>
            <a:r>
              <a:rPr lang="en-US" dirty="0" err="1"/>
              <a:t>მთავრობის</a:t>
            </a:r>
            <a:r>
              <a:rPr lang="en-US" dirty="0"/>
              <a:t> </a:t>
            </a:r>
            <a:r>
              <a:rPr lang="ka-GE" dirty="0"/>
              <a:t>2015 წლის </a:t>
            </a:r>
            <a:r>
              <a:rPr lang="en-US" dirty="0" err="1"/>
              <a:t>დადგენილება</a:t>
            </a:r>
            <a:r>
              <a:rPr lang="ka-GE" dirty="0"/>
              <a:t>ს, რომლის საშეღავათო ინიციატივები   </a:t>
            </a:r>
            <a:r>
              <a:rPr lang="en-US" dirty="0" err="1"/>
              <a:t>საქართველოს</a:t>
            </a:r>
            <a:r>
              <a:rPr lang="en-US" dirty="0"/>
              <a:t> </a:t>
            </a:r>
            <a:r>
              <a:rPr lang="en-US" dirty="0" err="1"/>
              <a:t>საგადასახადო</a:t>
            </a:r>
            <a:r>
              <a:rPr lang="en-US" dirty="0"/>
              <a:t> </a:t>
            </a:r>
            <a:r>
              <a:rPr lang="en-US" dirty="0" err="1"/>
              <a:t>კოდექს</a:t>
            </a:r>
            <a:r>
              <a:rPr lang="ka-GE" dirty="0"/>
              <a:t>ზეა დაფუძნებული.</a:t>
            </a:r>
            <a:endParaRPr lang="en-US" dirty="0"/>
          </a:p>
          <a:p>
            <a:r>
              <a:rPr lang="en-US" dirty="0"/>
              <a:t> </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38600"/>
            <a:ext cx="92964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7244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სასტუმრო</a:t>
            </a:r>
            <a:r>
              <a:rPr lang="ka-GE" dirty="0"/>
              <a:t> </a:t>
            </a:r>
            <a:r>
              <a:rPr lang="en-US" dirty="0" err="1" smtClean="0"/>
              <a:t>ნომერი</a:t>
            </a:r>
            <a:r>
              <a:rPr lang="en-US" dirty="0" smtClean="0"/>
              <a:t>/</a:t>
            </a:r>
            <a:r>
              <a:rPr lang="en-US" dirty="0" err="1" smtClean="0"/>
              <a:t>აპარტამენტი</a:t>
            </a:r>
            <a:endParaRPr lang="en-US" dirty="0"/>
          </a:p>
        </p:txBody>
      </p:sp>
      <p:sp>
        <p:nvSpPr>
          <p:cNvPr id="3" name="Content Placeholder 2"/>
          <p:cNvSpPr>
            <a:spLocks noGrp="1"/>
          </p:cNvSpPr>
          <p:nvPr>
            <p:ph sz="quarter" idx="13"/>
          </p:nvPr>
        </p:nvSpPr>
        <p:spPr/>
        <p:txBody>
          <a:bodyPr>
            <a:normAutofit fontScale="92500" lnSpcReduction="20000"/>
          </a:bodyPr>
          <a:lstStyle/>
          <a:p>
            <a:pPr>
              <a:lnSpc>
                <a:spcPct val="200000"/>
              </a:lnSpc>
            </a:pPr>
            <a:r>
              <a:rPr lang="en-US" dirty="0" smtClean="0"/>
              <a:t>, </a:t>
            </a:r>
            <a:r>
              <a:rPr lang="en-US" dirty="0" err="1" smtClean="0"/>
              <a:t>არის</a:t>
            </a:r>
            <a:r>
              <a:rPr lang="en-US" dirty="0" smtClean="0"/>
              <a:t> </a:t>
            </a:r>
            <a:r>
              <a:rPr lang="en-US" dirty="0" err="1"/>
              <a:t>სასტუმროში</a:t>
            </a:r>
            <a:r>
              <a:rPr lang="en-US" dirty="0"/>
              <a:t>  </a:t>
            </a:r>
            <a:r>
              <a:rPr lang="en-US" dirty="0" err="1"/>
              <a:t>განთავსებული</a:t>
            </a:r>
            <a:r>
              <a:rPr lang="en-US" dirty="0"/>
              <a:t>  </a:t>
            </a:r>
            <a:r>
              <a:rPr lang="en-US" dirty="0" err="1"/>
              <a:t>იზოლირებული</a:t>
            </a:r>
            <a:r>
              <a:rPr lang="en-US" dirty="0"/>
              <a:t>  </a:t>
            </a:r>
            <a:r>
              <a:rPr lang="en-US" dirty="0" err="1"/>
              <a:t>ფართობი</a:t>
            </a:r>
            <a:r>
              <a:rPr lang="en-US" dirty="0"/>
              <a:t>,  </a:t>
            </a:r>
            <a:r>
              <a:rPr lang="en-US" dirty="0" err="1"/>
              <a:t>რომელიც</a:t>
            </a:r>
            <a:r>
              <a:rPr lang="en-US" dirty="0"/>
              <a:t> </a:t>
            </a:r>
            <a:r>
              <a:rPr lang="en-US" dirty="0" err="1"/>
              <a:t>განკუთვნილია</a:t>
            </a:r>
            <a:r>
              <a:rPr lang="en-US" dirty="0"/>
              <a:t>  </a:t>
            </a:r>
            <a:r>
              <a:rPr lang="en-US" dirty="0" err="1"/>
              <a:t>პირის</a:t>
            </a:r>
            <a:r>
              <a:rPr lang="en-US" dirty="0"/>
              <a:t> </a:t>
            </a:r>
            <a:r>
              <a:rPr lang="en-US" dirty="0" err="1"/>
              <a:t>ნებისმიერი</a:t>
            </a:r>
            <a:r>
              <a:rPr lang="en-US" dirty="0"/>
              <a:t> </a:t>
            </a:r>
            <a:r>
              <a:rPr lang="en-US" dirty="0" err="1"/>
              <a:t>მიზნით</a:t>
            </a:r>
            <a:r>
              <a:rPr lang="en-US" dirty="0"/>
              <a:t> (</a:t>
            </a:r>
            <a:r>
              <a:rPr lang="en-US" dirty="0" err="1"/>
              <a:t>მათ</a:t>
            </a:r>
            <a:r>
              <a:rPr lang="en-US" dirty="0"/>
              <a:t> </a:t>
            </a:r>
            <a:r>
              <a:rPr lang="en-US" dirty="0" err="1"/>
              <a:t>შორის</a:t>
            </a:r>
            <a:r>
              <a:rPr lang="en-US" dirty="0"/>
              <a:t>, </a:t>
            </a:r>
            <a:r>
              <a:rPr lang="en-US" dirty="0" err="1"/>
              <a:t>დასვენების</a:t>
            </a:r>
            <a:r>
              <a:rPr lang="en-US" dirty="0"/>
              <a:t>, </a:t>
            </a:r>
            <a:r>
              <a:rPr lang="en-US" dirty="0" err="1"/>
              <a:t>გაჯანსაღების</a:t>
            </a:r>
            <a:r>
              <a:rPr lang="en-US" dirty="0"/>
              <a:t>,  </a:t>
            </a:r>
            <a:r>
              <a:rPr lang="en-US" dirty="0" err="1"/>
              <a:t>საქმიანი</a:t>
            </a:r>
            <a:r>
              <a:rPr lang="en-US" dirty="0"/>
              <a:t>) </a:t>
            </a:r>
            <a:r>
              <a:rPr lang="en-US" dirty="0" err="1"/>
              <a:t>მოკლევადიანი</a:t>
            </a:r>
            <a:r>
              <a:rPr lang="en-US" dirty="0"/>
              <a:t> </a:t>
            </a:r>
            <a:r>
              <a:rPr lang="en-US" dirty="0" err="1"/>
              <a:t>ან</a:t>
            </a:r>
            <a:r>
              <a:rPr lang="en-US" dirty="0"/>
              <a:t> </a:t>
            </a:r>
            <a:r>
              <a:rPr lang="en-US" dirty="0" err="1"/>
              <a:t>გრძელვადიანი</a:t>
            </a:r>
            <a:r>
              <a:rPr lang="en-US" dirty="0"/>
              <a:t> </a:t>
            </a:r>
            <a:r>
              <a:rPr lang="en-US" dirty="0" err="1"/>
              <a:t>მიღებისათვის</a:t>
            </a:r>
            <a:r>
              <a:rPr lang="en-US" dirty="0"/>
              <a:t>/</a:t>
            </a:r>
            <a:r>
              <a:rPr lang="en-US" dirty="0" err="1"/>
              <a:t>განთავსებისათვის</a:t>
            </a:r>
            <a:r>
              <a:rPr lang="en-US" dirty="0"/>
              <a:t>. </a:t>
            </a:r>
          </a:p>
          <a:p>
            <a:pPr>
              <a:lnSpc>
                <a:spcPct val="200000"/>
              </a:lnSpc>
            </a:pPr>
            <a:endParaRPr lang="en-US" dirty="0"/>
          </a:p>
        </p:txBody>
      </p:sp>
    </p:spTree>
    <p:extLst>
      <p:ext uri="{BB962C8B-B14F-4D97-AF65-F5344CB8AC3E}">
        <p14:creationId xmlns:p14="http://schemas.microsoft.com/office/powerpoint/2010/main" val="3177375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სტატუსის მიღება</a:t>
            </a:r>
            <a:endParaRPr lang="en-US" dirty="0"/>
          </a:p>
        </p:txBody>
      </p:sp>
      <p:sp>
        <p:nvSpPr>
          <p:cNvPr id="3" name="Content Placeholder 2"/>
          <p:cNvSpPr>
            <a:spLocks noGrp="1"/>
          </p:cNvSpPr>
          <p:nvPr>
            <p:ph sz="quarter" idx="13"/>
          </p:nvPr>
        </p:nvSpPr>
        <p:spPr/>
        <p:txBody>
          <a:bodyPr>
            <a:normAutofit fontScale="92500" lnSpcReduction="20000"/>
          </a:bodyPr>
          <a:lstStyle/>
          <a:p>
            <a:pPr lvl="0"/>
            <a:r>
              <a:rPr lang="en-US" dirty="0" err="1" smtClean="0"/>
              <a:t>საწარმოს</a:t>
            </a:r>
            <a:r>
              <a:rPr lang="en-US" dirty="0" smtClean="0"/>
              <a:t> </a:t>
            </a:r>
            <a:r>
              <a:rPr lang="en-US" dirty="0" err="1"/>
              <a:t>საფირმო</a:t>
            </a:r>
            <a:r>
              <a:rPr lang="en-US" dirty="0"/>
              <a:t> </a:t>
            </a:r>
            <a:r>
              <a:rPr lang="en-US" dirty="0" err="1"/>
              <a:t>სახელწოდება</a:t>
            </a:r>
            <a:r>
              <a:rPr lang="en-US" dirty="0"/>
              <a:t>;</a:t>
            </a:r>
          </a:p>
          <a:p>
            <a:pPr lvl="0"/>
            <a:r>
              <a:rPr lang="en-US" dirty="0" err="1"/>
              <a:t>პირის</a:t>
            </a:r>
            <a:r>
              <a:rPr lang="en-US" dirty="0"/>
              <a:t> </a:t>
            </a:r>
            <a:r>
              <a:rPr lang="en-US" dirty="0" err="1"/>
              <a:t>სარეგისტრაციო</a:t>
            </a:r>
            <a:r>
              <a:rPr lang="en-US" dirty="0"/>
              <a:t> </a:t>
            </a:r>
            <a:r>
              <a:rPr lang="en-US" dirty="0" err="1"/>
              <a:t>მონაცემებ</a:t>
            </a:r>
            <a:r>
              <a:rPr lang="ka-GE" dirty="0"/>
              <a:t>ი</a:t>
            </a:r>
            <a:r>
              <a:rPr lang="en-US" dirty="0"/>
              <a:t> (</a:t>
            </a:r>
            <a:r>
              <a:rPr lang="en-US" dirty="0" err="1"/>
              <a:t>საიდენტიფიკაციო</a:t>
            </a:r>
            <a:r>
              <a:rPr lang="en-US" dirty="0"/>
              <a:t> </a:t>
            </a:r>
            <a:r>
              <a:rPr lang="en-US" dirty="0" err="1"/>
              <a:t>კოდი</a:t>
            </a:r>
            <a:r>
              <a:rPr lang="en-US" dirty="0"/>
              <a:t>, </a:t>
            </a:r>
            <a:r>
              <a:rPr lang="en-US" dirty="0" err="1"/>
              <a:t>დასახელება</a:t>
            </a:r>
            <a:r>
              <a:rPr lang="en-US" dirty="0"/>
              <a:t>, </a:t>
            </a:r>
            <a:r>
              <a:rPr lang="en-US" dirty="0" err="1"/>
              <a:t>მისამართი</a:t>
            </a:r>
            <a:r>
              <a:rPr lang="en-US" dirty="0"/>
              <a:t>); </a:t>
            </a:r>
          </a:p>
          <a:p>
            <a:pPr lvl="0"/>
            <a:r>
              <a:rPr lang="en-US" dirty="0" err="1"/>
              <a:t>საქმიანობის</a:t>
            </a:r>
            <a:r>
              <a:rPr lang="en-US" dirty="0"/>
              <a:t> </a:t>
            </a:r>
            <a:r>
              <a:rPr lang="en-US" dirty="0" err="1"/>
              <a:t>მოკლე</a:t>
            </a:r>
            <a:r>
              <a:rPr lang="en-US" dirty="0"/>
              <a:t> </a:t>
            </a:r>
            <a:r>
              <a:rPr lang="en-US" dirty="0" err="1"/>
              <a:t>აღწერა</a:t>
            </a:r>
            <a:r>
              <a:rPr lang="en-US" dirty="0"/>
              <a:t>.</a:t>
            </a:r>
          </a:p>
          <a:p>
            <a:pPr lvl="0"/>
            <a:r>
              <a:rPr lang="en-US" dirty="0" err="1"/>
              <a:t>მშენებლობის</a:t>
            </a:r>
            <a:r>
              <a:rPr lang="en-US" dirty="0"/>
              <a:t> </a:t>
            </a:r>
            <a:r>
              <a:rPr lang="en-US" dirty="0" err="1"/>
              <a:t>ნებართვა</a:t>
            </a:r>
            <a:r>
              <a:rPr lang="en-US" dirty="0"/>
              <a:t>/</a:t>
            </a:r>
            <a:r>
              <a:rPr lang="en-US" dirty="0" err="1"/>
              <a:t>სანებართვო</a:t>
            </a:r>
            <a:r>
              <a:rPr lang="en-US" dirty="0"/>
              <a:t> </a:t>
            </a:r>
            <a:r>
              <a:rPr lang="en-US" dirty="0" err="1"/>
              <a:t>მოწმობა</a:t>
            </a:r>
            <a:r>
              <a:rPr lang="en-US" dirty="0"/>
              <a:t>;</a:t>
            </a:r>
          </a:p>
          <a:p>
            <a:pPr lvl="0"/>
            <a:r>
              <a:rPr lang="en-US" dirty="0" err="1"/>
              <a:t>მიწის</a:t>
            </a:r>
            <a:r>
              <a:rPr lang="en-US" dirty="0"/>
              <a:t> </a:t>
            </a:r>
            <a:r>
              <a:rPr lang="en-US" dirty="0" err="1"/>
              <a:t>საკუთრების</a:t>
            </a:r>
            <a:r>
              <a:rPr lang="en-US" dirty="0"/>
              <a:t>/</a:t>
            </a:r>
            <a:r>
              <a:rPr lang="en-US" dirty="0" err="1"/>
              <a:t>სარგებლობის</a:t>
            </a:r>
            <a:r>
              <a:rPr lang="en-US" dirty="0"/>
              <a:t>  </a:t>
            </a:r>
            <a:r>
              <a:rPr lang="en-US" dirty="0" err="1"/>
              <a:t>უფლების</a:t>
            </a:r>
            <a:r>
              <a:rPr lang="en-US" dirty="0"/>
              <a:t> </a:t>
            </a:r>
            <a:r>
              <a:rPr lang="en-US" dirty="0" err="1"/>
              <a:t>დამადასტურებელი</a:t>
            </a:r>
            <a:r>
              <a:rPr lang="en-US" dirty="0"/>
              <a:t>  </a:t>
            </a:r>
            <a:r>
              <a:rPr lang="en-US" dirty="0" err="1"/>
              <a:t>დოკუმენტი</a:t>
            </a:r>
            <a:r>
              <a:rPr lang="en-US" dirty="0"/>
              <a:t> </a:t>
            </a:r>
            <a:r>
              <a:rPr lang="en-US" dirty="0" err="1"/>
              <a:t>და</a:t>
            </a:r>
            <a:r>
              <a:rPr lang="en-US" dirty="0"/>
              <a:t> </a:t>
            </a:r>
            <a:r>
              <a:rPr lang="en-US" dirty="0" err="1"/>
              <a:t>იმ</a:t>
            </a:r>
            <a:r>
              <a:rPr lang="en-US" dirty="0"/>
              <a:t> </a:t>
            </a:r>
            <a:r>
              <a:rPr lang="en-US" dirty="0" err="1"/>
              <a:t>ტერიტორიის</a:t>
            </a:r>
            <a:r>
              <a:rPr lang="en-US" dirty="0"/>
              <a:t> </a:t>
            </a:r>
            <a:r>
              <a:rPr lang="en-US" dirty="0" err="1"/>
              <a:t>საკადასტრო</a:t>
            </a:r>
            <a:r>
              <a:rPr lang="en-US" dirty="0"/>
              <a:t> </a:t>
            </a:r>
            <a:r>
              <a:rPr lang="en-US" dirty="0" err="1"/>
              <a:t>რუკა</a:t>
            </a:r>
            <a:r>
              <a:rPr lang="en-US" dirty="0"/>
              <a:t>, </a:t>
            </a:r>
            <a:r>
              <a:rPr lang="en-US" dirty="0" err="1"/>
              <a:t>სადაც</a:t>
            </a:r>
            <a:r>
              <a:rPr lang="en-US" dirty="0"/>
              <a:t> </a:t>
            </a:r>
            <a:r>
              <a:rPr lang="en-US" dirty="0" err="1"/>
              <a:t>მიმდინარეობს</a:t>
            </a:r>
            <a:r>
              <a:rPr lang="en-US" dirty="0"/>
              <a:t> </a:t>
            </a:r>
            <a:r>
              <a:rPr lang="en-US" dirty="0" err="1"/>
              <a:t>მშენებლობა</a:t>
            </a:r>
            <a:r>
              <a:rPr lang="en-US" dirty="0"/>
              <a:t>;</a:t>
            </a:r>
          </a:p>
          <a:p>
            <a:r>
              <a:rPr lang="en-US" dirty="0" err="1"/>
              <a:t>სამშენებლო</a:t>
            </a:r>
            <a:r>
              <a:rPr lang="en-US" dirty="0"/>
              <a:t> </a:t>
            </a:r>
            <a:r>
              <a:rPr lang="en-US" dirty="0" err="1"/>
              <a:t>დოკუმენტის</a:t>
            </a:r>
            <a:r>
              <a:rPr lang="en-US" dirty="0"/>
              <a:t> </a:t>
            </a:r>
            <a:r>
              <a:rPr lang="en-US" dirty="0" err="1"/>
              <a:t>პროექტი</a:t>
            </a:r>
            <a:r>
              <a:rPr lang="en-US" dirty="0"/>
              <a:t>.</a:t>
            </a:r>
          </a:p>
        </p:txBody>
      </p:sp>
    </p:spTree>
    <p:extLst>
      <p:ext uri="{BB962C8B-B14F-4D97-AF65-F5344CB8AC3E}">
        <p14:creationId xmlns:p14="http://schemas.microsoft.com/office/powerpoint/2010/main" val="220221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სტატუსის მართვა</a:t>
            </a:r>
            <a:endParaRPr lang="en-US" dirty="0"/>
          </a:p>
        </p:txBody>
      </p:sp>
      <p:sp>
        <p:nvSpPr>
          <p:cNvPr id="3" name="Content Placeholder 2"/>
          <p:cNvSpPr>
            <a:spLocks noGrp="1"/>
          </p:cNvSpPr>
          <p:nvPr>
            <p:ph sz="quarter" idx="13"/>
          </p:nvPr>
        </p:nvSpPr>
        <p:spPr/>
        <p:txBody>
          <a:bodyPr>
            <a:normAutofit fontScale="92500" lnSpcReduction="20000"/>
          </a:bodyPr>
          <a:lstStyle/>
          <a:p>
            <a:r>
              <a:rPr lang="ka-GE" dirty="0"/>
              <a:t>საბანკო გარანტია, </a:t>
            </a:r>
            <a:r>
              <a:rPr lang="en-US" dirty="0" err="1"/>
              <a:t>დაზღვევის</a:t>
            </a:r>
            <a:r>
              <a:rPr lang="en-US" dirty="0"/>
              <a:t> </a:t>
            </a:r>
            <a:r>
              <a:rPr lang="en-US" dirty="0" err="1"/>
              <a:t>პოლისი</a:t>
            </a:r>
            <a:r>
              <a:rPr lang="en-US" dirty="0"/>
              <a:t> </a:t>
            </a:r>
            <a:r>
              <a:rPr lang="ka-GE" dirty="0"/>
              <a:t>ან </a:t>
            </a:r>
            <a:r>
              <a:rPr lang="en-US" dirty="0" err="1"/>
              <a:t>ქონების</a:t>
            </a:r>
            <a:r>
              <a:rPr lang="en-US" dirty="0"/>
              <a:t> </a:t>
            </a:r>
            <a:r>
              <a:rPr lang="en-US" dirty="0" err="1"/>
              <a:t>გირავნობით</a:t>
            </a:r>
            <a:r>
              <a:rPr lang="en-US" dirty="0"/>
              <a:t>/</a:t>
            </a:r>
            <a:r>
              <a:rPr lang="en-US" dirty="0" err="1"/>
              <a:t>იპოთეკით</a:t>
            </a:r>
            <a:r>
              <a:rPr lang="en-US" dirty="0"/>
              <a:t> </a:t>
            </a:r>
            <a:r>
              <a:rPr lang="en-US" dirty="0" err="1"/>
              <a:t>დატვირთვა</a:t>
            </a:r>
            <a:r>
              <a:rPr lang="ka-GE" dirty="0"/>
              <a:t>. ეს გარკვეულწილად სახელმწიფოსთვის ხდება გარანტი იმ აუცილებელი პირობების შესრულებისაა, რაც სტატუსის მიღების შემდეგ ეკისრება ტურისტულ საწარმოს</a:t>
            </a:r>
            <a:r>
              <a:rPr lang="ka-GE" dirty="0" smtClean="0"/>
              <a:t>.</a:t>
            </a:r>
          </a:p>
          <a:p>
            <a:r>
              <a:rPr lang="ka-GE" dirty="0"/>
              <a:t>შენობის ექსპლუატაციაში მიღებიდან არა უმეტეს 10 წლის განმავლობაში სასტუმროდ ფუნქციონირებისთვის დღგ-ით დასაბეგრი ბრუნვა ჯამურად არ იყოს სასტუმროს აქტივების/მათი ნაწილის მიწოდების შედეგად ამ კოდექსით განსაზღვრული დღგ-ისაგან გათავისუფლებულ ბრუნვაზე ნაკლები.</a:t>
            </a:r>
            <a:endParaRPr lang="en-US" dirty="0"/>
          </a:p>
        </p:txBody>
      </p:sp>
    </p:spTree>
    <p:extLst>
      <p:ext uri="{BB962C8B-B14F-4D97-AF65-F5344CB8AC3E}">
        <p14:creationId xmlns:p14="http://schemas.microsoft.com/office/powerpoint/2010/main" val="154370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dirty="0" smtClean="0"/>
              <a:t>სტატუსის მართვა</a:t>
            </a:r>
            <a:endParaRPr lang="en-US" dirty="0"/>
          </a:p>
        </p:txBody>
      </p:sp>
      <p:sp>
        <p:nvSpPr>
          <p:cNvPr id="3" name="Content Placeholder 2"/>
          <p:cNvSpPr>
            <a:spLocks noGrp="1"/>
          </p:cNvSpPr>
          <p:nvPr>
            <p:ph sz="quarter" idx="13"/>
          </p:nvPr>
        </p:nvSpPr>
        <p:spPr/>
        <p:txBody>
          <a:bodyPr>
            <a:normAutofit fontScale="77500" lnSpcReduction="20000"/>
          </a:bodyPr>
          <a:lstStyle/>
          <a:p>
            <a:r>
              <a:rPr lang="en-US" dirty="0" err="1"/>
              <a:t>ტურისტული</a:t>
            </a:r>
            <a:r>
              <a:rPr lang="en-US" dirty="0"/>
              <a:t>   </a:t>
            </a:r>
            <a:r>
              <a:rPr lang="en-US" dirty="0" err="1"/>
              <a:t>საწარმოს</a:t>
            </a:r>
            <a:r>
              <a:rPr lang="en-US" dirty="0"/>
              <a:t>   </a:t>
            </a:r>
            <a:r>
              <a:rPr lang="en-US" dirty="0" err="1"/>
              <a:t>მიერ</a:t>
            </a:r>
            <a:r>
              <a:rPr lang="en-US" dirty="0"/>
              <a:t>  </a:t>
            </a:r>
            <a:r>
              <a:rPr lang="en-US" dirty="0" err="1"/>
              <a:t>სასტუმროს</a:t>
            </a:r>
            <a:r>
              <a:rPr lang="en-US" dirty="0"/>
              <a:t>   </a:t>
            </a:r>
            <a:r>
              <a:rPr lang="en-US" dirty="0" err="1"/>
              <a:t>აქტივების</a:t>
            </a:r>
            <a:r>
              <a:rPr lang="en-US" dirty="0"/>
              <a:t> </a:t>
            </a:r>
            <a:r>
              <a:rPr lang="en-US" dirty="0" err="1"/>
              <a:t>გაყიდვა</a:t>
            </a:r>
            <a:r>
              <a:rPr lang="en-US" dirty="0"/>
              <a:t> </a:t>
            </a:r>
            <a:r>
              <a:rPr lang="en-US" dirty="0" err="1"/>
              <a:t>მიიჩნევა</a:t>
            </a:r>
            <a:r>
              <a:rPr lang="en-US" dirty="0"/>
              <a:t> </a:t>
            </a:r>
            <a:r>
              <a:rPr lang="en-US" dirty="0" err="1"/>
              <a:t>ტურისტული</a:t>
            </a:r>
            <a:r>
              <a:rPr lang="en-US" dirty="0"/>
              <a:t>  </a:t>
            </a:r>
            <a:r>
              <a:rPr lang="en-US" dirty="0" err="1"/>
              <a:t>საწარმოს</a:t>
            </a:r>
            <a:r>
              <a:rPr lang="en-US" dirty="0"/>
              <a:t>  </a:t>
            </a:r>
            <a:r>
              <a:rPr lang="en-US" dirty="0" err="1"/>
              <a:t>მიერ</a:t>
            </a:r>
            <a:r>
              <a:rPr lang="en-US" dirty="0"/>
              <a:t>  </a:t>
            </a:r>
            <a:r>
              <a:rPr lang="en-US" dirty="0" err="1"/>
              <a:t>ამ</a:t>
            </a:r>
            <a:r>
              <a:rPr lang="en-US" dirty="0"/>
              <a:t>  </a:t>
            </a:r>
            <a:r>
              <a:rPr lang="en-US" dirty="0" err="1"/>
              <a:t>ქონების</a:t>
            </a:r>
            <a:r>
              <a:rPr lang="en-US" dirty="0"/>
              <a:t>  </a:t>
            </a:r>
            <a:r>
              <a:rPr lang="en-US" dirty="0" err="1"/>
              <a:t>უკან</a:t>
            </a:r>
            <a:r>
              <a:rPr lang="en-US" dirty="0"/>
              <a:t>  </a:t>
            </a:r>
            <a:r>
              <a:rPr lang="en-US" dirty="0" err="1"/>
              <a:t>მიღებად</a:t>
            </a:r>
            <a:r>
              <a:rPr lang="en-US" dirty="0"/>
              <a:t>, </a:t>
            </a:r>
            <a:r>
              <a:rPr lang="en-US" dirty="0" err="1"/>
              <a:t>რადგან</a:t>
            </a:r>
            <a:r>
              <a:rPr lang="en-US" dirty="0"/>
              <a:t> </a:t>
            </a:r>
            <a:r>
              <a:rPr lang="en-US" dirty="0" err="1"/>
              <a:t>ის</a:t>
            </a:r>
            <a:r>
              <a:rPr lang="en-US" dirty="0"/>
              <a:t> </a:t>
            </a:r>
            <a:r>
              <a:rPr lang="en-US" dirty="0" err="1"/>
              <a:t>ვალდებულია</a:t>
            </a:r>
            <a:r>
              <a:rPr lang="en-US" dirty="0"/>
              <a:t> </a:t>
            </a:r>
            <a:r>
              <a:rPr lang="en-US" dirty="0" err="1"/>
              <a:t>სასყიდლიანი</a:t>
            </a:r>
            <a:r>
              <a:rPr lang="en-US" dirty="0"/>
              <a:t>  </a:t>
            </a:r>
            <a:r>
              <a:rPr lang="en-US" dirty="0" err="1"/>
              <a:t>ხელშეკრულებით</a:t>
            </a:r>
            <a:r>
              <a:rPr lang="en-US" dirty="0"/>
              <a:t> </a:t>
            </a:r>
            <a:r>
              <a:rPr lang="en-US" dirty="0" err="1"/>
              <a:t>გაყიდული</a:t>
            </a:r>
            <a:r>
              <a:rPr lang="en-US" dirty="0"/>
              <a:t> </a:t>
            </a:r>
            <a:r>
              <a:rPr lang="en-US" dirty="0" err="1"/>
              <a:t>აქტივები</a:t>
            </a:r>
            <a:r>
              <a:rPr lang="en-US" dirty="0"/>
              <a:t> </a:t>
            </a:r>
            <a:r>
              <a:rPr lang="en-US" dirty="0" err="1"/>
              <a:t>თვითონ</a:t>
            </a:r>
            <a:r>
              <a:rPr lang="en-US" dirty="0"/>
              <a:t> </a:t>
            </a:r>
            <a:r>
              <a:rPr lang="en-US" dirty="0" err="1"/>
              <a:t>ამუშაოს</a:t>
            </a:r>
            <a:r>
              <a:rPr lang="en-US" dirty="0"/>
              <a:t> </a:t>
            </a:r>
            <a:r>
              <a:rPr lang="en-US" dirty="0" err="1"/>
              <a:t>სასტუმრო</a:t>
            </a:r>
            <a:r>
              <a:rPr lang="en-US" dirty="0"/>
              <a:t> </a:t>
            </a:r>
            <a:r>
              <a:rPr lang="en-US" dirty="0" err="1"/>
              <a:t>ნომრებად</a:t>
            </a:r>
            <a:r>
              <a:rPr lang="en-US" dirty="0"/>
              <a:t>/</a:t>
            </a:r>
            <a:r>
              <a:rPr lang="en-US" dirty="0" err="1"/>
              <a:t>აპარტამენტებად</a:t>
            </a:r>
            <a:r>
              <a:rPr lang="en-US" dirty="0"/>
              <a:t> (</a:t>
            </a:r>
            <a:r>
              <a:rPr lang="en-US" dirty="0" err="1"/>
              <a:t>მათ</a:t>
            </a:r>
            <a:r>
              <a:rPr lang="en-US" dirty="0"/>
              <a:t> </a:t>
            </a:r>
            <a:r>
              <a:rPr lang="en-US" dirty="0" err="1"/>
              <a:t>შორის</a:t>
            </a:r>
            <a:r>
              <a:rPr lang="en-US" dirty="0"/>
              <a:t>, </a:t>
            </a:r>
            <a:r>
              <a:rPr lang="en-US" dirty="0" err="1"/>
              <a:t>იჯარის</a:t>
            </a:r>
            <a:r>
              <a:rPr lang="en-US" dirty="0"/>
              <a:t>,  </a:t>
            </a:r>
            <a:r>
              <a:rPr lang="en-US" dirty="0" err="1"/>
              <a:t>სარგებლობის</a:t>
            </a:r>
            <a:r>
              <a:rPr lang="en-US" dirty="0"/>
              <a:t>  </a:t>
            </a:r>
            <a:r>
              <a:rPr lang="en-US" dirty="0" err="1"/>
              <a:t>უფლების</a:t>
            </a:r>
            <a:r>
              <a:rPr lang="en-US" dirty="0"/>
              <a:t>, </a:t>
            </a:r>
            <a:r>
              <a:rPr lang="en-US" dirty="0" err="1"/>
              <a:t>მართვის</a:t>
            </a:r>
            <a:r>
              <a:rPr lang="en-US" dirty="0"/>
              <a:t> </a:t>
            </a:r>
            <a:r>
              <a:rPr lang="en-US" dirty="0" err="1"/>
              <a:t>უფლების</a:t>
            </a:r>
            <a:r>
              <a:rPr lang="en-US" dirty="0"/>
              <a:t>, </a:t>
            </a:r>
            <a:r>
              <a:rPr lang="en-US" dirty="0" err="1"/>
              <a:t>საკუთრების</a:t>
            </a:r>
            <a:r>
              <a:rPr lang="en-US" dirty="0"/>
              <a:t>  </a:t>
            </a:r>
            <a:r>
              <a:rPr lang="en-US" dirty="0" err="1"/>
              <a:t>მინდობის</a:t>
            </a:r>
            <a:r>
              <a:rPr lang="en-US" dirty="0"/>
              <a:t>,  </a:t>
            </a:r>
            <a:r>
              <a:rPr lang="en-US" dirty="0" err="1"/>
              <a:t>საშუამავლო</a:t>
            </a:r>
            <a:r>
              <a:rPr lang="en-US" dirty="0"/>
              <a:t>  </a:t>
            </a:r>
            <a:r>
              <a:rPr lang="en-US" dirty="0" err="1"/>
              <a:t>ან</a:t>
            </a:r>
            <a:r>
              <a:rPr lang="en-US" dirty="0"/>
              <a:t>/</a:t>
            </a:r>
            <a:r>
              <a:rPr lang="en-US" dirty="0" err="1"/>
              <a:t>და</a:t>
            </a:r>
            <a:r>
              <a:rPr lang="en-US" dirty="0"/>
              <a:t> </a:t>
            </a:r>
            <a:r>
              <a:rPr lang="en-US" dirty="0" err="1"/>
              <a:t>სხვა</a:t>
            </a:r>
            <a:r>
              <a:rPr lang="en-US" dirty="0"/>
              <a:t> </a:t>
            </a:r>
            <a:r>
              <a:rPr lang="en-US" dirty="0" err="1"/>
              <a:t>მსგავსი</a:t>
            </a:r>
            <a:r>
              <a:rPr lang="en-US" dirty="0"/>
              <a:t> </a:t>
            </a:r>
            <a:r>
              <a:rPr lang="en-US" dirty="0" err="1"/>
              <a:t>სახელშეკრულებო</a:t>
            </a:r>
            <a:r>
              <a:rPr lang="en-US" dirty="0"/>
              <a:t>  </a:t>
            </a:r>
            <a:r>
              <a:rPr lang="en-US" dirty="0" err="1"/>
              <a:t>პირობით</a:t>
            </a:r>
            <a:r>
              <a:rPr lang="en-US" dirty="0"/>
              <a:t>),  </a:t>
            </a:r>
            <a:r>
              <a:rPr lang="en-US" dirty="0" err="1"/>
              <a:t>მიუხედავად</a:t>
            </a:r>
            <a:r>
              <a:rPr lang="en-US" dirty="0"/>
              <a:t>  </a:t>
            </a:r>
            <a:r>
              <a:rPr lang="en-US" dirty="0" err="1"/>
              <a:t>იმისა</a:t>
            </a:r>
            <a:r>
              <a:rPr lang="en-US" dirty="0"/>
              <a:t>, </a:t>
            </a:r>
            <a:r>
              <a:rPr lang="en-US" dirty="0" err="1"/>
              <a:t>რომ</a:t>
            </a:r>
            <a:r>
              <a:rPr lang="en-US" dirty="0"/>
              <a:t> </a:t>
            </a:r>
            <a:r>
              <a:rPr lang="en-US" dirty="0" err="1"/>
              <a:t>აქტივის</a:t>
            </a:r>
            <a:r>
              <a:rPr lang="en-US" dirty="0"/>
              <a:t> </a:t>
            </a:r>
            <a:r>
              <a:rPr lang="en-US" dirty="0" err="1"/>
              <a:t>ფლობის</a:t>
            </a:r>
            <a:r>
              <a:rPr lang="en-US" dirty="0"/>
              <a:t> </a:t>
            </a:r>
            <a:r>
              <a:rPr lang="en-US" dirty="0" err="1"/>
              <a:t>უფლება</a:t>
            </a:r>
            <a:r>
              <a:rPr lang="en-US" dirty="0"/>
              <a:t> </a:t>
            </a:r>
            <a:r>
              <a:rPr lang="en-US" dirty="0" err="1"/>
              <a:t>საჯარო</a:t>
            </a:r>
            <a:r>
              <a:rPr lang="en-US" dirty="0"/>
              <a:t> </a:t>
            </a:r>
            <a:r>
              <a:rPr lang="en-US" dirty="0" err="1"/>
              <a:t>რეესტრში</a:t>
            </a:r>
            <a:r>
              <a:rPr lang="en-US" dirty="0"/>
              <a:t> </a:t>
            </a:r>
            <a:r>
              <a:rPr lang="en-US" dirty="0" err="1"/>
              <a:t>რეგისტრირებულია</a:t>
            </a:r>
            <a:r>
              <a:rPr lang="en-US" dirty="0"/>
              <a:t>. </a:t>
            </a:r>
            <a:r>
              <a:rPr lang="en-US" dirty="0" err="1"/>
              <a:t>ეს</a:t>
            </a:r>
            <a:r>
              <a:rPr lang="en-US" dirty="0"/>
              <a:t> </a:t>
            </a:r>
            <a:r>
              <a:rPr lang="en-US" dirty="0" err="1"/>
              <a:t>პირობა</a:t>
            </a:r>
            <a:r>
              <a:rPr lang="en-US" dirty="0"/>
              <a:t> </a:t>
            </a:r>
            <a:r>
              <a:rPr lang="en-US" dirty="0" err="1"/>
              <a:t>აძლევს</a:t>
            </a:r>
            <a:r>
              <a:rPr lang="en-US" dirty="0"/>
              <a:t> </a:t>
            </a:r>
            <a:r>
              <a:rPr lang="en-US" dirty="0" err="1"/>
              <a:t>მშენებელს</a:t>
            </a:r>
            <a:r>
              <a:rPr lang="en-US" dirty="0"/>
              <a:t> </a:t>
            </a:r>
            <a:r>
              <a:rPr lang="en-US" dirty="0" err="1"/>
              <a:t>უფლებას</a:t>
            </a:r>
            <a:r>
              <a:rPr lang="en-US" dirty="0"/>
              <a:t> </a:t>
            </a:r>
            <a:r>
              <a:rPr lang="en-US" dirty="0" err="1"/>
              <a:t>გამოიყენოს</a:t>
            </a:r>
            <a:r>
              <a:rPr lang="en-US" dirty="0"/>
              <a:t> </a:t>
            </a:r>
            <a:r>
              <a:rPr lang="en-US" dirty="0" err="1"/>
              <a:t>ის</a:t>
            </a:r>
            <a:r>
              <a:rPr lang="en-US" dirty="0"/>
              <a:t> </a:t>
            </a:r>
            <a:r>
              <a:rPr lang="en-US" dirty="0" err="1"/>
              <a:t>მნიშვნელოვანი</a:t>
            </a:r>
            <a:r>
              <a:rPr lang="en-US" dirty="0"/>
              <a:t> </a:t>
            </a:r>
            <a:r>
              <a:rPr lang="en-US" dirty="0" err="1"/>
              <a:t>საგადასახადო</a:t>
            </a:r>
            <a:r>
              <a:rPr lang="en-US" dirty="0"/>
              <a:t> </a:t>
            </a:r>
            <a:r>
              <a:rPr lang="en-US" dirty="0" err="1"/>
              <a:t>შეღავათები</a:t>
            </a:r>
            <a:r>
              <a:rPr lang="en-US" dirty="0"/>
              <a:t>, </a:t>
            </a:r>
            <a:r>
              <a:rPr lang="en-US" dirty="0" err="1"/>
              <a:t>რასაც</a:t>
            </a:r>
            <a:r>
              <a:rPr lang="en-US" dirty="0"/>
              <a:t> </a:t>
            </a:r>
            <a:r>
              <a:rPr lang="en-US" dirty="0" err="1"/>
              <a:t>ტურისტული</a:t>
            </a:r>
            <a:r>
              <a:rPr lang="en-US" dirty="0"/>
              <a:t> </a:t>
            </a:r>
            <a:r>
              <a:rPr lang="en-US" dirty="0" err="1"/>
              <a:t>საწარმოს</a:t>
            </a:r>
            <a:r>
              <a:rPr lang="en-US" dirty="0"/>
              <a:t> </a:t>
            </a:r>
            <a:r>
              <a:rPr lang="en-US" dirty="0" err="1"/>
              <a:t>სტატუსი</a:t>
            </a:r>
            <a:r>
              <a:rPr lang="en-US" dirty="0"/>
              <a:t> </a:t>
            </a:r>
            <a:r>
              <a:rPr lang="en-US" dirty="0" err="1"/>
              <a:t>ჰქვია</a:t>
            </a:r>
            <a:r>
              <a:rPr lang="en-US" dirty="0"/>
              <a:t>. </a:t>
            </a:r>
            <a:r>
              <a:rPr lang="en-US" dirty="0" err="1"/>
              <a:t>კერძოდ</a:t>
            </a:r>
            <a:r>
              <a:rPr lang="en-US" dirty="0"/>
              <a:t> </a:t>
            </a:r>
            <a:r>
              <a:rPr lang="en-US" dirty="0" err="1"/>
              <a:t>ეს</a:t>
            </a:r>
            <a:r>
              <a:rPr lang="en-US" dirty="0"/>
              <a:t> </a:t>
            </a:r>
            <a:r>
              <a:rPr lang="en-US" dirty="0" err="1"/>
              <a:t>მიწოდება</a:t>
            </a:r>
            <a:r>
              <a:rPr lang="en-US" dirty="0"/>
              <a:t> </a:t>
            </a:r>
            <a:r>
              <a:rPr lang="en-US" dirty="0" err="1"/>
              <a:t>ათავისუფლებს</a:t>
            </a:r>
            <a:r>
              <a:rPr lang="en-US" dirty="0"/>
              <a:t> </a:t>
            </a:r>
            <a:r>
              <a:rPr lang="en-US" dirty="0" err="1"/>
              <a:t>გადასახადის</a:t>
            </a:r>
            <a:r>
              <a:rPr lang="en-US" dirty="0"/>
              <a:t> </a:t>
            </a:r>
            <a:r>
              <a:rPr lang="en-US" dirty="0" err="1"/>
              <a:t>გადამხდელს</a:t>
            </a:r>
            <a:r>
              <a:rPr lang="en-US" dirty="0"/>
              <a:t> </a:t>
            </a:r>
            <a:r>
              <a:rPr lang="en-US" dirty="0" err="1"/>
              <a:t>დამატებული</a:t>
            </a:r>
            <a:r>
              <a:rPr lang="en-US" dirty="0"/>
              <a:t> </a:t>
            </a:r>
            <a:r>
              <a:rPr lang="en-US" dirty="0" err="1"/>
              <a:t>ღირებულების</a:t>
            </a:r>
            <a:r>
              <a:rPr lang="en-US" dirty="0"/>
              <a:t> </a:t>
            </a:r>
            <a:r>
              <a:rPr lang="en-US" dirty="0" err="1"/>
              <a:t>გადასახადისაგან</a:t>
            </a:r>
            <a:r>
              <a:rPr lang="en-US" dirty="0"/>
              <a:t> </a:t>
            </a:r>
            <a:r>
              <a:rPr lang="en-US" dirty="0" err="1"/>
              <a:t>ჩათვლის</a:t>
            </a:r>
            <a:r>
              <a:rPr lang="en-US" dirty="0"/>
              <a:t> </a:t>
            </a:r>
            <a:r>
              <a:rPr lang="en-US" dirty="0" err="1"/>
              <a:t>უფლებით</a:t>
            </a:r>
            <a:r>
              <a:rPr lang="en-US" dirty="0"/>
              <a:t>.</a:t>
            </a:r>
          </a:p>
        </p:txBody>
      </p:sp>
    </p:spTree>
    <p:extLst>
      <p:ext uri="{BB962C8B-B14F-4D97-AF65-F5344CB8AC3E}">
        <p14:creationId xmlns:p14="http://schemas.microsoft.com/office/powerpoint/2010/main" val="3676256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ka-GE" dirty="0" smtClean="0"/>
              <a:t>სამშენებლო</a:t>
            </a:r>
            <a:endParaRPr lang="en-US" dirty="0"/>
          </a:p>
        </p:txBody>
      </p:sp>
      <p:sp>
        <p:nvSpPr>
          <p:cNvPr id="4" name="Content Placeholder 3"/>
          <p:cNvSpPr>
            <a:spLocks noGrp="1"/>
          </p:cNvSpPr>
          <p:nvPr>
            <p:ph sz="half" idx="2"/>
          </p:nvPr>
        </p:nvSpPr>
        <p:spPr/>
        <p:txBody>
          <a:bodyPr/>
          <a:lstStyle/>
          <a:p>
            <a:r>
              <a:rPr lang="ka-GE" dirty="0" smtClean="0"/>
              <a:t>ინვესტიცია 10000000</a:t>
            </a:r>
          </a:p>
          <a:p>
            <a:endParaRPr lang="ka-GE" dirty="0" smtClean="0"/>
          </a:p>
          <a:p>
            <a:r>
              <a:rPr lang="ka-GE" dirty="0" smtClean="0"/>
              <a:t>რეალიზაციიდან ამონაგები 1000000</a:t>
            </a:r>
          </a:p>
          <a:p>
            <a:endParaRPr lang="ka-GE" dirty="0" smtClean="0"/>
          </a:p>
          <a:p>
            <a:r>
              <a:rPr lang="ka-GE" dirty="0" smtClean="0"/>
              <a:t>გადახდილი გადასახადი  152543</a:t>
            </a:r>
            <a:endParaRPr lang="en-US" dirty="0"/>
          </a:p>
        </p:txBody>
      </p:sp>
      <p:sp>
        <p:nvSpPr>
          <p:cNvPr id="5" name="Text Placeholder 4"/>
          <p:cNvSpPr>
            <a:spLocks noGrp="1"/>
          </p:cNvSpPr>
          <p:nvPr>
            <p:ph type="body" sz="quarter" idx="3"/>
          </p:nvPr>
        </p:nvSpPr>
        <p:spPr/>
        <p:txBody>
          <a:bodyPr/>
          <a:lstStyle/>
          <a:p>
            <a:r>
              <a:rPr lang="ka-GE" dirty="0" smtClean="0"/>
              <a:t>+სტატუსი</a:t>
            </a:r>
            <a:endParaRPr lang="en-US" dirty="0"/>
          </a:p>
        </p:txBody>
      </p:sp>
      <p:sp>
        <p:nvSpPr>
          <p:cNvPr id="6" name="Content Placeholder 5"/>
          <p:cNvSpPr>
            <a:spLocks noGrp="1"/>
          </p:cNvSpPr>
          <p:nvPr>
            <p:ph sz="quarter" idx="4"/>
          </p:nvPr>
        </p:nvSpPr>
        <p:spPr/>
        <p:txBody>
          <a:bodyPr/>
          <a:lstStyle/>
          <a:p>
            <a:r>
              <a:rPr lang="ka-GE" dirty="0"/>
              <a:t>ინვესტიცია </a:t>
            </a:r>
            <a:r>
              <a:rPr lang="ka-GE" dirty="0" smtClean="0"/>
              <a:t>10000000</a:t>
            </a:r>
          </a:p>
          <a:p>
            <a:endParaRPr lang="en-US" dirty="0"/>
          </a:p>
          <a:p>
            <a:r>
              <a:rPr lang="ka-GE" dirty="0"/>
              <a:t>რეალიზაციიდან ამონაგები </a:t>
            </a:r>
            <a:r>
              <a:rPr lang="ka-GE" dirty="0" smtClean="0"/>
              <a:t>1000000</a:t>
            </a:r>
          </a:p>
          <a:p>
            <a:endParaRPr lang="en-US" dirty="0"/>
          </a:p>
          <a:p>
            <a:r>
              <a:rPr lang="ka-GE" dirty="0"/>
              <a:t>გადახდილი გადასახადი  </a:t>
            </a:r>
            <a:r>
              <a:rPr lang="ka-GE" dirty="0" smtClean="0"/>
              <a:t>0</a:t>
            </a:r>
            <a:endParaRPr lang="en-US" dirty="0"/>
          </a:p>
        </p:txBody>
      </p:sp>
      <p:sp>
        <p:nvSpPr>
          <p:cNvPr id="2" name="Title 1"/>
          <p:cNvSpPr>
            <a:spLocks noGrp="1"/>
          </p:cNvSpPr>
          <p:nvPr>
            <p:ph type="title"/>
          </p:nvPr>
        </p:nvSpPr>
        <p:spPr/>
        <p:txBody>
          <a:bodyPr/>
          <a:lstStyle/>
          <a:p>
            <a:pPr algn="ctr"/>
            <a:r>
              <a:rPr lang="ka-GE" sz="3600" b="1" i="1" u="sng" dirty="0"/>
              <a:t>ტურისტული სტატუსის დადებითი ეფექტი</a:t>
            </a:r>
            <a:endParaRPr lang="en-US" sz="3600" dirty="0"/>
          </a:p>
        </p:txBody>
      </p:sp>
    </p:spTree>
    <p:extLst>
      <p:ext uri="{BB962C8B-B14F-4D97-AF65-F5344CB8AC3E}">
        <p14:creationId xmlns:p14="http://schemas.microsoft.com/office/powerpoint/2010/main" val="4266487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sz="4400" b="1" i="1" u="sng" dirty="0"/>
              <a:t>ტურისტული სტატუსის დადებითი ეფექტი</a:t>
            </a:r>
            <a:endParaRPr lang="en-US" sz="4400" dirty="0"/>
          </a:p>
        </p:txBody>
      </p:sp>
      <p:sp>
        <p:nvSpPr>
          <p:cNvPr id="3" name="Content Placeholder 2"/>
          <p:cNvSpPr>
            <a:spLocks noGrp="1"/>
          </p:cNvSpPr>
          <p:nvPr>
            <p:ph sz="quarter" idx="13"/>
          </p:nvPr>
        </p:nvSpPr>
        <p:spPr/>
        <p:txBody>
          <a:bodyPr>
            <a:normAutofit fontScale="92500" lnSpcReduction="20000"/>
          </a:bodyPr>
          <a:lstStyle/>
          <a:p>
            <a:pPr algn="just">
              <a:lnSpc>
                <a:spcPct val="150000"/>
              </a:lnSpc>
            </a:pPr>
            <a:r>
              <a:rPr lang="ka-GE" dirty="0"/>
              <a:t>დადებითად უნდა შევაფოსოთ ტურისტული საწარმოს სტატუსის დადგენილების ამოქმედება, რაც გარკვეულ  ინოვაციას წარმოადგენს ბიზნესისთვის. ზემოაღნიშნული გახდა რეგიონისთვის ინვესტიციების, უცხელი ტურისტების მოზიდვის, ახალი სამუშაო ადგილების, სამომხარებლო ბაზრის ზრდის და რეგიონის ცნობადობის გაზრდის სტიმულატორი. </a:t>
            </a:r>
            <a:endParaRPr lang="en-US" dirty="0"/>
          </a:p>
        </p:txBody>
      </p:sp>
    </p:spTree>
    <p:extLst>
      <p:ext uri="{BB962C8B-B14F-4D97-AF65-F5344CB8AC3E}">
        <p14:creationId xmlns:p14="http://schemas.microsoft.com/office/powerpoint/2010/main" val="4214241519"/>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43</TotalTime>
  <Words>359</Words>
  <Application>Microsoft Office PowerPoint</Application>
  <PresentationFormat>ეკრანი (4:3)</PresentationFormat>
  <Paragraphs>32</Paragraphs>
  <Slides>8</Slides>
  <Notes>0</Notes>
  <HiddenSlides>0</HiddenSlides>
  <MMClips>0</MMClips>
  <ScaleCrop>false</ScaleCrop>
  <HeadingPairs>
    <vt:vector size="6" baseType="variant">
      <vt:variant>
        <vt:lpstr>გამოყენებული შრიფტები</vt:lpstr>
      </vt:variant>
      <vt:variant>
        <vt:i4>3</vt:i4>
      </vt:variant>
      <vt:variant>
        <vt:lpstr>თემა</vt:lpstr>
      </vt:variant>
      <vt:variant>
        <vt:i4>1</vt:i4>
      </vt:variant>
      <vt:variant>
        <vt:lpstr>სლაიდების სათაურები</vt:lpstr>
      </vt:variant>
      <vt:variant>
        <vt:i4>8</vt:i4>
      </vt:variant>
    </vt:vector>
  </HeadingPairs>
  <TitlesOfParts>
    <vt:vector size="12" baseType="lpstr">
      <vt:lpstr>Georgia</vt:lpstr>
      <vt:lpstr>Sylfaen</vt:lpstr>
      <vt:lpstr>Trebuchet MS</vt:lpstr>
      <vt:lpstr>Slipstream</vt:lpstr>
      <vt:lpstr> საწარმოს  ტურისტული სტატუსის მართვის დადებითი გავლენა ბიზნესზე</vt:lpstr>
      <vt:lpstr>PowerPoint-ის პრეზენტაცია</vt:lpstr>
      <vt:lpstr>სასტუმრო ნომერი/აპარტამენტი</vt:lpstr>
      <vt:lpstr>სტატუსის მიღება</vt:lpstr>
      <vt:lpstr>სტატუსის მართვა</vt:lpstr>
      <vt:lpstr>სტატუსის მართვა</vt:lpstr>
      <vt:lpstr>ტურისტული სტატუსის დადებითი ეფექტი</vt:lpstr>
      <vt:lpstr>ტურისტული სტატუსის დადებითი ეფექტი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Nato</dc:creator>
  <cp:lastModifiedBy>BSUadmin</cp:lastModifiedBy>
  <cp:revision>5</cp:revision>
  <dcterms:created xsi:type="dcterms:W3CDTF">2019-07-17T04:49:19Z</dcterms:created>
  <dcterms:modified xsi:type="dcterms:W3CDTF">2019-07-19T06:54:16Z</dcterms:modified>
</cp:coreProperties>
</file>