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19.07.2019</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19.07.2019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19.07.2019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19.07.2019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19.07.2019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19.07.2019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19.07.2019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19.07.2019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19.07.2019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19.07.2019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19.07.2019</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19.07.2019</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ka-GE" sz="3200" dirty="0" smtClean="0"/>
              <a:t>ბიზნესის შეფასების თავისებურებებისა  და შეფასებითი</a:t>
            </a:r>
            <a:r>
              <a:rPr lang="ru-RU" sz="3200" dirty="0" smtClean="0"/>
              <a:t/>
            </a:r>
            <a:br>
              <a:rPr lang="ru-RU" sz="3200" dirty="0" smtClean="0"/>
            </a:br>
            <a:r>
              <a:rPr lang="ka-GE" sz="3200" dirty="0" smtClean="0"/>
              <a:t>პროცესის შესახებ</a:t>
            </a:r>
            <a:r>
              <a:rPr lang="ru-RU" sz="3200" dirty="0" smtClean="0"/>
              <a:t/>
            </a:r>
            <a:br>
              <a:rPr lang="ru-RU" sz="3200" dirty="0" smtClean="0"/>
            </a:br>
            <a:endParaRPr lang="ru-RU" sz="3200" dirty="0"/>
          </a:p>
        </p:txBody>
      </p:sp>
      <p:sp>
        <p:nvSpPr>
          <p:cNvPr id="3" name="Подзаголовок 2"/>
          <p:cNvSpPr>
            <a:spLocks noGrp="1"/>
          </p:cNvSpPr>
          <p:nvPr>
            <p:ph type="subTitle" idx="1"/>
          </p:nvPr>
        </p:nvSpPr>
        <p:spPr/>
        <p:txBody>
          <a:bodyPr/>
          <a:lstStyle/>
          <a:p>
            <a:r>
              <a:rPr lang="ka-GE" dirty="0" smtClean="0"/>
              <a:t>რეზო მანველიძე</a:t>
            </a:r>
          </a:p>
          <a:p>
            <a:r>
              <a:rPr lang="ka-GE" dirty="0" smtClean="0"/>
              <a:t>ბსუ-ს პროფესორი</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42918"/>
            <a:ext cx="8229600" cy="5072099"/>
          </a:xfrm>
        </p:spPr>
        <p:txBody>
          <a:bodyPr>
            <a:normAutofit fontScale="77500" lnSpcReduction="20000"/>
          </a:bodyPr>
          <a:lstStyle/>
          <a:p>
            <a:pPr>
              <a:buNone/>
            </a:pPr>
            <a:endParaRPr lang="ka-GE" dirty="0" smtClean="0"/>
          </a:p>
          <a:p>
            <a:pPr>
              <a:buNone/>
            </a:pPr>
            <a:r>
              <a:rPr lang="ka-GE" dirty="0" smtClean="0"/>
              <a:t>საბაზრო (შედარებითი) მიდგომის მეთოდები:</a:t>
            </a:r>
          </a:p>
          <a:p>
            <a:pPr>
              <a:buNone/>
            </a:pPr>
            <a:endParaRPr lang="ka-GE" dirty="0" smtClean="0"/>
          </a:p>
          <a:p>
            <a:r>
              <a:rPr lang="ka-GE" dirty="0" smtClean="0"/>
              <a:t>ფირმის ღირებულებისა და მოგების თანაფარდობა</a:t>
            </a:r>
          </a:p>
          <a:p>
            <a:endParaRPr lang="ru-RU" dirty="0" smtClean="0"/>
          </a:p>
          <a:p>
            <a:r>
              <a:rPr lang="ka-GE" dirty="0" smtClean="0"/>
              <a:t>თანაფარდობა ღირებულებასა და ფულად ნაკადებს შორის</a:t>
            </a:r>
          </a:p>
          <a:p>
            <a:endParaRPr lang="ru-RU" dirty="0" smtClean="0"/>
          </a:p>
          <a:p>
            <a:r>
              <a:rPr lang="ka-GE" dirty="0" smtClean="0"/>
              <a:t>ღირებულებისა და მთლიანი შემოსავლების თანაფარდობა</a:t>
            </a:r>
          </a:p>
          <a:p>
            <a:endParaRPr lang="ru-RU" dirty="0" smtClean="0"/>
          </a:p>
          <a:p>
            <a:r>
              <a:rPr lang="ka-GE" dirty="0" smtClean="0"/>
              <a:t>ღირებულებისა და აქტივების ღირებულების თანაფარდობა</a:t>
            </a:r>
          </a:p>
          <a:p>
            <a:endParaRPr lang="ru-RU" dirty="0" smtClean="0"/>
          </a:p>
          <a:p>
            <a:r>
              <a:rPr lang="ka-GE" dirty="0" smtClean="0"/>
              <a:t>კომპანიის აქციებთან დაკავშირებული წარსული გარიგებები</a:t>
            </a:r>
          </a:p>
          <a:p>
            <a:endParaRPr lang="ru-RU" dirty="0" smtClean="0"/>
          </a:p>
          <a:p>
            <a:r>
              <a:rPr lang="ka-GE" dirty="0" smtClean="0"/>
              <a:t>კომპანიის შეძენასთან დაკავშირებული წინადადებები.</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85000" lnSpcReduction="10000"/>
          </a:bodyPr>
          <a:lstStyle/>
          <a:p>
            <a:pPr lvl="0"/>
            <a:endParaRPr lang="ka-GE" dirty="0" smtClean="0"/>
          </a:p>
          <a:p>
            <a:pPr lvl="0"/>
            <a:r>
              <a:rPr lang="ka-GE" dirty="0" smtClean="0"/>
              <a:t>1. დაჯგუფების მეთოდი: შესაფასებელი საწარმოს ღირებულების შედარება უფრო დაბალი ფასის მქონე საწარმოსთან; ფასების კორექტირება შემცირების მომართულებით; მუშაობა ფასების გამოთანაბრებაზე.</a:t>
            </a:r>
          </a:p>
          <a:p>
            <a:pPr lvl="0"/>
            <a:endParaRPr lang="ka-GE" dirty="0" smtClean="0"/>
          </a:p>
          <a:p>
            <a:pPr lvl="0"/>
            <a:endParaRPr lang="ru-RU" dirty="0" smtClean="0"/>
          </a:p>
          <a:p>
            <a:r>
              <a:rPr lang="ka-GE" dirty="0" smtClean="0"/>
              <a:t>2. დაგეგმვა: დაბალი ფასის მქონე საწარმოს ვაძლევთ 3 ქულას (3 ბარათს);  ვიყენებთ დამოუკიდებელი ფასების ბარათებს; ხდება თითოეული შეფასების ანალიზი; იმართება დისკუსია; ისევ შეფასება;შეფასება სრულდება სამივე ბარათის შევსების შემდეგ.</a:t>
            </a:r>
            <a:endParaRPr lang="ru-RU" dirty="0" smtClean="0"/>
          </a:p>
          <a:p>
            <a:endParaRPr lang="ru-RU" dirty="0"/>
          </a:p>
        </p:txBody>
      </p:sp>
      <p:sp>
        <p:nvSpPr>
          <p:cNvPr id="3" name="Заголовок 2"/>
          <p:cNvSpPr>
            <a:spLocks noGrp="1"/>
          </p:cNvSpPr>
          <p:nvPr>
            <p:ph type="title"/>
          </p:nvPr>
        </p:nvSpPr>
        <p:spPr/>
        <p:txBody>
          <a:bodyPr>
            <a:normAutofit fontScale="90000"/>
          </a:bodyPr>
          <a:lstStyle/>
          <a:p>
            <a:pPr algn="ctr"/>
            <a:r>
              <a:rPr lang="ka-GE" sz="2200" dirty="0" smtClean="0"/>
              <a:t/>
            </a:r>
            <a:br>
              <a:rPr lang="ka-GE" sz="2200" dirty="0" smtClean="0"/>
            </a:br>
            <a:r>
              <a:rPr lang="ka-GE" sz="2200" dirty="0" smtClean="0"/>
              <a:t>ზემოაღნიშნულ მეთოდებთან და მიდგომებთან ერთად მიზანშეწონილად მიგვაჩნია ბიზნესის ღირებულების განსაზღვრის შემდეგი მეთოდების განიხილვა:</a:t>
            </a:r>
            <a:r>
              <a:rPr lang="ru-RU" dirty="0" smtClean="0"/>
              <a:t/>
            </a:r>
            <a:br>
              <a:rPr lang="ru-RU" dirty="0" smtClean="0"/>
            </a:b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71472" y="571480"/>
            <a:ext cx="8115328" cy="5435811"/>
          </a:xfrm>
        </p:spPr>
        <p:txBody>
          <a:bodyPr>
            <a:normAutofit fontScale="62500" lnSpcReduction="20000"/>
          </a:bodyPr>
          <a:lstStyle/>
          <a:p>
            <a:r>
              <a:rPr lang="ka-GE" dirty="0" smtClean="0"/>
              <a:t>3. შუალედური ანალიზი:ღირებულების შეფასება დამატებითი შემოსავლების გათვალისწინებით.</a:t>
            </a:r>
          </a:p>
          <a:p>
            <a:endParaRPr lang="ka-GE" dirty="0" smtClean="0"/>
          </a:p>
          <a:p>
            <a:endParaRPr lang="ru-RU" dirty="0" smtClean="0"/>
          </a:p>
          <a:p>
            <a:r>
              <a:rPr lang="ka-GE" dirty="0" smtClean="0"/>
              <a:t>4. გადავადებული ღირებულება:შეაფასეთ მარტივი გზებით;შეაფასეთ ხელშეკრულებების ღირებულებების გათვალისწინებით;შეაფასეთ ინვესტიციების უკუგების გათვალისწინებით.</a:t>
            </a:r>
          </a:p>
          <a:p>
            <a:endParaRPr lang="ka-GE" dirty="0" smtClean="0"/>
          </a:p>
          <a:p>
            <a:endParaRPr lang="ru-RU" dirty="0" smtClean="0"/>
          </a:p>
          <a:p>
            <a:r>
              <a:rPr lang="ka-GE" dirty="0" smtClean="0"/>
              <a:t>5. უკუგება ინვესტიციებიდან:მთლიანი შემოსავლები გაყოფილი მთლიან ღირებულებაზე მინუს 1 (გამოხატული პროცენტებში)</a:t>
            </a:r>
          </a:p>
          <a:p>
            <a:endParaRPr lang="ka-GE" dirty="0" smtClean="0"/>
          </a:p>
          <a:p>
            <a:endParaRPr lang="ru-RU" dirty="0" smtClean="0"/>
          </a:p>
          <a:p>
            <a:r>
              <a:rPr lang="ka-GE" dirty="0" smtClean="0"/>
              <a:t>6. ნაღდი ფულის ანალიზი:გეგმის შედგენა, შემოსავლების და ხარჯების განსაზღვრა თვეების მიხედვით;გეგმის მიხედვით ნაღდი ფულის მიღება თვეების მიხედვით.</a:t>
            </a:r>
          </a:p>
          <a:p>
            <a:endParaRPr lang="ka-GE" dirty="0" smtClean="0"/>
          </a:p>
          <a:p>
            <a:endParaRPr lang="ru-RU" dirty="0" smtClean="0"/>
          </a:p>
          <a:p>
            <a:r>
              <a:rPr lang="ka-GE" dirty="0" smtClean="0"/>
              <a:t>7. მიმდინარე ღირებულება: მიმდინარე ღირებულება განისაზღვრება ნაღდი ფულის მიმოქცევის ანალიზით, რომელიცმოიცავს ფულის დროით ღირებულებას. (მაგალითად, დოლარი დღეს უფრო ძვირია ან იაფია, ვიდრე ხვალ).</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1785926"/>
            <a:ext cx="8186766" cy="4221365"/>
          </a:xfrm>
        </p:spPr>
        <p:txBody>
          <a:bodyPr>
            <a:normAutofit fontScale="55000" lnSpcReduction="20000"/>
          </a:bodyPr>
          <a:lstStyle/>
          <a:p>
            <a:pPr lvl="0"/>
            <a:r>
              <a:rPr lang="ka-GE" dirty="0" smtClean="0"/>
              <a:t>მწირი, ცალკეულ შემთხვევებში დასაიდენტიფიცირებელი (დაუზუსტებელი) საინფორმაციო ბაზა;</a:t>
            </a:r>
          </a:p>
          <a:p>
            <a:pPr lvl="0"/>
            <a:endParaRPr lang="ru-RU" dirty="0" smtClean="0"/>
          </a:p>
          <a:p>
            <a:pPr lvl="0"/>
            <a:r>
              <a:rPr lang="ka-GE" dirty="0" smtClean="0"/>
              <a:t>საბაზრო ინფრასტრუქტურის განვითარების დაბალი დონე;</a:t>
            </a:r>
            <a:endParaRPr lang="ru-RU" dirty="0" smtClean="0"/>
          </a:p>
          <a:p>
            <a:pPr lvl="0"/>
            <a:r>
              <a:rPr lang="ka-GE" dirty="0" smtClean="0"/>
              <a:t>ფასიანი ქაღალდებია ბაზრის განუვითარებლობა, ფინანსური ბაზრის არასტაბილურობა;</a:t>
            </a:r>
          </a:p>
          <a:p>
            <a:pPr lvl="0"/>
            <a:endParaRPr lang="ru-RU" dirty="0" smtClean="0"/>
          </a:p>
          <a:p>
            <a:pPr lvl="0"/>
            <a:r>
              <a:rPr lang="ka-GE" dirty="0" smtClean="0"/>
              <a:t>დაგეგმვისა და პროგნოზირების თანამედროვე კომპლექსური მიდგომების გამოყენების დაბალი კულტურა;</a:t>
            </a:r>
          </a:p>
          <a:p>
            <a:pPr lvl="0"/>
            <a:endParaRPr lang="ru-RU" dirty="0" smtClean="0"/>
          </a:p>
          <a:p>
            <a:pPr lvl="0"/>
            <a:r>
              <a:rPr lang="ka-GE" dirty="0" smtClean="0"/>
              <a:t>საბუღალტრო აღრიცხვის საერთაშორისო სტანდარტების გამოყენების დაბალი დონე;</a:t>
            </a:r>
            <a:endParaRPr lang="ru-RU" dirty="0" smtClean="0"/>
          </a:p>
          <a:p>
            <a:pPr lvl="0"/>
            <a:r>
              <a:rPr lang="ka-GE" dirty="0" smtClean="0"/>
              <a:t>ბიზნესთან დაკავშირებული საკანონმდებლო ნორმატივებისა და მიდგომების სისტემური ცვალებადობა;</a:t>
            </a:r>
          </a:p>
          <a:p>
            <a:pPr lvl="0"/>
            <a:endParaRPr lang="ru-RU" dirty="0" smtClean="0"/>
          </a:p>
          <a:p>
            <a:pPr lvl="0"/>
            <a:r>
              <a:rPr lang="ka-GE" dirty="0" smtClean="0"/>
              <a:t>ბიზნესის სტაბილური განვითარებისათვის სახელმწიფოს მარეგულირებელი ფაქტორების არასრულყოფილება;</a:t>
            </a:r>
          </a:p>
          <a:p>
            <a:pPr lvl="0"/>
            <a:endParaRPr lang="ru-RU" dirty="0" smtClean="0"/>
          </a:p>
          <a:p>
            <a:pPr lvl="0"/>
            <a:r>
              <a:rPr lang="ka-GE" dirty="0" smtClean="0"/>
              <a:t>ბიზნესის განვითარებაში რეგიონული ფაქტორების უგულვებელყოფა, რაც იწვევს ადგილობრივი საწარმოო და სამეწარმეო პოტენციალის არაეფექტურ გამოყენებას.</a:t>
            </a:r>
            <a:endParaRPr lang="ru-RU" dirty="0" smtClean="0"/>
          </a:p>
          <a:p>
            <a:endParaRPr lang="ru-RU" dirty="0"/>
          </a:p>
        </p:txBody>
      </p:sp>
      <p:sp>
        <p:nvSpPr>
          <p:cNvPr id="3" name="Заголовок 2"/>
          <p:cNvSpPr>
            <a:spLocks noGrp="1"/>
          </p:cNvSpPr>
          <p:nvPr>
            <p:ph type="title"/>
          </p:nvPr>
        </p:nvSpPr>
        <p:spPr>
          <a:xfrm>
            <a:off x="457200" y="274638"/>
            <a:ext cx="8229600" cy="1439850"/>
          </a:xfrm>
        </p:spPr>
        <p:txBody>
          <a:bodyPr>
            <a:noAutofit/>
          </a:bodyPr>
          <a:lstStyle/>
          <a:p>
            <a:pPr algn="ctr"/>
            <a:r>
              <a:rPr lang="ka-GE" sz="2000" dirty="0" smtClean="0"/>
              <a:t>ჩვენს ქვეყანაში ბიზნესის (წარმოების) შეფასების კლასიკური მიდგომების გამოყენება ბევრ წინააღმდეგობას აწყდება. მათ შორის, ჩვენის აზრით, მნიშვნელოვანია:</a:t>
            </a:r>
            <a:r>
              <a:rPr lang="ru-RU" sz="2000" dirty="0" smtClean="0"/>
              <a:t/>
            </a:r>
            <a:br>
              <a:rPr lang="ru-RU" sz="2000" dirty="0" smtClean="0"/>
            </a:br>
            <a:endParaRPr lang="ru-RU"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285860"/>
            <a:ext cx="8229600" cy="4721431"/>
          </a:xfrm>
        </p:spPr>
        <p:txBody>
          <a:bodyPr>
            <a:normAutofit fontScale="92500" lnSpcReduction="20000"/>
          </a:bodyPr>
          <a:lstStyle/>
          <a:p>
            <a:r>
              <a:rPr lang="ka-GE" dirty="0" smtClean="0"/>
              <a:t>-საუნივერსიტეტო სივრცეში შემუშავდეს შესაბამისი კვალიფიკაციის მინიჭების საფუძვლების მქონე საგანმანათლებლო პროგრამები;</a:t>
            </a:r>
          </a:p>
          <a:p>
            <a:endParaRPr lang="ru-RU" dirty="0" smtClean="0"/>
          </a:p>
          <a:p>
            <a:r>
              <a:rPr lang="ka-GE" dirty="0" smtClean="0"/>
              <a:t>-ბიზნესის ყიდვა უმეტეს შემთხვევაში წამოადგენს ბაზარზე ,,შესული ბურთის“ შეძენას, ანუ ახალი მეწარმე ფიქრობს, რომ ის ბაზარზე შეინარჩუნებს თავის პოზიციებს და საწარმოს ქონებასთან ერთად შეინარჩუნებს მის მომხმარებლებს. ესაა ურთიერთობათა სფერო, რომლის დასაბუთება უნდა მოხდეს ,,საქმიანი რეპუტაციის“ ცნებით. სწორედ ეს მაჩვენებლები უნდა იყოს მნიშვნელოვანი ოფიციალური ღირებულების დადგენაში.</a:t>
            </a:r>
          </a:p>
          <a:p>
            <a:endParaRPr lang="ru-RU" dirty="0" smtClean="0"/>
          </a:p>
          <a:p>
            <a:endParaRPr lang="ru-RU" dirty="0"/>
          </a:p>
        </p:txBody>
      </p:sp>
      <p:sp>
        <p:nvSpPr>
          <p:cNvPr id="3" name="Заголовок 2"/>
          <p:cNvSpPr>
            <a:spLocks noGrp="1"/>
          </p:cNvSpPr>
          <p:nvPr>
            <p:ph type="title"/>
          </p:nvPr>
        </p:nvSpPr>
        <p:spPr>
          <a:xfrm>
            <a:off x="457200" y="274638"/>
            <a:ext cx="8229600" cy="939784"/>
          </a:xfrm>
        </p:spPr>
        <p:txBody>
          <a:bodyPr>
            <a:normAutofit fontScale="90000"/>
          </a:bodyPr>
          <a:lstStyle/>
          <a:p>
            <a:pPr algn="ctr"/>
            <a:r>
              <a:rPr lang="ka-GE" sz="2200" dirty="0" smtClean="0"/>
              <a:t>ს</a:t>
            </a:r>
            <a:br>
              <a:rPr lang="ka-GE" sz="2200" dirty="0" smtClean="0"/>
            </a:br>
            <a:r>
              <a:rPr lang="ka-GE" sz="2200" dirty="0" smtClean="0"/>
              <a:t>საქართველოში საშემფასებლო საქმიანობის შემდგომი სრულყოფის მიზნით მიზანშეწონილად მიგვაჩნია:</a:t>
            </a:r>
            <a:r>
              <a:rPr lang="ru-RU" dirty="0" smtClean="0"/>
              <a:t/>
            </a:r>
            <a:br>
              <a:rPr lang="ru-RU" dirty="0" smtClean="0"/>
            </a:b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571480"/>
            <a:ext cx="8229600" cy="5643602"/>
          </a:xfrm>
        </p:spPr>
        <p:txBody>
          <a:bodyPr>
            <a:normAutofit fontScale="70000" lnSpcReduction="20000"/>
          </a:bodyPr>
          <a:lstStyle/>
          <a:p>
            <a:r>
              <a:rPr lang="ka-GE" dirty="0" smtClean="0"/>
              <a:t>-ბიზნესი, ისევე როგორც საწარმოს ან სხვა მატერიალური ფასეულობების ღირებულების შეფასებაუნდა ითვალისწინებდეს ბიზნესის შიგნით მიმდინარე პროცესებს, რომლებიც პირველ რიში ბიზნესგარემოსთან არის კავშირში. ამიტომაც შეფასების პროცესი უნდა აანალიზებდეს აღნიშნულ ფაქტორებს და მნიშვნელოვან გავლენას უნდა ახდენდეს იმ მომენტისათვის ღირებულების განსაზღვრაზე.</a:t>
            </a:r>
          </a:p>
          <a:p>
            <a:endParaRPr lang="ka-GE" dirty="0" smtClean="0"/>
          </a:p>
          <a:p>
            <a:r>
              <a:rPr lang="ka-GE" dirty="0" smtClean="0"/>
              <a:t>-შეფასების დროს გათვალისწინებული უნდა იქნას ისეთი ფაქტორები, როგორიცაა:მოთხოვნა, დრო, შემოსავლები, რისკები, ლიკვიდურობა, შეზღუდვები, მოთხოვნა-მიწოდების თანაფარდობა, სტრატეგია, მომხმარებელთა და პარტნიორთა სტაბილურობა (დროის ხანგრძლივობა) და სხვა.</a:t>
            </a:r>
          </a:p>
          <a:p>
            <a:endParaRPr lang="ka-GE" dirty="0" smtClean="0"/>
          </a:p>
          <a:p>
            <a:r>
              <a:rPr lang="ka-GE" dirty="0" smtClean="0"/>
              <a:t>-შეფასების პროცესი უნდა მოიცავდეს ისეთი სტადიების გამოყოფას და დაკონკრეტებას, როგორიცაა: პრობლემის განსაზღვრა, საწარმოს იდენტიფიკაცია,  შეფასების საგნის გამოვლენა, შეფასების გეგმის განსაზღვრა, შეფასების სათანადო დოკუმენტის გაფორმება, ინფორმაციის შეფასება და ანალიზი, საბაზრო კონიუქტურის ანალიზი, წინმსწრები, თანმხლები და დაგვიანებული მაჩვენებლების განსაზღვრა, შეფასების მიდგომებისა და მეთოდების არჩევა, შეფასების ანგარიშის მომზადება, შეფასების თაობაზე დასკნა და საჭიროების შემთხვევაში დანართების მომზადება. </a:t>
            </a:r>
            <a:endParaRPr lang="ru-RU" dirty="0" smtClean="0"/>
          </a:p>
          <a:p>
            <a:endParaRPr lang="ru-RU" dirty="0" smtClean="0"/>
          </a:p>
          <a:p>
            <a:endParaRPr lang="ru-RU"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500042"/>
            <a:ext cx="8229600" cy="5507249"/>
          </a:xfrm>
        </p:spPr>
        <p:txBody>
          <a:bodyPr>
            <a:normAutofit fontScale="77500" lnSpcReduction="20000"/>
          </a:bodyPr>
          <a:lstStyle/>
          <a:p>
            <a:r>
              <a:rPr lang="ka-GE" dirty="0" smtClean="0"/>
              <a:t>ლიტერატურა:</a:t>
            </a:r>
          </a:p>
          <a:p>
            <a:endParaRPr lang="ru-RU" dirty="0" smtClean="0"/>
          </a:p>
          <a:p>
            <a:pPr lvl="0"/>
            <a:r>
              <a:rPr lang="ka-GE" dirty="0" smtClean="0"/>
              <a:t>1. შეფასების საერთაშორისო სტანდარტები 2007’’,  ქართულენოვანი გამოცემა, #12 (120), 2009</a:t>
            </a:r>
          </a:p>
          <a:p>
            <a:pPr lvl="0"/>
            <a:endParaRPr lang="ru-RU" dirty="0" smtClean="0"/>
          </a:p>
          <a:p>
            <a:pPr lvl="0"/>
            <a:r>
              <a:rPr lang="ka-GE" dirty="0" smtClean="0"/>
              <a:t>2. ბიზნესის შეფასების საფუძვლები. რ. მანველიძე. ი. მესხიძე. თბილისი გამომცემლობა უნივერსალი, 2013 </a:t>
            </a:r>
          </a:p>
          <a:p>
            <a:pPr lvl="0"/>
            <a:endParaRPr lang="ru-RU" dirty="0" smtClean="0"/>
          </a:p>
          <a:p>
            <a:pPr lvl="0"/>
            <a:r>
              <a:rPr lang="ka-GE" dirty="0" smtClean="0"/>
              <a:t>3. რეგიონული ეკონომიკური პოლიტიკა ი. მესხია, ე. გველესიანი,თბილისი, 2010</a:t>
            </a:r>
          </a:p>
          <a:p>
            <a:pPr lvl="0"/>
            <a:r>
              <a:rPr lang="ka-GE" dirty="0" smtClean="0"/>
              <a:t> </a:t>
            </a:r>
            <a:endParaRPr lang="ru-RU" dirty="0" smtClean="0"/>
          </a:p>
          <a:p>
            <a:pPr lvl="0"/>
            <a:r>
              <a:rPr lang="ka-GE" dirty="0" smtClean="0"/>
              <a:t>4. რეგიონული განვითარების დიაგნოსტიკა, ე. ბარათაშვილი, ჯ.ზარანდია, ნ. გალახვარიძე, თბილისი 2012</a:t>
            </a:r>
          </a:p>
          <a:p>
            <a:pPr lvl="0"/>
            <a:endParaRPr lang="ka-GE" dirty="0" smtClean="0"/>
          </a:p>
          <a:p>
            <a:r>
              <a:rPr lang="ka-GE" dirty="0" smtClean="0"/>
              <a:t>5. Подходы и методы оценки стоимости визнеса в современных условиях,  Стровский В.Е., Симонян А.lХ.    Известя Урал</a:t>
            </a:r>
            <a:r>
              <a:rPr lang="ru-RU" dirty="0" err="1" smtClean="0"/>
              <a:t>ъского</a:t>
            </a:r>
            <a:r>
              <a:rPr lang="ru-RU" dirty="0" smtClean="0"/>
              <a:t> государственного горного университета.   №1(33).  2014</a:t>
            </a:r>
          </a:p>
          <a:p>
            <a:pPr lvl="0"/>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857364"/>
            <a:ext cx="8229600" cy="4149927"/>
          </a:xfrm>
        </p:spPr>
        <p:txBody>
          <a:bodyPr>
            <a:normAutofit/>
          </a:bodyPr>
          <a:lstStyle/>
          <a:p>
            <a:pPr algn="ctr">
              <a:buNone/>
            </a:pPr>
            <a:endParaRPr lang="ka-GE" sz="2200" dirty="0" smtClean="0"/>
          </a:p>
          <a:p>
            <a:pPr algn="ctr">
              <a:buNone/>
            </a:pPr>
            <a:r>
              <a:rPr lang="ka-GE" sz="2200" dirty="0" smtClean="0"/>
              <a:t>თანამედროვე საშემფასებლო საქმიანობის თეორიული საფუძვლები ვითარდებოდა ეკონომიკური თეორიის განვითარების პარალელურად და აისახება ისეთი მეცნიერ-ეკონომისტების ნაშრომებში, როგორებიც არიან: ადამ სმიტი (1723-1817), ჯონ სტიუარტ მილი (1860-1875), თომას მალთუსი (1766-1834), ლეონ ვალრასი (1863-1910) ალფრედ მარშალი (1842-1924) ირვინგ ფიშერი (1867-1947), ჯონ მეინარდ კეინზი (1883-1946) და სხვები</a:t>
            </a:r>
            <a:r>
              <a:rPr lang="ka-GE" dirty="0" smtClean="0"/>
              <a:t>.</a:t>
            </a:r>
            <a:endParaRPr lang="ru-RU" dirty="0" smtClean="0"/>
          </a:p>
          <a:p>
            <a:endParaRPr lang="ru-RU" dirty="0"/>
          </a:p>
        </p:txBody>
      </p:sp>
      <p:sp>
        <p:nvSpPr>
          <p:cNvPr id="3" name="Заголовок 2"/>
          <p:cNvSpPr>
            <a:spLocks noGrp="1"/>
          </p:cNvSpPr>
          <p:nvPr>
            <p:ph type="title"/>
          </p:nvPr>
        </p:nvSpPr>
        <p:spPr/>
        <p:txBody>
          <a:bodyPr>
            <a:normAutofit fontScale="90000"/>
          </a:bodyPr>
          <a:lstStyle/>
          <a:p>
            <a:pPr algn="ctr"/>
            <a:r>
              <a:rPr lang="ka-GE" sz="2700" dirty="0" smtClean="0"/>
              <a:t>ბიზნესის ანალიზი და შეფასება ეკონომიკის, როგორც აკადემიური დისციპლინის, ერთ-ერთი განშტოებაა.</a:t>
            </a:r>
            <a:r>
              <a:rPr lang="ka-GE" dirty="0" smtClean="0"/>
              <a:t>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785794"/>
            <a:ext cx="8229600" cy="5221497"/>
          </a:xfrm>
        </p:spPr>
        <p:txBody>
          <a:bodyPr>
            <a:normAutofit fontScale="77500" lnSpcReduction="20000"/>
          </a:bodyPr>
          <a:lstStyle/>
          <a:p>
            <a:r>
              <a:rPr lang="ka-GE" dirty="0" smtClean="0"/>
              <a:t>ეკონომიკური თეორიის განვითარების კვალობაზე ევოლუციას განიცდიდა შეფასებითი საქმიანობაც, ხდებოდა მისი სეგმენტირება სხვადასხვა მიმართულებით. 1981 წელს დაფუძნდა ,,აქტივების შეფასების საერთაშორისო კომიტეტი“, რომელსაც 1994  შეეცვალა სახელწოდება და ეწოდა ,,შეფასების საერთაშორისო სტანდარტების კომიტეტი“ (IVSC).</a:t>
            </a:r>
          </a:p>
          <a:p>
            <a:endParaRPr lang="ka-GE" dirty="0" smtClean="0"/>
          </a:p>
          <a:p>
            <a:r>
              <a:rPr lang="ka-GE" dirty="0" smtClean="0"/>
              <a:t>  IVSC - არის საერთაშორისო ორგანიზაცია, რომელიც აერთიანებს მსოფლიოს 50-ზე მეტი ქვეყნის შემფასებელთა ეროვნულ გაერთიანებას (ინსტიტუტს).</a:t>
            </a:r>
          </a:p>
          <a:p>
            <a:r>
              <a:rPr lang="ka-GE" dirty="0" smtClean="0"/>
              <a:t> </a:t>
            </a:r>
          </a:p>
          <a:p>
            <a:r>
              <a:rPr lang="ka-GE" dirty="0" smtClean="0"/>
              <a:t>IVSC-ს უმთავრესი ამოცანაა სხვადასხვა ქვეყნების ეროვნული სტანდარტების ურთიერთშეთანხმება და შეფასების სტანდარტების ისეთი სისტემის შექმნა, რომელიც მისაღები და ეფექტიანი იქნება საერთაშორისო თანამშრომლობის წევრი ყველა ქვეყნისათვის.</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1928802"/>
            <a:ext cx="8186766" cy="4078489"/>
          </a:xfrm>
        </p:spPr>
        <p:txBody>
          <a:bodyPr>
            <a:normAutofit lnSpcReduction="10000"/>
          </a:bodyPr>
          <a:lstStyle/>
          <a:p>
            <a:r>
              <a:rPr lang="ka-GE" dirty="0" smtClean="0"/>
              <a:t>უძრავი ქონების შეფასება</a:t>
            </a:r>
          </a:p>
          <a:p>
            <a:endParaRPr lang="ka-GE" dirty="0" smtClean="0"/>
          </a:p>
          <a:p>
            <a:r>
              <a:rPr lang="ka-GE" dirty="0" smtClean="0"/>
              <a:t> მოძრავი ქონების შეფასება</a:t>
            </a:r>
          </a:p>
          <a:p>
            <a:endParaRPr lang="ka-GE" dirty="0" smtClean="0"/>
          </a:p>
          <a:p>
            <a:r>
              <a:rPr lang="ka-GE" dirty="0" smtClean="0"/>
              <a:t> არამატერიალური აქტივების შეფასება</a:t>
            </a:r>
          </a:p>
          <a:p>
            <a:endParaRPr lang="ka-GE" dirty="0" smtClean="0"/>
          </a:p>
          <a:p>
            <a:r>
              <a:rPr lang="ka-GE" dirty="0" smtClean="0"/>
              <a:t> ინტელექტუალური აქტივების შეფასება</a:t>
            </a:r>
          </a:p>
          <a:p>
            <a:endParaRPr lang="ka-GE" dirty="0" smtClean="0"/>
          </a:p>
          <a:p>
            <a:r>
              <a:rPr lang="ka-GE" dirty="0" smtClean="0"/>
              <a:t>ბიზნესის შეფასება.</a:t>
            </a:r>
            <a:endParaRPr lang="ru-RU" dirty="0" smtClean="0"/>
          </a:p>
          <a:p>
            <a:endParaRPr lang="ru-RU" dirty="0"/>
          </a:p>
        </p:txBody>
      </p:sp>
      <p:sp>
        <p:nvSpPr>
          <p:cNvPr id="3" name="Заголовок 2"/>
          <p:cNvSpPr>
            <a:spLocks noGrp="1"/>
          </p:cNvSpPr>
          <p:nvPr>
            <p:ph type="title"/>
          </p:nvPr>
        </p:nvSpPr>
        <p:spPr/>
        <p:txBody>
          <a:bodyPr>
            <a:normAutofit/>
          </a:bodyPr>
          <a:lstStyle/>
          <a:p>
            <a:pPr algn="ctr"/>
            <a:r>
              <a:rPr lang="ka-GE" sz="2400" dirty="0" smtClean="0"/>
              <a:t>დღეისათვის პრაქტიკაში შეფასებითი საქმიანობის ქვეშ განიხილება შემდეგი ძირითადი მიმართულებები:</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142984"/>
            <a:ext cx="8229600" cy="4864307"/>
          </a:xfrm>
        </p:spPr>
        <p:txBody>
          <a:bodyPr>
            <a:normAutofit/>
          </a:bodyPr>
          <a:lstStyle/>
          <a:p>
            <a:pPr algn="ctr"/>
            <a:r>
              <a:rPr lang="ka-GE" dirty="0" smtClean="0"/>
              <a:t>ეკონომიკური პოტენციალის საშემფასებლო საქმიანობის შესწავლა და მოწინავე გამოცდილების გამოყენება დაიწყეს არაერთ განვითარებად ქვეყანაში. ამ მიმართულებით აქტიურად მიმდინარეობს როგორც სამეცნიერო-კვლევითი, ისე პრაქტიკული აპრობაციის პროცესები ქართულ ეკონომიკურ მეცნიერებაში, ბიზნესწრეებში, შესაბამის სახელმწიფო და საზოგადოებრივ ორგანიზაციებში. </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000108"/>
            <a:ext cx="8229600" cy="5007183"/>
          </a:xfrm>
        </p:spPr>
        <p:txBody>
          <a:bodyPr>
            <a:normAutofit/>
          </a:bodyPr>
          <a:lstStyle/>
          <a:p>
            <a:pPr algn="ctr"/>
            <a:r>
              <a:rPr lang="ka-GE" dirty="0" smtClean="0"/>
              <a:t>სამწუხაროდ, ქვეყანაში საწარმოს, რესურსების, საერთოდ ეკონომიკური პოტენციალის ღირებულების შეფასება განიხილება ბიზნესის მართვის სტრატეგიისა და ფინანსების მენეჯმენტისგან მოწყვეტილად. სწორედ ამიტომაც, ეს პროცესი არ მოიცავს რეალური სფეროს მთლიან ანალიზს, რისკების შესაძლებლობების შესწავლას, განვითარების პერსპექტივებს, საფუძვლიანი და გრძელვადიანი პრიორიტეტების შერჩევას, პოტენციურ პარტნიორებს და სხვა.</a:t>
            </a:r>
            <a:endParaRPr lang="ru-RU" dirty="0" smtClean="0"/>
          </a:p>
          <a:p>
            <a:pPr algn="ct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buNone/>
            </a:pPr>
            <a:r>
              <a:rPr lang="ka-GE" dirty="0" smtClean="0"/>
              <a:t>საწარმოს (ბიზნესის) ღირებულების შეფასების ძირითადი მიდგომებია:</a:t>
            </a:r>
          </a:p>
          <a:p>
            <a:pPr>
              <a:buNone/>
            </a:pPr>
            <a:endParaRPr lang="ru-RU" dirty="0" smtClean="0"/>
          </a:p>
          <a:p>
            <a:r>
              <a:rPr lang="ka-GE" dirty="0" smtClean="0"/>
              <a:t>შემოსავლითი მიდგომა</a:t>
            </a:r>
          </a:p>
          <a:p>
            <a:endParaRPr lang="ka-GE" dirty="0" smtClean="0"/>
          </a:p>
          <a:p>
            <a:r>
              <a:rPr lang="ka-GE" dirty="0" smtClean="0"/>
              <a:t>ხარჯვითი მიდგომა</a:t>
            </a:r>
          </a:p>
          <a:p>
            <a:endParaRPr lang="ka-GE" dirty="0" smtClean="0"/>
          </a:p>
          <a:p>
            <a:r>
              <a:rPr lang="ka-GE" dirty="0" smtClean="0"/>
              <a:t>საბაზრო (შედარებითი) </a:t>
            </a:r>
          </a:p>
          <a:p>
            <a:endParaRPr lang="ka-GE" dirty="0" smtClean="0"/>
          </a:p>
          <a:p>
            <a:endParaRPr lang="ru-RU" dirty="0"/>
          </a:p>
        </p:txBody>
      </p:sp>
      <p:sp>
        <p:nvSpPr>
          <p:cNvPr id="3" name="Заголовок 2"/>
          <p:cNvSpPr>
            <a:spLocks noGrp="1"/>
          </p:cNvSpPr>
          <p:nvPr>
            <p:ph type="title"/>
          </p:nvPr>
        </p:nvSpPr>
        <p:spPr>
          <a:xfrm>
            <a:off x="457200" y="274638"/>
            <a:ext cx="8229600" cy="725470"/>
          </a:xfrm>
        </p:spPr>
        <p:txBody>
          <a:bodyPr>
            <a:normAutofit fontScale="90000"/>
          </a:bodyPr>
          <a:lstStyle/>
          <a:p>
            <a:pPr algn="ctr"/>
            <a:r>
              <a:rPr lang="ka-GE" sz="2700" dirty="0" smtClean="0"/>
              <a:t/>
            </a:r>
            <a:br>
              <a:rPr lang="ka-GE" sz="2700" dirty="0" smtClean="0"/>
            </a:br>
            <a:r>
              <a:rPr lang="ka-GE" sz="2700" dirty="0" smtClean="0"/>
              <a:t/>
            </a:r>
            <a:br>
              <a:rPr lang="ka-GE" sz="2700" dirty="0" smtClean="0"/>
            </a:br>
            <a:r>
              <a:rPr lang="ka-GE" sz="2700" dirty="0" smtClean="0"/>
              <a:t>საწარმოს (ბიზნესის) ღირებულების შეფასების ძირითადი მეთოდები</a:t>
            </a:r>
            <a:r>
              <a:rPr lang="ru-RU" dirty="0" smtClean="0"/>
              <a:t/>
            </a:r>
            <a:br>
              <a:rPr lang="ru-RU"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buNone/>
            </a:pPr>
            <a:r>
              <a:rPr lang="ka-GE" dirty="0" smtClean="0"/>
              <a:t>შემოსავლითი მიდგომის მეთოდები:</a:t>
            </a:r>
          </a:p>
          <a:p>
            <a:pPr>
              <a:buNone/>
            </a:pPr>
            <a:endParaRPr lang="ka-GE" dirty="0" smtClean="0"/>
          </a:p>
          <a:p>
            <a:r>
              <a:rPr lang="ka-GE" dirty="0" smtClean="0"/>
              <a:t>მომავალი მოგების დისკონტირება</a:t>
            </a:r>
          </a:p>
          <a:p>
            <a:r>
              <a:rPr lang="ka-GE" dirty="0" smtClean="0"/>
              <a:t>მომავალი მოგების დისკონტირება</a:t>
            </a:r>
          </a:p>
          <a:p>
            <a:r>
              <a:rPr lang="ka-GE" dirty="0" smtClean="0"/>
              <a:t>მოგების კაპიტალიზაცია</a:t>
            </a:r>
            <a:endParaRPr lang="ru-RU" dirty="0" smtClean="0"/>
          </a:p>
          <a:p>
            <a:r>
              <a:rPr lang="ka-GE" dirty="0" smtClean="0"/>
              <a:t>ფულადი ნაკადების კაპიტალიზაცია</a:t>
            </a:r>
            <a:endParaRPr lang="ru-RU" dirty="0" smtClean="0"/>
          </a:p>
          <a:p>
            <a:pPr>
              <a:buNone/>
            </a:pPr>
            <a:endParaRPr lang="ka-GE"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buNone/>
            </a:pPr>
            <a:r>
              <a:rPr lang="ka-GE" dirty="0" smtClean="0"/>
              <a:t>ხარჯვითი მიდგომის მეთოდები:</a:t>
            </a:r>
          </a:p>
          <a:p>
            <a:pPr>
              <a:buNone/>
            </a:pPr>
            <a:endParaRPr lang="ka-GE" dirty="0" smtClean="0"/>
          </a:p>
          <a:p>
            <a:r>
              <a:rPr lang="ka-GE" dirty="0" smtClean="0"/>
              <a:t>წმინდა აქტივების კაპიტალიზაცია</a:t>
            </a:r>
          </a:p>
          <a:p>
            <a:pPr>
              <a:buNone/>
            </a:pPr>
            <a:endParaRPr lang="ru-RU" dirty="0" smtClean="0"/>
          </a:p>
          <a:p>
            <a:r>
              <a:rPr lang="ka-GE" dirty="0" smtClean="0"/>
              <a:t>სალიკვიდაციო ღირებულება</a:t>
            </a:r>
          </a:p>
          <a:p>
            <a:pPr>
              <a:buNone/>
            </a:pPr>
            <a:endParaRPr lang="ru-RU" dirty="0" smtClean="0"/>
          </a:p>
          <a:p>
            <a:r>
              <a:rPr lang="ka-GE" dirty="0" smtClean="0"/>
              <a:t>ჭარბი შემოსავლების მეთოდი</a:t>
            </a:r>
          </a:p>
          <a:p>
            <a:endParaRPr lang="ka-GE"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TotalTime>
  <Words>925</Words>
  <Application>Microsoft Office PowerPoint</Application>
  <PresentationFormat>ეკრანი (4:3)</PresentationFormat>
  <Paragraphs>112</Paragraphs>
  <Slides>16</Slides>
  <Notes>0</Notes>
  <HiddenSlides>0</HiddenSlides>
  <MMClips>0</MMClips>
  <ScaleCrop>false</ScaleCrop>
  <HeadingPairs>
    <vt:vector size="6" baseType="variant">
      <vt:variant>
        <vt:lpstr>გამოყენებული შრიფტები</vt:lpstr>
      </vt:variant>
      <vt:variant>
        <vt:i4>4</vt:i4>
      </vt:variant>
      <vt:variant>
        <vt:lpstr>თემა</vt:lpstr>
      </vt:variant>
      <vt:variant>
        <vt:i4>1</vt:i4>
      </vt:variant>
      <vt:variant>
        <vt:lpstr>სლაიდების სათაურები</vt:lpstr>
      </vt:variant>
      <vt:variant>
        <vt:i4>16</vt:i4>
      </vt:variant>
    </vt:vector>
  </HeadingPairs>
  <TitlesOfParts>
    <vt:vector size="21" baseType="lpstr">
      <vt:lpstr>Lucida Sans Unicode</vt:lpstr>
      <vt:lpstr>Verdana</vt:lpstr>
      <vt:lpstr>Wingdings 2</vt:lpstr>
      <vt:lpstr>Wingdings 3</vt:lpstr>
      <vt:lpstr>Открытая</vt:lpstr>
      <vt:lpstr>ბიზნესის შეფასების თავისებურებებისა  და შეფასებითი პროცესის შესახებ </vt:lpstr>
      <vt:lpstr>ბიზნესის ანალიზი და შეფასება ეკონომიკის, როგორც აკადემიური დისციპლინის, ერთ-ერთი განშტოებაა. </vt:lpstr>
      <vt:lpstr>PowerPoint-ის პრეზენტაცია</vt:lpstr>
      <vt:lpstr>დღეისათვის პრაქტიკაში შეფასებითი საქმიანობის ქვეშ განიხილება შემდეგი ძირითადი მიმართულებები:</vt:lpstr>
      <vt:lpstr>PowerPoint-ის პრეზენტაცია</vt:lpstr>
      <vt:lpstr>PowerPoint-ის პრეზენტაცია</vt:lpstr>
      <vt:lpstr>  საწარმოს (ბიზნესის) ღირებულების შეფასების ძირითადი მეთოდები </vt:lpstr>
      <vt:lpstr>PowerPoint-ის პრეზენტაცია</vt:lpstr>
      <vt:lpstr>PowerPoint-ის პრეზენტაცია</vt:lpstr>
      <vt:lpstr>PowerPoint-ის პრეზენტაცია</vt:lpstr>
      <vt:lpstr> ზემოაღნიშნულ მეთოდებთან და მიდგომებთან ერთად მიზანშეწონილად მიგვაჩნია ბიზნესის ღირებულების განსაზღვრის შემდეგი მეთოდების განიხილვა: </vt:lpstr>
      <vt:lpstr>PowerPoint-ის პრეზენტაცია</vt:lpstr>
      <vt:lpstr>ჩვენს ქვეყანაში ბიზნესის (წარმოების) შეფასების კლასიკური მიდგომების გამოყენება ბევრ წინააღმდეგობას აწყდება. მათ შორის, ჩვენის აზრით, მნიშვნელოვანია: </vt:lpstr>
      <vt:lpstr>ს საქართველოში საშემფასებლო საქმიანობის შემდგომი სრულყოფის მიზნით მიზანშეწონილად მიგვაჩნია: </vt:lpstr>
      <vt:lpstr>PowerPoint-ის პრეზენტაცია</vt:lpstr>
      <vt:lpstr>PowerPoint-ის პრეზენტაცია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ბიზნესის შეფასების თავისებურებებისა  და შეფასებითი პროცესის შესახებ  რეზო მანველიძე</dc:title>
  <dc:creator>user</dc:creator>
  <cp:lastModifiedBy>BSUadmin</cp:lastModifiedBy>
  <cp:revision>19</cp:revision>
  <dcterms:created xsi:type="dcterms:W3CDTF">2019-07-17T17:10:35Z</dcterms:created>
  <dcterms:modified xsi:type="dcterms:W3CDTF">2019-07-19T07:09:44Z</dcterms:modified>
</cp:coreProperties>
</file>