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3" r:id="rId6"/>
    <p:sldId id="264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962400"/>
            <a:ext cx="7086600" cy="1796519"/>
          </a:xfrm>
        </p:spPr>
        <p:txBody>
          <a:bodyPr>
            <a:normAutofit/>
          </a:bodyPr>
          <a:lstStyle/>
          <a:p>
            <a:pPr lvl="0" algn="r">
              <a:spcAft>
                <a:spcPts val="0"/>
              </a:spcAft>
              <a:buClr>
                <a:srgbClr val="F0A22E"/>
              </a:buClr>
              <a:buSzPct val="70000"/>
            </a:pPr>
            <a:endParaRPr lang="en-US" sz="2400" dirty="0" smtClean="0">
              <a:solidFill>
                <a:srgbClr val="4E3B30">
                  <a:shade val="75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>
              <a:spcAft>
                <a:spcPts val="0"/>
              </a:spcAft>
              <a:buClr>
                <a:srgbClr val="F0A22E"/>
              </a:buClr>
              <a:buSzPct val="70000"/>
            </a:pPr>
            <a:r>
              <a:rPr lang="en-US" sz="2400" dirty="0" smtClean="0">
                <a:solidFill>
                  <a:srgbClr val="4E3B30">
                    <a:shade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ბ</a:t>
            </a:r>
            <a:r>
              <a:rPr lang="ka-GE" sz="2400" dirty="0" err="1" smtClean="0">
                <a:solidFill>
                  <a:srgbClr val="4E3B30">
                    <a:shade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ესიკ</a:t>
            </a:r>
            <a:r>
              <a:rPr lang="ka-GE" sz="2400" dirty="0" smtClean="0">
                <a:solidFill>
                  <a:srgbClr val="4E3B30">
                    <a:shade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ბოლქვაძე</a:t>
            </a:r>
          </a:p>
          <a:p>
            <a:pPr lvl="0" algn="r">
              <a:spcAft>
                <a:spcPts val="0"/>
              </a:spcAft>
              <a:buClr>
                <a:srgbClr val="F0A22E"/>
              </a:buClr>
              <a:buSzPct val="70000"/>
            </a:pPr>
            <a:r>
              <a:rPr lang="ka-GE" sz="2400" dirty="0" smtClean="0">
                <a:solidFill>
                  <a:srgbClr val="4E3B30">
                    <a:shade val="75000"/>
                  </a:srgbClr>
                </a:solidFill>
                <a:cs typeface="Times New Roman" pitchFamily="18" charset="0"/>
              </a:rPr>
              <a:t>ასოც. პროფესორი</a:t>
            </a:r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1470025"/>
          </a:xfrm>
        </p:spPr>
        <p:txBody>
          <a:bodyPr/>
          <a:lstStyle/>
          <a:p>
            <a:pPr marL="182880" indent="0" algn="ctr">
              <a:buNone/>
            </a:pPr>
            <a:r>
              <a:rPr lang="ka-GE" sz="2400" dirty="0" smtClean="0"/>
              <a:t>,,ესტონური’’ მოდელის თავისებურებანი საქართველოში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167693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81000" y="381000"/>
            <a:ext cx="8229600" cy="60198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endParaRPr lang="ka-GE" sz="1900" b="1" dirty="0" smtClean="0"/>
          </a:p>
          <a:p>
            <a:pPr marL="45720" indent="0" algn="ctr">
              <a:buNone/>
            </a:pPr>
            <a:r>
              <a:rPr lang="ka-GE" sz="1900" b="1" dirty="0" smtClean="0"/>
              <a:t>       მოდელის დანერგვის წინაპირობები</a:t>
            </a:r>
          </a:p>
          <a:p>
            <a:pPr marL="45720" indent="0">
              <a:buNone/>
            </a:pPr>
            <a:endParaRPr lang="ka-GE" sz="1900" b="1" dirty="0" smtClean="0"/>
          </a:p>
          <a:p>
            <a:pPr>
              <a:buFont typeface="Wingdings" pitchFamily="2" charset="2"/>
              <a:buChar char="§"/>
            </a:pPr>
            <a:r>
              <a:rPr lang="ka-GE" sz="1900" dirty="0" smtClean="0"/>
              <a:t>მოდელის იმპლემენტაციასთან დაკავშირებული კვლევები</a:t>
            </a:r>
          </a:p>
          <a:p>
            <a:pPr>
              <a:buFont typeface="Wingdings" pitchFamily="2" charset="2"/>
              <a:buChar char="§"/>
            </a:pPr>
            <a:r>
              <a:rPr lang="ka-GE" sz="1900" dirty="0" smtClean="0"/>
              <a:t>ტრადიციული და ესტონური მოდელების ურთიერთშედარება</a:t>
            </a:r>
          </a:p>
          <a:p>
            <a:pPr>
              <a:buFont typeface="Wingdings" pitchFamily="2" charset="2"/>
              <a:buChar char="§"/>
            </a:pPr>
            <a:r>
              <a:rPr lang="ka-GE" sz="1900" dirty="0" smtClean="0"/>
              <a:t>მოგების გადასახადით დაბეგვრის სისტემები: </a:t>
            </a:r>
          </a:p>
          <a:p>
            <a:pPr>
              <a:buFont typeface="Wingdings" pitchFamily="2" charset="2"/>
              <a:buChar char="ü"/>
            </a:pPr>
            <a:r>
              <a:rPr lang="ka-GE" sz="1900" dirty="0"/>
              <a:t> </a:t>
            </a:r>
            <a:r>
              <a:rPr lang="ka-GE" sz="1900" dirty="0" smtClean="0"/>
              <a:t>                       </a:t>
            </a:r>
            <a:r>
              <a:rPr lang="ka-GE" sz="1900" dirty="0" smtClean="0"/>
              <a:t>კლასიკური</a:t>
            </a:r>
          </a:p>
          <a:p>
            <a:pPr>
              <a:buFont typeface="Wingdings" pitchFamily="2" charset="2"/>
              <a:buChar char="ü"/>
            </a:pPr>
            <a:r>
              <a:rPr lang="ka-GE" sz="1900" dirty="0" smtClean="0"/>
              <a:t>                        </a:t>
            </a:r>
            <a:r>
              <a:rPr lang="ka-GE" sz="1900" dirty="0" err="1" smtClean="0"/>
              <a:t>იმპუტაციური</a:t>
            </a:r>
            <a:endParaRPr lang="ka-GE" sz="1900" dirty="0" smtClean="0"/>
          </a:p>
          <a:p>
            <a:pPr>
              <a:buFont typeface="Wingdings" pitchFamily="2" charset="2"/>
              <a:buChar char="ü"/>
            </a:pPr>
            <a:r>
              <a:rPr lang="ka-GE" sz="1900" dirty="0" smtClean="0"/>
              <a:t>                        შერეული</a:t>
            </a:r>
            <a:endParaRPr lang="ru-RU" sz="1900" dirty="0"/>
          </a:p>
          <a:p>
            <a:pPr>
              <a:buFont typeface="Wingdings" pitchFamily="2" charset="2"/>
              <a:buChar char="ü"/>
            </a:pPr>
            <a:endParaRPr lang="ka-GE" sz="1900" dirty="0"/>
          </a:p>
          <a:p>
            <a:pPr>
              <a:buFont typeface="Wingdings" pitchFamily="2" charset="2"/>
              <a:buChar char="ü"/>
            </a:pPr>
            <a:endParaRPr lang="ka-GE" sz="1900" dirty="0" smtClean="0"/>
          </a:p>
        </p:txBody>
      </p:sp>
    </p:spTree>
    <p:extLst>
      <p:ext uri="{BB962C8B-B14F-4D97-AF65-F5344CB8AC3E}">
        <p14:creationId xmlns:p14="http://schemas.microsoft.com/office/powerpoint/2010/main" val="4001914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762000" y="731520"/>
            <a:ext cx="7848600" cy="5974080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ka-GE" sz="2000" b="1" dirty="0" smtClean="0"/>
              <a:t>ესტონური მოდელით დაბეგვრის ობიექტები</a:t>
            </a:r>
          </a:p>
          <a:p>
            <a:pPr marL="45720" indent="0" algn="ctr">
              <a:buNone/>
            </a:pPr>
            <a:endParaRPr lang="ka-GE" sz="2000" b="1" dirty="0" smtClean="0"/>
          </a:p>
          <a:p>
            <a:pPr>
              <a:buFont typeface="Courier New" pitchFamily="49" charset="0"/>
              <a:buChar char="o"/>
            </a:pPr>
            <a:r>
              <a:rPr lang="ka-GE" sz="2000" dirty="0" smtClean="0"/>
              <a:t>განაწილებული მოგება</a:t>
            </a:r>
          </a:p>
          <a:p>
            <a:pPr>
              <a:buFont typeface="Courier New" pitchFamily="49" charset="0"/>
              <a:buChar char="o"/>
            </a:pPr>
            <a:r>
              <a:rPr lang="ka-GE" sz="2000" dirty="0" smtClean="0"/>
              <a:t>არაეკონომიკური ხარჯები და გადახდები</a:t>
            </a:r>
          </a:p>
          <a:p>
            <a:pPr>
              <a:buFont typeface="Courier New" pitchFamily="49" charset="0"/>
              <a:buChar char="o"/>
            </a:pPr>
            <a:r>
              <a:rPr lang="ka-GE" sz="2000" dirty="0" smtClean="0"/>
              <a:t>უსასყიდლო მიწოდება</a:t>
            </a:r>
          </a:p>
          <a:p>
            <a:pPr>
              <a:buFont typeface="Courier New" pitchFamily="49" charset="0"/>
              <a:buChar char="o"/>
            </a:pPr>
            <a:r>
              <a:rPr lang="ka-GE" sz="2000" dirty="0" smtClean="0"/>
              <a:t>წარმომადგენლობითი ხარჯები ზღვარს ზემოთ</a:t>
            </a:r>
          </a:p>
          <a:p>
            <a:pPr>
              <a:buFont typeface="Courier New" pitchFamily="49" charset="0"/>
              <a:buChar char="o"/>
            </a:pPr>
            <a:endParaRPr lang="ka-GE" sz="2000" dirty="0"/>
          </a:p>
          <a:p>
            <a:pPr>
              <a:buFont typeface="Courier New" pitchFamily="49" charset="0"/>
              <a:buChar char="o"/>
            </a:pPr>
            <a:r>
              <a:rPr lang="ka-GE" sz="2000" dirty="0" smtClean="0"/>
              <a:t>სპეციფიკური შემთხვევა – </a:t>
            </a:r>
            <a:r>
              <a:rPr lang="ka-GE" sz="2000" dirty="0" err="1" smtClean="0"/>
              <a:t>ფასთაშორისი</a:t>
            </a:r>
            <a:r>
              <a:rPr lang="ka-GE" sz="2000" dirty="0" smtClean="0"/>
              <a:t> სხვაობები</a:t>
            </a:r>
          </a:p>
          <a:p>
            <a:pPr>
              <a:buFont typeface="Wingdings" pitchFamily="2" charset="2"/>
              <a:buChar char="ü"/>
            </a:pPr>
            <a:r>
              <a:rPr lang="ka-GE" sz="2000" dirty="0"/>
              <a:t> </a:t>
            </a:r>
            <a:r>
              <a:rPr lang="ka-GE" sz="2000" dirty="0" smtClean="0"/>
              <a:t>ურთიერთდამოკიდებულ პირთან</a:t>
            </a:r>
          </a:p>
          <a:p>
            <a:pPr>
              <a:buFont typeface="Wingdings" pitchFamily="2" charset="2"/>
              <a:buChar char="ü"/>
            </a:pPr>
            <a:r>
              <a:rPr lang="ka-GE" sz="2000" dirty="0" smtClean="0"/>
              <a:t>ოფშორულ კომპანიასთან</a:t>
            </a:r>
          </a:p>
          <a:p>
            <a:pPr>
              <a:buFont typeface="Wingdings" pitchFamily="2" charset="2"/>
              <a:buChar char="ü"/>
            </a:pPr>
            <a:r>
              <a:rPr lang="ka-GE" sz="2000" dirty="0" smtClean="0"/>
              <a:t>დაბეგვრისგან გათავისუფლებულ პირებთან</a:t>
            </a:r>
            <a:endParaRPr lang="ka-GE" sz="2000" dirty="0" smtClean="0"/>
          </a:p>
          <a:p>
            <a:pPr marL="45720" indent="0">
              <a:buNone/>
            </a:pPr>
            <a:r>
              <a:rPr lang="ka-GE" sz="2000" dirty="0" smtClean="0"/>
              <a:t>                 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58567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457200"/>
            <a:ext cx="7772400" cy="6019800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ka-GE" b="1" dirty="0" smtClean="0"/>
              <a:t>                  </a:t>
            </a:r>
            <a:r>
              <a:rPr lang="ka-GE" sz="2000" b="1" dirty="0" smtClean="0"/>
              <a:t>სესხის გაცემა უპროცენტოდ ან საბაზროზე დაბალ პროცენტად</a:t>
            </a:r>
          </a:p>
          <a:p>
            <a:pPr marL="45720" indent="0" algn="just">
              <a:buNone/>
            </a:pPr>
            <a:endParaRPr lang="ka-GE" dirty="0"/>
          </a:p>
          <a:p>
            <a:pPr marL="45720" indent="0" algn="just">
              <a:buNone/>
            </a:pPr>
            <a:r>
              <a:rPr lang="ka-GE" dirty="0" smtClean="0"/>
              <a:t>გაცემული სესხის დაბეგვრა: </a:t>
            </a:r>
            <a:r>
              <a:rPr lang="ka-GE" dirty="0" err="1" smtClean="0"/>
              <a:t>ინსაიდერებზე</a:t>
            </a:r>
            <a:endParaRPr lang="ka-GE" dirty="0" smtClean="0"/>
          </a:p>
          <a:p>
            <a:pPr marL="45720" indent="0" algn="just">
              <a:buNone/>
            </a:pPr>
            <a:r>
              <a:rPr lang="ka-GE" dirty="0"/>
              <a:t> </a:t>
            </a:r>
            <a:r>
              <a:rPr lang="ka-GE" dirty="0" smtClean="0"/>
              <a:t>                                                    აუტსაიდერებზე</a:t>
            </a:r>
          </a:p>
          <a:p>
            <a:pPr marL="45720" indent="0" algn="just">
              <a:buNone/>
            </a:pPr>
            <a:r>
              <a:rPr lang="ka-GE" dirty="0"/>
              <a:t> </a:t>
            </a:r>
            <a:r>
              <a:rPr lang="ka-GE" dirty="0" smtClean="0"/>
              <a:t>                           დაქირავებულ პირზე</a:t>
            </a:r>
          </a:p>
          <a:p>
            <a:pPr marL="45720" indent="0" algn="just">
              <a:buNone/>
            </a:pPr>
            <a:r>
              <a:rPr lang="ka-GE" dirty="0"/>
              <a:t> </a:t>
            </a:r>
            <a:r>
              <a:rPr lang="ka-GE" dirty="0" smtClean="0"/>
              <a:t>                           დამფუძნებელ პარტნიორებზე</a:t>
            </a:r>
          </a:p>
          <a:p>
            <a:pPr marL="45720" indent="0" algn="just">
              <a:buNone/>
            </a:pPr>
            <a:r>
              <a:rPr lang="ka-GE" dirty="0"/>
              <a:t> </a:t>
            </a:r>
            <a:r>
              <a:rPr lang="ka-GE" dirty="0" smtClean="0"/>
              <a:t>         უპროცენტოდ</a:t>
            </a:r>
          </a:p>
          <a:p>
            <a:pPr marL="45720" indent="0" algn="just">
              <a:buNone/>
            </a:pPr>
            <a:r>
              <a:rPr lang="ka-GE" dirty="0"/>
              <a:t> </a:t>
            </a:r>
            <a:r>
              <a:rPr lang="ka-GE" dirty="0" smtClean="0"/>
              <a:t>         საბაზროზე დაბალი განაკვეთით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7793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81000" y="731520"/>
            <a:ext cx="8382000" cy="5593080"/>
          </a:xfrm>
        </p:spPr>
        <p:txBody>
          <a:bodyPr/>
          <a:lstStyle/>
          <a:p>
            <a:pPr marL="45720" indent="0" algn="ctr">
              <a:buNone/>
            </a:pPr>
            <a:r>
              <a:rPr lang="ka-GE" b="1" dirty="0" smtClean="0"/>
              <a:t>მოდელის ანალიზი</a:t>
            </a:r>
          </a:p>
          <a:p>
            <a:pPr marL="45720" indent="0" algn="ctr">
              <a:buNone/>
            </a:pPr>
            <a:endParaRPr lang="ka-GE" b="1" dirty="0" smtClean="0"/>
          </a:p>
          <a:p>
            <a:pPr>
              <a:buFont typeface="Wingdings" pitchFamily="2" charset="2"/>
              <a:buChar char="Ø"/>
            </a:pPr>
            <a:r>
              <a:rPr lang="ka-GE" b="1" dirty="0" smtClean="0"/>
              <a:t> </a:t>
            </a:r>
            <a:r>
              <a:rPr lang="ka-GE" dirty="0" smtClean="0"/>
              <a:t>დადებითი ფაქტორები</a:t>
            </a:r>
          </a:p>
          <a:p>
            <a:pPr>
              <a:buFont typeface="Wingdings" pitchFamily="2" charset="2"/>
              <a:buChar char="Ø"/>
            </a:pPr>
            <a:r>
              <a:rPr lang="ka-GE" dirty="0" smtClean="0"/>
              <a:t> უარყოფითი ფაქტორები</a:t>
            </a:r>
          </a:p>
          <a:p>
            <a:pPr>
              <a:buFont typeface="Wingdings" pitchFamily="2" charset="2"/>
              <a:buChar char="Ø"/>
            </a:pPr>
            <a:r>
              <a:rPr lang="ka-GE" dirty="0" smtClean="0"/>
              <a:t> შესაძლებლობები</a:t>
            </a:r>
          </a:p>
          <a:p>
            <a:pPr>
              <a:buFont typeface="Wingdings" pitchFamily="2" charset="2"/>
              <a:buChar char="Ø"/>
            </a:pPr>
            <a:r>
              <a:rPr lang="ka-GE" dirty="0" smtClean="0"/>
              <a:t> საფრთხეები</a:t>
            </a:r>
          </a:p>
          <a:p>
            <a:pPr>
              <a:buFont typeface="Wingdings" pitchFamily="2" charset="2"/>
              <a:buChar char="Ø"/>
            </a:pPr>
            <a:endParaRPr lang="ka-GE" dirty="0"/>
          </a:p>
          <a:p>
            <a:pPr marL="45720" indent="0">
              <a:buNone/>
            </a:pPr>
            <a:r>
              <a:rPr lang="ka-GE" dirty="0" smtClean="0"/>
              <a:t>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0145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4400" y="731520"/>
            <a:ext cx="7239000" cy="4907280"/>
          </a:xfrm>
        </p:spPr>
        <p:txBody>
          <a:bodyPr/>
          <a:lstStyle/>
          <a:p>
            <a:pPr marL="45720" indent="0">
              <a:buNone/>
            </a:pPr>
            <a:r>
              <a:rPr lang="ka-GE" dirty="0" smtClean="0"/>
              <a:t>                                </a:t>
            </a:r>
            <a:r>
              <a:rPr lang="ka-GE" b="1" dirty="0" smtClean="0"/>
              <a:t>მოდელის შეფასება</a:t>
            </a:r>
          </a:p>
          <a:p>
            <a:pPr marL="45720" indent="0">
              <a:buNone/>
            </a:pPr>
            <a:endParaRPr lang="ka-GE" b="1" dirty="0"/>
          </a:p>
          <a:p>
            <a:pPr>
              <a:buFont typeface="Wingdings" pitchFamily="2" charset="2"/>
              <a:buChar char="q"/>
            </a:pPr>
            <a:r>
              <a:rPr lang="ka-GE" dirty="0" smtClean="0"/>
              <a:t>მოდელის მოლოდინები</a:t>
            </a:r>
          </a:p>
          <a:p>
            <a:pPr>
              <a:buFont typeface="Wingdings" pitchFamily="2" charset="2"/>
              <a:buChar char="q"/>
            </a:pPr>
            <a:r>
              <a:rPr lang="ka-GE" dirty="0"/>
              <a:t>მოდელის </a:t>
            </a:r>
            <a:r>
              <a:rPr lang="ka-GE" dirty="0" smtClean="0"/>
              <a:t>გამოწვევები</a:t>
            </a:r>
          </a:p>
          <a:p>
            <a:pPr>
              <a:buFont typeface="Wingdings" pitchFamily="2" charset="2"/>
              <a:buChar char="q"/>
            </a:pPr>
            <a:r>
              <a:rPr lang="ka-GE" dirty="0"/>
              <a:t>მოდელის პრაქტიკული </a:t>
            </a:r>
            <a:r>
              <a:rPr lang="ka-GE" dirty="0" smtClean="0"/>
              <a:t>გამოყენება</a:t>
            </a:r>
          </a:p>
          <a:p>
            <a:pPr>
              <a:buFont typeface="Wingdings" pitchFamily="2" charset="2"/>
              <a:buChar char="q"/>
            </a:pPr>
            <a:r>
              <a:rPr lang="ka-GE" dirty="0"/>
              <a:t>რეკომენდაციები</a:t>
            </a:r>
            <a:endParaRPr lang="ru-RU" dirty="0"/>
          </a:p>
          <a:p>
            <a:pPr>
              <a:buFont typeface="Wingdings" pitchFamily="2" charset="2"/>
              <a:buChar char="q"/>
            </a:pPr>
            <a:endParaRPr lang="ka-GE" dirty="0"/>
          </a:p>
          <a:p>
            <a:pPr>
              <a:buFont typeface="Wingdings" pitchFamily="2" charset="2"/>
              <a:buChar char="q"/>
            </a:pPr>
            <a:endParaRPr lang="ka-GE" dirty="0"/>
          </a:p>
          <a:p>
            <a:pPr>
              <a:buFont typeface="Wingdings" pitchFamily="2" charset="2"/>
              <a:buChar char="q"/>
            </a:pPr>
            <a:endParaRPr lang="ka-GE" dirty="0" smtClean="0"/>
          </a:p>
        </p:txBody>
      </p:sp>
    </p:spTree>
    <p:extLst>
      <p:ext uri="{BB962C8B-B14F-4D97-AF65-F5344CB8AC3E}">
        <p14:creationId xmlns:p14="http://schemas.microsoft.com/office/powerpoint/2010/main" val="40308452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4907280"/>
          </a:xfrm>
        </p:spPr>
        <p:txBody>
          <a:bodyPr/>
          <a:lstStyle/>
          <a:p>
            <a:pPr marL="45720" indent="0" algn="ctr">
              <a:buNone/>
            </a:pPr>
            <a:endParaRPr lang="en-US" dirty="0"/>
          </a:p>
          <a:p>
            <a:pPr marL="45720" indent="0" algn="ctr">
              <a:buNone/>
            </a:pPr>
            <a:endParaRPr lang="en-US" dirty="0" smtClean="0"/>
          </a:p>
          <a:p>
            <a:pPr marL="45720" indent="0" algn="ctr">
              <a:buNone/>
            </a:pPr>
            <a:endParaRPr lang="en-US" dirty="0"/>
          </a:p>
          <a:p>
            <a:pPr marL="45720" indent="0" algn="ctr">
              <a:buNone/>
            </a:pPr>
            <a:endParaRPr lang="en-US" dirty="0" smtClean="0"/>
          </a:p>
          <a:p>
            <a:pPr marL="45720" indent="0" algn="ctr">
              <a:buNone/>
            </a:pPr>
            <a:r>
              <a:rPr lang="en-US" sz="2000" dirty="0" smtClean="0"/>
              <a:t>  </a:t>
            </a:r>
            <a:r>
              <a:rPr lang="ka-GE" sz="2000" dirty="0" smtClean="0"/>
              <a:t>მადლობა ყურადღებისთვის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95951907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322</TotalTime>
  <Words>120</Words>
  <Application>Microsoft Office PowerPoint</Application>
  <PresentationFormat>On-screen Show (4:3)</PresentationFormat>
  <Paragraphs>53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Slipstream</vt:lpstr>
      <vt:lpstr>,,ესტონური’’ მოდელის თავისებურებანი საქართველოში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Casino Industry in the Transiton Economy of Georgia</dc:title>
  <dc:creator/>
  <cp:lastModifiedBy>Beso</cp:lastModifiedBy>
  <cp:revision>31</cp:revision>
  <dcterms:created xsi:type="dcterms:W3CDTF">2006-08-16T00:00:00Z</dcterms:created>
  <dcterms:modified xsi:type="dcterms:W3CDTF">2019-07-18T13:46:13Z</dcterms:modified>
</cp:coreProperties>
</file>