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84"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ka-GE" smtClean="0"/>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589213" y="840259"/>
            <a:ext cx="8915399" cy="2916196"/>
          </a:xfrm>
        </p:spPr>
        <p:txBody>
          <a:bodyPr>
            <a:normAutofit fontScale="90000"/>
          </a:bodyPr>
          <a:lstStyle/>
          <a:p>
            <a:pPr algn="ctr"/>
            <a:r>
              <a:rPr lang="ka-GE" sz="3100" b="1" dirty="0"/>
              <a:t>აჭარის მოსახლეობის მოკვდავობის ცხრილის აგება:  ისტორიული  მონაცემების სტატისტიკური შეფასება და მომავლის პროგნოზირება</a:t>
            </a:r>
            <a:r>
              <a:rPr lang="ka-GE" sz="3100" dirty="0"/>
              <a:t/>
            </a:r>
            <a:br>
              <a:rPr lang="ka-GE" sz="3100" dirty="0"/>
            </a:br>
            <a:r>
              <a:rPr lang="ka-GE" sz="3100" dirty="0" smtClean="0"/>
              <a:t>2018 წელი</a:t>
            </a:r>
            <a:r>
              <a:rPr lang="ka-GE" b="1" dirty="0"/>
              <a:t> </a:t>
            </a:r>
            <a:r>
              <a:rPr lang="ka-GE" dirty="0"/>
              <a:t/>
            </a:r>
            <a:br>
              <a:rPr lang="ka-GE" dirty="0"/>
            </a:br>
            <a:endParaRPr lang="ka-GE" dirty="0"/>
          </a:p>
        </p:txBody>
      </p:sp>
      <p:sp>
        <p:nvSpPr>
          <p:cNvPr id="3" name="სუბტიტრი 2"/>
          <p:cNvSpPr>
            <a:spLocks noGrp="1"/>
          </p:cNvSpPr>
          <p:nvPr>
            <p:ph type="subTitle" idx="1"/>
          </p:nvPr>
        </p:nvSpPr>
        <p:spPr>
          <a:xfrm>
            <a:off x="2589213" y="3987115"/>
            <a:ext cx="8915399" cy="1820562"/>
          </a:xfrm>
        </p:spPr>
        <p:txBody>
          <a:bodyPr>
            <a:normAutofit/>
          </a:bodyPr>
          <a:lstStyle/>
          <a:p>
            <a:pPr algn="ctr"/>
            <a:r>
              <a:rPr lang="ka-GE" sz="2000" b="1" dirty="0" smtClean="0"/>
              <a:t>სამეცნიერო სემინარი</a:t>
            </a:r>
            <a:endParaRPr lang="en-US" sz="2000" b="1" dirty="0" smtClean="0"/>
          </a:p>
          <a:p>
            <a:pPr algn="ctr"/>
            <a:r>
              <a:rPr lang="ka-GE" sz="2000" b="1" dirty="0" smtClean="0"/>
              <a:t>პროფესორი ასიე ცინცაძე</a:t>
            </a:r>
            <a:endParaRPr lang="ka-GE" sz="2000" b="1" dirty="0" smtClean="0"/>
          </a:p>
          <a:p>
            <a:endParaRPr lang="ka-GE" b="1" dirty="0" smtClean="0"/>
          </a:p>
          <a:p>
            <a:endParaRPr lang="ka-GE" b="1" dirty="0"/>
          </a:p>
        </p:txBody>
      </p:sp>
    </p:spTree>
    <p:extLst>
      <p:ext uri="{BB962C8B-B14F-4D97-AF65-F5344CB8AC3E}">
        <p14:creationId xmlns:p14="http://schemas.microsoft.com/office/powerpoint/2010/main" val="269270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751438" y="634314"/>
            <a:ext cx="8608539" cy="2504788"/>
          </a:xfrm>
          <a:prstGeom prst="rect">
            <a:avLst/>
          </a:prstGeom>
        </p:spPr>
        <p:txBody>
          <a:bodyPr wrap="square">
            <a:spAutoFit/>
          </a:bodyPr>
          <a:lstStyle/>
          <a:p>
            <a:pPr algn="just">
              <a:lnSpc>
                <a:spcPct val="150000"/>
              </a:lnSpc>
              <a:spcAft>
                <a:spcPts val="0"/>
              </a:spcAft>
            </a:pPr>
            <a:r>
              <a:rPr lang="ka-GE" dirty="0">
                <a:ea typeface="Sylfaen" panose="010A0502050306030303" pitchFamily="18" charset="0"/>
                <a:cs typeface="Times New Roman" panose="02020603050405020304" pitchFamily="18" charset="0"/>
              </a:rPr>
              <a:t>მოკვდავობის მაჩვენებლის  რეგიონის ეკონომიურ განვითარებაზე გავლენის შესაფასებლად დავადგინოთ კორელაცია რეგიონის </a:t>
            </a:r>
            <a:r>
              <a:rPr lang="ka-GE" dirty="0" err="1">
                <a:ea typeface="Sylfaen" panose="010A0502050306030303" pitchFamily="18" charset="0"/>
                <a:cs typeface="Times New Roman" panose="02020603050405020304" pitchFamily="18" charset="0"/>
              </a:rPr>
              <a:t>მშპ</a:t>
            </a:r>
            <a:r>
              <a:rPr lang="ka-GE" dirty="0">
                <a:ea typeface="Sylfaen" panose="010A0502050306030303" pitchFamily="18" charset="0"/>
                <a:cs typeface="Times New Roman" panose="02020603050405020304" pitchFamily="18" charset="0"/>
              </a:rPr>
              <a:t>-სა და საოჯახო მეურნეობების მოხმარებას შორის, ასევე </a:t>
            </a:r>
            <a:r>
              <a:rPr lang="ka-GE" dirty="0" err="1">
                <a:ea typeface="Sylfaen" panose="010A0502050306030303" pitchFamily="18" charset="0"/>
                <a:cs typeface="Times New Roman" panose="02020603050405020304" pitchFamily="18" charset="0"/>
              </a:rPr>
              <a:t>მშპ</a:t>
            </a:r>
            <a:r>
              <a:rPr lang="ka-GE" dirty="0">
                <a:ea typeface="Sylfaen" panose="010A0502050306030303" pitchFamily="18" charset="0"/>
                <a:cs typeface="Times New Roman" panose="02020603050405020304" pitchFamily="18" charset="0"/>
              </a:rPr>
              <a:t>-სა და გარდაცვალების  სტატისტიკას შორის 15+; -65 ასაკობრივ ჯგუფში წრფივი  რეგრესული ანალიზის გამოყენებით</a:t>
            </a:r>
            <a:r>
              <a:rPr lang="ka-GE" dirty="0" smtClean="0">
                <a:ea typeface="Sylfaen" panose="010A0502050306030303" pitchFamily="18" charset="0"/>
                <a:cs typeface="Times New Roman" panose="02020603050405020304" pitchFamily="18" charset="0"/>
              </a:rPr>
              <a:t>.</a:t>
            </a:r>
          </a:p>
          <a:p>
            <a:pPr algn="just">
              <a:lnSpc>
                <a:spcPct val="150000"/>
              </a:lnSpc>
              <a:spcAft>
                <a:spcPts val="0"/>
              </a:spcAft>
            </a:pPr>
            <a:endParaRPr lang="ka-GE" sz="1600" dirty="0">
              <a:ea typeface="Sylfaen" panose="010A0502050306030303" pitchFamily="18" charset="0"/>
              <a:cs typeface="Times New Roman" panose="02020603050405020304" pitchFamily="18" charset="0"/>
            </a:endParaRPr>
          </a:p>
        </p:txBody>
      </p:sp>
      <p:graphicFrame>
        <p:nvGraphicFramePr>
          <p:cNvPr id="5" name="ცხრილი 4"/>
          <p:cNvGraphicFramePr>
            <a:graphicFrameLocks noGrp="1"/>
          </p:cNvGraphicFramePr>
          <p:nvPr>
            <p:extLst>
              <p:ext uri="{D42A27DB-BD31-4B8C-83A1-F6EECF244321}">
                <p14:modId xmlns:p14="http://schemas.microsoft.com/office/powerpoint/2010/main" val="2854925549"/>
              </p:ext>
            </p:extLst>
          </p:nvPr>
        </p:nvGraphicFramePr>
        <p:xfrm>
          <a:off x="3402228" y="3696977"/>
          <a:ext cx="7403010" cy="2588491"/>
        </p:xfrm>
        <a:graphic>
          <a:graphicData uri="http://schemas.openxmlformats.org/drawingml/2006/table">
            <a:tbl>
              <a:tblPr firstRow="1" firstCol="1" bandRow="1">
                <a:tableStyleId>{5C22544A-7EE6-4342-B048-85BDC9FD1C3A}</a:tableStyleId>
              </a:tblPr>
              <a:tblGrid>
                <a:gridCol w="1684224"/>
                <a:gridCol w="1321966"/>
                <a:gridCol w="2628937"/>
                <a:gridCol w="1767883"/>
              </a:tblGrid>
              <a:tr h="656884">
                <a:tc>
                  <a:txBody>
                    <a:bodyPr/>
                    <a:lstStyle/>
                    <a:p>
                      <a:pPr marR="91440">
                        <a:lnSpc>
                          <a:spcPct val="107000"/>
                        </a:lnSpc>
                        <a:spcAft>
                          <a:spcPts val="0"/>
                        </a:spcAft>
                      </a:pPr>
                      <a:r>
                        <a:rPr lang="ka-GE" sz="900" dirty="0">
                          <a:effectLst/>
                        </a:rPr>
                        <a:t>წელი</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marR="91440">
                        <a:lnSpc>
                          <a:spcPct val="107000"/>
                        </a:lnSpc>
                        <a:spcAft>
                          <a:spcPts val="0"/>
                        </a:spcAft>
                      </a:pPr>
                      <a:r>
                        <a:rPr lang="ka-GE" sz="900">
                          <a:effectLst/>
                        </a:rPr>
                        <a:t>მოკვდაობის მაჩვენებელი (კაცი) 15+;65</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marR="91440">
                        <a:lnSpc>
                          <a:spcPct val="107000"/>
                        </a:lnSpc>
                        <a:spcAft>
                          <a:spcPts val="0"/>
                        </a:spcAft>
                      </a:pPr>
                      <a:r>
                        <a:rPr lang="ka-GE" sz="900" dirty="0">
                          <a:effectLst/>
                        </a:rPr>
                        <a:t>რეგიონული მთლიანი პროდუქტი(დამატებული ღირებულება-</a:t>
                      </a:r>
                      <a:r>
                        <a:rPr lang="ka-GE" sz="900" dirty="0" err="1">
                          <a:effectLst/>
                        </a:rPr>
                        <a:t>რმპ</a:t>
                      </a:r>
                      <a:r>
                        <a:rPr lang="ka-GE" sz="900" dirty="0">
                          <a:effectLst/>
                        </a:rPr>
                        <a:t>) </a:t>
                      </a:r>
                      <a:r>
                        <a:rPr lang="ka-GE" sz="900" dirty="0" err="1">
                          <a:effectLst/>
                        </a:rPr>
                        <a:t>მლნ.ლ</a:t>
                      </a:r>
                      <a:r>
                        <a:rPr lang="ka-GE" sz="900" dirty="0">
                          <a:effectLst/>
                        </a:rPr>
                        <a:t>.</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marR="91440">
                        <a:lnSpc>
                          <a:spcPct val="107000"/>
                        </a:lnSpc>
                        <a:spcAft>
                          <a:spcPts val="0"/>
                        </a:spcAft>
                      </a:pPr>
                      <a:r>
                        <a:rPr lang="ka-GE" sz="900">
                          <a:effectLst/>
                        </a:rPr>
                        <a:t> მოხმარება  მლნ.ლარი</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r>
              <a:tr h="214623">
                <a:tc>
                  <a:txBody>
                    <a:bodyPr/>
                    <a:lstStyle/>
                    <a:p>
                      <a:pPr marR="91440">
                        <a:lnSpc>
                          <a:spcPct val="107000"/>
                        </a:lnSpc>
                        <a:spcAft>
                          <a:spcPts val="0"/>
                        </a:spcAft>
                      </a:pPr>
                      <a:r>
                        <a:rPr lang="ka-GE" sz="900" dirty="0">
                          <a:effectLst/>
                        </a:rPr>
                        <a:t>2009</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marR="91440">
                        <a:lnSpc>
                          <a:spcPct val="107000"/>
                        </a:lnSpc>
                        <a:spcAft>
                          <a:spcPts val="0"/>
                        </a:spcAft>
                      </a:pPr>
                      <a:r>
                        <a:rPr lang="ka-GE" sz="900">
                          <a:effectLst/>
                        </a:rPr>
                        <a:t>1060</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marR="91440" algn="just">
                        <a:lnSpc>
                          <a:spcPct val="107000"/>
                        </a:lnSpc>
                        <a:spcAft>
                          <a:spcPts val="0"/>
                        </a:spcAft>
                      </a:pPr>
                      <a:r>
                        <a:rPr lang="ka-GE" sz="900">
                          <a:effectLst/>
                        </a:rPr>
                        <a:t>1185,3</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R="91440" algn="just">
                        <a:lnSpc>
                          <a:spcPct val="107000"/>
                        </a:lnSpc>
                        <a:spcAft>
                          <a:spcPts val="0"/>
                        </a:spcAft>
                      </a:pPr>
                      <a:r>
                        <a:rPr lang="en-US" sz="900">
                          <a:effectLst/>
                        </a:rPr>
                        <a:t>738.2</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a:effectLst/>
                        </a:rPr>
                        <a:t>2010</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1098</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1378,9</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a:effectLst/>
                        </a:rPr>
                        <a:t>816.2</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dirty="0">
                          <a:effectLst/>
                        </a:rPr>
                        <a:t>2011</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946</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1621.9</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a:effectLst/>
                        </a:rPr>
                        <a:t>691.2</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dirty="0">
                          <a:effectLst/>
                        </a:rPr>
                        <a:t>2012</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974</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1675.4</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a:effectLst/>
                        </a:rPr>
                        <a:t>768</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dirty="0">
                          <a:effectLst/>
                        </a:rPr>
                        <a:t>2013</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1006</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1798.1</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ka-GE" sz="900">
                          <a:effectLst/>
                        </a:rPr>
                        <a:t>9</a:t>
                      </a:r>
                      <a:r>
                        <a:rPr lang="en-US" sz="900">
                          <a:effectLst/>
                        </a:rPr>
                        <a:t>99.2</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a:effectLst/>
                        </a:rPr>
                        <a:t>2014</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948</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2039.7</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a:effectLst/>
                        </a:rPr>
                        <a:t>1088.4</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a:effectLst/>
                        </a:rPr>
                        <a:t>2015</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1059</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2194.4</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a:effectLst/>
                        </a:rPr>
                        <a:t>1039.2</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a:effectLst/>
                        </a:rPr>
                        <a:t>2016</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1077</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a:effectLst/>
                        </a:rPr>
                        <a:t>2498.5</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a:effectLst/>
                        </a:rPr>
                        <a:t>1138.8</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4623">
                <a:tc>
                  <a:txBody>
                    <a:bodyPr/>
                    <a:lstStyle/>
                    <a:p>
                      <a:pPr>
                        <a:lnSpc>
                          <a:spcPct val="107000"/>
                        </a:lnSpc>
                        <a:spcAft>
                          <a:spcPts val="0"/>
                        </a:spcAft>
                      </a:pPr>
                      <a:r>
                        <a:rPr lang="ka-GE" sz="900">
                          <a:effectLst/>
                        </a:rPr>
                        <a:t>2017</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nSpc>
                          <a:spcPct val="107000"/>
                        </a:lnSpc>
                        <a:spcAft>
                          <a:spcPts val="0"/>
                        </a:spcAft>
                      </a:pPr>
                      <a:r>
                        <a:rPr lang="ka-GE" sz="900">
                          <a:effectLst/>
                        </a:rPr>
                        <a:t>967</a:t>
                      </a:r>
                      <a:endParaRPr lang="ka-GE"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nchor="b"/>
                </a:tc>
                <a:tc>
                  <a:txBody>
                    <a:bodyPr/>
                    <a:lstStyle/>
                    <a:p>
                      <a:pPr algn="just">
                        <a:lnSpc>
                          <a:spcPct val="107000"/>
                        </a:lnSpc>
                        <a:spcAft>
                          <a:spcPts val="0"/>
                        </a:spcAft>
                      </a:pPr>
                      <a:r>
                        <a:rPr lang="ka-GE" sz="900" dirty="0">
                          <a:effectLst/>
                        </a:rPr>
                        <a:t>2504.2</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900" dirty="0">
                          <a:effectLst/>
                        </a:rPr>
                        <a:t>1174.8</a:t>
                      </a:r>
                      <a:endParaRPr lang="ka-GE"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bl>
          </a:graphicData>
        </a:graphic>
      </p:graphicFrame>
      <p:sp>
        <p:nvSpPr>
          <p:cNvPr id="6" name="Rectangle 2"/>
          <p:cNvSpPr>
            <a:spLocks noChangeArrowheads="1"/>
          </p:cNvSpPr>
          <p:nvPr/>
        </p:nvSpPr>
        <p:spPr bwMode="auto">
          <a:xfrm>
            <a:off x="3657601" y="3050645"/>
            <a:ext cx="71474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sz="9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აჭარის რეგიონის მთლიანი პროდუქტის, მოხმარებისა და მოკვდავობის რაოდენობრივი მაჩვენებლები                                                                                                 </a:t>
            </a:r>
            <a:r>
              <a:rPr kumimoji="0" lang="ru-RU" sz="9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                                                                                                                                                         </a:t>
            </a:r>
            <a:r>
              <a:rPr kumimoji="0" lang="ka-GE" sz="9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        ცხრილი </a:t>
            </a:r>
            <a:r>
              <a:rPr kumimoji="0" lang="ru-RU" sz="9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a:t>
            </a:r>
            <a:r>
              <a:rPr kumimoji="0" lang="ka-GE" sz="9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7</a:t>
            </a:r>
            <a:endParaRPr kumimoji="0" lang="ka-GE" sz="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192367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სურათი 3"/>
          <p:cNvPicPr>
            <a:picLocks noChangeAspect="1"/>
          </p:cNvPicPr>
          <p:nvPr/>
        </p:nvPicPr>
        <p:blipFill>
          <a:blip r:embed="rId2"/>
          <a:stretch>
            <a:fillRect/>
          </a:stretch>
        </p:blipFill>
        <p:spPr>
          <a:xfrm>
            <a:off x="2858529" y="1087395"/>
            <a:ext cx="8097795" cy="2059459"/>
          </a:xfrm>
          <a:prstGeom prst="rect">
            <a:avLst/>
          </a:prstGeom>
        </p:spPr>
      </p:pic>
      <p:sp>
        <p:nvSpPr>
          <p:cNvPr id="5" name="მართკუთხედი 4"/>
          <p:cNvSpPr/>
          <p:nvPr/>
        </p:nvSpPr>
        <p:spPr>
          <a:xfrm>
            <a:off x="2183027" y="3080951"/>
            <a:ext cx="6960973" cy="2585323"/>
          </a:xfrm>
          <a:prstGeom prst="rect">
            <a:avLst/>
          </a:prstGeom>
        </p:spPr>
        <p:txBody>
          <a:bodyPr wrap="square">
            <a:spAutoFit/>
          </a:bodyPr>
          <a:lstStyle/>
          <a:p>
            <a:pPr algn="just">
              <a:lnSpc>
                <a:spcPct val="150000"/>
              </a:lnSpc>
              <a:spcAft>
                <a:spcPts val="0"/>
              </a:spcAft>
            </a:pPr>
            <a:r>
              <a:rPr lang="ka-GE" dirty="0">
                <a:ea typeface="Sylfaen" panose="010A0502050306030303" pitchFamily="18" charset="0"/>
                <a:cs typeface="Times New Roman" panose="02020603050405020304" pitchFamily="18" charset="0"/>
              </a:rPr>
              <a:t>მოსახლეობის მოკვდავობა გავლენას ახდენს რეგიონის სოციალურ-ეკონომიკურ განვითარებაზე. როგორც კორელაციამ აჩვენა მოკვდავობის ზრდა ამცირებს  რეგიონულ მთლიან პროდუქტს, ასევე  მოხმარების მოცულობას, მცირდება გადახდისუნარიანი მოთხოვნა, მცირდება წარმოება და ეცემა ეკონომიკური განვითარების ტემპი.</a:t>
            </a:r>
            <a:endParaRPr lang="ka-GE" sz="16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217673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545492" y="1051006"/>
            <a:ext cx="7529384" cy="1200329"/>
          </a:xfrm>
          <a:prstGeom prst="rect">
            <a:avLst/>
          </a:prstGeom>
        </p:spPr>
        <p:txBody>
          <a:bodyPr wrap="square">
            <a:spAutoFit/>
          </a:bodyPr>
          <a:lstStyle/>
          <a:p>
            <a:pPr algn="just"/>
            <a:r>
              <a:rPr lang="ka-GE" dirty="0">
                <a:ea typeface="Sylfaen" panose="010A0502050306030303" pitchFamily="18" charset="0"/>
                <a:cs typeface="Times New Roman" panose="02020603050405020304" pitchFamily="18" charset="0"/>
              </a:rPr>
              <a:t>შემდგომ ეტაპზე მდგომარეობის შესასწავლად და პროგნოზირებისათვის ვისარგებლეთ რეგრესიისა და </a:t>
            </a:r>
            <a:r>
              <a:rPr lang="ka-GE" dirty="0" err="1">
                <a:ea typeface="Sylfaen" panose="010A0502050306030303" pitchFamily="18" charset="0"/>
                <a:cs typeface="Times New Roman" panose="02020603050405020304" pitchFamily="18" charset="0"/>
              </a:rPr>
              <a:t>დისპერსიული</a:t>
            </a:r>
            <a:r>
              <a:rPr lang="ka-GE" dirty="0">
                <a:ea typeface="Sylfaen" panose="010A0502050306030303" pitchFamily="18" charset="0"/>
                <a:cs typeface="Times New Roman" panose="02020603050405020304" pitchFamily="18" charset="0"/>
              </a:rPr>
              <a:t> ანალიზის მეთოდებით. მოკვდაობის  მაჩვენებელი განვიხილეთ როგორც  </a:t>
            </a:r>
            <a:r>
              <a:rPr lang="ka-GE" dirty="0" err="1">
                <a:ea typeface="Sylfaen" panose="010A0502050306030303" pitchFamily="18" charset="0"/>
                <a:cs typeface="Times New Roman" panose="02020603050405020304" pitchFamily="18" charset="0"/>
              </a:rPr>
              <a:t>რმპ</a:t>
            </a:r>
            <a:r>
              <a:rPr lang="ka-GE" dirty="0">
                <a:ea typeface="Sylfaen" panose="010A0502050306030303" pitchFamily="18" charset="0"/>
                <a:cs typeface="Times New Roman" panose="02020603050405020304" pitchFamily="18" charset="0"/>
              </a:rPr>
              <a:t>-ს და მოხმარების ფუნქციები.</a:t>
            </a:r>
            <a:endParaRPr lang="ka-GE" dirty="0"/>
          </a:p>
        </p:txBody>
      </p:sp>
      <p:pic>
        <p:nvPicPr>
          <p:cNvPr id="3" name="სურათი 2"/>
          <p:cNvPicPr>
            <a:picLocks noChangeAspect="1"/>
          </p:cNvPicPr>
          <p:nvPr/>
        </p:nvPicPr>
        <p:blipFill>
          <a:blip r:embed="rId2"/>
          <a:stretch>
            <a:fillRect/>
          </a:stretch>
        </p:blipFill>
        <p:spPr>
          <a:xfrm>
            <a:off x="2611395" y="2635240"/>
            <a:ext cx="7998940" cy="2653452"/>
          </a:xfrm>
          <a:prstGeom prst="rect">
            <a:avLst/>
          </a:prstGeom>
        </p:spPr>
      </p:pic>
    </p:spTree>
    <p:extLst>
      <p:ext uri="{BB962C8B-B14F-4D97-AF65-F5344CB8AC3E}">
        <p14:creationId xmlns:p14="http://schemas.microsoft.com/office/powerpoint/2010/main" val="223985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სურათი 3"/>
          <p:cNvPicPr>
            <a:picLocks noChangeAspect="1"/>
          </p:cNvPicPr>
          <p:nvPr/>
        </p:nvPicPr>
        <p:blipFill>
          <a:blip r:embed="rId2"/>
          <a:stretch>
            <a:fillRect/>
          </a:stretch>
        </p:blipFill>
        <p:spPr>
          <a:xfrm>
            <a:off x="2883245" y="774359"/>
            <a:ext cx="7554096" cy="3599933"/>
          </a:xfrm>
          <a:prstGeom prst="rect">
            <a:avLst/>
          </a:prstGeom>
        </p:spPr>
      </p:pic>
      <p:pic>
        <p:nvPicPr>
          <p:cNvPr id="5" name="სურათი 4"/>
          <p:cNvPicPr>
            <a:picLocks noChangeAspect="1"/>
          </p:cNvPicPr>
          <p:nvPr/>
        </p:nvPicPr>
        <p:blipFill>
          <a:blip r:embed="rId3"/>
          <a:stretch>
            <a:fillRect/>
          </a:stretch>
        </p:blipFill>
        <p:spPr>
          <a:xfrm>
            <a:off x="2702010" y="4506097"/>
            <a:ext cx="7957751" cy="1721707"/>
          </a:xfrm>
          <a:prstGeom prst="rect">
            <a:avLst/>
          </a:prstGeom>
        </p:spPr>
      </p:pic>
    </p:spTree>
    <p:extLst>
      <p:ext uri="{BB962C8B-B14F-4D97-AF65-F5344CB8AC3E}">
        <p14:creationId xmlns:p14="http://schemas.microsoft.com/office/powerpoint/2010/main" val="1060744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726724" y="1021493"/>
            <a:ext cx="7727092" cy="369332"/>
          </a:xfrm>
          <a:prstGeom prst="rect">
            <a:avLst/>
          </a:prstGeom>
        </p:spPr>
        <p:txBody>
          <a:bodyPr wrap="square">
            <a:spAutoFit/>
          </a:bodyPr>
          <a:lstStyle/>
          <a:p>
            <a:r>
              <a:rPr lang="ka-GE" b="1" i="1" dirty="0">
                <a:ea typeface="Sylfaen" panose="010A0502050306030303" pitchFamily="18" charset="0"/>
                <a:cs typeface="Times New Roman" panose="02020603050405020304" pitchFamily="18" charset="0"/>
              </a:rPr>
              <a:t>დემოგრაფიული ვითარების ეკონომიკურ მდგომარეობაზე </a:t>
            </a:r>
            <a:r>
              <a:rPr lang="ka-GE" b="1" i="1" dirty="0" smtClean="0">
                <a:ea typeface="Sylfaen" panose="010A0502050306030303" pitchFamily="18" charset="0"/>
                <a:cs typeface="Times New Roman" panose="02020603050405020304" pitchFamily="18" charset="0"/>
              </a:rPr>
              <a:t>გავლენა</a:t>
            </a:r>
            <a:endParaRPr lang="ka-GE" b="1" i="1" dirty="0"/>
          </a:p>
        </p:txBody>
      </p:sp>
      <p:pic>
        <p:nvPicPr>
          <p:cNvPr id="3" name="სურათი 2"/>
          <p:cNvPicPr>
            <a:picLocks noChangeAspect="1"/>
          </p:cNvPicPr>
          <p:nvPr/>
        </p:nvPicPr>
        <p:blipFill>
          <a:blip r:embed="rId2"/>
          <a:stretch>
            <a:fillRect/>
          </a:stretch>
        </p:blipFill>
        <p:spPr>
          <a:xfrm>
            <a:off x="2586681" y="2084174"/>
            <a:ext cx="7644713" cy="1782322"/>
          </a:xfrm>
          <a:prstGeom prst="rect">
            <a:avLst/>
          </a:prstGeom>
        </p:spPr>
      </p:pic>
      <p:pic>
        <p:nvPicPr>
          <p:cNvPr id="6" name="სურათი 5"/>
          <p:cNvPicPr>
            <a:picLocks noChangeAspect="1"/>
          </p:cNvPicPr>
          <p:nvPr/>
        </p:nvPicPr>
        <p:blipFill>
          <a:blip r:embed="rId3"/>
          <a:stretch>
            <a:fillRect/>
          </a:stretch>
        </p:blipFill>
        <p:spPr>
          <a:xfrm>
            <a:off x="2586680" y="3995351"/>
            <a:ext cx="7364627" cy="2018270"/>
          </a:xfrm>
          <a:prstGeom prst="rect">
            <a:avLst/>
          </a:prstGeom>
        </p:spPr>
      </p:pic>
    </p:spTree>
    <p:extLst>
      <p:ext uri="{BB962C8B-B14F-4D97-AF65-F5344CB8AC3E}">
        <p14:creationId xmlns:p14="http://schemas.microsoft.com/office/powerpoint/2010/main" val="488026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სურათი 1"/>
          <p:cNvPicPr>
            <a:picLocks noChangeAspect="1"/>
          </p:cNvPicPr>
          <p:nvPr/>
        </p:nvPicPr>
        <p:blipFill>
          <a:blip r:embed="rId2"/>
          <a:stretch>
            <a:fillRect/>
          </a:stretch>
        </p:blipFill>
        <p:spPr>
          <a:xfrm>
            <a:off x="2001795" y="1112109"/>
            <a:ext cx="8641491" cy="1828799"/>
          </a:xfrm>
          <a:prstGeom prst="rect">
            <a:avLst/>
          </a:prstGeom>
        </p:spPr>
      </p:pic>
    </p:spTree>
    <p:extLst>
      <p:ext uri="{BB962C8B-B14F-4D97-AF65-F5344CB8AC3E}">
        <p14:creationId xmlns:p14="http://schemas.microsoft.com/office/powerpoint/2010/main" val="1111166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89212" y="640586"/>
            <a:ext cx="8530753" cy="1280890"/>
          </a:xfrm>
        </p:spPr>
        <p:txBody>
          <a:bodyPr>
            <a:normAutofit/>
          </a:bodyPr>
          <a:lstStyle/>
          <a:p>
            <a:r>
              <a:rPr lang="ka-GE" sz="1800" dirty="0" smtClean="0"/>
              <a:t>თომას მალთუსის თეორია--</a:t>
            </a:r>
            <a:r>
              <a:rPr lang="ka-GE" sz="1800" dirty="0"/>
              <a:t>„მოსახლეობის უკონტროლო ზრდამ შეიძლება  გამოიწვიოს შიმშილი დედამიწაზე“ </a:t>
            </a:r>
            <a:r>
              <a:rPr lang="ka-GE" sz="1800" dirty="0" smtClean="0"/>
              <a:t> 1798წ  „ცდა </a:t>
            </a:r>
            <a:r>
              <a:rPr lang="ka-GE" sz="1800" dirty="0" err="1" smtClean="0"/>
              <a:t>ხალხთმოსახლეობის</a:t>
            </a:r>
            <a:r>
              <a:rPr lang="ka-GE" sz="1800" dirty="0" smtClean="0"/>
              <a:t> კანონის შესახებ“</a:t>
            </a:r>
            <a:endParaRPr lang="ka-GE" sz="1800" dirty="0"/>
          </a:p>
        </p:txBody>
      </p:sp>
      <p:sp>
        <p:nvSpPr>
          <p:cNvPr id="3" name="შიგთავსის ჩანაცვლების ველი 2"/>
          <p:cNvSpPr>
            <a:spLocks noGrp="1"/>
          </p:cNvSpPr>
          <p:nvPr>
            <p:ph idx="1"/>
          </p:nvPr>
        </p:nvSpPr>
        <p:spPr>
          <a:xfrm>
            <a:off x="2589212" y="1639330"/>
            <a:ext cx="8309447" cy="4271892"/>
          </a:xfrm>
        </p:spPr>
        <p:txBody>
          <a:bodyPr/>
          <a:lstStyle/>
          <a:p>
            <a:pPr algn="just"/>
            <a:r>
              <a:rPr lang="ka-GE" dirty="0" err="1" smtClean="0"/>
              <a:t>ნეომალთუზური</a:t>
            </a:r>
            <a:r>
              <a:rPr lang="ka-GE" dirty="0" smtClean="0"/>
              <a:t>  იდეა:  ეკონომიკური </a:t>
            </a:r>
            <a:r>
              <a:rPr lang="ka-GE" dirty="0"/>
              <a:t>ზრდის მთავარი ვექტორი  არის არა ფიზიკური კაპიტალი, მატერიალური აქტივების სახით, არამედ ადამიანური კაპიტალი და ტექნიკური პროგრესი. ამ მიდგომის მიმდევრები თვლიან, რომ დემოგრაფიული ზეწოლა იწვევს ინსტიტუციონალურ, ტექნიკურ და პოლიტიკურ ცვლილებებს</a:t>
            </a:r>
            <a:r>
              <a:rPr lang="ka-GE" dirty="0" smtClean="0"/>
              <a:t>.</a:t>
            </a:r>
          </a:p>
          <a:p>
            <a:pPr algn="just">
              <a:lnSpc>
                <a:spcPct val="150000"/>
              </a:lnSpc>
            </a:pPr>
            <a:r>
              <a:rPr lang="ka-GE" dirty="0" smtClean="0"/>
              <a:t> </a:t>
            </a:r>
            <a:r>
              <a:rPr lang="ka-GE" dirty="0"/>
              <a:t>თანამედროვე </a:t>
            </a:r>
            <a:r>
              <a:rPr lang="ka-GE" dirty="0" smtClean="0"/>
              <a:t>პერიოდი- ეკონომიკური </a:t>
            </a:r>
            <a:r>
              <a:rPr lang="ka-GE" dirty="0"/>
              <a:t>განვითარების </a:t>
            </a:r>
            <a:r>
              <a:rPr lang="ka-GE" dirty="0" smtClean="0"/>
              <a:t>უზრუნველსაყოფად დემოგრაფიული </a:t>
            </a:r>
            <a:r>
              <a:rPr lang="ka-GE" dirty="0"/>
              <a:t>პროცესებზე პირველხარისხოვანი როლის   </a:t>
            </a:r>
            <a:r>
              <a:rPr lang="ka-GE" dirty="0" smtClean="0"/>
              <a:t>მინიჭებით. </a:t>
            </a:r>
            <a:endParaRPr lang="ka-GE" dirty="0"/>
          </a:p>
        </p:txBody>
      </p:sp>
    </p:spTree>
    <p:extLst>
      <p:ext uri="{BB962C8B-B14F-4D97-AF65-F5344CB8AC3E}">
        <p14:creationId xmlns:p14="http://schemas.microsoft.com/office/powerpoint/2010/main" val="2368999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შიგთავსის ჩანაცვლების ველი 3"/>
          <p:cNvPicPr>
            <a:picLocks noGrp="1" noChangeAspect="1"/>
          </p:cNvPicPr>
          <p:nvPr>
            <p:ph idx="1"/>
          </p:nvPr>
        </p:nvPicPr>
        <p:blipFill>
          <a:blip r:embed="rId2"/>
          <a:stretch>
            <a:fillRect/>
          </a:stretch>
        </p:blipFill>
        <p:spPr>
          <a:xfrm>
            <a:off x="2520779" y="1400432"/>
            <a:ext cx="7784756" cy="5008606"/>
          </a:xfrm>
          <a:prstGeom prst="rect">
            <a:avLst/>
          </a:prstGeom>
        </p:spPr>
      </p:pic>
    </p:spTree>
    <p:extLst>
      <p:ext uri="{BB962C8B-B14F-4D97-AF65-F5344CB8AC3E}">
        <p14:creationId xmlns:p14="http://schemas.microsoft.com/office/powerpoint/2010/main" val="2606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pPr algn="ctr"/>
            <a:r>
              <a:rPr lang="ka-GE" sz="2800" dirty="0">
                <a:solidFill>
                  <a:srgbClr val="000000"/>
                </a:solidFill>
                <a:ea typeface="Sylfaen" panose="010A0502050306030303" pitchFamily="18" charset="0"/>
                <a:cs typeface="Sylfaen" panose="010A0502050306030303" pitchFamily="18" charset="0"/>
              </a:rPr>
              <a:t>რონალდ ლი და ენდრიუ მეისონი </a:t>
            </a:r>
            <a:r>
              <a:rPr lang="ka-GE" sz="2800" dirty="0" smtClean="0">
                <a:solidFill>
                  <a:srgbClr val="000000"/>
                </a:solidFill>
                <a:ea typeface="Sylfaen" panose="010A0502050306030303" pitchFamily="18" charset="0"/>
                <a:cs typeface="Sylfaen" panose="010A0502050306030303" pitchFamily="18" charset="0"/>
              </a:rPr>
              <a:t/>
            </a:r>
            <a:br>
              <a:rPr lang="ka-GE" sz="2800" dirty="0" smtClean="0">
                <a:solidFill>
                  <a:srgbClr val="000000"/>
                </a:solidFill>
                <a:ea typeface="Sylfaen" panose="010A0502050306030303" pitchFamily="18" charset="0"/>
                <a:cs typeface="Sylfaen" panose="010A0502050306030303" pitchFamily="18" charset="0"/>
              </a:rPr>
            </a:br>
            <a:r>
              <a:rPr lang="ka-GE" sz="2800" dirty="0"/>
              <a:t>„დემოგრაფიულ </a:t>
            </a:r>
            <a:r>
              <a:rPr lang="ka-GE" sz="2800" dirty="0" smtClean="0"/>
              <a:t>დივიდენდი“ </a:t>
            </a:r>
            <a:endParaRPr lang="ka-GE" sz="2800" dirty="0"/>
          </a:p>
        </p:txBody>
      </p:sp>
      <p:sp>
        <p:nvSpPr>
          <p:cNvPr id="3" name="შიგთავსის ჩანაცვლების ველი 2"/>
          <p:cNvSpPr>
            <a:spLocks noGrp="1"/>
          </p:cNvSpPr>
          <p:nvPr>
            <p:ph idx="1"/>
          </p:nvPr>
        </p:nvSpPr>
        <p:spPr/>
        <p:txBody>
          <a:bodyPr>
            <a:normAutofit fontScale="92500" lnSpcReduction="20000"/>
          </a:bodyPr>
          <a:lstStyle/>
          <a:p>
            <a:r>
              <a:rPr lang="ka-GE" dirty="0"/>
              <a:t>I  </a:t>
            </a:r>
            <a:r>
              <a:rPr lang="ka-GE" dirty="0" smtClean="0"/>
              <a:t>ეტაპი--------1998-2005 </a:t>
            </a:r>
            <a:r>
              <a:rPr lang="ka-GE" dirty="0"/>
              <a:t>წელი</a:t>
            </a:r>
          </a:p>
          <a:p>
            <a:r>
              <a:rPr lang="ka-GE" dirty="0"/>
              <a:t>II   </a:t>
            </a:r>
            <a:r>
              <a:rPr lang="ka-GE" dirty="0" smtClean="0"/>
              <a:t>ეტაპი-------2006-2017 </a:t>
            </a:r>
            <a:r>
              <a:rPr lang="ka-GE" dirty="0"/>
              <a:t>წელი</a:t>
            </a:r>
          </a:p>
          <a:p>
            <a:r>
              <a:rPr lang="ka-GE" dirty="0"/>
              <a:t>I  ეტაპი- </a:t>
            </a:r>
            <a:r>
              <a:rPr lang="ka-GE" dirty="0" smtClean="0"/>
              <a:t>შობადობის </a:t>
            </a:r>
            <a:r>
              <a:rPr lang="ka-GE" dirty="0"/>
              <a:t>მაჩვენებელი  12.1 %-11.3% ფარგლებში  სტაბილურად კლებადია. </a:t>
            </a:r>
            <a:r>
              <a:rPr lang="ka-GE" dirty="0" smtClean="0"/>
              <a:t> </a:t>
            </a:r>
          </a:p>
          <a:p>
            <a:r>
              <a:rPr lang="ka-GE" dirty="0"/>
              <a:t>1998-2005 წლებში დასაქმების მაჩვენებელი 65</a:t>
            </a:r>
            <a:r>
              <a:rPr lang="ka-GE" dirty="0" smtClean="0"/>
              <a:t>%</a:t>
            </a:r>
          </a:p>
          <a:p>
            <a:r>
              <a:rPr lang="ka-GE" dirty="0" err="1" smtClean="0"/>
              <a:t>დემოგრფიული</a:t>
            </a:r>
            <a:r>
              <a:rPr lang="ka-GE" dirty="0" smtClean="0"/>
              <a:t> დივიდენდის ალგორითმის ავტორისეული ფორმულირება:</a:t>
            </a:r>
          </a:p>
          <a:p>
            <a:endParaRPr lang="ka-GE" dirty="0"/>
          </a:p>
          <a:p>
            <a:pPr>
              <a:lnSpc>
                <a:spcPct val="160000"/>
              </a:lnSpc>
            </a:pPr>
            <a:r>
              <a:rPr lang="ka-GE" b="1" dirty="0"/>
              <a:t>დემოგრაფიული დივიდენდი =  [ დაქირავებით დასაქმებული   x  (საშუალო ხელფასი - საშუალო ხარჯი ) ]  + [თვითდასაქმებული x  (საშუალო შემოსავალი - საშუალო ხარჯი)]  -  [მოსახლეობა</a:t>
            </a:r>
            <a:r>
              <a:rPr lang="ka-GE" b="1" baseline="-25000" dirty="0"/>
              <a:t> 0-14</a:t>
            </a:r>
            <a:r>
              <a:rPr lang="ka-GE" b="1" dirty="0"/>
              <a:t> * საშუალო ხარჯი] –[(მოსახლეობა</a:t>
            </a:r>
            <a:r>
              <a:rPr lang="ka-GE" b="1" baseline="-25000" dirty="0"/>
              <a:t>65+</a:t>
            </a:r>
            <a:r>
              <a:rPr lang="ka-GE" b="1" dirty="0"/>
              <a:t>* საშუალო ხარჯი) *K] –(უმუშევარი მოსახლეობა * საშუალო ხარჯი)</a:t>
            </a:r>
            <a:endParaRPr lang="ka-GE" dirty="0"/>
          </a:p>
          <a:p>
            <a:endParaRPr lang="ka-GE" dirty="0"/>
          </a:p>
        </p:txBody>
      </p:sp>
    </p:spTree>
    <p:extLst>
      <p:ext uri="{BB962C8B-B14F-4D97-AF65-F5344CB8AC3E}">
        <p14:creationId xmlns:p14="http://schemas.microsoft.com/office/powerpoint/2010/main" val="4223925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589212" y="1054443"/>
            <a:ext cx="8915400" cy="4856779"/>
          </a:xfrm>
        </p:spPr>
        <p:txBody>
          <a:bodyPr/>
          <a:lstStyle/>
          <a:p>
            <a:r>
              <a:rPr lang="ka-GE" b="1" dirty="0"/>
              <a:t>I  ეტაპი--1998-2005წ.</a:t>
            </a:r>
            <a:endParaRPr lang="ka-GE" dirty="0"/>
          </a:p>
          <a:p>
            <a:pPr marL="0" indent="0">
              <a:buNone/>
            </a:pPr>
            <a:r>
              <a:rPr lang="ka-GE" b="1" dirty="0"/>
              <a:t> დემოგრაფიული დივიდენდი = [670 125 x (135.67 -84.13 ) + [1053800 * (37.8 -84.13) – [834325 * 84.13] - (534374 * 84.13) * 0.78  - (450345*85.4)=  -119542444    ლარი</a:t>
            </a:r>
            <a:endParaRPr lang="ka-GE" dirty="0"/>
          </a:p>
          <a:p>
            <a:pPr algn="just">
              <a:lnSpc>
                <a:spcPct val="150000"/>
              </a:lnSpc>
            </a:pPr>
            <a:r>
              <a:rPr lang="ka-GE" dirty="0" smtClean="0"/>
              <a:t>(</a:t>
            </a:r>
            <a:r>
              <a:rPr lang="ka-GE" dirty="0"/>
              <a:t>1998-2005წ) დემოგრაფიული დივიდენდი ვერ იარსებებდა,  რადგან  დასაქმებული მოსახლეობის შემოსავლები სიღარიბის ზღვარის შესაბამისადაც კი ვერ უზრუნველყოფდა  შრომისუუნარო მოსახლეობის  „გამოკვებას“, დაბალი იყო სახელმწიფო პენსია -14 ლარი, რომელიც ერთ სულზე მოსული საშუალო ხარჯის  მხოლოდ 20%-</a:t>
            </a:r>
            <a:r>
              <a:rPr lang="ka-GE" dirty="0" smtClean="0"/>
              <a:t>იყო. </a:t>
            </a:r>
            <a:endParaRPr lang="ka-GE" dirty="0"/>
          </a:p>
          <a:p>
            <a:endParaRPr lang="ka-GE" dirty="0"/>
          </a:p>
        </p:txBody>
      </p:sp>
    </p:spTree>
    <p:extLst>
      <p:ext uri="{BB962C8B-B14F-4D97-AF65-F5344CB8AC3E}">
        <p14:creationId xmlns:p14="http://schemas.microsoft.com/office/powerpoint/2010/main" val="1471060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482120" y="766118"/>
            <a:ext cx="9129583" cy="4135396"/>
          </a:xfrm>
        </p:spPr>
        <p:txBody>
          <a:bodyPr>
            <a:normAutofit/>
          </a:bodyPr>
          <a:lstStyle/>
          <a:p>
            <a:r>
              <a:rPr lang="ka-GE" sz="2000" b="1" dirty="0" smtClean="0"/>
              <a:t>საკვლევი თემის აქტუალობა - </a:t>
            </a:r>
            <a:r>
              <a:rPr lang="ka-GE" sz="2000" dirty="0" smtClean="0"/>
              <a:t>მოსახლეობის </a:t>
            </a:r>
            <a:r>
              <a:rPr lang="ka-GE" sz="2000" dirty="0"/>
              <a:t>ერთერთი ფუნდამენტალური თვისება მისი თვითგანახლებაა, თაობათა თანმიმდევრული ცვლილების პროცესში. კვლავწარმოების კანონზომიერების, მისი </a:t>
            </a:r>
            <a:r>
              <a:rPr lang="ka-GE" sz="2000" dirty="0" err="1"/>
              <a:t>მდგენელებისა</a:t>
            </a:r>
            <a:r>
              <a:rPr lang="ka-GE" sz="2000" dirty="0"/>
              <a:t> და ტენდენციების კვლევა საშუალებას იძლევა შემუშავდეს სოციალურ-ეკონომიკური და </a:t>
            </a:r>
            <a:r>
              <a:rPr lang="ka-GE" sz="2000" dirty="0" smtClean="0"/>
              <a:t>დემოგრაფიული</a:t>
            </a:r>
            <a:br>
              <a:rPr lang="ka-GE" sz="2000" dirty="0" smtClean="0"/>
            </a:br>
            <a:r>
              <a:rPr lang="ka-GE" sz="2000" dirty="0" smtClean="0"/>
              <a:t>პოლიტიკის </a:t>
            </a:r>
            <a:r>
              <a:rPr lang="ka-GE" sz="2000" dirty="0"/>
              <a:t>რეკომენდაციები</a:t>
            </a:r>
            <a:r>
              <a:rPr lang="ka-GE" sz="2000" dirty="0" smtClean="0"/>
              <a:t>. </a:t>
            </a:r>
            <a:br>
              <a:rPr lang="ka-GE" sz="2000" dirty="0" smtClean="0"/>
            </a:br>
            <a:r>
              <a:rPr lang="ka-GE" sz="2000" dirty="0" smtClean="0"/>
              <a:t>           განვითარებული </a:t>
            </a:r>
            <a:r>
              <a:rPr lang="ka-GE" sz="2000" dirty="0"/>
              <a:t>საბაზრო ეკონომიკის ქვეყნებში სიცოცხლის დაზღვევა სახელმწიფოს სოციალური დაცვის სისტემის მნიშვნელოვანი ნაწილია. მისი გამოყენებით წარმატებით გადაიჭრება საზოგადოებაში არსებული მრავალი პრობლემა.  </a:t>
            </a:r>
            <a:r>
              <a:rPr lang="ka-GE" sz="2000" dirty="0" smtClean="0"/>
              <a:t/>
            </a:r>
            <a:br>
              <a:rPr lang="ka-GE" sz="2000" dirty="0" smtClean="0"/>
            </a:br>
            <a:r>
              <a:rPr lang="ka-GE" sz="2000" dirty="0" smtClean="0"/>
              <a:t>. </a:t>
            </a:r>
            <a:br>
              <a:rPr lang="ka-GE" sz="2000" dirty="0" smtClean="0"/>
            </a:br>
            <a:endParaRPr lang="ka-GE" sz="2000" dirty="0"/>
          </a:p>
        </p:txBody>
      </p:sp>
    </p:spTree>
    <p:extLst>
      <p:ext uri="{BB962C8B-B14F-4D97-AF65-F5344CB8AC3E}">
        <p14:creationId xmlns:p14="http://schemas.microsoft.com/office/powerpoint/2010/main" val="334026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pPr algn="ctr"/>
            <a:r>
              <a:rPr lang="ka-GE" sz="2400" b="1" dirty="0" smtClean="0"/>
              <a:t>დემოგრაფიული გადასვლა-ეკონომიკური გარდატეხა</a:t>
            </a:r>
            <a:endParaRPr lang="ka-GE" sz="2400" b="1" dirty="0"/>
          </a:p>
        </p:txBody>
      </p:sp>
      <p:sp>
        <p:nvSpPr>
          <p:cNvPr id="3" name="შიგთავსის ჩანაცვლების ველი 2"/>
          <p:cNvSpPr>
            <a:spLocks noGrp="1"/>
          </p:cNvSpPr>
          <p:nvPr>
            <p:ph idx="1"/>
          </p:nvPr>
        </p:nvSpPr>
        <p:spPr>
          <a:xfrm>
            <a:off x="2589212" y="1515762"/>
            <a:ext cx="8915400" cy="4395460"/>
          </a:xfrm>
        </p:spPr>
        <p:txBody>
          <a:bodyPr>
            <a:normAutofit fontScale="25000" lnSpcReduction="20000"/>
          </a:bodyPr>
          <a:lstStyle/>
          <a:p>
            <a:endParaRPr lang="ka-GE" dirty="0" smtClean="0"/>
          </a:p>
          <a:p>
            <a:r>
              <a:rPr lang="ka-GE" sz="7200" b="1" dirty="0" err="1"/>
              <a:t>რანისი</a:t>
            </a:r>
            <a:r>
              <a:rPr lang="ka-GE" sz="7200" b="1" dirty="0"/>
              <a:t>-ფეის მოდელი სამ სტადიას მოიცავს: ნატურალურს, შუალედურს და</a:t>
            </a:r>
          </a:p>
          <a:p>
            <a:pPr marL="0" indent="0">
              <a:buNone/>
            </a:pPr>
            <a:r>
              <a:rPr lang="ka-GE" sz="7200" dirty="0"/>
              <a:t>საბაზროს. </a:t>
            </a:r>
          </a:p>
          <a:p>
            <a:r>
              <a:rPr lang="ka-GE" sz="7200" dirty="0" err="1" smtClean="0"/>
              <a:t>რანისი</a:t>
            </a:r>
            <a:r>
              <a:rPr lang="ka-GE" sz="7200" dirty="0" smtClean="0"/>
              <a:t>-ფეის მოდელი</a:t>
            </a:r>
            <a:r>
              <a:rPr lang="en-US" sz="7200" dirty="0" smtClean="0"/>
              <a:t> </a:t>
            </a:r>
            <a:r>
              <a:rPr lang="ka-GE" sz="7200" dirty="0" smtClean="0"/>
              <a:t>-    „</a:t>
            </a:r>
            <a:r>
              <a:rPr lang="ka-GE" sz="7200" dirty="0"/>
              <a:t>ჭარბი მოსახლეობის სოფლის მეურნეობიდან “გაწოვის” შემდეგ იწყება მეორე, ანუ შუალედური სტადია</a:t>
            </a:r>
            <a:r>
              <a:rPr lang="ka-GE" sz="7200" dirty="0" smtClean="0"/>
              <a:t>.</a:t>
            </a:r>
            <a:endParaRPr lang="ka-GE" sz="7200" dirty="0"/>
          </a:p>
          <a:p>
            <a:r>
              <a:rPr lang="ka-GE" sz="7200" dirty="0"/>
              <a:t>აგრარული მოსახლეობის გადადინება მრეწველობაში იწვევს სასოფლო სამეურნეო წარმოების მოცულობის შემცირებას, სოფლის მეურნეობის პროდუქციის შემცირებას და მასზე ფასების ზრდას</a:t>
            </a:r>
            <a:r>
              <a:rPr lang="ka-GE" sz="7200" dirty="0" smtClean="0"/>
              <a:t>.</a:t>
            </a:r>
          </a:p>
          <a:p>
            <a:r>
              <a:rPr lang="ka-GE" sz="7200" dirty="0" smtClean="0"/>
              <a:t>მესამე</a:t>
            </a:r>
            <a:r>
              <a:rPr lang="ka-GE" sz="7200" dirty="0"/>
              <a:t>, </a:t>
            </a:r>
            <a:r>
              <a:rPr lang="ka-GE" sz="7200" dirty="0" smtClean="0"/>
              <a:t>ანუ  საბაზრო </a:t>
            </a:r>
            <a:r>
              <a:rPr lang="ka-GE" sz="7200" dirty="0"/>
              <a:t>სტადია </a:t>
            </a:r>
            <a:r>
              <a:rPr lang="ka-GE" sz="7200" dirty="0" smtClean="0"/>
              <a:t>იწყება</a:t>
            </a:r>
            <a:r>
              <a:rPr lang="ka-GE" sz="7200" dirty="0"/>
              <a:t>, როცა აგრარულ სფეროში, სამრეწველო </a:t>
            </a:r>
            <a:r>
              <a:rPr lang="ka-GE" sz="7200" dirty="0" smtClean="0"/>
              <a:t>სფეროს  მსგავსად</a:t>
            </a:r>
            <a:r>
              <a:rPr lang="ka-GE" sz="7200" dirty="0"/>
              <a:t>, ხელფასს განსაზღვრავს ზღვრული მწარმოებლურობის კანონი. </a:t>
            </a:r>
            <a:r>
              <a:rPr lang="ka-GE" sz="7200" dirty="0" smtClean="0"/>
              <a:t>შრომის </a:t>
            </a:r>
            <a:r>
              <a:rPr lang="ka-GE" sz="7200" dirty="0"/>
              <a:t>ანაზღაურება </a:t>
            </a:r>
            <a:r>
              <a:rPr lang="ka-GE" sz="7200" dirty="0" smtClean="0"/>
              <a:t>ორივე სექტორში </a:t>
            </a:r>
            <a:r>
              <a:rPr lang="ka-GE" sz="7200" dirty="0"/>
              <a:t>ერთი და </a:t>
            </a:r>
            <a:r>
              <a:rPr lang="ka-GE" sz="7200" dirty="0" smtClean="0"/>
              <a:t>იმავე  კანონით განისაზღვრება</a:t>
            </a:r>
          </a:p>
          <a:p>
            <a:endParaRPr lang="ka-GE" sz="7200" dirty="0"/>
          </a:p>
          <a:p>
            <a:r>
              <a:rPr lang="ka-GE" sz="7200" dirty="0" smtClean="0"/>
              <a:t>საქართველოს გარდამავალი ეკონომიკა--</a:t>
            </a:r>
            <a:r>
              <a:rPr lang="ka-GE" sz="7200" dirty="0"/>
              <a:t> </a:t>
            </a:r>
            <a:r>
              <a:rPr lang="ka-GE" sz="7200" dirty="0" err="1"/>
              <a:t>რანისი</a:t>
            </a:r>
            <a:r>
              <a:rPr lang="ka-GE" sz="7200" dirty="0"/>
              <a:t>-ფეის </a:t>
            </a:r>
            <a:r>
              <a:rPr lang="ka-GE" sz="7200" dirty="0" smtClean="0"/>
              <a:t>მოდელის </a:t>
            </a:r>
            <a:r>
              <a:rPr lang="ka-GE" sz="7200" dirty="0" err="1" smtClean="0"/>
              <a:t>მიხევით</a:t>
            </a:r>
            <a:endParaRPr lang="ka-GE" sz="7200" dirty="0"/>
          </a:p>
        </p:txBody>
      </p:sp>
    </p:spTree>
    <p:extLst>
      <p:ext uri="{BB962C8B-B14F-4D97-AF65-F5344CB8AC3E}">
        <p14:creationId xmlns:p14="http://schemas.microsoft.com/office/powerpoint/2010/main" val="3846240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09"/>
            <a:ext cx="8911687" cy="957555"/>
          </a:xfrm>
        </p:spPr>
        <p:txBody>
          <a:bodyPr>
            <a:normAutofit/>
          </a:bodyPr>
          <a:lstStyle/>
          <a:p>
            <a:pPr algn="ctr"/>
            <a:r>
              <a:rPr lang="ka-GE" dirty="0" smtClean="0"/>
              <a:t>დემოგრაფიული დივიდენდი</a:t>
            </a:r>
            <a:endParaRPr lang="ka-GE" dirty="0"/>
          </a:p>
        </p:txBody>
      </p:sp>
      <p:sp>
        <p:nvSpPr>
          <p:cNvPr id="3" name="შიგთავსის ჩანაცვლების ველი 2"/>
          <p:cNvSpPr>
            <a:spLocks noGrp="1"/>
          </p:cNvSpPr>
          <p:nvPr>
            <p:ph idx="1"/>
          </p:nvPr>
        </p:nvSpPr>
        <p:spPr/>
        <p:txBody>
          <a:bodyPr>
            <a:normAutofit lnSpcReduction="10000"/>
          </a:bodyPr>
          <a:lstStyle/>
          <a:p>
            <a:pPr algn="just"/>
            <a:r>
              <a:rPr lang="ka-GE" dirty="0"/>
              <a:t>პირველ ეტაპზე (1998-2005წ) დემოგრაფიული დივიდენდი ვერ იარსებებდა,  რადგან  დასაქმებული მოსახლეობის შემოსავლები სიღარიბის ზღვარის შესაბამისადაც კი ვერ უზრუნველყოფდა  შრომისუუნარო მოსახლეობის  „გამოკვებას“, დაბალი იყო სახელმწიფო პენსია -14 ლარი, რომელიც ერთ სულზე მოსული საშუალო ხარჯის  მხოლოდ 20%-ია.</a:t>
            </a:r>
            <a:endParaRPr lang="ka-GE" dirty="0" smtClean="0"/>
          </a:p>
          <a:p>
            <a:pPr algn="just"/>
            <a:r>
              <a:rPr lang="ka-GE" dirty="0" smtClean="0"/>
              <a:t>მეორე </a:t>
            </a:r>
            <a:r>
              <a:rPr lang="ka-GE" dirty="0"/>
              <a:t>ეტაპზე დასაქმების ასაკობრივ სტრუქტურაში 15 წლის  მოზარდებიც აისახა, ასევე  მძიმე ეკონომიკური მდგომარეობის  გამო დასაქმებაში მნიშვნელოვანი წილი დაიკავა 65+ ასაკის მოსახლეობამაც. 15 წლის ასაკის  მოსახლეობის დასაქმება  „იძულებით“ დასაქმებას ვუწოდებთ, ვინაიდან ეს ის ასაკია, როდესაც მოზარდი განათლებას უნდა ღებულობდეს.  თუ ქვეყნის დასაქმებულის სტრუქტურაში მაღალია 15-24 ასაკობრივი ჯგუფის წილი,  უნდა ჩაითვალოს </a:t>
            </a:r>
            <a:r>
              <a:rPr lang="ka-GE" dirty="0" err="1"/>
              <a:t>ე.წ</a:t>
            </a:r>
            <a:r>
              <a:rPr lang="ka-GE" dirty="0"/>
              <a:t>. „</a:t>
            </a:r>
            <a:r>
              <a:rPr lang="ka-GE" dirty="0" err="1"/>
              <a:t>ბუმერანგულ</a:t>
            </a:r>
            <a:r>
              <a:rPr lang="ka-GE" dirty="0"/>
              <a:t> დასაქმებად“.  განათლების მიუღებლობა ზრდის არაპროფესიონალური  სამუშაო ძალის ხვედრით წილს, რომელიც ინდუსტრიული  პერიოდისათვის დიდი დარტყმა  შეიძლება აღმოჩნდეს.</a:t>
            </a:r>
          </a:p>
        </p:txBody>
      </p:sp>
    </p:spTree>
    <p:extLst>
      <p:ext uri="{BB962C8B-B14F-4D97-AF65-F5344CB8AC3E}">
        <p14:creationId xmlns:p14="http://schemas.microsoft.com/office/powerpoint/2010/main" val="200663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560173"/>
            <a:ext cx="8911687" cy="601361"/>
          </a:xfrm>
        </p:spPr>
        <p:txBody>
          <a:bodyPr>
            <a:normAutofit fontScale="90000"/>
          </a:bodyPr>
          <a:lstStyle/>
          <a:p>
            <a:r>
              <a:rPr lang="ka-GE" dirty="0" smtClean="0"/>
              <a:t>დემოგრაფიული დივიდენდი</a:t>
            </a:r>
            <a:endParaRPr lang="ka-GE" dirty="0"/>
          </a:p>
        </p:txBody>
      </p:sp>
      <p:sp>
        <p:nvSpPr>
          <p:cNvPr id="3" name="შიგთავსის ჩანაცვლების ველი 2"/>
          <p:cNvSpPr>
            <a:spLocks noGrp="1"/>
          </p:cNvSpPr>
          <p:nvPr>
            <p:ph idx="1"/>
          </p:nvPr>
        </p:nvSpPr>
        <p:spPr>
          <a:xfrm>
            <a:off x="2589212" y="1293341"/>
            <a:ext cx="8915400" cy="4617881"/>
          </a:xfrm>
        </p:spPr>
        <p:txBody>
          <a:bodyPr/>
          <a:lstStyle/>
          <a:p>
            <a:pPr algn="just">
              <a:lnSpc>
                <a:spcPct val="150000"/>
              </a:lnSpc>
            </a:pPr>
            <a:r>
              <a:rPr lang="ka-GE" dirty="0"/>
              <a:t>გ. ზინგერის  და რ. </a:t>
            </a:r>
            <a:r>
              <a:rPr lang="ka-GE" dirty="0" err="1" smtClean="0"/>
              <a:t>პრებიში</a:t>
            </a:r>
            <a:r>
              <a:rPr lang="ka-GE" dirty="0" smtClean="0"/>
              <a:t>  ამტკიცებდნენ</a:t>
            </a:r>
            <a:r>
              <a:rPr lang="ka-GE" dirty="0"/>
              <a:t>, რომ ცხოვრების დონის ზრდა ჩვეულებრივ “იჭმევა” მოსახლეობის რიცხოვნობის ზრდით. მოყვანილი დებულება უდევს საფუძვლად  დემოგრაფიული დივიდენდის წარმოქმნას და ჩვენი აზრით ამართლებს  თომას მალთუსის თეორიას  შობადობის  ზრდისა და სიღარიბის დამოკიდებულების შესახებ.  </a:t>
            </a:r>
          </a:p>
          <a:p>
            <a:endParaRPr lang="ka-GE" dirty="0"/>
          </a:p>
        </p:txBody>
      </p:sp>
    </p:spTree>
    <p:extLst>
      <p:ext uri="{BB962C8B-B14F-4D97-AF65-F5344CB8AC3E}">
        <p14:creationId xmlns:p14="http://schemas.microsoft.com/office/powerpoint/2010/main" val="2082154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685706"/>
          </a:xfrm>
        </p:spPr>
        <p:txBody>
          <a:bodyPr>
            <a:normAutofit/>
          </a:bodyPr>
          <a:lstStyle/>
          <a:p>
            <a:pPr algn="ctr"/>
            <a:r>
              <a:rPr lang="ka-GE" sz="2400" b="1" dirty="0"/>
              <a:t>დემოგრაფიული დივიდენდი  2006-2017  წ. </a:t>
            </a:r>
            <a:endParaRPr lang="ka-GE" sz="2400" dirty="0"/>
          </a:p>
        </p:txBody>
      </p:sp>
      <p:pic>
        <p:nvPicPr>
          <p:cNvPr id="6" name="შიგთავსის ჩანაცვლების ველი 5"/>
          <p:cNvPicPr>
            <a:picLocks noGrp="1" noChangeAspect="1"/>
          </p:cNvPicPr>
          <p:nvPr>
            <p:ph idx="1"/>
          </p:nvPr>
        </p:nvPicPr>
        <p:blipFill>
          <a:blip r:embed="rId2"/>
          <a:stretch>
            <a:fillRect/>
          </a:stretch>
        </p:blipFill>
        <p:spPr>
          <a:xfrm>
            <a:off x="2529017" y="1458098"/>
            <a:ext cx="9121664" cy="4308388"/>
          </a:xfrm>
          <a:prstGeom prst="rect">
            <a:avLst/>
          </a:prstGeom>
        </p:spPr>
      </p:pic>
    </p:spTree>
    <p:extLst>
      <p:ext uri="{BB962C8B-B14F-4D97-AF65-F5344CB8AC3E}">
        <p14:creationId xmlns:p14="http://schemas.microsoft.com/office/powerpoint/2010/main" val="2495651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372668"/>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589212" y="1202724"/>
            <a:ext cx="8915400" cy="4708498"/>
          </a:xfrm>
        </p:spPr>
        <p:txBody>
          <a:bodyPr>
            <a:normAutofit/>
          </a:bodyPr>
          <a:lstStyle/>
          <a:p>
            <a:pPr algn="just"/>
            <a:r>
              <a:rPr lang="ka-GE" b="1" dirty="0"/>
              <a:t>მეორე ეტაპის </a:t>
            </a:r>
            <a:r>
              <a:rPr lang="ka-GE" dirty="0"/>
              <a:t>დემოგრაფიული დივიდენდი  (ცხრილი№11) ცალკეული წლების მიხედვით ზრდადია. დემოგრაფიული დივიდენდის  სახელწოდება  გულისხმობს დანაზოგების შექმნის შესაძლებლობას შობადობის შემცირებითა  „გამოსაკვები“ მოსახლეობის წილის შემცირებით. ცხრილში მიღებული   შედეგები აჩვენებს რომ შობადობა ზრდადია, ასევე ზრდადია დაქირავებით დასაქმებულთა საშუალო  ხელფასი,  თვითდასაქმებულთა შემოსავალი.   მიუხედავად იმისა, რომ  შობადობა 2006 წელთან შედარებით 3%-ით გაზრდილია, თითქმის უცვლელია 0-15 ასაკობრივი ჯგუფის რიცხოვნება. </a:t>
            </a:r>
            <a:r>
              <a:rPr lang="ka-GE" b="1" dirty="0"/>
              <a:t>აქედან დასკვნა</a:t>
            </a:r>
            <a:r>
              <a:rPr lang="ka-GE" dirty="0"/>
              <a:t>, რომ ქვეყანაში ჯერ კიდევ პრობლემურია ამ ასაკობრივი ჯგუფის მოკვდავობის </a:t>
            </a:r>
            <a:r>
              <a:rPr lang="ka-GE" dirty="0" smtClean="0"/>
              <a:t>შემცირება. თვითდასაქმებულთა </a:t>
            </a:r>
            <a:r>
              <a:rPr lang="ka-GE" dirty="0"/>
              <a:t>რიცხოვნების  უცვლელობა  მიუთითებს  განათლების, კვალიფიციური კადრების, დასაქმების  პრობლემებზე.  შექმნილი ალგორითმი  დეტალურად აღწერს დანაზოგების შექმნის  შესაძლებლობებს, მაგრამ დემოგრაფიული ფაქტორით  შექმნილ  </a:t>
            </a:r>
            <a:r>
              <a:rPr lang="ka-GE" dirty="0" err="1"/>
              <a:t>დანაზოგისაგან</a:t>
            </a:r>
            <a:r>
              <a:rPr lang="ka-GE" dirty="0"/>
              <a:t> შორს დგას. </a:t>
            </a:r>
            <a:r>
              <a:rPr lang="ka-GE" dirty="0" smtClean="0"/>
              <a:t>ვეთანხმებით </a:t>
            </a:r>
            <a:r>
              <a:rPr lang="ka-GE" dirty="0"/>
              <a:t>სახელმწიფოს პოლიტიკას შობადობის გაზრდის მიმართულებით, მაგრამ პარალელურად საჭიროა  ამაღლდეს დასაქმების დონე და თვითდასაქმებულთა  შემოსავლები. </a:t>
            </a:r>
          </a:p>
        </p:txBody>
      </p:sp>
    </p:spTree>
    <p:extLst>
      <p:ext uri="{BB962C8B-B14F-4D97-AF65-F5344CB8AC3E}">
        <p14:creationId xmlns:p14="http://schemas.microsoft.com/office/powerpoint/2010/main" val="490059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718658"/>
          </a:xfrm>
        </p:spPr>
        <p:txBody>
          <a:bodyPr/>
          <a:lstStyle/>
          <a:p>
            <a:endParaRPr lang="ka-GE" dirty="0"/>
          </a:p>
        </p:txBody>
      </p:sp>
      <p:sp>
        <p:nvSpPr>
          <p:cNvPr id="3" name="შიგთავსის ჩანაცვლების ველი 2"/>
          <p:cNvSpPr>
            <a:spLocks noGrp="1"/>
          </p:cNvSpPr>
          <p:nvPr>
            <p:ph idx="1"/>
          </p:nvPr>
        </p:nvSpPr>
        <p:spPr>
          <a:xfrm>
            <a:off x="2589212" y="1548714"/>
            <a:ext cx="8915400" cy="4362508"/>
          </a:xfrm>
        </p:spPr>
        <p:txBody>
          <a:bodyPr>
            <a:normAutofit/>
          </a:bodyPr>
          <a:lstStyle/>
          <a:p>
            <a:pPr algn="just"/>
            <a:r>
              <a:rPr lang="ka-GE" dirty="0"/>
              <a:t>ეკონომიკური დემოგრაფია განიხილავს მეორე დემოგრაფიულ დივიდენდს, რომელიც შრომისუნარიან პერიოდში   საპენსიო უზრუნველყოფის მიზნით დანაზოგების შექმნას.  დივიდენდის ეს ფორმა პირველთან შედარებით  მეტად გამართლებულია, მაგრამ საქართველოში მისი განხილვა   შეუძლებელია.  </a:t>
            </a:r>
            <a:r>
              <a:rPr lang="ka-GE" dirty="0" err="1"/>
              <a:t>დაგროვებადი</a:t>
            </a:r>
            <a:r>
              <a:rPr lang="ka-GE" dirty="0"/>
              <a:t> და </a:t>
            </a:r>
            <a:r>
              <a:rPr lang="ka-GE" dirty="0" err="1"/>
              <a:t>დაბრუნებადი</a:t>
            </a:r>
            <a:r>
              <a:rPr lang="ka-GE" dirty="0"/>
              <a:t> საპენსიო სისტემის შემოღება  მომავალში შექმნის  მეორე დემოგრაფიული დივიდენდის   მიღების შესაძლებლობას.</a:t>
            </a:r>
          </a:p>
          <a:p>
            <a:pPr algn="just"/>
            <a:r>
              <a:rPr lang="ka-GE" dirty="0"/>
              <a:t> ამგვარად,   დემოგრაფიული დივიდენდის გაანგარიშებამ  დაგვანახა, რომ  საქართველოში ჯერ კიდევ  არ დასრულებულა დემოგრაფიული გადასვლის  პერიოდი, ამიტომაც დანაზოგების შექმნის ფაქტორებს შორის შობადობის ზრდა </a:t>
            </a:r>
            <a:r>
              <a:rPr lang="ka-GE" dirty="0" smtClean="0"/>
              <a:t>არ </a:t>
            </a:r>
            <a:r>
              <a:rPr lang="ka-GE" dirty="0"/>
              <a:t>აღმოჩნდა ძირითად მახასიათებლად.  დიდი როლი შეასრულა დაქირავებით დასაქმებულთა ხელფასების ზრდამ. შექმნილი ალგორითმით შესაძლებელია განხილული  ცხრა ფაქტორის ცვლილების ფონზე  გამოვლინდეს რომელი ფაქტორი აფერხებს  დანაზოგების შექმნას და  გატარდეს შესაბამისი ღონისძიება.</a:t>
            </a:r>
          </a:p>
        </p:txBody>
      </p:sp>
    </p:spTree>
    <p:extLst>
      <p:ext uri="{BB962C8B-B14F-4D97-AF65-F5344CB8AC3E}">
        <p14:creationId xmlns:p14="http://schemas.microsoft.com/office/powerpoint/2010/main" val="557192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595091"/>
          </a:xfrm>
        </p:spPr>
        <p:txBody>
          <a:bodyPr>
            <a:normAutofit fontScale="90000"/>
          </a:bodyPr>
          <a:lstStyle/>
          <a:p>
            <a:r>
              <a:rPr lang="ka-GE" b="1" dirty="0"/>
              <a:t>მიღებული  შედეგები</a:t>
            </a:r>
          </a:p>
        </p:txBody>
      </p:sp>
      <p:sp>
        <p:nvSpPr>
          <p:cNvPr id="3" name="შიგთავსის ჩანაცვლების ველი 2"/>
          <p:cNvSpPr>
            <a:spLocks noGrp="1"/>
          </p:cNvSpPr>
          <p:nvPr>
            <p:ph idx="1"/>
          </p:nvPr>
        </p:nvSpPr>
        <p:spPr>
          <a:xfrm>
            <a:off x="2589212" y="1219201"/>
            <a:ext cx="8915400" cy="4692022"/>
          </a:xfrm>
        </p:spPr>
        <p:txBody>
          <a:bodyPr>
            <a:normAutofit/>
          </a:bodyPr>
          <a:lstStyle/>
          <a:p>
            <a:pPr lvl="0"/>
            <a:r>
              <a:rPr lang="ka-GE" dirty="0" smtClean="0"/>
              <a:t>შედგენილი </a:t>
            </a:r>
            <a:r>
              <a:rPr lang="ka-GE" dirty="0"/>
              <a:t>იქნა  აჭარის ავტონომიური რესპუბლიკის მოკვდავობის ცხრილი 1960, 2002 და 2014 წლისათვის;</a:t>
            </a:r>
          </a:p>
          <a:p>
            <a:pPr lvl="0"/>
            <a:r>
              <a:rPr lang="ka-GE" dirty="0"/>
              <a:t>მოკვდავობის ცხრილების გამოყენებით გაანგარიშებული იქნა დემოგრაფიული დატვირთვა  2002 და 2014 წლის საპროგნოზო მონაცემების მიხედვით</a:t>
            </a:r>
            <a:r>
              <a:rPr lang="en-US" dirty="0"/>
              <a:t>;</a:t>
            </a:r>
            <a:endParaRPr lang="ka-GE" dirty="0"/>
          </a:p>
          <a:p>
            <a:pPr lvl="0"/>
            <a:r>
              <a:rPr lang="ru-RU" dirty="0"/>
              <a:t>მოკვდავობის მონაცემებით დადგენილი იქნა რეგიონში ეკონომიკურად აქტიური მოსახლეობის სიცოცხლის საშუალო ხანგრძლივობა; </a:t>
            </a:r>
            <a:endParaRPr lang="ka-GE" dirty="0"/>
          </a:p>
          <a:p>
            <a:pPr lvl="0"/>
            <a:r>
              <a:rPr lang="ru-RU" dirty="0"/>
              <a:t>მოკვდავობის მაჩვენებლის  რეგიონის ეკონომი</a:t>
            </a:r>
            <a:r>
              <a:rPr lang="ka-GE" dirty="0"/>
              <a:t>კ</a:t>
            </a:r>
            <a:r>
              <a:rPr lang="ru-RU" dirty="0"/>
              <a:t>ურ განვითარებაზე გავლენის შესაფასებლად დადგინდა   კორელაცია რეგიონის მშპ-</a:t>
            </a:r>
            <a:r>
              <a:rPr lang="ka-GE" dirty="0"/>
              <a:t>ს </a:t>
            </a:r>
            <a:r>
              <a:rPr lang="ru-RU" dirty="0"/>
              <a:t>და საოჯახო მეურნეობების მოხმარების </a:t>
            </a:r>
            <a:r>
              <a:rPr lang="ka-GE" dirty="0"/>
              <a:t>მაჩვენებლების </a:t>
            </a:r>
            <a:r>
              <a:rPr lang="ru-RU" dirty="0"/>
              <a:t>კორელაცია გარდაცვალების მაჩვენებელთან  15+; 65 ასაკობრივ ჯგუფში წრფივი  რეგრესული ანალიზის გამოყენებით, რომლის შედეგად დადგინდა, რომ  საპროგნოზო პერიოდში მოსალოდნელია მოკვდავობის  შემცირება და  ეკონომიკური ზრდა, მოხმარების ზრდასთან ერთად.</a:t>
            </a:r>
            <a:endParaRPr lang="ka-GE" dirty="0"/>
          </a:p>
          <a:p>
            <a:endParaRPr lang="ka-GE" dirty="0"/>
          </a:p>
        </p:txBody>
      </p:sp>
    </p:spTree>
    <p:extLst>
      <p:ext uri="{BB962C8B-B14F-4D97-AF65-F5344CB8AC3E}">
        <p14:creationId xmlns:p14="http://schemas.microsoft.com/office/powerpoint/2010/main" val="1121028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ka-GE"/>
          </a:p>
        </p:txBody>
      </p:sp>
      <p:sp>
        <p:nvSpPr>
          <p:cNvPr id="3" name="შიგთავსის ჩანაცვლების ველი 2"/>
          <p:cNvSpPr>
            <a:spLocks noGrp="1"/>
          </p:cNvSpPr>
          <p:nvPr>
            <p:ph idx="1"/>
          </p:nvPr>
        </p:nvSpPr>
        <p:spPr/>
        <p:txBody>
          <a:bodyPr>
            <a:normAutofit fontScale="92500" lnSpcReduction="10000"/>
          </a:bodyPr>
          <a:lstStyle/>
          <a:p>
            <a:pPr lvl="0"/>
            <a:r>
              <a:rPr lang="ru-RU" dirty="0"/>
              <a:t>დემოგრაფიული ვითარების ეკონომიკურ მდგომარეობაზე გავლენის გასამყარებლად  ეკონომიკურად აქტიური ასაკობრივი ჯგუფის და  რეგიონის მთლიანი პროდუქტის სტატისტიკურ მონაცემების  საფუძველზე  გათვლილი იქნა  ეკონომიკური დანაკარგი, რომელიც შეიძლება  მიიღოს რეგიონმა </a:t>
            </a:r>
            <a:r>
              <a:rPr lang="ka-GE" dirty="0"/>
              <a:t>(</a:t>
            </a:r>
            <a:r>
              <a:rPr lang="ru-RU" dirty="0"/>
              <a:t>15+;65</a:t>
            </a:r>
            <a:r>
              <a:rPr lang="ka-GE" dirty="0"/>
              <a:t>) </a:t>
            </a:r>
            <a:r>
              <a:rPr lang="ru-RU" dirty="0"/>
              <a:t>ასაკობრივი ჯგუფის მოკვდავობის ცვლილების შესაბამისად</a:t>
            </a:r>
            <a:r>
              <a:rPr lang="ka-GE" dirty="0"/>
              <a:t>, დასადგენად შემუშავდა ალგორითმი </a:t>
            </a:r>
            <a:r>
              <a:rPr lang="ru-RU" dirty="0"/>
              <a:t>და </a:t>
            </a:r>
            <a:r>
              <a:rPr lang="ka-GE" dirty="0"/>
              <a:t>დადგინდა, რომ  მოკვდავობის 1.3 </a:t>
            </a:r>
            <a:r>
              <a:rPr lang="en-US" dirty="0"/>
              <a:t>%-</a:t>
            </a:r>
            <a:r>
              <a:rPr lang="ka-GE" dirty="0"/>
              <a:t>ით შემცირება   1</a:t>
            </a:r>
            <a:r>
              <a:rPr lang="en-US" dirty="0"/>
              <a:t>%-</a:t>
            </a:r>
            <a:r>
              <a:rPr lang="ka-GE" dirty="0"/>
              <a:t>ით გაზრდის რეგიონულ მთლიან პროდუქტს;</a:t>
            </a:r>
          </a:p>
          <a:p>
            <a:pPr lvl="0"/>
            <a:r>
              <a:rPr lang="ka-GE" dirty="0"/>
              <a:t>დემოგრაფიული დივიდენდის შექმნის შესაძლებლობის დასადგენად დივიდენდის </a:t>
            </a:r>
            <a:r>
              <a:rPr lang="ka-GE" dirty="0" err="1"/>
              <a:t>გასაანგარიშებელი</a:t>
            </a:r>
            <a:r>
              <a:rPr lang="ka-GE" dirty="0"/>
              <a:t>  ფორმულაში  შეტანილი იქნა ცვლილებები, კერძოდ  ცალკეული ფაქტორი, რომელიც  გავლენას ახდენს დემოგრაფიული დივიდენდის წარმოქმნაზე შეტანილი იქნა ფორმულაში, ასევე  65+ ასაკობრივი ჯგუფის  დამოკიდებულების შემცირებისათვის, მათი “გამოკვების“ ხარჯები </a:t>
            </a:r>
            <a:r>
              <a:rPr lang="ka-GE" dirty="0" err="1"/>
              <a:t>დაკორექტირდა</a:t>
            </a:r>
            <a:r>
              <a:rPr lang="ka-GE" dirty="0"/>
              <a:t>  სახელმწიფო პენსიისა და    საშუალო  ხარჯის თანაფარდობით.  მიღებული იქნა შედეგი დაირღვა  დემოგრაფიული დივიდენდის კანონზომიერება; </a:t>
            </a:r>
          </a:p>
          <a:p>
            <a:endParaRPr lang="ka-GE" dirty="0"/>
          </a:p>
        </p:txBody>
      </p:sp>
    </p:spTree>
    <p:extLst>
      <p:ext uri="{BB962C8B-B14F-4D97-AF65-F5344CB8AC3E}">
        <p14:creationId xmlns:p14="http://schemas.microsoft.com/office/powerpoint/2010/main" val="2921404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ru-RU" dirty="0"/>
              <a:t>რეკომენდაციები</a:t>
            </a:r>
            <a:endParaRPr lang="ka-GE" dirty="0"/>
          </a:p>
        </p:txBody>
      </p:sp>
      <p:sp>
        <p:nvSpPr>
          <p:cNvPr id="3" name="შიგთავსის ჩანაცვლების ველი 2"/>
          <p:cNvSpPr>
            <a:spLocks noGrp="1"/>
          </p:cNvSpPr>
          <p:nvPr>
            <p:ph idx="1"/>
          </p:nvPr>
        </p:nvSpPr>
        <p:spPr/>
        <p:txBody>
          <a:bodyPr/>
          <a:lstStyle/>
          <a:p>
            <a:r>
              <a:rPr lang="ru-RU" dirty="0" smtClean="0"/>
              <a:t>1.მოკვდავობის </a:t>
            </a:r>
            <a:r>
              <a:rPr lang="ru-RU" dirty="0"/>
              <a:t>ცხრილებით განისაზღვრება ეკონომიკურად  აქტიური მოსახლეობის მოსალოდნელი რაოდენობა, რაც  შესაძლებლობას იძლევა  გაკეთდეს დასაქმების პოლიტიკის, ეკონომიკური  განვითარების პროგნოზი, ასევე მოკვდავობის  მაჩვენებლის გამოყენებით შეტანილი იქნას  ცვლილება ჯანდაცვის პოლიტიკაში;</a:t>
            </a:r>
            <a:endParaRPr lang="ka-GE" dirty="0"/>
          </a:p>
          <a:p>
            <a:r>
              <a:rPr lang="ru-RU" dirty="0"/>
              <a:t>2. ეკონომიკურად აქტიური  მოსახლეობის სიცოცხლის საშუალო ხანგრძლივობის მიხედვით ეკონომიკური  და დემოგრაფიული პოლიტიკის განსაზღვრა;</a:t>
            </a:r>
            <a:endParaRPr lang="ka-GE" dirty="0"/>
          </a:p>
          <a:p>
            <a:r>
              <a:rPr lang="ru-RU" dirty="0"/>
              <a:t>3.მოსალოდნელი ეკონომიკური დანაკარგების გაანგარიშების ალგორითმის გამოყენებით  რეგიონული მთლიანი პროდუქტის საპროგნოზო მაჩვენებლის განსაზღვრა მოკვდავობის ცვლილების მიხედვით; </a:t>
            </a:r>
            <a:endParaRPr lang="ka-GE" dirty="0"/>
          </a:p>
          <a:p>
            <a:endParaRPr lang="ka-GE" dirty="0"/>
          </a:p>
        </p:txBody>
      </p:sp>
    </p:spTree>
    <p:extLst>
      <p:ext uri="{BB962C8B-B14F-4D97-AF65-F5344CB8AC3E}">
        <p14:creationId xmlns:p14="http://schemas.microsoft.com/office/powerpoint/2010/main" val="3943148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142009"/>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589212" y="1342768"/>
            <a:ext cx="8915400" cy="4568454"/>
          </a:xfrm>
        </p:spPr>
        <p:txBody>
          <a:bodyPr/>
          <a:lstStyle/>
          <a:p>
            <a:r>
              <a:rPr lang="ka-GE" dirty="0"/>
              <a:t>მოკვდავობის  მაჩვენებლის შემცირებისათვის რეგიონში მოქმედი სამედიცინო პროგრამების დაფინანსების საკმარისობის  მონიტორი; ვინაიდან მოკვდავობა  უშუალოდ ახდენს გავლენას რეგიონის მთლიან პროდუქტზე  მაზე მოქმედი გარე და შიდა ფაქტორების  გავლენის რისკის პრევენცია. </a:t>
            </a:r>
          </a:p>
          <a:p>
            <a:r>
              <a:rPr lang="ka-GE" dirty="0"/>
              <a:t>5.სადაზღვევო კომპანიების მიერ სიცოცხლის და ჯანმრთელობის დაზღვევაში  მოკვდავობის ცხრილებით მოცემული ასაკობრივი ცვლილებით მოსალოდნელი რისკების  შეფასება და სამართლიანი ტარიფის დადგენა.</a:t>
            </a:r>
            <a:r>
              <a:rPr lang="ru-RU" dirty="0"/>
              <a:t> დაგროვებადი და დაბრუნებადი  საპენსიო სისტემის ამოქმედებისათვის საპენსიო ფონდში ფულადი ნაკადების  </a:t>
            </a:r>
            <a:r>
              <a:rPr lang="ka-GE" dirty="0"/>
              <a:t>ფორმირებისა და ხარჯვის რისკების </a:t>
            </a:r>
            <a:r>
              <a:rPr lang="ru-RU" dirty="0"/>
              <a:t>ალბათობის განსაზღვრა.</a:t>
            </a:r>
            <a:endParaRPr lang="ka-GE" dirty="0"/>
          </a:p>
          <a:p>
            <a:endParaRPr lang="ka-GE" dirty="0"/>
          </a:p>
        </p:txBody>
      </p:sp>
    </p:spTree>
    <p:extLst>
      <p:ext uri="{BB962C8B-B14F-4D97-AF65-F5344CB8AC3E}">
        <p14:creationId xmlns:p14="http://schemas.microsoft.com/office/powerpoint/2010/main" val="7241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397211" y="950091"/>
            <a:ext cx="8707394" cy="5493812"/>
          </a:xfrm>
          <a:prstGeom prst="rect">
            <a:avLst/>
          </a:prstGeom>
        </p:spPr>
        <p:txBody>
          <a:bodyPr wrap="square">
            <a:spAutoFit/>
          </a:bodyPr>
          <a:lstStyle/>
          <a:p>
            <a:r>
              <a:rPr lang="ka-GE" b="1" dirty="0"/>
              <a:t>კვლევის სიახლე და პრობლემის ფორმულირება </a:t>
            </a:r>
            <a:r>
              <a:rPr lang="ka-GE" b="1" dirty="0" smtClean="0"/>
              <a:t>-</a:t>
            </a:r>
            <a:r>
              <a:rPr lang="ka-GE" dirty="0" smtClean="0"/>
              <a:t>მოკვდავობის </a:t>
            </a:r>
            <a:r>
              <a:rPr lang="ka-GE" dirty="0"/>
              <a:t>ცხრილის </a:t>
            </a:r>
            <a:r>
              <a:rPr lang="ka-GE" dirty="0" smtClean="0"/>
              <a:t>აგება </a:t>
            </a:r>
            <a:r>
              <a:rPr lang="ka-GE" dirty="0"/>
              <a:t>აჭარის რეგიონის მოსახლეობისათვის. გამომდინარე იქედან, რომ ვთვლით ტერიტორიული თავისებურებები (ტრადიცია, ისტორია, შობადობის მაჩვენებელი, კლიმატი, შრომითი პირობები, ცხოვრების წესი, სიცოცხლის ხანგრძლივობა) განაპირობებს მოსახლეობის თვითგანახლების მაჩვენებელთა </a:t>
            </a:r>
            <a:r>
              <a:rPr lang="ka-GE" dirty="0" err="1" smtClean="0"/>
              <a:t>განსხვავებულცვლილებას</a:t>
            </a:r>
            <a:r>
              <a:rPr lang="ka-GE" dirty="0"/>
              <a:t>.</a:t>
            </a:r>
            <a:br>
              <a:rPr lang="ka-GE" dirty="0"/>
            </a:br>
            <a:r>
              <a:rPr lang="ka-GE" b="1" dirty="0"/>
              <a:t>კვლევის </a:t>
            </a:r>
            <a:r>
              <a:rPr lang="ka-GE" b="1" dirty="0" smtClean="0"/>
              <a:t>მიზანია--</a:t>
            </a:r>
            <a:r>
              <a:rPr lang="ka-GE" dirty="0" smtClean="0"/>
              <a:t>აჭარის </a:t>
            </a:r>
            <a:r>
              <a:rPr lang="ka-GE" dirty="0"/>
              <a:t>რეგიონის მოსახლეობის </a:t>
            </a:r>
            <a:r>
              <a:rPr lang="ka-GE" dirty="0" smtClean="0"/>
              <a:t>მოკვდავობის </a:t>
            </a:r>
            <a:r>
              <a:rPr lang="ka-GE" dirty="0"/>
              <a:t>ცხრილის აგება</a:t>
            </a:r>
            <a:r>
              <a:rPr lang="ka-GE" dirty="0" smtClean="0"/>
              <a:t>.</a:t>
            </a:r>
          </a:p>
          <a:p>
            <a:pPr algn="just"/>
            <a:endParaRPr lang="ka-GE" dirty="0"/>
          </a:p>
          <a:p>
            <a:pPr algn="just"/>
            <a:r>
              <a:rPr lang="ka-GE" b="1" dirty="0"/>
              <a:t>მიზნის მისაღწევად ეტაპობრივად </a:t>
            </a:r>
            <a:r>
              <a:rPr lang="ka-GE" b="1" dirty="0" smtClean="0"/>
              <a:t>შესრულდა  </a:t>
            </a:r>
            <a:r>
              <a:rPr lang="ka-GE" b="1" dirty="0"/>
              <a:t>ამოცანები  არის შემდეგი</a:t>
            </a:r>
            <a:r>
              <a:rPr lang="ka-GE" b="1" dirty="0" smtClean="0"/>
              <a:t>:</a:t>
            </a:r>
          </a:p>
          <a:p>
            <a:pPr algn="just"/>
            <a:endParaRPr lang="ka-GE" b="1" dirty="0"/>
          </a:p>
          <a:p>
            <a:pPr lvl="0" algn="just"/>
            <a:r>
              <a:rPr lang="ka-GE" dirty="0"/>
              <a:t> </a:t>
            </a:r>
            <a:r>
              <a:rPr lang="ka-GE" dirty="0" smtClean="0"/>
              <a:t>მოპოვებული სტატისტიკური  ინფორმაციის საფუძველზე განისაზღვრა </a:t>
            </a:r>
            <a:r>
              <a:rPr lang="ka-GE" dirty="0"/>
              <a:t>მოკვდავობის ცხრილის </a:t>
            </a:r>
            <a:r>
              <a:rPr lang="ka-GE" dirty="0" smtClean="0"/>
              <a:t>ფუძე;</a:t>
            </a:r>
            <a:endParaRPr lang="ka-GE" dirty="0"/>
          </a:p>
          <a:p>
            <a:pPr lvl="0" algn="just"/>
            <a:r>
              <a:rPr lang="ka-GE" dirty="0"/>
              <a:t>ცოცხლად დაბადებულთა და იმავე წელს გარდაცვლილთა   მონაცემების საფუძველზე </a:t>
            </a:r>
            <a:r>
              <a:rPr lang="ka-GE" dirty="0" smtClean="0"/>
              <a:t>შეფასდა </a:t>
            </a:r>
            <a:r>
              <a:rPr lang="ka-GE" dirty="0"/>
              <a:t>მოკვდავობის მაჩვენებლები (მოკვდავობის ალბათობა, განსაზღვრულ ასაკამდე მიღწევის ალბათობა);</a:t>
            </a:r>
          </a:p>
          <a:p>
            <a:pPr lvl="0" algn="just"/>
            <a:r>
              <a:rPr lang="ka-GE" dirty="0"/>
              <a:t>მოკვდავობის მაჩვენებლების მიხედვით  მოკვდავობის დამოკიდებულების განსაზღვრა სოციალურ-ეკონომიკურ მაჩვენებლებთან;</a:t>
            </a:r>
          </a:p>
          <a:p>
            <a:pPr lvl="0" algn="just"/>
            <a:r>
              <a:rPr lang="ka-GE" dirty="0"/>
              <a:t>მოკვდავობის </a:t>
            </a:r>
            <a:r>
              <a:rPr lang="ka-GE" dirty="0" smtClean="0"/>
              <a:t>მაჩვენებლების </a:t>
            </a:r>
            <a:r>
              <a:rPr lang="ka-GE" dirty="0"/>
              <a:t>გამოყენებით </a:t>
            </a:r>
            <a:r>
              <a:rPr lang="ka-GE" dirty="0" smtClean="0"/>
              <a:t>პროგნოზირება</a:t>
            </a:r>
            <a:endParaRPr lang="ka-GE" dirty="0"/>
          </a:p>
          <a:p>
            <a:pPr algn="just">
              <a:lnSpc>
                <a:spcPct val="150000"/>
              </a:lnSpc>
            </a:pPr>
            <a:endParaRPr lang="ka-GE" dirty="0"/>
          </a:p>
        </p:txBody>
      </p:sp>
    </p:spTree>
    <p:extLst>
      <p:ext uri="{BB962C8B-B14F-4D97-AF65-F5344CB8AC3E}">
        <p14:creationId xmlns:p14="http://schemas.microsoft.com/office/powerpoint/2010/main" val="2496397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p:txBody>
          <a:bodyPr>
            <a:normAutofit/>
          </a:bodyPr>
          <a:lstStyle/>
          <a:p>
            <a:pPr algn="ctr"/>
            <a:r>
              <a:rPr lang="ka-GE" sz="4400" dirty="0" smtClean="0"/>
              <a:t>მადლობა  ყურადღებისთვის!</a:t>
            </a:r>
            <a:endParaRPr lang="ka-GE" sz="4400" dirty="0"/>
          </a:p>
        </p:txBody>
      </p:sp>
    </p:spTree>
    <p:extLst>
      <p:ext uri="{BB962C8B-B14F-4D97-AF65-F5344CB8AC3E}">
        <p14:creationId xmlns:p14="http://schemas.microsoft.com/office/powerpoint/2010/main" val="2382802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471351" y="474345"/>
            <a:ext cx="7957752" cy="4247317"/>
          </a:xfrm>
          <a:prstGeom prst="rect">
            <a:avLst/>
          </a:prstGeom>
        </p:spPr>
        <p:txBody>
          <a:bodyPr wrap="square">
            <a:spAutoFit/>
          </a:bodyPr>
          <a:lstStyle/>
          <a:p>
            <a:pPr algn="just">
              <a:lnSpc>
                <a:spcPct val="150000"/>
              </a:lnSpc>
              <a:spcAft>
                <a:spcPts val="0"/>
              </a:spcAft>
            </a:pPr>
            <a:r>
              <a:rPr lang="ka-GE" b="1" dirty="0">
                <a:ea typeface="Times New Roman" panose="02020603050405020304" pitchFamily="18" charset="0"/>
                <a:cs typeface="Times New Roman" panose="02020603050405020304" pitchFamily="18" charset="0"/>
              </a:rPr>
              <a:t>კვლევის მოსალოდნელი შედეგების  სამეცნიერო ღირებულება  და კვლევის გავრცელების  პერსპექტივა  --   </a:t>
            </a:r>
            <a:r>
              <a:rPr lang="ka-GE" dirty="0">
                <a:ea typeface="Times New Roman" panose="02020603050405020304" pitchFamily="18" charset="0"/>
                <a:cs typeface="Times New Roman" panose="02020603050405020304" pitchFamily="18" charset="0"/>
              </a:rPr>
              <a:t>კვლევის შედეგების სამეცნიერო ღირებულება სხვადასხვა მიმართულებით კვლევების ხელშეწყობაა, ვინაიდან მოკვდავობის ცხრილი არის   მომავალში განსახორციელებელი  საქმიანობის პროგნოზირების მექანიზმი, სადაზღვევო კომპანიების სიცოცხლის დაზღვევის ქვედარგის განვითარების მნიშვნელოვანი დოკუმენტი.  კვლევითი პროექტის ფარგლებში რეგიონის  მოსახლეობის მოკვდავობის </a:t>
            </a:r>
            <a:r>
              <a:rPr lang="ka-GE" dirty="0" err="1">
                <a:ea typeface="Times New Roman" panose="02020603050405020304" pitchFamily="18" charset="0"/>
                <a:cs typeface="Times New Roman" panose="02020603050405020304" pitchFamily="18" charset="0"/>
              </a:rPr>
              <a:t>ალბათური</a:t>
            </a:r>
            <a:r>
              <a:rPr lang="ka-GE" dirty="0">
                <a:ea typeface="Times New Roman" panose="02020603050405020304" pitchFamily="18" charset="0"/>
                <a:cs typeface="Times New Roman" panose="02020603050405020304" pitchFamily="18" charset="0"/>
              </a:rPr>
              <a:t> მაჩვენებლები ღირებულ ინფორმაციას მიაწოდებს   ხელისუფლებას  ჯანდაცვის, სოციალური და ეკონომიკური პოლიტიკის  ღონისძიებების შესამუშავებლად რეგიონულ ჭრილში.</a:t>
            </a:r>
            <a:endParaRPr lang="ka-GE"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04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ცხრილი 1"/>
              <p:cNvGraphicFramePr>
                <a:graphicFrameLocks noGrp="1"/>
              </p:cNvGraphicFramePr>
              <p:nvPr>
                <p:extLst>
                  <p:ext uri="{D42A27DB-BD31-4B8C-83A1-F6EECF244321}">
                    <p14:modId xmlns:p14="http://schemas.microsoft.com/office/powerpoint/2010/main" val="2471761105"/>
                  </p:ext>
                </p:extLst>
              </p:nvPr>
            </p:nvGraphicFramePr>
            <p:xfrm>
              <a:off x="2594920" y="1235669"/>
              <a:ext cx="8453382" cy="5280459"/>
            </p:xfrm>
            <a:graphic>
              <a:graphicData uri="http://schemas.openxmlformats.org/drawingml/2006/table">
                <a:tbl>
                  <a:tblPr firstRow="1" firstCol="1" bandRow="1">
                    <a:tableStyleId>{5C22544A-7EE6-4342-B048-85BDC9FD1C3A}</a:tableStyleId>
                  </a:tblPr>
                  <a:tblGrid>
                    <a:gridCol w="543784"/>
                    <a:gridCol w="1034603"/>
                    <a:gridCol w="1144950"/>
                    <a:gridCol w="1121998"/>
                    <a:gridCol w="1283543"/>
                    <a:gridCol w="1005473"/>
                    <a:gridCol w="1069915"/>
                    <a:gridCol w="1249116"/>
                  </a:tblGrid>
                  <a:tr h="1477723">
                    <a:tc>
                      <a:txBody>
                        <a:bodyPr/>
                        <a:lstStyle/>
                        <a:p>
                          <a:pPr>
                            <a:lnSpc>
                              <a:spcPct val="107000"/>
                            </a:lnSpc>
                            <a:spcAft>
                              <a:spcPts val="0"/>
                            </a:spcAft>
                          </a:pPr>
                          <a:r>
                            <a:rPr lang="en-US" sz="800" dirty="0">
                              <a:effectLst/>
                            </a:rPr>
                            <a:t> </a:t>
                          </a:r>
                          <a:endParaRPr lang="ka-GE" sz="700" dirty="0">
                            <a:effectLst/>
                          </a:endParaRPr>
                        </a:p>
                        <a:p>
                          <a:pPr>
                            <a:lnSpc>
                              <a:spcPct val="107000"/>
                            </a:lnSpc>
                            <a:spcAft>
                              <a:spcPts val="0"/>
                            </a:spcAft>
                          </a:pPr>
                          <a:r>
                            <a:rPr lang="en-US" sz="800" dirty="0">
                              <a:effectLst/>
                            </a:rPr>
                            <a:t> </a:t>
                          </a:r>
                          <a:endParaRPr lang="ka-GE" sz="700" dirty="0">
                            <a:effectLst/>
                          </a:endParaRPr>
                        </a:p>
                        <a:p>
                          <a:pPr>
                            <a:lnSpc>
                              <a:spcPct val="107000"/>
                            </a:lnSpc>
                            <a:spcAft>
                              <a:spcPts val="0"/>
                            </a:spcAft>
                          </a:pPr>
                          <a:r>
                            <a:rPr lang="en-US" sz="800" dirty="0">
                              <a:effectLst/>
                            </a:rPr>
                            <a:t> </a:t>
                          </a:r>
                          <a:endParaRPr lang="ka-GE" sz="700" dirty="0">
                            <a:effectLst/>
                          </a:endParaRPr>
                        </a:p>
                        <a:p>
                          <a:pPr>
                            <a:lnSpc>
                              <a:spcPct val="107000"/>
                            </a:lnSpc>
                            <a:spcAft>
                              <a:spcPts val="0"/>
                            </a:spcAft>
                          </a:pPr>
                          <a:r>
                            <a:rPr lang="en-US" sz="600" dirty="0" err="1">
                              <a:effectLst/>
                            </a:rPr>
                            <a:t>ასაკი</a:t>
                          </a:r>
                          <a:endParaRPr lang="ka-GE" sz="700" dirty="0">
                            <a:effectLst/>
                          </a:endParaRPr>
                        </a:p>
                        <a:p>
                          <a:pPr>
                            <a:lnSpc>
                              <a:spcPct val="107000"/>
                            </a:lnSpc>
                            <a:spcAft>
                              <a:spcPts val="0"/>
                            </a:spcAft>
                          </a:pPr>
                          <a:r>
                            <a:rPr lang="en-US" sz="600" dirty="0">
                              <a:effectLst/>
                            </a:rPr>
                            <a:t> </a:t>
                          </a:r>
                          <a:endParaRPr lang="ka-GE" sz="700" dirty="0">
                            <a:effectLst/>
                          </a:endParaRPr>
                        </a:p>
                        <a:p>
                          <a:pPr>
                            <a:lnSpc>
                              <a:spcPct val="107000"/>
                            </a:lnSpc>
                            <a:spcAft>
                              <a:spcPts val="0"/>
                            </a:spcAft>
                          </a:pPr>
                          <a:r>
                            <a:rPr lang="en-US" sz="800" dirty="0">
                              <a:effectLst/>
                            </a:rPr>
                            <a:t> </a:t>
                          </a:r>
                          <a:endParaRPr lang="ka-GE" sz="700" dirty="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r>
                                  <a:rPr lang="en-US" sz="800">
                                    <a:effectLst/>
                                    <a:latin typeface="Cambria Math" panose="02040503050406030204" pitchFamily="18" charset="0"/>
                                  </a:rPr>
                                  <m:t>𝒙</m:t>
                                </m:r>
                              </m:oMath>
                            </m:oMathPara>
                          </a14:m>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r>
                            <a:rPr lang="en-US" sz="600">
                              <a:effectLst/>
                            </a:rPr>
                            <a:t> </a:t>
                          </a:r>
                          <a14:m>
                            <m:oMath xmlns:m="http://schemas.openxmlformats.org/officeDocument/2006/math">
                              <m:r>
                                <a:rPr lang="en-US" sz="600">
                                  <a:effectLst/>
                                  <a:latin typeface="Cambria Math" panose="02040503050406030204" pitchFamily="18" charset="0"/>
                                </a:rPr>
                                <m:t>𝒙</m:t>
                              </m:r>
                            </m:oMath>
                          </a14:m>
                          <a:r>
                            <a:rPr lang="en-US" sz="600">
                              <a:effectLst/>
                            </a:rPr>
                            <a:t> </a:t>
                          </a:r>
                          <a:endParaRPr lang="ka-GE" sz="700">
                            <a:effectLst/>
                          </a:endParaRPr>
                        </a:p>
                        <a:p>
                          <a:pPr>
                            <a:lnSpc>
                              <a:spcPct val="107000"/>
                            </a:lnSpc>
                            <a:spcAft>
                              <a:spcPts val="0"/>
                            </a:spcAft>
                          </a:pPr>
                          <a:r>
                            <a:rPr lang="en-US" sz="600">
                              <a:effectLst/>
                            </a:rPr>
                            <a:t>ასაკს მიღწეულთა რაოდენობა</a:t>
                          </a:r>
                          <a:endParaRPr lang="ka-GE" sz="700">
                            <a:effectLst/>
                          </a:endParaRPr>
                        </a:p>
                        <a:p>
                          <a:pPr>
                            <a:lnSpc>
                              <a:spcPct val="107000"/>
                            </a:lnSpc>
                            <a:spcAft>
                              <a:spcPts val="0"/>
                            </a:spcAft>
                          </a:pPr>
                          <a:r>
                            <a:rPr lang="ka-GE" sz="700">
                              <a:effectLst/>
                            </a:rPr>
                            <a:t/>
                          </a:r>
                          <a:br>
                            <a:rPr lang="ka-GE" sz="700">
                              <a:effectLst/>
                            </a:rPr>
                          </a:br>
                          <a14:m>
                            <m:oMathPara xmlns:m="http://schemas.openxmlformats.org/officeDocument/2006/math">
                              <m:oMathParaPr>
                                <m:jc m:val="centerGroup"/>
                              </m:oMathParaPr>
                              <m:oMath xmlns:m="http://schemas.openxmlformats.org/officeDocument/2006/math">
                                <m:sSub>
                                  <m:sSubPr>
                                    <m:ctrlPr>
                                      <a:rPr lang="ka-GE" sz="600" i="1">
                                        <a:effectLst/>
                                        <a:latin typeface="Cambria Math" panose="02040503050406030204" pitchFamily="18" charset="0"/>
                                      </a:rPr>
                                    </m:ctrlPr>
                                  </m:sSubPr>
                                  <m:e>
                                    <m:r>
                                      <a:rPr lang="en-US" sz="600">
                                        <a:effectLst/>
                                        <a:latin typeface="Cambria Math" panose="02040503050406030204" pitchFamily="18" charset="0"/>
                                      </a:rPr>
                                      <m:t>𝒍</m:t>
                                    </m:r>
                                  </m:e>
                                  <m:sub>
                                    <m:r>
                                      <a:rPr lang="en-US" sz="600">
                                        <a:effectLst/>
                                        <a:latin typeface="Cambria Math" panose="02040503050406030204" pitchFamily="18" charset="0"/>
                                      </a:rPr>
                                      <m:t>𝒙</m:t>
                                    </m:r>
                                  </m:sub>
                                </m:sSub>
                              </m:oMath>
                            </m:oMathPara>
                          </a14:m>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14:m>
                            <m:oMath xmlns:m="http://schemas.openxmlformats.org/officeDocument/2006/math">
                              <m:d>
                                <m:dPr>
                                  <m:begChr m:val="["/>
                                  <m:endChr m:val="]"/>
                                  <m:ctrlPr>
                                    <a:rPr lang="ka-GE" sz="600" i="1">
                                      <a:effectLst/>
                                      <a:latin typeface="Cambria Math" panose="02040503050406030204" pitchFamily="18" charset="0"/>
                                    </a:rPr>
                                  </m:ctrlPr>
                                </m:dPr>
                                <m:e>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𝒏</m:t>
                                  </m:r>
                                </m:e>
                              </m:d>
                            </m:oMath>
                          </a14:m>
                          <a:r>
                            <a:rPr lang="en-US" sz="600" dirty="0">
                              <a:effectLst/>
                            </a:rPr>
                            <a:t> </a:t>
                          </a:r>
                          <a:r>
                            <a:rPr lang="en-US" sz="600" dirty="0" err="1">
                              <a:effectLst/>
                            </a:rPr>
                            <a:t>ასაკობრივ</a:t>
                          </a:r>
                          <a:r>
                            <a:rPr lang="en-US" sz="600" dirty="0">
                              <a:effectLst/>
                            </a:rPr>
                            <a:t> </a:t>
                          </a:r>
                          <a:r>
                            <a:rPr lang="en-US" sz="600" dirty="0" err="1">
                              <a:effectLst/>
                            </a:rPr>
                            <a:t>ჯგუფში</a:t>
                          </a:r>
                          <a:r>
                            <a:rPr lang="en-US" sz="600" dirty="0">
                              <a:effectLst/>
                            </a:rPr>
                            <a:t> </a:t>
                          </a:r>
                          <a:r>
                            <a:rPr lang="en-US" sz="600" dirty="0" err="1">
                              <a:effectLst/>
                            </a:rPr>
                            <a:t>გარდაცვლილთა</a:t>
                          </a:r>
                          <a:r>
                            <a:rPr lang="en-US" sz="600" dirty="0">
                              <a:effectLst/>
                            </a:rPr>
                            <a:t> </a:t>
                          </a:r>
                          <a:r>
                            <a:rPr lang="en-US" sz="600" dirty="0" err="1">
                              <a:effectLst/>
                            </a:rPr>
                            <a:t>რაოდენობა</a:t>
                          </a:r>
                          <a:endParaRPr lang="ka-GE" sz="700" dirty="0">
                            <a:effectLst/>
                          </a:endParaRPr>
                        </a:p>
                        <a:p>
                          <a:pPr>
                            <a:lnSpc>
                              <a:spcPct val="107000"/>
                            </a:lnSpc>
                            <a:spcAft>
                              <a:spcPts val="0"/>
                            </a:spcAft>
                          </a:pPr>
                          <a:r>
                            <a:rPr lang="en-US" sz="600" dirty="0">
                              <a:effectLst/>
                            </a:rPr>
                            <a:t> </a:t>
                          </a:r>
                          <a:endParaRPr lang="ka-GE" sz="700" dirty="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600" i="1">
                                        <a:effectLst/>
                                        <a:latin typeface="Cambria Math" panose="02040503050406030204" pitchFamily="18" charset="0"/>
                                      </a:rPr>
                                    </m:ctrlPr>
                                  </m:sSubPr>
                                  <m:e>
                                    <m:sSub>
                                      <m:sSubPr>
                                        <m:ctrlPr>
                                          <a:rPr lang="ka-GE" sz="600" i="1">
                                            <a:effectLst/>
                                            <a:latin typeface="Cambria Math" panose="02040503050406030204" pitchFamily="18" charset="0"/>
                                          </a:rPr>
                                        </m:ctrlPr>
                                      </m:sSubPr>
                                      <m:e/>
                                      <m:sub>
                                        <m:r>
                                          <a:rPr lang="en-US" sz="600">
                                            <a:effectLst/>
                                            <a:latin typeface="Cambria Math" panose="02040503050406030204" pitchFamily="18" charset="0"/>
                                          </a:rPr>
                                          <m:t>𝒏</m:t>
                                        </m:r>
                                      </m:sub>
                                    </m:sSub>
                                    <m:r>
                                      <a:rPr lang="en-US" sz="600">
                                        <a:effectLst/>
                                        <a:latin typeface="Cambria Math" panose="02040503050406030204" pitchFamily="18" charset="0"/>
                                      </a:rPr>
                                      <m:t>𝒅</m:t>
                                    </m:r>
                                  </m:e>
                                  <m:sub>
                                    <m:r>
                                      <a:rPr lang="en-US" sz="600">
                                        <a:effectLst/>
                                        <a:latin typeface="Cambria Math" panose="02040503050406030204" pitchFamily="18" charset="0"/>
                                      </a:rPr>
                                      <m:t>𝒙</m:t>
                                    </m:r>
                                  </m:sub>
                                </m:sSub>
                              </m:oMath>
                            </m:oMathPara>
                          </a14:m>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14:m>
                            <m:oMath xmlns:m="http://schemas.openxmlformats.org/officeDocument/2006/math">
                              <m:d>
                                <m:dPr>
                                  <m:begChr m:val="["/>
                                  <m:endChr m:val="]"/>
                                  <m:ctrlPr>
                                    <a:rPr lang="ka-GE" sz="600" i="1">
                                      <a:effectLst/>
                                      <a:latin typeface="Cambria Math" panose="02040503050406030204" pitchFamily="18" charset="0"/>
                                    </a:rPr>
                                  </m:ctrlPr>
                                </m:dPr>
                                <m:e>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𝒏</m:t>
                                  </m:r>
                                </m:e>
                              </m:d>
                            </m:oMath>
                          </a14:m>
                          <a:r>
                            <a:rPr lang="en-US" sz="600">
                              <a:effectLst/>
                            </a:rPr>
                            <a:t> ასაკობრივ ჯგუფში სიცოცხლის   ალბათობა</a:t>
                          </a:r>
                          <a:endParaRPr lang="ka-GE" sz="700">
                            <a:effectLst/>
                          </a:endParaRPr>
                        </a:p>
                        <a:p>
                          <a:pPr>
                            <a:lnSpc>
                              <a:spcPct val="107000"/>
                            </a:lnSpc>
                            <a:spcAft>
                              <a:spcPts val="0"/>
                            </a:spcAft>
                          </a:pPr>
                          <a:r>
                            <a:rPr lang="en-US" sz="600">
                              <a:effectLst/>
                            </a:rPr>
                            <a:t> </a:t>
                          </a:r>
                          <a:endParaRPr lang="ka-GE" sz="7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600" i="1">
                                        <a:effectLst/>
                                        <a:latin typeface="Cambria Math" panose="02040503050406030204" pitchFamily="18" charset="0"/>
                                      </a:rPr>
                                    </m:ctrlPr>
                                  </m:sSubPr>
                                  <m:e>
                                    <m:sSub>
                                      <m:sSubPr>
                                        <m:ctrlPr>
                                          <a:rPr lang="ka-GE" sz="600" i="1">
                                            <a:effectLst/>
                                            <a:latin typeface="Cambria Math" panose="02040503050406030204" pitchFamily="18" charset="0"/>
                                          </a:rPr>
                                        </m:ctrlPr>
                                      </m:sSubPr>
                                      <m:e/>
                                      <m:sub>
                                        <m:r>
                                          <a:rPr lang="en-US" sz="600">
                                            <a:effectLst/>
                                            <a:latin typeface="Cambria Math" panose="02040503050406030204" pitchFamily="18" charset="0"/>
                                          </a:rPr>
                                          <m:t>𝒏</m:t>
                                        </m:r>
                                      </m:sub>
                                    </m:sSub>
                                    <m:r>
                                      <a:rPr lang="en-US" sz="600">
                                        <a:effectLst/>
                                        <a:latin typeface="Cambria Math" panose="02040503050406030204" pitchFamily="18" charset="0"/>
                                      </a:rPr>
                                      <m:t>𝒑</m:t>
                                    </m:r>
                                  </m:e>
                                  <m:sub>
                                    <m:r>
                                      <a:rPr lang="en-US" sz="600">
                                        <a:effectLst/>
                                        <a:latin typeface="Cambria Math" panose="02040503050406030204" pitchFamily="18" charset="0"/>
                                      </a:rPr>
                                      <m:t>𝒙</m:t>
                                    </m:r>
                                  </m:sub>
                                </m:sSub>
                              </m:oMath>
                            </m:oMathPara>
                          </a14:m>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14:m>
                            <m:oMath xmlns:m="http://schemas.openxmlformats.org/officeDocument/2006/math">
                              <m:d>
                                <m:dPr>
                                  <m:begChr m:val="["/>
                                  <m:endChr m:val="]"/>
                                  <m:ctrlPr>
                                    <a:rPr lang="ka-GE" sz="600" i="1">
                                      <a:effectLst/>
                                      <a:latin typeface="Cambria Math" panose="02040503050406030204" pitchFamily="18" charset="0"/>
                                    </a:rPr>
                                  </m:ctrlPr>
                                </m:dPr>
                                <m:e>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𝒏</m:t>
                                  </m:r>
                                </m:e>
                              </m:d>
                            </m:oMath>
                          </a14:m>
                          <a:r>
                            <a:rPr lang="en-US" sz="600">
                              <a:effectLst/>
                            </a:rPr>
                            <a:t> ასაკობრივ ჯგუფში გარდაცვალების ალბათობა</a:t>
                          </a:r>
                          <a:endParaRPr lang="ka-GE" sz="700">
                            <a:effectLst/>
                          </a:endParaRPr>
                        </a:p>
                        <a:p>
                          <a:pPr>
                            <a:lnSpc>
                              <a:spcPct val="107000"/>
                            </a:lnSpc>
                            <a:spcAft>
                              <a:spcPts val="0"/>
                            </a:spcAft>
                          </a:pPr>
                          <a:r>
                            <a:rPr lang="en-US" sz="600">
                              <a:effectLst/>
                            </a:rPr>
                            <a:t> </a:t>
                          </a:r>
                          <a:endParaRPr lang="ka-GE" sz="7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600" i="1">
                                        <a:effectLst/>
                                        <a:latin typeface="Cambria Math" panose="02040503050406030204" pitchFamily="18" charset="0"/>
                                      </a:rPr>
                                    </m:ctrlPr>
                                  </m:sSubPr>
                                  <m:e>
                                    <m:sSub>
                                      <m:sSubPr>
                                        <m:ctrlPr>
                                          <a:rPr lang="ka-GE" sz="600" i="1">
                                            <a:effectLst/>
                                            <a:latin typeface="Cambria Math" panose="02040503050406030204" pitchFamily="18" charset="0"/>
                                          </a:rPr>
                                        </m:ctrlPr>
                                      </m:sSubPr>
                                      <m:e/>
                                      <m:sub>
                                        <m:r>
                                          <a:rPr lang="en-US" sz="600">
                                            <a:effectLst/>
                                            <a:latin typeface="Cambria Math" panose="02040503050406030204" pitchFamily="18" charset="0"/>
                                          </a:rPr>
                                          <m:t>𝒏</m:t>
                                        </m:r>
                                      </m:sub>
                                    </m:sSub>
                                    <m:r>
                                      <a:rPr lang="en-US" sz="600">
                                        <a:effectLst/>
                                        <a:latin typeface="Cambria Math" panose="02040503050406030204" pitchFamily="18" charset="0"/>
                                      </a:rPr>
                                      <m:t>𝒒</m:t>
                                    </m:r>
                                  </m:e>
                                  <m:sub>
                                    <m:r>
                                      <a:rPr lang="en-US" sz="600">
                                        <a:effectLst/>
                                        <a:latin typeface="Cambria Math" panose="02040503050406030204" pitchFamily="18" charset="0"/>
                                      </a:rPr>
                                      <m:t>𝒙</m:t>
                                    </m:r>
                                  </m:sub>
                                </m:sSub>
                              </m:oMath>
                            </m:oMathPara>
                          </a14:m>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14:m>
                            <m:oMath xmlns:m="http://schemas.openxmlformats.org/officeDocument/2006/math">
                              <m:d>
                                <m:dPr>
                                  <m:begChr m:val="["/>
                                  <m:endChr m:val="]"/>
                                  <m:ctrlPr>
                                    <a:rPr lang="ka-GE" sz="600" i="1">
                                      <a:effectLst/>
                                      <a:latin typeface="Cambria Math" panose="02040503050406030204" pitchFamily="18" charset="0"/>
                                    </a:rPr>
                                  </m:ctrlPr>
                                </m:dPr>
                                <m:e>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𝒙</m:t>
                                  </m:r>
                                  <m:r>
                                    <a:rPr lang="en-US" sz="600">
                                      <a:effectLst/>
                                      <a:latin typeface="Cambria Math" panose="02040503050406030204" pitchFamily="18" charset="0"/>
                                    </a:rPr>
                                    <m:t>+</m:t>
                                  </m:r>
                                  <m:r>
                                    <a:rPr lang="en-US" sz="600">
                                      <a:effectLst/>
                                      <a:latin typeface="Cambria Math" panose="02040503050406030204" pitchFamily="18" charset="0"/>
                                    </a:rPr>
                                    <m:t>𝒏</m:t>
                                  </m:r>
                                </m:e>
                              </m:d>
                            </m:oMath>
                          </a14:m>
                          <a:r>
                            <a:rPr lang="en-US" sz="600">
                              <a:effectLst/>
                            </a:rPr>
                            <a:t> ასაკობრივ ჯგუფში ნაცხოვრები ადამიან წელიწადი</a:t>
                          </a:r>
                          <a:endParaRPr lang="ka-GE" sz="7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600" i="1">
                                        <a:effectLst/>
                                        <a:latin typeface="Cambria Math" panose="02040503050406030204" pitchFamily="18" charset="0"/>
                                      </a:rPr>
                                    </m:ctrlPr>
                                  </m:sSubPr>
                                  <m:e>
                                    <m:sSub>
                                      <m:sSubPr>
                                        <m:ctrlPr>
                                          <a:rPr lang="ka-GE" sz="600" i="1">
                                            <a:effectLst/>
                                            <a:latin typeface="Cambria Math" panose="02040503050406030204" pitchFamily="18" charset="0"/>
                                          </a:rPr>
                                        </m:ctrlPr>
                                      </m:sSubPr>
                                      <m:e/>
                                      <m:sub>
                                        <m:r>
                                          <a:rPr lang="en-US" sz="600">
                                            <a:effectLst/>
                                            <a:latin typeface="Cambria Math" panose="02040503050406030204" pitchFamily="18" charset="0"/>
                                          </a:rPr>
                                          <m:t>𝒏</m:t>
                                        </m:r>
                                      </m:sub>
                                    </m:sSub>
                                    <m:r>
                                      <a:rPr lang="en-US" sz="600">
                                        <a:effectLst/>
                                        <a:latin typeface="Cambria Math" panose="02040503050406030204" pitchFamily="18" charset="0"/>
                                      </a:rPr>
                                      <m:t>𝑳</m:t>
                                    </m:r>
                                  </m:e>
                                  <m:sub>
                                    <m:r>
                                      <a:rPr lang="en-US" sz="600">
                                        <a:effectLst/>
                                        <a:latin typeface="Cambria Math" panose="02040503050406030204" pitchFamily="18" charset="0"/>
                                      </a:rPr>
                                      <m:t>𝒙</m:t>
                                    </m:r>
                                  </m:sub>
                                </m:sSub>
                              </m:oMath>
                            </m:oMathPara>
                          </a14:m>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14:m>
                            <m:oMath xmlns:m="http://schemas.openxmlformats.org/officeDocument/2006/math">
                              <m:r>
                                <a:rPr lang="en-US" sz="600">
                                  <a:effectLst/>
                                  <a:latin typeface="Cambria Math" panose="02040503050406030204" pitchFamily="18" charset="0"/>
                                </a:rPr>
                                <m:t>𝒙</m:t>
                              </m:r>
                            </m:oMath>
                          </a14:m>
                          <a:r>
                            <a:rPr lang="en-US" sz="600">
                              <a:effectLst/>
                            </a:rPr>
                            <a:t> ასაკს ზემოთ ნაცხოვრები ადამიან-წელიწად</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nSpc>
                              <a:spcPct val="107000"/>
                            </a:lnSpc>
                            <a:spcAft>
                              <a:spcPts val="0"/>
                            </a:spcAft>
                          </a:pPr>
                          <a14:m>
                            <m:oMath xmlns:m="http://schemas.openxmlformats.org/officeDocument/2006/math">
                              <m:r>
                                <a:rPr lang="en-US" sz="600">
                                  <a:effectLst/>
                                  <a:latin typeface="Cambria Math" panose="02040503050406030204" pitchFamily="18" charset="0"/>
                                </a:rPr>
                                <m:t>𝒙</m:t>
                              </m:r>
                            </m:oMath>
                          </a14:m>
                          <a:r>
                            <a:rPr lang="en-US" sz="600" dirty="0">
                              <a:effectLst/>
                            </a:rPr>
                            <a:t> </a:t>
                          </a:r>
                          <a:r>
                            <a:rPr lang="en-US" sz="600" dirty="0" err="1">
                              <a:effectLst/>
                            </a:rPr>
                            <a:t>ასაკს</a:t>
                          </a:r>
                          <a:r>
                            <a:rPr lang="en-US" sz="600" dirty="0">
                              <a:effectLst/>
                            </a:rPr>
                            <a:t> </a:t>
                          </a:r>
                          <a:r>
                            <a:rPr lang="en-US" sz="600" dirty="0" err="1">
                              <a:effectLst/>
                            </a:rPr>
                            <a:t>მიღწეულ</a:t>
                          </a:r>
                          <a:r>
                            <a:rPr lang="en-US" sz="600" dirty="0">
                              <a:effectLst/>
                            </a:rPr>
                            <a:t> </a:t>
                          </a:r>
                          <a:r>
                            <a:rPr lang="en-US" sz="600" dirty="0" err="1">
                              <a:effectLst/>
                            </a:rPr>
                            <a:t>ადამიანთა</a:t>
                          </a:r>
                          <a:r>
                            <a:rPr lang="en-US" sz="600" dirty="0">
                              <a:effectLst/>
                            </a:rPr>
                            <a:t> </a:t>
                          </a:r>
                          <a:r>
                            <a:rPr lang="en-US" sz="600" dirty="0" err="1">
                              <a:effectLst/>
                            </a:rPr>
                            <a:t>მოსალოდნელი</a:t>
                          </a:r>
                          <a:r>
                            <a:rPr lang="en-US" sz="600" dirty="0">
                              <a:effectLst/>
                            </a:rPr>
                            <a:t> </a:t>
                          </a:r>
                          <a:r>
                            <a:rPr lang="en-US" sz="600" dirty="0" err="1">
                              <a:effectLst/>
                            </a:rPr>
                            <a:t>სიცოცხლის</a:t>
                          </a:r>
                          <a:r>
                            <a:rPr lang="en-US" sz="600" dirty="0">
                              <a:effectLst/>
                            </a:rPr>
                            <a:t> </a:t>
                          </a:r>
                          <a:r>
                            <a:rPr lang="en-US" sz="600" dirty="0" err="1">
                              <a:effectLst/>
                            </a:rPr>
                            <a:t>საშუალი</a:t>
                          </a:r>
                          <a:r>
                            <a:rPr lang="en-US" sz="600" dirty="0">
                              <a:effectLst/>
                            </a:rPr>
                            <a:t> </a:t>
                          </a:r>
                          <a:r>
                            <a:rPr lang="en-US" sz="600" dirty="0" err="1">
                              <a:effectLst/>
                            </a:rPr>
                            <a:t>ხანგრძლიობა</a:t>
                          </a:r>
                          <a:endParaRPr lang="ka-GE" sz="700" dirty="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Sup>
                                  <m:sSubSupPr>
                                    <m:ctrlPr>
                                      <a:rPr lang="ka-GE" sz="600" i="1">
                                        <a:effectLst/>
                                        <a:latin typeface="Cambria Math" panose="02040503050406030204" pitchFamily="18" charset="0"/>
                                      </a:rPr>
                                    </m:ctrlPr>
                                  </m:sSubSupPr>
                                  <m:e>
                                    <m:r>
                                      <a:rPr lang="en-US" sz="600">
                                        <a:effectLst/>
                                        <a:latin typeface="Cambria Math" panose="02040503050406030204" pitchFamily="18" charset="0"/>
                                      </a:rPr>
                                      <m:t>𝒆</m:t>
                                    </m:r>
                                  </m:e>
                                  <m:sub>
                                    <m:r>
                                      <a:rPr lang="en-US" sz="600">
                                        <a:effectLst/>
                                        <a:latin typeface="Cambria Math" panose="02040503050406030204" pitchFamily="18" charset="0"/>
                                      </a:rPr>
                                      <m:t>𝒙</m:t>
                                    </m:r>
                                  </m:sub>
                                  <m:sup>
                                    <m:r>
                                      <a:rPr lang="en-US" sz="600">
                                        <a:effectLst/>
                                        <a:latin typeface="Cambria Math" panose="02040503050406030204" pitchFamily="18" charset="0"/>
                                      </a:rPr>
                                      <m:t>𝟎</m:t>
                                    </m:r>
                                  </m:sup>
                                </m:sSubSup>
                                <m:r>
                                  <a:rPr lang="en-US" sz="600">
                                    <a:effectLst/>
                                    <a:latin typeface="Cambria Math" panose="02040503050406030204" pitchFamily="18" charset="0"/>
                                  </a:rPr>
                                  <m:t>=</m:t>
                                </m:r>
                                <m:f>
                                  <m:fPr>
                                    <m:type m:val="lin"/>
                                    <m:ctrlPr>
                                      <a:rPr lang="ka-GE" sz="600" i="1">
                                        <a:effectLst/>
                                        <a:latin typeface="Cambria Math" panose="02040503050406030204" pitchFamily="18" charset="0"/>
                                      </a:rPr>
                                    </m:ctrlPr>
                                  </m:fPr>
                                  <m:num>
                                    <m:sSub>
                                      <m:sSubPr>
                                        <m:ctrlPr>
                                          <a:rPr lang="ka-GE" sz="600" i="1">
                                            <a:effectLst/>
                                            <a:latin typeface="Cambria Math" panose="02040503050406030204" pitchFamily="18" charset="0"/>
                                          </a:rPr>
                                        </m:ctrlPr>
                                      </m:sSubPr>
                                      <m:e>
                                        <m:r>
                                          <a:rPr lang="en-US" sz="600">
                                            <a:effectLst/>
                                            <a:latin typeface="Cambria Math" panose="02040503050406030204" pitchFamily="18" charset="0"/>
                                          </a:rPr>
                                          <m:t>𝑻</m:t>
                                        </m:r>
                                      </m:e>
                                      <m:sub>
                                        <m:r>
                                          <a:rPr lang="en-US" sz="600">
                                            <a:effectLst/>
                                            <a:latin typeface="Cambria Math" panose="02040503050406030204" pitchFamily="18" charset="0"/>
                                          </a:rPr>
                                          <m:t>𝒙</m:t>
                                        </m:r>
                                      </m:sub>
                                    </m:sSub>
                                  </m:num>
                                  <m:den>
                                    <m:sSub>
                                      <m:sSubPr>
                                        <m:ctrlPr>
                                          <a:rPr lang="ka-GE" sz="600" i="1">
                                            <a:effectLst/>
                                            <a:latin typeface="Cambria Math" panose="02040503050406030204" pitchFamily="18" charset="0"/>
                                          </a:rPr>
                                        </m:ctrlPr>
                                      </m:sSubPr>
                                      <m:e>
                                        <m:r>
                                          <a:rPr lang="en-US" sz="600">
                                            <a:effectLst/>
                                            <a:latin typeface="Cambria Math" panose="02040503050406030204" pitchFamily="18" charset="0"/>
                                          </a:rPr>
                                          <m:t>𝒍</m:t>
                                        </m:r>
                                      </m:e>
                                      <m:sub>
                                        <m:r>
                                          <a:rPr lang="en-US" sz="600">
                                            <a:effectLst/>
                                            <a:latin typeface="Cambria Math" panose="02040503050406030204" pitchFamily="18" charset="0"/>
                                          </a:rPr>
                                          <m:t>𝒙</m:t>
                                        </m:r>
                                      </m:sub>
                                    </m:sSub>
                                  </m:den>
                                </m:f>
                              </m:oMath>
                            </m:oMathPara>
                          </a14:m>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nSpc>
                              <a:spcPct val="150000"/>
                            </a:lnSpc>
                            <a:spcAft>
                              <a:spcPts val="0"/>
                            </a:spcAft>
                          </a:pPr>
                          <a:r>
                            <a:rPr lang="en-US" sz="600">
                              <a:effectLst/>
                            </a:rPr>
                            <a:t>     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1000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0.958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979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67075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67.08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958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0.988518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0.011482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3810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66096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68.99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947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0.99472</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0.00528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4722.5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62286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65.77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10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3</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0.996815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0.003185</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4702.5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57564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61.11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939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0.99361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0.00639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4680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52861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56.3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20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933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0.991426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0.008574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4645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48181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51.64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0.989189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0.010811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4600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43536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47.07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30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915</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0.986885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0.013115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4545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38936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42.55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35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903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0.983389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0.016611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4477.5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34391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38.09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40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888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0.978604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0.021396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4392.5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29914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33.69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45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869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0.970081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0.029919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4280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25521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29.37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50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843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0.958482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0.041518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4127.5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21241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25.2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55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808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0.938119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0.061881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3915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17114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21.18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60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758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70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0.907652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0.092348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3615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13199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17.41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65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688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0.860465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0.139535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3200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9583.7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13.93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70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592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123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0.79223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0.20777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2652.5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6383.7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10.78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0.697228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0.302772</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1990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3731.2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7.956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80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327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141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0.568807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0.431193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932.5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1741.2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5.325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nSpc>
                              <a:spcPct val="150000"/>
                            </a:lnSpc>
                            <a:spcAft>
                              <a:spcPts val="0"/>
                            </a:spcAft>
                          </a:pPr>
                          <a:r>
                            <a:rPr lang="en-US" sz="600">
                              <a:effectLst/>
                            </a:rPr>
                            <a:t>85+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186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186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808.7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808.7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4.348</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bl>
              </a:graphicData>
            </a:graphic>
          </p:graphicFrame>
        </mc:Choice>
        <mc:Fallback xmlns="">
          <p:graphicFrame>
            <p:nvGraphicFramePr>
              <p:cNvPr id="2" name="ცხრილი 1"/>
              <p:cNvGraphicFramePr>
                <a:graphicFrameLocks noGrp="1"/>
              </p:cNvGraphicFramePr>
              <p:nvPr>
                <p:extLst>
                  <p:ext uri="{D42A27DB-BD31-4B8C-83A1-F6EECF244321}">
                    <p14:modId xmlns:p14="http://schemas.microsoft.com/office/powerpoint/2010/main" val="2471761105"/>
                  </p:ext>
                </p:extLst>
              </p:nvPr>
            </p:nvGraphicFramePr>
            <p:xfrm>
              <a:off x="2594920" y="1235669"/>
              <a:ext cx="8453382" cy="5280459"/>
            </p:xfrm>
            <a:graphic>
              <a:graphicData uri="http://schemas.openxmlformats.org/drawingml/2006/table">
                <a:tbl>
                  <a:tblPr firstRow="1" firstCol="1" bandRow="1">
                    <a:tableStyleId>{5C22544A-7EE6-4342-B048-85BDC9FD1C3A}</a:tableStyleId>
                  </a:tblPr>
                  <a:tblGrid>
                    <a:gridCol w="543784"/>
                    <a:gridCol w="1034603"/>
                    <a:gridCol w="1144950"/>
                    <a:gridCol w="1121998"/>
                    <a:gridCol w="1283543"/>
                    <a:gridCol w="1005473"/>
                    <a:gridCol w="1069915"/>
                    <a:gridCol w="1249116"/>
                  </a:tblGrid>
                  <a:tr h="1477723">
                    <a:tc>
                      <a:txBody>
                        <a:bodyPr/>
                        <a:lstStyle/>
                        <a:p>
                          <a:endParaRPr lang="ka-GE"/>
                        </a:p>
                      </a:txBody>
                      <a:tcPr marL="44189" marR="44189" marT="0" marB="0">
                        <a:blipFill rotWithShape="0">
                          <a:blip r:embed="rId2"/>
                          <a:stretch>
                            <a:fillRect l="-1124" t="-1646" r="-1464045" b="-258025"/>
                          </a:stretch>
                        </a:blipFill>
                      </a:tcPr>
                    </a:tc>
                    <a:tc>
                      <a:txBody>
                        <a:bodyPr/>
                        <a:lstStyle/>
                        <a:p>
                          <a:endParaRPr lang="ka-GE"/>
                        </a:p>
                      </a:txBody>
                      <a:tcPr marL="44189" marR="44189" marT="0" marB="0">
                        <a:blipFill rotWithShape="0">
                          <a:blip r:embed="rId2"/>
                          <a:stretch>
                            <a:fillRect l="-52941" t="-1646" r="-666471" b="-258025"/>
                          </a:stretch>
                        </a:blipFill>
                      </a:tcPr>
                    </a:tc>
                    <a:tc>
                      <a:txBody>
                        <a:bodyPr/>
                        <a:lstStyle/>
                        <a:p>
                          <a:endParaRPr lang="ka-GE"/>
                        </a:p>
                      </a:txBody>
                      <a:tcPr marL="44189" marR="44189" marT="0" marB="0">
                        <a:blipFill rotWithShape="0">
                          <a:blip r:embed="rId2"/>
                          <a:stretch>
                            <a:fillRect l="-138298" t="-1646" r="-502660" b="-258025"/>
                          </a:stretch>
                        </a:blipFill>
                      </a:tcPr>
                    </a:tc>
                    <a:tc>
                      <a:txBody>
                        <a:bodyPr/>
                        <a:lstStyle/>
                        <a:p>
                          <a:endParaRPr lang="ka-GE"/>
                        </a:p>
                      </a:txBody>
                      <a:tcPr marL="44189" marR="44189" marT="0" marB="0">
                        <a:blipFill rotWithShape="0">
                          <a:blip r:embed="rId2"/>
                          <a:stretch>
                            <a:fillRect l="-243478" t="-1646" r="-413587" b="-258025"/>
                          </a:stretch>
                        </a:blipFill>
                      </a:tcPr>
                    </a:tc>
                    <a:tc>
                      <a:txBody>
                        <a:bodyPr/>
                        <a:lstStyle/>
                        <a:p>
                          <a:endParaRPr lang="ka-GE"/>
                        </a:p>
                      </a:txBody>
                      <a:tcPr marL="44189" marR="44189" marT="0" marB="0">
                        <a:blipFill rotWithShape="0">
                          <a:blip r:embed="rId2"/>
                          <a:stretch>
                            <a:fillRect l="-299526" t="-1646" r="-260664" b="-258025"/>
                          </a:stretch>
                        </a:blipFill>
                      </a:tcPr>
                    </a:tc>
                    <a:tc>
                      <a:txBody>
                        <a:bodyPr/>
                        <a:lstStyle/>
                        <a:p>
                          <a:endParaRPr lang="ka-GE"/>
                        </a:p>
                      </a:txBody>
                      <a:tcPr marL="44189" marR="44189" marT="0" marB="0">
                        <a:blipFill rotWithShape="0">
                          <a:blip r:embed="rId2"/>
                          <a:stretch>
                            <a:fillRect l="-510909" t="-1646" r="-233333" b="-258025"/>
                          </a:stretch>
                        </a:blipFill>
                      </a:tcPr>
                    </a:tc>
                    <a:tc>
                      <a:txBody>
                        <a:bodyPr/>
                        <a:lstStyle/>
                        <a:p>
                          <a:endParaRPr lang="ka-GE"/>
                        </a:p>
                      </a:txBody>
                      <a:tcPr marL="44189" marR="44189" marT="0" marB="0">
                        <a:blipFill rotWithShape="0">
                          <a:blip r:embed="rId2"/>
                          <a:stretch>
                            <a:fillRect l="-572727" t="-1646" r="-118750" b="-258025"/>
                          </a:stretch>
                        </a:blipFill>
                      </a:tcPr>
                    </a:tc>
                    <a:tc>
                      <a:txBody>
                        <a:bodyPr/>
                        <a:lstStyle/>
                        <a:p>
                          <a:endParaRPr lang="ka-GE"/>
                        </a:p>
                      </a:txBody>
                      <a:tcPr marL="44189" marR="44189" marT="0" marB="0">
                        <a:blipFill rotWithShape="0">
                          <a:blip r:embed="rId2"/>
                          <a:stretch>
                            <a:fillRect l="-577561" t="-1646" r="-1951" b="-258025"/>
                          </a:stretch>
                        </a:blipFill>
                      </a:tcPr>
                    </a:tc>
                  </a:tr>
                  <a:tr h="200144">
                    <a:tc>
                      <a:txBody>
                        <a:bodyPr/>
                        <a:lstStyle/>
                        <a:p>
                          <a:pPr>
                            <a:lnSpc>
                              <a:spcPct val="150000"/>
                            </a:lnSpc>
                            <a:spcAft>
                              <a:spcPts val="0"/>
                            </a:spcAft>
                          </a:pPr>
                          <a:r>
                            <a:rPr lang="en-US" sz="600">
                              <a:effectLst/>
                            </a:rPr>
                            <a:t>     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1000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0.958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979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67075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67.08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958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0.988518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0.011482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3810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66096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68.99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947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0.99472</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0.00528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4722.5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62286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65.77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10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3</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0.996815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0.003185</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4702.5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57564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61.11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939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0.99361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0.00639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4680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52861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56.3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20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933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0.991426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0.008574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4645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48181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51.64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0.989189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0.010811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4600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43536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47.07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30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915</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0.986885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0.013115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4545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38936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42.55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35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903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0.983389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0.016611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4477.5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34391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38.09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40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888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0.978604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0.021396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4392.5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29914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33.69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45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869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0.970081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0.029919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4280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25521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29.37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50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843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0.958482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0.041518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4127.5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21241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25.2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55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808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0.938119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0.061881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3915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17114</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21.18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60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758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70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0.907652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0.092348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3615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13199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17.41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65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688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0.860465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0.139535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3200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9583.7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13.93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70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592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123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0.79223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0.20777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2652.5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6383.7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10.78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75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469</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142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0.697228</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0.302772</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1990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3731.2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7.956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gn="r">
                            <a:lnSpc>
                              <a:spcPct val="150000"/>
                            </a:lnSpc>
                            <a:spcAft>
                              <a:spcPts val="0"/>
                            </a:spcAft>
                          </a:pPr>
                          <a:r>
                            <a:rPr lang="en-US" sz="600">
                              <a:effectLst/>
                            </a:rPr>
                            <a:t>80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327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141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0.568807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0.431193</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932.5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1741.2</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5.325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r h="200144">
                    <a:tc>
                      <a:txBody>
                        <a:bodyPr/>
                        <a:lstStyle/>
                        <a:p>
                          <a:pPr>
                            <a:lnSpc>
                              <a:spcPct val="150000"/>
                            </a:lnSpc>
                            <a:spcAft>
                              <a:spcPts val="0"/>
                            </a:spcAft>
                          </a:pPr>
                          <a:r>
                            <a:rPr lang="en-US" sz="600">
                              <a:effectLst/>
                            </a:rPr>
                            <a:t>85+</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186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186</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0</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1</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808.7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a:effectLst/>
                            </a:rPr>
                            <a:t>808.7</a:t>
                          </a:r>
                          <a:endParaRPr lang="ka-GE" sz="70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c>
                      <a:txBody>
                        <a:bodyPr/>
                        <a:lstStyle/>
                        <a:p>
                          <a:pPr algn="r">
                            <a:lnSpc>
                              <a:spcPct val="150000"/>
                            </a:lnSpc>
                            <a:spcAft>
                              <a:spcPts val="0"/>
                            </a:spcAft>
                          </a:pPr>
                          <a:r>
                            <a:rPr lang="en-US" sz="600" dirty="0">
                              <a:effectLst/>
                            </a:rPr>
                            <a:t>4.348</a:t>
                          </a:r>
                          <a:endParaRPr lang="ka-GE" sz="700" dirty="0">
                            <a:effectLst/>
                            <a:latin typeface="Sylfaen" panose="010A0502050306030303" pitchFamily="18" charset="0"/>
                            <a:ea typeface="Sylfaen" panose="010A0502050306030303" pitchFamily="18" charset="0"/>
                            <a:cs typeface="Times New Roman" panose="02020603050405020304" pitchFamily="18" charset="0"/>
                          </a:endParaRPr>
                        </a:p>
                      </a:txBody>
                      <a:tcPr marL="44189" marR="44189" marT="0" marB="0"/>
                    </a:tc>
                  </a:tr>
                </a:tbl>
              </a:graphicData>
            </a:graphic>
          </p:graphicFrame>
        </mc:Fallback>
      </mc:AlternateContent>
      <p:sp>
        <p:nvSpPr>
          <p:cNvPr id="3" name="Rectangle 1"/>
          <p:cNvSpPr>
            <a:spLocks noChangeArrowheads="1"/>
          </p:cNvSpPr>
          <p:nvPr/>
        </p:nvSpPr>
        <p:spPr bwMode="auto">
          <a:xfrm>
            <a:off x="2818550" y="642493"/>
            <a:ext cx="82463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მოკვდაობის ცხრილი (1960 წ.)	</a:t>
            </a:r>
            <a:r>
              <a:rPr kumimoji="0" lang="ru-RU"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                                                       </a:t>
            </a: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                            </a:t>
            </a:r>
            <a:r>
              <a:rPr kumimoji="0" lang="ru-RU"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 </a:t>
            </a: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                     ცხრილი</a:t>
            </a:r>
            <a:r>
              <a:rPr kumimoji="0" lang="ru-RU"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№1</a:t>
            </a:r>
            <a:endParaRPr kumimoji="0" lang="ka-GE"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a-G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4216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ცხრილი 1"/>
              <p:cNvGraphicFramePr>
                <a:graphicFrameLocks noGrp="1"/>
              </p:cNvGraphicFramePr>
              <p:nvPr>
                <p:extLst>
                  <p:ext uri="{D42A27DB-BD31-4B8C-83A1-F6EECF244321}">
                    <p14:modId xmlns:p14="http://schemas.microsoft.com/office/powerpoint/2010/main" val="3155449041"/>
                  </p:ext>
                </p:extLst>
              </p:nvPr>
            </p:nvGraphicFramePr>
            <p:xfrm>
              <a:off x="2479590" y="2207745"/>
              <a:ext cx="8130745" cy="4160539"/>
            </p:xfrm>
            <a:graphic>
              <a:graphicData uri="http://schemas.openxmlformats.org/drawingml/2006/table">
                <a:tbl>
                  <a:tblPr firstRow="1" firstCol="1" bandRow="1">
                    <a:tableStyleId>{5C22544A-7EE6-4342-B048-85BDC9FD1C3A}</a:tableStyleId>
                  </a:tblPr>
                  <a:tblGrid>
                    <a:gridCol w="1013695"/>
                    <a:gridCol w="1013695"/>
                    <a:gridCol w="1013695"/>
                    <a:gridCol w="1112508"/>
                    <a:gridCol w="1112508"/>
                    <a:gridCol w="876068"/>
                    <a:gridCol w="876068"/>
                    <a:gridCol w="1112508"/>
                  </a:tblGrid>
                  <a:tr h="304299">
                    <a:tc>
                      <a:txBody>
                        <a:bodyPr/>
                        <a:lstStyle/>
                        <a:p>
                          <a:pPr>
                            <a:lnSpc>
                              <a:spcPct val="107000"/>
                            </a:lnSpc>
                            <a:spcAft>
                              <a:spcPts val="0"/>
                            </a:spcAft>
                          </a:pPr>
                          <a:r>
                            <a:rPr lang="ka-GE" sz="800" dirty="0">
                              <a:effectLst/>
                            </a:rPr>
                            <a:t> </a:t>
                          </a:r>
                          <a:endParaRPr lang="ka-GE" sz="900" dirty="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r>
                                  <a:rPr lang="ka-GE" sz="800">
                                    <a:effectLst/>
                                    <a:latin typeface="Cambria Math" panose="02040503050406030204" pitchFamily="18" charset="0"/>
                                  </a:rPr>
                                  <m:t>𝒙</m:t>
                                </m:r>
                              </m:oMath>
                            </m:oMathPara>
                          </a14:m>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a:effectLst/>
                            </a:rPr>
                            <a:t> </a:t>
                          </a:r>
                          <a:endParaRPr lang="ka-GE" sz="9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r>
                                      <a:rPr lang="ka-GE" sz="800">
                                        <a:effectLst/>
                                        <a:latin typeface="Cambria Math" panose="02040503050406030204" pitchFamily="18" charset="0"/>
                                      </a:rPr>
                                      <m:t>𝒍</m:t>
                                    </m:r>
                                  </m:e>
                                  <m:sub>
                                    <m:r>
                                      <a:rPr lang="ka-GE"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a:effectLst/>
                            </a:rPr>
                            <a:t> </a:t>
                          </a:r>
                          <a:endParaRPr lang="ka-GE" sz="9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ka-GE" sz="800">
                                            <a:effectLst/>
                                            <a:latin typeface="Cambria Math" panose="02040503050406030204" pitchFamily="18" charset="0"/>
                                          </a:rPr>
                                          <m:t>𝒏</m:t>
                                        </m:r>
                                      </m:sub>
                                    </m:sSub>
                                    <m:r>
                                      <a:rPr lang="ka-GE" sz="800">
                                        <a:effectLst/>
                                        <a:latin typeface="Cambria Math" panose="02040503050406030204" pitchFamily="18" charset="0"/>
                                      </a:rPr>
                                      <m:t>𝒅</m:t>
                                    </m:r>
                                  </m:e>
                                  <m:sub>
                                    <m:r>
                                      <a:rPr lang="ka-GE"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a:effectLst/>
                            </a:rPr>
                            <a:t> </a:t>
                          </a:r>
                          <a:endParaRPr lang="ka-GE" sz="9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ka-GE" sz="800">
                                            <a:effectLst/>
                                            <a:latin typeface="Cambria Math" panose="02040503050406030204" pitchFamily="18" charset="0"/>
                                          </a:rPr>
                                          <m:t>𝒏</m:t>
                                        </m:r>
                                      </m:sub>
                                    </m:sSub>
                                    <m:r>
                                      <a:rPr lang="ka-GE" sz="800">
                                        <a:effectLst/>
                                        <a:latin typeface="Cambria Math" panose="02040503050406030204" pitchFamily="18" charset="0"/>
                                      </a:rPr>
                                      <m:t>𝒑</m:t>
                                    </m:r>
                                  </m:e>
                                  <m:sub>
                                    <m:r>
                                      <a:rPr lang="ka-GE"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dirty="0">
                              <a:effectLst/>
                            </a:rPr>
                            <a:t> </a:t>
                          </a:r>
                          <a:endParaRPr lang="ka-GE" sz="900" dirty="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ka-GE" sz="800">
                                            <a:effectLst/>
                                            <a:latin typeface="Cambria Math" panose="02040503050406030204" pitchFamily="18" charset="0"/>
                                          </a:rPr>
                                          <m:t>𝒏</m:t>
                                        </m:r>
                                      </m:sub>
                                    </m:sSub>
                                    <m:r>
                                      <a:rPr lang="ka-GE" sz="800">
                                        <a:effectLst/>
                                        <a:latin typeface="Cambria Math" panose="02040503050406030204" pitchFamily="18" charset="0"/>
                                      </a:rPr>
                                      <m:t>𝒒</m:t>
                                    </m:r>
                                  </m:e>
                                  <m:sub>
                                    <m:r>
                                      <a:rPr lang="ka-GE" sz="800">
                                        <a:effectLst/>
                                        <a:latin typeface="Cambria Math" panose="02040503050406030204" pitchFamily="18" charset="0"/>
                                      </a:rPr>
                                      <m:t>𝒙</m:t>
                                    </m:r>
                                  </m:sub>
                                </m:sSub>
                              </m:oMath>
                            </m:oMathPara>
                          </a14:m>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a:effectLst/>
                            </a:rPr>
                            <a:t> </a:t>
                          </a:r>
                          <a:endParaRPr lang="ka-GE" sz="9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ka-GE" sz="800">
                                            <a:effectLst/>
                                            <a:latin typeface="Cambria Math" panose="02040503050406030204" pitchFamily="18" charset="0"/>
                                          </a:rPr>
                                          <m:t>𝒏</m:t>
                                        </m:r>
                                      </m:sub>
                                    </m:sSub>
                                    <m:r>
                                      <a:rPr lang="ka-GE" sz="800">
                                        <a:effectLst/>
                                        <a:latin typeface="Cambria Math" panose="02040503050406030204" pitchFamily="18" charset="0"/>
                                      </a:rPr>
                                      <m:t>𝑳</m:t>
                                    </m:r>
                                  </m:e>
                                  <m:sub>
                                    <m:r>
                                      <a:rPr lang="ka-GE"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a:effectLst/>
                            </a:rPr>
                            <a:t> </a:t>
                          </a:r>
                          <a:endParaRPr lang="ka-GE" sz="9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r>
                                      <a:rPr lang="ka-GE" sz="800">
                                        <a:effectLst/>
                                        <a:latin typeface="Cambria Math" panose="02040503050406030204" pitchFamily="18" charset="0"/>
                                      </a:rPr>
                                      <m:t>𝑻</m:t>
                                    </m:r>
                                  </m:e>
                                  <m:sub>
                                    <m:r>
                                      <a:rPr lang="ka-GE"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nSpc>
                              <a:spcPct val="107000"/>
                            </a:lnSpc>
                            <a:spcAft>
                              <a:spcPts val="0"/>
                            </a:spcAft>
                          </a:pPr>
                          <a:r>
                            <a:rPr lang="ka-GE" sz="800">
                              <a:effectLst/>
                            </a:rPr>
                            <a:t> </a:t>
                          </a:r>
                          <a:endParaRPr lang="ka-GE" sz="900">
                            <a:effectLst/>
                          </a:endParaRPr>
                        </a:p>
                        <a:p>
                          <a:pPr>
                            <a:lnSpc>
                              <a:spcPct val="107000"/>
                            </a:lnSpc>
                            <a:spcAft>
                              <a:spcPts val="0"/>
                            </a:spcAft>
                          </a:pPr>
                          <a14:m>
                            <m:oMathPara xmlns:m="http://schemas.openxmlformats.org/officeDocument/2006/math">
                              <m:oMathParaPr>
                                <m:jc m:val="centerGroup"/>
                              </m:oMathParaPr>
                              <m:oMath xmlns:m="http://schemas.openxmlformats.org/officeDocument/2006/math">
                                <m:sSubSup>
                                  <m:sSubSupPr>
                                    <m:ctrlPr>
                                      <a:rPr lang="ka-GE" sz="800" i="1">
                                        <a:effectLst/>
                                        <a:latin typeface="Cambria Math" panose="02040503050406030204" pitchFamily="18" charset="0"/>
                                      </a:rPr>
                                    </m:ctrlPr>
                                  </m:sSubSupPr>
                                  <m:e>
                                    <m:r>
                                      <a:rPr lang="ka-GE" sz="800">
                                        <a:effectLst/>
                                        <a:latin typeface="Cambria Math" panose="02040503050406030204" pitchFamily="18" charset="0"/>
                                      </a:rPr>
                                      <m:t>𝒆</m:t>
                                    </m:r>
                                  </m:e>
                                  <m:sub>
                                    <m:r>
                                      <a:rPr lang="ka-GE" sz="800">
                                        <a:effectLst/>
                                        <a:latin typeface="Cambria Math" panose="02040503050406030204" pitchFamily="18" charset="0"/>
                                      </a:rPr>
                                      <m:t>𝒙</m:t>
                                    </m:r>
                                  </m:sub>
                                  <m:sup>
                                    <m:r>
                                      <a:rPr lang="ka-GE" sz="800">
                                        <a:effectLst/>
                                        <a:latin typeface="Cambria Math" panose="02040503050406030204" pitchFamily="18" charset="0"/>
                                      </a:rPr>
                                      <m:t>𝟎</m:t>
                                    </m:r>
                                  </m:sup>
                                </m:sSubSup>
                                <m:r>
                                  <a:rPr lang="ka-GE" sz="800">
                                    <a:effectLst/>
                                    <a:latin typeface="Cambria Math" panose="02040503050406030204" pitchFamily="18" charset="0"/>
                                  </a:rPr>
                                  <m:t>=</m:t>
                                </m:r>
                                <m:f>
                                  <m:fPr>
                                    <m:type m:val="lin"/>
                                    <m:ctrlPr>
                                      <a:rPr lang="ka-GE" sz="800" i="1">
                                        <a:effectLst/>
                                        <a:latin typeface="Cambria Math" panose="02040503050406030204" pitchFamily="18" charset="0"/>
                                      </a:rPr>
                                    </m:ctrlPr>
                                  </m:fPr>
                                  <m:num>
                                    <m:sSub>
                                      <m:sSubPr>
                                        <m:ctrlPr>
                                          <a:rPr lang="ka-GE" sz="800" i="1">
                                            <a:effectLst/>
                                            <a:latin typeface="Cambria Math" panose="02040503050406030204" pitchFamily="18" charset="0"/>
                                          </a:rPr>
                                        </m:ctrlPr>
                                      </m:sSubPr>
                                      <m:e>
                                        <m:r>
                                          <a:rPr lang="ka-GE" sz="800">
                                            <a:effectLst/>
                                            <a:latin typeface="Cambria Math" panose="02040503050406030204" pitchFamily="18" charset="0"/>
                                          </a:rPr>
                                          <m:t>𝑻</m:t>
                                        </m:r>
                                      </m:e>
                                      <m:sub>
                                        <m:r>
                                          <a:rPr lang="ka-GE" sz="800">
                                            <a:effectLst/>
                                            <a:latin typeface="Cambria Math" panose="02040503050406030204" pitchFamily="18" charset="0"/>
                                          </a:rPr>
                                          <m:t>𝒙</m:t>
                                        </m:r>
                                      </m:sub>
                                    </m:sSub>
                                  </m:num>
                                  <m:den>
                                    <m:sSub>
                                      <m:sSubPr>
                                        <m:ctrlPr>
                                          <a:rPr lang="ka-GE" sz="800" i="1">
                                            <a:effectLst/>
                                            <a:latin typeface="Cambria Math" panose="02040503050406030204" pitchFamily="18" charset="0"/>
                                          </a:rPr>
                                        </m:ctrlPr>
                                      </m:sSubPr>
                                      <m:e>
                                        <m:r>
                                          <a:rPr lang="ka-GE" sz="800">
                                            <a:effectLst/>
                                            <a:latin typeface="Cambria Math" panose="02040503050406030204" pitchFamily="18" charset="0"/>
                                          </a:rPr>
                                          <m:t>𝒍</m:t>
                                        </m:r>
                                      </m:e>
                                      <m:sub>
                                        <m:r>
                                          <a:rPr lang="ka-GE" sz="800">
                                            <a:effectLst/>
                                            <a:latin typeface="Cambria Math" panose="02040503050406030204" pitchFamily="18" charset="0"/>
                                          </a:rPr>
                                          <m:t>𝒙</m:t>
                                        </m:r>
                                      </m:sub>
                                    </m:sSub>
                                  </m:den>
                                </m:f>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ka-GE"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a:effectLst/>
                            </a:rPr>
                            <a:t>1000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dirty="0">
                              <a:effectLst/>
                            </a:rPr>
                            <a:t>0.96</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a:effectLst/>
                            </a:rPr>
                            <a:t>0.</a:t>
                          </a:r>
                          <a:r>
                            <a:rPr lang="en-US" sz="800">
                              <a:effectLst/>
                            </a:rPr>
                            <a:t>04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980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68166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68.166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960</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0.965625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0.034375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3774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67186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69.98541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927</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0.997843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0.002157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4630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63412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68.4056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925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0.997838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0.002162</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4620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58782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63.5481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923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0.99675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0.00325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4607.5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54162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58.68039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0.996739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0.003261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4592.5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49554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53.86358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917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0.993457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0.006543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4570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44962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49.03162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dirty="0">
                              <a:effectLst/>
                            </a:rPr>
                            <a:t>30</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911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0.991218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0.008782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4535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40392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44.33808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903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0.987818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0.012182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4487.5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35857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39.70874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892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0.983184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0.016816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4422.5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31369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35.1676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877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0.976055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0.023945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4332.5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26947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30.72633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0.963785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0.036215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4202.5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22614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26.4188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0.951515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0.048485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4025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18412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22.31757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60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785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0.921019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0.078981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3770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14387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18.32738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723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0.874136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0.125864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3387.5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10617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14.68464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632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0.794304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0.205696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2835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7229.5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11.43908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502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152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0.697211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0.302789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2137.5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4394.5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8.753975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80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0.557143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0.442857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1362.5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2257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6.448558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nSpc>
                              <a:spcPct val="150000"/>
                            </a:lnSpc>
                            <a:spcAft>
                              <a:spcPts val="0"/>
                            </a:spcAft>
                          </a:pPr>
                          <a:r>
                            <a:rPr lang="en-US" sz="800">
                              <a:effectLst/>
                            </a:rPr>
                            <a:t>           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4.587156</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bl>
              </a:graphicData>
            </a:graphic>
          </p:graphicFrame>
        </mc:Choice>
        <mc:Fallback xmlns="">
          <p:graphicFrame>
            <p:nvGraphicFramePr>
              <p:cNvPr id="2" name="ცხრილი 1"/>
              <p:cNvGraphicFramePr>
                <a:graphicFrameLocks noGrp="1"/>
              </p:cNvGraphicFramePr>
              <p:nvPr>
                <p:extLst>
                  <p:ext uri="{D42A27DB-BD31-4B8C-83A1-F6EECF244321}">
                    <p14:modId xmlns:p14="http://schemas.microsoft.com/office/powerpoint/2010/main" val="3155449041"/>
                  </p:ext>
                </p:extLst>
              </p:nvPr>
            </p:nvGraphicFramePr>
            <p:xfrm>
              <a:off x="2479590" y="2207745"/>
              <a:ext cx="8130745" cy="4160539"/>
            </p:xfrm>
            <a:graphic>
              <a:graphicData uri="http://schemas.openxmlformats.org/drawingml/2006/table">
                <a:tbl>
                  <a:tblPr firstRow="1" firstCol="1" bandRow="1">
                    <a:tableStyleId>{5C22544A-7EE6-4342-B048-85BDC9FD1C3A}</a:tableStyleId>
                  </a:tblPr>
                  <a:tblGrid>
                    <a:gridCol w="1013695"/>
                    <a:gridCol w="1013695"/>
                    <a:gridCol w="1013695"/>
                    <a:gridCol w="1112508"/>
                    <a:gridCol w="1112508"/>
                    <a:gridCol w="876068"/>
                    <a:gridCol w="876068"/>
                    <a:gridCol w="1112508"/>
                  </a:tblGrid>
                  <a:tr h="304299">
                    <a:tc>
                      <a:txBody>
                        <a:bodyPr/>
                        <a:lstStyle/>
                        <a:p>
                          <a:endParaRPr lang="ka-GE"/>
                        </a:p>
                      </a:txBody>
                      <a:tcPr marL="57030" marR="57030" marT="0" marB="0">
                        <a:blipFill rotWithShape="0">
                          <a:blip r:embed="rId2"/>
                          <a:stretch>
                            <a:fillRect l="-602" t="-22000" r="-706627" b="-1274000"/>
                          </a:stretch>
                        </a:blipFill>
                      </a:tcPr>
                    </a:tc>
                    <a:tc>
                      <a:txBody>
                        <a:bodyPr/>
                        <a:lstStyle/>
                        <a:p>
                          <a:endParaRPr lang="ka-GE"/>
                        </a:p>
                      </a:txBody>
                      <a:tcPr marL="57030" marR="57030" marT="0" marB="0">
                        <a:blipFill rotWithShape="0">
                          <a:blip r:embed="rId2"/>
                          <a:stretch>
                            <a:fillRect l="-100000" t="-22000" r="-602395" b="-1274000"/>
                          </a:stretch>
                        </a:blipFill>
                      </a:tcPr>
                    </a:tc>
                    <a:tc>
                      <a:txBody>
                        <a:bodyPr/>
                        <a:lstStyle/>
                        <a:p>
                          <a:endParaRPr lang="ka-GE"/>
                        </a:p>
                      </a:txBody>
                      <a:tcPr marL="57030" marR="57030" marT="0" marB="0">
                        <a:blipFill rotWithShape="0">
                          <a:blip r:embed="rId2"/>
                          <a:stretch>
                            <a:fillRect l="-201205" t="-22000" r="-506024" b="-1274000"/>
                          </a:stretch>
                        </a:blipFill>
                      </a:tcPr>
                    </a:tc>
                    <a:tc>
                      <a:txBody>
                        <a:bodyPr/>
                        <a:lstStyle/>
                        <a:p>
                          <a:endParaRPr lang="ka-GE"/>
                        </a:p>
                      </a:txBody>
                      <a:tcPr marL="57030" marR="57030" marT="0" marB="0">
                        <a:blipFill rotWithShape="0">
                          <a:blip r:embed="rId2"/>
                          <a:stretch>
                            <a:fillRect l="-273224" t="-22000" r="-359016" b="-1274000"/>
                          </a:stretch>
                        </a:blipFill>
                      </a:tcPr>
                    </a:tc>
                    <a:tc>
                      <a:txBody>
                        <a:bodyPr/>
                        <a:lstStyle/>
                        <a:p>
                          <a:endParaRPr lang="ka-GE"/>
                        </a:p>
                      </a:txBody>
                      <a:tcPr marL="57030" marR="57030" marT="0" marB="0">
                        <a:blipFill rotWithShape="0">
                          <a:blip r:embed="rId2"/>
                          <a:stretch>
                            <a:fillRect l="-373224" t="-22000" r="-259016" b="-1274000"/>
                          </a:stretch>
                        </a:blipFill>
                      </a:tcPr>
                    </a:tc>
                    <a:tc>
                      <a:txBody>
                        <a:bodyPr/>
                        <a:lstStyle/>
                        <a:p>
                          <a:endParaRPr lang="ka-GE"/>
                        </a:p>
                      </a:txBody>
                      <a:tcPr marL="57030" marR="57030" marT="0" marB="0">
                        <a:blipFill rotWithShape="0">
                          <a:blip r:embed="rId2"/>
                          <a:stretch>
                            <a:fillRect l="-605594" t="-22000" r="-231469" b="-1274000"/>
                          </a:stretch>
                        </a:blipFill>
                      </a:tcPr>
                    </a:tc>
                    <a:tc>
                      <a:txBody>
                        <a:bodyPr/>
                        <a:lstStyle/>
                        <a:p>
                          <a:endParaRPr lang="ka-GE"/>
                        </a:p>
                      </a:txBody>
                      <a:tcPr marL="57030" marR="57030" marT="0" marB="0">
                        <a:blipFill rotWithShape="0">
                          <a:blip r:embed="rId2"/>
                          <a:stretch>
                            <a:fillRect l="-700694" t="-22000" r="-129861" b="-1274000"/>
                          </a:stretch>
                        </a:blipFill>
                      </a:tcPr>
                    </a:tc>
                    <a:tc>
                      <a:txBody>
                        <a:bodyPr/>
                        <a:lstStyle/>
                        <a:p>
                          <a:endParaRPr lang="ka-GE"/>
                        </a:p>
                      </a:txBody>
                      <a:tcPr marL="57030" marR="57030" marT="0" marB="0">
                        <a:blipFill rotWithShape="0">
                          <a:blip r:embed="rId2"/>
                          <a:stretch>
                            <a:fillRect l="-630055" t="-22000" r="-2186" b="-1274000"/>
                          </a:stretch>
                        </a:blipFill>
                      </a:tcPr>
                    </a:tc>
                  </a:tr>
                  <a:tr h="202960">
                    <a:tc>
                      <a:txBody>
                        <a:bodyPr/>
                        <a:lstStyle/>
                        <a:p>
                          <a:pPr algn="r">
                            <a:lnSpc>
                              <a:spcPct val="150000"/>
                            </a:lnSpc>
                            <a:spcAft>
                              <a:spcPts val="0"/>
                            </a:spcAft>
                          </a:pPr>
                          <a:r>
                            <a:rPr lang="ka-GE"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a:effectLst/>
                            </a:rPr>
                            <a:t>1000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dirty="0">
                              <a:effectLst/>
                            </a:rPr>
                            <a:t>0.96</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ka-GE" sz="800">
                              <a:effectLst/>
                            </a:rPr>
                            <a:t>0.</a:t>
                          </a:r>
                          <a:r>
                            <a:rPr lang="en-US" sz="800">
                              <a:effectLst/>
                            </a:rPr>
                            <a:t>04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980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68166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68.166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960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0.965625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0.034375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3774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67186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69.98541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927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0.997843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0.002157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4630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63412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68.4056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0.997838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0.002162</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4620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58782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63.5481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923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0.99675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0.00325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4607.5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54162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58.68039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0.996739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0.003261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4592.5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49554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53.86358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917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0.993457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0.006543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4570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44962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49.03162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dirty="0">
                              <a:effectLst/>
                            </a:rPr>
                            <a:t>30</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911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0.991218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0.008782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4535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40392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44.33808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903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0.987818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0.012182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4487.5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35857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39.70874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892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0.983184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0.016816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4422.5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31369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35.1676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877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0.976055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0.023945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4332.5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26947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30.72633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0.963785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0.036215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4202.5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22614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26.4188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0.951515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0.048485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4025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18412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22.31757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60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785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0.921019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0.078981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3770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14387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18.32738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723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91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0.874136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0.125864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3387.5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10617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14.68464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632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0.794304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0.205696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2835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7229.5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11.43908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502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152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0.697211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0.302789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2137.5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4394.5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8.753975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gn="r">
                            <a:lnSpc>
                              <a:spcPct val="150000"/>
                            </a:lnSpc>
                            <a:spcAft>
                              <a:spcPts val="0"/>
                            </a:spcAft>
                          </a:pPr>
                          <a:r>
                            <a:rPr lang="en-US" sz="800">
                              <a:effectLst/>
                            </a:rPr>
                            <a:t>80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350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0.557143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0.442857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1362.5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2257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6.448558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r h="202960">
                    <a:tc>
                      <a:txBody>
                        <a:bodyPr/>
                        <a:lstStyle/>
                        <a:p>
                          <a:pPr>
                            <a:lnSpc>
                              <a:spcPct val="150000"/>
                            </a:lnSpc>
                            <a:spcAft>
                              <a:spcPts val="0"/>
                            </a:spcAft>
                          </a:pPr>
                          <a:r>
                            <a:rPr lang="en-US" sz="800">
                              <a:effectLst/>
                            </a:rPr>
                            <a:t>           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a:effectLst/>
                            </a:rPr>
                            <a:t>894.5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c>
                      <a:txBody>
                        <a:bodyPr/>
                        <a:lstStyle/>
                        <a:p>
                          <a:pPr algn="ctr">
                            <a:lnSpc>
                              <a:spcPct val="150000"/>
                            </a:lnSpc>
                            <a:spcAft>
                              <a:spcPts val="0"/>
                            </a:spcAft>
                          </a:pPr>
                          <a:r>
                            <a:rPr lang="en-US" sz="800" dirty="0">
                              <a:effectLst/>
                            </a:rPr>
                            <a:t>4.587156</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7030" marR="57030" marT="0" marB="0"/>
                    </a:tc>
                  </a:tr>
                </a:tbl>
              </a:graphicData>
            </a:graphic>
          </p:graphicFrame>
        </mc:Fallback>
      </mc:AlternateContent>
      <p:sp>
        <p:nvSpPr>
          <p:cNvPr id="3" name="Rectangle 1"/>
          <p:cNvSpPr>
            <a:spLocks noChangeArrowheads="1"/>
          </p:cNvSpPr>
          <p:nvPr/>
        </p:nvSpPr>
        <p:spPr bwMode="auto">
          <a:xfrm>
            <a:off x="2479589" y="1962577"/>
            <a:ext cx="813074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მოკვდაობის ცხრილი (2002 წ.)                                                                                      ცხრილი</a:t>
            </a:r>
            <a:r>
              <a:rPr kumimoji="0" lang="ru-RU"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№2</a:t>
            </a:r>
            <a:endParaRPr kumimoji="0" lang="ka-GE"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a-G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3169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ცხრილი 1"/>
              <p:cNvGraphicFramePr>
                <a:graphicFrameLocks noGrp="1"/>
              </p:cNvGraphicFramePr>
              <p:nvPr>
                <p:extLst>
                  <p:ext uri="{D42A27DB-BD31-4B8C-83A1-F6EECF244321}">
                    <p14:modId xmlns:p14="http://schemas.microsoft.com/office/powerpoint/2010/main" val="1553998742"/>
                  </p:ext>
                </p:extLst>
              </p:nvPr>
            </p:nvGraphicFramePr>
            <p:xfrm>
              <a:off x="3056237" y="2133600"/>
              <a:ext cx="7620003" cy="3945921"/>
            </p:xfrm>
            <a:graphic>
              <a:graphicData uri="http://schemas.openxmlformats.org/drawingml/2006/table">
                <a:tbl>
                  <a:tblPr firstRow="1" firstCol="1" bandRow="1">
                    <a:tableStyleId>{5C22544A-7EE6-4342-B048-85BDC9FD1C3A}</a:tableStyleId>
                  </a:tblPr>
                  <a:tblGrid>
                    <a:gridCol w="919200"/>
                    <a:gridCol w="919200"/>
                    <a:gridCol w="919200"/>
                    <a:gridCol w="1008001"/>
                    <a:gridCol w="1008001"/>
                    <a:gridCol w="919200"/>
                    <a:gridCol w="919200"/>
                    <a:gridCol w="1008001"/>
                  </a:tblGrid>
                  <a:tr h="393073">
                    <a:tc>
                      <a:txBody>
                        <a:bodyPr/>
                        <a:lstStyle/>
                        <a:p>
                          <a:pPr algn="ctr">
                            <a:lnSpc>
                              <a:spcPct val="150000"/>
                            </a:lnSpc>
                            <a:spcAft>
                              <a:spcPts val="0"/>
                            </a:spcAft>
                          </a:pPr>
                          <a:r>
                            <a:rPr lang="en-US" sz="800" dirty="0">
                              <a:effectLst/>
                            </a:rPr>
                            <a:t> </a:t>
                          </a:r>
                          <a:endParaRPr lang="ka-GE" sz="900" dirty="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r>
                                  <a:rPr lang="en-US" sz="800">
                                    <a:effectLst/>
                                    <a:latin typeface="Cambria Math" panose="02040503050406030204" pitchFamily="18" charset="0"/>
                                  </a:rPr>
                                  <m:t>𝒙</m:t>
                                </m:r>
                              </m:oMath>
                            </m:oMathPara>
                          </a14:m>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r>
                                      <a:rPr lang="en-US" sz="800">
                                        <a:effectLst/>
                                        <a:latin typeface="Cambria Math" panose="02040503050406030204" pitchFamily="18" charset="0"/>
                                      </a:rPr>
                                      <m:t>𝒍</m:t>
                                    </m:r>
                                  </m:e>
                                  <m:sub>
                                    <m:r>
                                      <a:rPr lang="en-US"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en-US" sz="800">
                                            <a:effectLst/>
                                            <a:latin typeface="Cambria Math" panose="02040503050406030204" pitchFamily="18" charset="0"/>
                                          </a:rPr>
                                          <m:t>𝒏</m:t>
                                        </m:r>
                                      </m:sub>
                                    </m:sSub>
                                    <m:r>
                                      <a:rPr lang="en-US" sz="800">
                                        <a:effectLst/>
                                        <a:latin typeface="Cambria Math" panose="02040503050406030204" pitchFamily="18" charset="0"/>
                                      </a:rPr>
                                      <m:t>𝒅</m:t>
                                    </m:r>
                                  </m:e>
                                  <m:sub>
                                    <m:r>
                                      <a:rPr lang="en-US"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en-US" sz="800">
                                            <a:effectLst/>
                                            <a:latin typeface="Cambria Math" panose="02040503050406030204" pitchFamily="18" charset="0"/>
                                          </a:rPr>
                                          <m:t>𝒏</m:t>
                                        </m:r>
                                      </m:sub>
                                    </m:sSub>
                                    <m:r>
                                      <a:rPr lang="en-US" sz="800">
                                        <a:effectLst/>
                                        <a:latin typeface="Cambria Math" panose="02040503050406030204" pitchFamily="18" charset="0"/>
                                      </a:rPr>
                                      <m:t>𝒑</m:t>
                                    </m:r>
                                  </m:e>
                                  <m:sub>
                                    <m:r>
                                      <a:rPr lang="en-US"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en-US" sz="800">
                                            <a:effectLst/>
                                            <a:latin typeface="Cambria Math" panose="02040503050406030204" pitchFamily="18" charset="0"/>
                                          </a:rPr>
                                          <m:t>𝒏</m:t>
                                        </m:r>
                                      </m:sub>
                                    </m:sSub>
                                    <m:r>
                                      <a:rPr lang="en-US" sz="800">
                                        <a:effectLst/>
                                        <a:latin typeface="Cambria Math" panose="02040503050406030204" pitchFamily="18" charset="0"/>
                                      </a:rPr>
                                      <m:t>𝒒</m:t>
                                    </m:r>
                                  </m:e>
                                  <m:sub>
                                    <m:r>
                                      <a:rPr lang="en-US"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sSub>
                                      <m:sSubPr>
                                        <m:ctrlPr>
                                          <a:rPr lang="ka-GE" sz="800" i="1">
                                            <a:effectLst/>
                                            <a:latin typeface="Cambria Math" panose="02040503050406030204" pitchFamily="18" charset="0"/>
                                          </a:rPr>
                                        </m:ctrlPr>
                                      </m:sSubPr>
                                      <m:e/>
                                      <m:sub>
                                        <m:r>
                                          <a:rPr lang="en-US" sz="800">
                                            <a:effectLst/>
                                            <a:latin typeface="Cambria Math" panose="02040503050406030204" pitchFamily="18" charset="0"/>
                                          </a:rPr>
                                          <m:t>𝒏</m:t>
                                        </m:r>
                                      </m:sub>
                                    </m:sSub>
                                    <m:r>
                                      <a:rPr lang="en-US" sz="800">
                                        <a:effectLst/>
                                        <a:latin typeface="Cambria Math" panose="02040503050406030204" pitchFamily="18" charset="0"/>
                                      </a:rPr>
                                      <m:t>𝑳</m:t>
                                    </m:r>
                                  </m:e>
                                  <m:sub>
                                    <m:r>
                                      <a:rPr lang="en-US"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ka-GE" sz="800" i="1">
                                        <a:effectLst/>
                                        <a:latin typeface="Cambria Math" panose="02040503050406030204" pitchFamily="18" charset="0"/>
                                      </a:rPr>
                                    </m:ctrlPr>
                                  </m:sSubPr>
                                  <m:e>
                                    <m:r>
                                      <a:rPr lang="en-US" sz="800">
                                        <a:effectLst/>
                                        <a:latin typeface="Cambria Math" panose="02040503050406030204" pitchFamily="18" charset="0"/>
                                      </a:rPr>
                                      <m:t>𝑻</m:t>
                                    </m:r>
                                  </m:e>
                                  <m:sub>
                                    <m:r>
                                      <a:rPr lang="en-US" sz="800">
                                        <a:effectLst/>
                                        <a:latin typeface="Cambria Math" panose="02040503050406030204" pitchFamily="18" charset="0"/>
                                      </a:rPr>
                                      <m:t>𝒙</m:t>
                                    </m:r>
                                  </m:sub>
                                </m:sSub>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 </a:t>
                          </a:r>
                          <a:endParaRPr lang="ka-GE" sz="900">
                            <a:effectLst/>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Sup>
                                  <m:sSubSupPr>
                                    <m:ctrlPr>
                                      <a:rPr lang="ka-GE" sz="800" i="1">
                                        <a:effectLst/>
                                        <a:latin typeface="Cambria Math" panose="02040503050406030204" pitchFamily="18" charset="0"/>
                                      </a:rPr>
                                    </m:ctrlPr>
                                  </m:sSubSupPr>
                                  <m:e>
                                    <m:r>
                                      <a:rPr lang="en-US" sz="800">
                                        <a:effectLst/>
                                        <a:latin typeface="Cambria Math" panose="02040503050406030204" pitchFamily="18" charset="0"/>
                                      </a:rPr>
                                      <m:t>𝒆</m:t>
                                    </m:r>
                                  </m:e>
                                  <m:sub>
                                    <m:r>
                                      <a:rPr lang="en-US" sz="800">
                                        <a:effectLst/>
                                        <a:latin typeface="Cambria Math" panose="02040503050406030204" pitchFamily="18" charset="0"/>
                                      </a:rPr>
                                      <m:t>𝒙</m:t>
                                    </m:r>
                                  </m:sub>
                                  <m:sup>
                                    <m:r>
                                      <a:rPr lang="en-US" sz="800">
                                        <a:effectLst/>
                                        <a:latin typeface="Cambria Math" panose="02040503050406030204" pitchFamily="18" charset="0"/>
                                      </a:rPr>
                                      <m:t>𝟎</m:t>
                                    </m:r>
                                  </m:sup>
                                </m:sSubSup>
                                <m:r>
                                  <a:rPr lang="en-US" sz="800">
                                    <a:effectLst/>
                                    <a:latin typeface="Cambria Math" panose="02040503050406030204" pitchFamily="18" charset="0"/>
                                  </a:rPr>
                                  <m:t>=</m:t>
                                </m:r>
                                <m:f>
                                  <m:fPr>
                                    <m:type m:val="lin"/>
                                    <m:ctrlPr>
                                      <a:rPr lang="ka-GE" sz="800" i="1">
                                        <a:effectLst/>
                                        <a:latin typeface="Cambria Math" panose="02040503050406030204" pitchFamily="18" charset="0"/>
                                      </a:rPr>
                                    </m:ctrlPr>
                                  </m:fPr>
                                  <m:num>
                                    <m:sSub>
                                      <m:sSubPr>
                                        <m:ctrlPr>
                                          <a:rPr lang="ka-GE" sz="800" i="1">
                                            <a:effectLst/>
                                            <a:latin typeface="Cambria Math" panose="02040503050406030204" pitchFamily="18" charset="0"/>
                                          </a:rPr>
                                        </m:ctrlPr>
                                      </m:sSubPr>
                                      <m:e>
                                        <m:r>
                                          <a:rPr lang="en-US" sz="800">
                                            <a:effectLst/>
                                            <a:latin typeface="Cambria Math" panose="02040503050406030204" pitchFamily="18" charset="0"/>
                                          </a:rPr>
                                          <m:t>𝑻</m:t>
                                        </m:r>
                                      </m:e>
                                      <m:sub>
                                        <m:r>
                                          <a:rPr lang="en-US" sz="800">
                                            <a:effectLst/>
                                            <a:latin typeface="Cambria Math" panose="02040503050406030204" pitchFamily="18" charset="0"/>
                                          </a:rPr>
                                          <m:t>𝒙</m:t>
                                        </m:r>
                                      </m:sub>
                                    </m:sSub>
                                  </m:num>
                                  <m:den>
                                    <m:sSub>
                                      <m:sSubPr>
                                        <m:ctrlPr>
                                          <a:rPr lang="ka-GE" sz="800" i="1">
                                            <a:effectLst/>
                                            <a:latin typeface="Cambria Math" panose="02040503050406030204" pitchFamily="18" charset="0"/>
                                          </a:rPr>
                                        </m:ctrlPr>
                                      </m:sSubPr>
                                      <m:e>
                                        <m:r>
                                          <a:rPr lang="en-US" sz="800">
                                            <a:effectLst/>
                                            <a:latin typeface="Cambria Math" panose="02040503050406030204" pitchFamily="18" charset="0"/>
                                          </a:rPr>
                                          <m:t>𝒍</m:t>
                                        </m:r>
                                      </m:e>
                                      <m:sub>
                                        <m:r>
                                          <a:rPr lang="en-US" sz="800">
                                            <a:effectLst/>
                                            <a:latin typeface="Cambria Math" panose="02040503050406030204" pitchFamily="18" charset="0"/>
                                          </a:rPr>
                                          <m:t>𝒙</m:t>
                                        </m:r>
                                      </m:sub>
                                    </m:sSub>
                                  </m:den>
                                </m:f>
                              </m:oMath>
                            </m:oMathPara>
                          </a14:m>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1000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993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72123.5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72.1235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986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0.989858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0.010142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3924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71130.5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72.14047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0.998975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0.001025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4877.5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67206.5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68.85912</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0.998974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0.001026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4872.5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62329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63.92718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0.99692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0.00308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4862.5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57456.5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58.99025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0.99691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0.00309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4847.5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52594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54.16478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968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0.994835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0.005165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4827.5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47746.5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49.3249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963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0.992731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0.007269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4797.5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42919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44.56802</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0.98954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0.01046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4755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38121.5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39.87605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946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0.984144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0.015856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4692.5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33366.5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35.27114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0.973147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0.026853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4592.5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28674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30.79914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906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0.961369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0.038631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4442.5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24081.5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26.58002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871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0.942595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0.057405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4230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19639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22.54765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60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821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0.914738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0.085262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3930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15409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18.76857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751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0.869507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0.130493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3510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11479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15.28495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653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0.808576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0.191424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2952.5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7969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12.20368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528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0.700758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0.299242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2245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5016.5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9.500947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80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0.543243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0.456757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1427.5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2771.5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7.490541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nSpc>
                              <a:spcPct val="150000"/>
                            </a:lnSpc>
                            <a:spcAft>
                              <a:spcPts val="0"/>
                            </a:spcAft>
                          </a:pPr>
                          <a:r>
                            <a:rPr lang="en-US" sz="800">
                              <a:effectLst/>
                            </a:rPr>
                            <a:t>            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201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201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1344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1344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6.686567</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bl>
              </a:graphicData>
            </a:graphic>
          </p:graphicFrame>
        </mc:Choice>
        <mc:Fallback xmlns="">
          <p:graphicFrame>
            <p:nvGraphicFramePr>
              <p:cNvPr id="2" name="ცხრილი 1"/>
              <p:cNvGraphicFramePr>
                <a:graphicFrameLocks noGrp="1"/>
              </p:cNvGraphicFramePr>
              <p:nvPr>
                <p:extLst>
                  <p:ext uri="{D42A27DB-BD31-4B8C-83A1-F6EECF244321}">
                    <p14:modId xmlns:p14="http://schemas.microsoft.com/office/powerpoint/2010/main" val="1553998742"/>
                  </p:ext>
                </p:extLst>
              </p:nvPr>
            </p:nvGraphicFramePr>
            <p:xfrm>
              <a:off x="3056237" y="2133600"/>
              <a:ext cx="7620003" cy="3945921"/>
            </p:xfrm>
            <a:graphic>
              <a:graphicData uri="http://schemas.openxmlformats.org/drawingml/2006/table">
                <a:tbl>
                  <a:tblPr firstRow="1" firstCol="1" bandRow="1">
                    <a:tableStyleId>{5C22544A-7EE6-4342-B048-85BDC9FD1C3A}</a:tableStyleId>
                  </a:tblPr>
                  <a:tblGrid>
                    <a:gridCol w="919200"/>
                    <a:gridCol w="919200"/>
                    <a:gridCol w="919200"/>
                    <a:gridCol w="1008001"/>
                    <a:gridCol w="1008001"/>
                    <a:gridCol w="919200"/>
                    <a:gridCol w="919200"/>
                    <a:gridCol w="1008001"/>
                  </a:tblGrid>
                  <a:tr h="393073">
                    <a:tc>
                      <a:txBody>
                        <a:bodyPr/>
                        <a:lstStyle/>
                        <a:p>
                          <a:endParaRPr lang="ka-GE"/>
                        </a:p>
                      </a:txBody>
                      <a:tcPr marL="55458" marR="55458" marT="0" marB="0">
                        <a:blipFill rotWithShape="0">
                          <a:blip r:embed="rId2"/>
                          <a:stretch>
                            <a:fillRect l="-662" t="-3077" r="-731126" b="-906154"/>
                          </a:stretch>
                        </a:blipFill>
                      </a:tcPr>
                    </a:tc>
                    <a:tc>
                      <a:txBody>
                        <a:bodyPr/>
                        <a:lstStyle/>
                        <a:p>
                          <a:endParaRPr lang="ka-GE"/>
                        </a:p>
                      </a:txBody>
                      <a:tcPr marL="55458" marR="55458" marT="0" marB="0">
                        <a:blipFill rotWithShape="0">
                          <a:blip r:embed="rId2"/>
                          <a:stretch>
                            <a:fillRect l="-100662" t="-3077" r="-631126" b="-906154"/>
                          </a:stretch>
                        </a:blipFill>
                      </a:tcPr>
                    </a:tc>
                    <a:tc>
                      <a:txBody>
                        <a:bodyPr/>
                        <a:lstStyle/>
                        <a:p>
                          <a:endParaRPr lang="ka-GE"/>
                        </a:p>
                      </a:txBody>
                      <a:tcPr marL="55458" marR="55458" marT="0" marB="0">
                        <a:blipFill rotWithShape="0">
                          <a:blip r:embed="rId2"/>
                          <a:stretch>
                            <a:fillRect l="-200662" t="-3077" r="-531126" b="-906154"/>
                          </a:stretch>
                        </a:blipFill>
                      </a:tcPr>
                    </a:tc>
                    <a:tc>
                      <a:txBody>
                        <a:bodyPr/>
                        <a:lstStyle/>
                        <a:p>
                          <a:endParaRPr lang="ka-GE"/>
                        </a:p>
                      </a:txBody>
                      <a:tcPr marL="55458" marR="55458" marT="0" marB="0">
                        <a:blipFill rotWithShape="0">
                          <a:blip r:embed="rId2"/>
                          <a:stretch>
                            <a:fillRect l="-275152" t="-3077" r="-386061" b="-906154"/>
                          </a:stretch>
                        </a:blipFill>
                      </a:tcPr>
                    </a:tc>
                    <a:tc>
                      <a:txBody>
                        <a:bodyPr/>
                        <a:lstStyle/>
                        <a:p>
                          <a:endParaRPr lang="ka-GE"/>
                        </a:p>
                      </a:txBody>
                      <a:tcPr marL="55458" marR="55458" marT="0" marB="0">
                        <a:blipFill rotWithShape="0">
                          <a:blip r:embed="rId2"/>
                          <a:stretch>
                            <a:fillRect l="-372892" t="-3077" r="-283735" b="-906154"/>
                          </a:stretch>
                        </a:blipFill>
                      </a:tcPr>
                    </a:tc>
                    <a:tc>
                      <a:txBody>
                        <a:bodyPr/>
                        <a:lstStyle/>
                        <a:p>
                          <a:endParaRPr lang="ka-GE"/>
                        </a:p>
                      </a:txBody>
                      <a:tcPr marL="55458" marR="55458" marT="0" marB="0">
                        <a:blipFill rotWithShape="0">
                          <a:blip r:embed="rId2"/>
                          <a:stretch>
                            <a:fillRect l="-519868" t="-3077" r="-211921" b="-906154"/>
                          </a:stretch>
                        </a:blipFill>
                      </a:tcPr>
                    </a:tc>
                    <a:tc>
                      <a:txBody>
                        <a:bodyPr/>
                        <a:lstStyle/>
                        <a:p>
                          <a:endParaRPr lang="ka-GE"/>
                        </a:p>
                      </a:txBody>
                      <a:tcPr marL="55458" marR="55458" marT="0" marB="0">
                        <a:blipFill rotWithShape="0">
                          <a:blip r:embed="rId2"/>
                          <a:stretch>
                            <a:fillRect l="-619868" t="-3077" r="-111921" b="-906154"/>
                          </a:stretch>
                        </a:blipFill>
                      </a:tcPr>
                    </a:tc>
                    <a:tc>
                      <a:txBody>
                        <a:bodyPr/>
                        <a:lstStyle/>
                        <a:p>
                          <a:endParaRPr lang="ka-GE"/>
                        </a:p>
                      </a:txBody>
                      <a:tcPr marL="55458" marR="55458" marT="0" marB="0">
                        <a:blipFill rotWithShape="0">
                          <a:blip r:embed="rId2"/>
                          <a:stretch>
                            <a:fillRect l="-658788" t="-3077" r="-2424" b="-906154"/>
                          </a:stretch>
                        </a:blipFill>
                      </a:tcPr>
                    </a:tc>
                  </a:tr>
                  <a:tr h="186992">
                    <a:tc>
                      <a:txBody>
                        <a:bodyPr/>
                        <a:lstStyle/>
                        <a:p>
                          <a:pPr algn="r">
                            <a:lnSpc>
                              <a:spcPct val="150000"/>
                            </a:lnSpc>
                            <a:spcAft>
                              <a:spcPts val="0"/>
                            </a:spcAft>
                          </a:pPr>
                          <a:r>
                            <a:rPr lang="en-US"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1000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993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72123.5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72.1235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986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0.989858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0.010142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3924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71130.5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72.14047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0.998975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0.001025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4877.5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67206.5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68.85912</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0.998974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0.001026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4872.5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62329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63.92718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0.99692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0.00308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4862.5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57456.5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58.99025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20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971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0.99691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0.00309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4847.5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52594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54.16478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968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0.994835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0.005165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4827.5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47746.5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49.3249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963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0.992731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0.007269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4797.5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42919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44.56802</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0.98954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0.01046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4755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38121.5</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39.87605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40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946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0.984144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0.015856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4692.5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33366.5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35.27114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0.973147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0.026853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4592.5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28674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30.79914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906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0.961369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0.038631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4442.5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24081.5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26.58002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55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871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0.942595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0.057405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4230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19639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22.54765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60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821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0.914738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0.085262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3930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15409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18.76857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751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0.869507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0.130493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3510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11479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15.28495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653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0.808576</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0.191424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2952.5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7969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12.20368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528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0.700758</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0.299242</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2245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5016.5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9.500947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gn="r">
                            <a:lnSpc>
                              <a:spcPct val="150000"/>
                            </a:lnSpc>
                            <a:spcAft>
                              <a:spcPts val="0"/>
                            </a:spcAft>
                          </a:pPr>
                          <a:r>
                            <a:rPr lang="en-US" sz="800">
                              <a:effectLst/>
                            </a:rPr>
                            <a:t>80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370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169</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0.543243</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0.456757</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1427.5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2771.5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7.490541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r h="186992">
                    <a:tc>
                      <a:txBody>
                        <a:bodyPr/>
                        <a:lstStyle/>
                        <a:p>
                          <a:pPr>
                            <a:lnSpc>
                              <a:spcPct val="150000"/>
                            </a:lnSpc>
                            <a:spcAft>
                              <a:spcPts val="0"/>
                            </a:spcAft>
                          </a:pPr>
                          <a:r>
                            <a:rPr lang="en-US" sz="800">
                              <a:effectLst/>
                            </a:rPr>
                            <a:t>            85+</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201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201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0</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1344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a:effectLst/>
                            </a:rPr>
                            <a:t>1344</a:t>
                          </a:r>
                          <a:endParaRPr lang="ka-GE" sz="90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c>
                      <a:txBody>
                        <a:bodyPr/>
                        <a:lstStyle/>
                        <a:p>
                          <a:pPr algn="ctr">
                            <a:lnSpc>
                              <a:spcPct val="150000"/>
                            </a:lnSpc>
                            <a:spcAft>
                              <a:spcPts val="0"/>
                            </a:spcAft>
                          </a:pPr>
                          <a:r>
                            <a:rPr lang="en-US" sz="800" dirty="0">
                              <a:effectLst/>
                            </a:rPr>
                            <a:t>6.686567</a:t>
                          </a:r>
                          <a:endParaRPr lang="ka-GE" sz="900" dirty="0">
                            <a:effectLst/>
                            <a:latin typeface="Sylfaen" panose="010A0502050306030303" pitchFamily="18" charset="0"/>
                            <a:ea typeface="Sylfaen" panose="010A0502050306030303" pitchFamily="18" charset="0"/>
                            <a:cs typeface="Times New Roman" panose="02020603050405020304" pitchFamily="18" charset="0"/>
                          </a:endParaRPr>
                        </a:p>
                      </a:txBody>
                      <a:tcPr marL="55458" marR="55458" marT="0" marB="0"/>
                    </a:tc>
                  </a:tr>
                </a:tbl>
              </a:graphicData>
            </a:graphic>
          </p:graphicFrame>
        </mc:Fallback>
      </mc:AlternateContent>
      <p:sp>
        <p:nvSpPr>
          <p:cNvPr id="3" name="Rectangle 1"/>
          <p:cNvSpPr>
            <a:spLocks noChangeArrowheads="1"/>
          </p:cNvSpPr>
          <p:nvPr/>
        </p:nvSpPr>
        <p:spPr bwMode="auto">
          <a:xfrm>
            <a:off x="4033753" y="1556519"/>
            <a:ext cx="664248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მოკვდაობის ცხრილი (2014 წ.)</a:t>
            </a:r>
            <a:endParaRPr kumimoji="0" lang="ka-GE" sz="800" b="0"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ცხრილი</a:t>
            </a:r>
            <a:r>
              <a:rPr kumimoji="0" lang="ru-RU"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a:t>
            </a:r>
            <a:r>
              <a:rPr kumimoji="0" lang="ka-GE" sz="1000" b="1" i="0" u="none" strike="noStrike" cap="none" normalizeH="0" baseline="0" dirty="0" smtClean="0">
                <a:ln>
                  <a:noFill/>
                </a:ln>
                <a:solidFill>
                  <a:schemeClr val="tx1"/>
                </a:solidFill>
                <a:effectLst/>
                <a:latin typeface="Sylfaen" panose="010A0502050306030303" pitchFamily="18" charset="0"/>
                <a:ea typeface="Sylfaen" panose="010A0502050306030303" pitchFamily="18" charset="0"/>
                <a:cs typeface="Times New Roman" panose="02020603050405020304" pitchFamily="18" charset="0"/>
              </a:rPr>
              <a:t>3</a:t>
            </a:r>
            <a:endParaRPr kumimoji="0" lang="ka-G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1720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მართკუთხედი 1"/>
              <p:cNvSpPr/>
              <p:nvPr/>
            </p:nvSpPr>
            <p:spPr>
              <a:xfrm>
                <a:off x="1977081" y="757881"/>
                <a:ext cx="9152238" cy="4637167"/>
              </a:xfrm>
              <a:prstGeom prst="rect">
                <a:avLst/>
              </a:prstGeom>
            </p:spPr>
            <p:txBody>
              <a:bodyPr wrap="square">
                <a:spAutoFit/>
              </a:bodyPr>
              <a:lstStyle/>
              <a:p>
                <a:pPr algn="just">
                  <a:lnSpc>
                    <a:spcPct val="150000"/>
                  </a:lnSpc>
                  <a:spcAft>
                    <a:spcPts val="800"/>
                  </a:spcAft>
                  <a:tabLst>
                    <a:tab pos="4286250" algn="l"/>
                  </a:tabLst>
                </a:pPr>
                <a:r>
                  <a:rPr lang="ka-GE" b="1" dirty="0">
                    <a:solidFill>
                      <a:srgbClr val="000000"/>
                    </a:solidFill>
                    <a:ea typeface="Times New Roman" panose="02020603050405020304" pitchFamily="18" charset="0"/>
                    <a:cs typeface="Times New Roman" panose="02020603050405020304" pitchFamily="18" charset="0"/>
                  </a:rPr>
                  <a:t>დემოგრაფიული დატვირთვა:</a:t>
                </a:r>
                <a:endParaRPr lang="ka-GE" sz="1600" b="1" dirty="0">
                  <a:ea typeface="Sylfaen" panose="010A0502050306030303" pitchFamily="18" charset="0"/>
                  <a:cs typeface="Times New Roman" panose="02020603050405020304" pitchFamily="18" charset="0"/>
                </a:endParaRPr>
              </a:p>
              <a:p>
                <a:pPr algn="ctr">
                  <a:lnSpc>
                    <a:spcPct val="150000"/>
                  </a:lnSpc>
                  <a:spcAft>
                    <a:spcPts val="800"/>
                  </a:spcAft>
                  <a:tabLst>
                    <a:tab pos="4286250" algn="l"/>
                  </a:tabLst>
                </a:pPr>
                <a14:m>
                  <m:oMath xmlns:m="http://schemas.openxmlformats.org/officeDocument/2006/math">
                    <m:r>
                      <a:rPr lang="ru-RU" b="1"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𝜥</m:t>
                    </m:r>
                  </m:oMath>
                </a14:m>
                <a:r>
                  <a:rPr lang="ru-RU" b="1"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a:t>
                </a:r>
                <a:r>
                  <a:rPr lang="ru-RU" b="1" dirty="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a:t>
                </a:r>
                <a:r>
                  <a:rPr lang="ka-GE" b="1" dirty="0">
                    <a:solidFill>
                      <a:srgbClr val="000000"/>
                    </a:solidFill>
                    <a:ea typeface="Times New Roman" panose="02020603050405020304" pitchFamily="18" charset="0"/>
                    <a:cs typeface="Times New Roman" panose="02020603050405020304" pitchFamily="18" charset="0"/>
                  </a:rPr>
                  <a:t>0-15; </a:t>
                </a:r>
                <a:r>
                  <a:rPr lang="ka-GE" b="1" dirty="0" smtClean="0">
                    <a:solidFill>
                      <a:srgbClr val="000000"/>
                    </a:solidFill>
                    <a:ea typeface="Times New Roman" panose="02020603050405020304" pitchFamily="18" charset="0"/>
                    <a:cs typeface="Times New Roman" panose="02020603050405020304" pitchFamily="18" charset="0"/>
                  </a:rPr>
                  <a:t>65</a:t>
                </a:r>
                <a:r>
                  <a:rPr lang="ka-GE" b="1" dirty="0">
                    <a:solidFill>
                      <a:srgbClr val="000000"/>
                    </a:solidFill>
                    <a:ea typeface="Times New Roman" panose="02020603050405020304" pitchFamily="18" charset="0"/>
                    <a:cs typeface="Times New Roman" panose="02020603050405020304" pitchFamily="18" charset="0"/>
                  </a:rPr>
                  <a:t>+)  / </a:t>
                </a:r>
                <a:r>
                  <a:rPr lang="ru-RU" b="1" dirty="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 (15+</a:t>
                </a:r>
                <a:r>
                  <a:rPr lang="ka-GE" b="1" dirty="0">
                    <a:solidFill>
                      <a:srgbClr val="000000"/>
                    </a:solidFill>
                    <a:ea typeface="Times New Roman" panose="02020603050405020304" pitchFamily="18" charset="0"/>
                    <a:cs typeface="Times New Roman" panose="02020603050405020304" pitchFamily="18" charset="0"/>
                  </a:rPr>
                  <a:t>; 65)</a:t>
                </a:r>
                <a:endParaRPr lang="ka-GE" sz="1600" dirty="0">
                  <a:ea typeface="Sylfaen" panose="010A0502050306030303" pitchFamily="18" charset="0"/>
                  <a:cs typeface="Times New Roman" panose="02020603050405020304" pitchFamily="18" charset="0"/>
                </a:endParaRPr>
              </a:p>
              <a:p>
                <a:pPr algn="just">
                  <a:lnSpc>
                    <a:spcPct val="150000"/>
                  </a:lnSpc>
                  <a:spcAft>
                    <a:spcPts val="0"/>
                  </a:spcAft>
                  <a:tabLst>
                    <a:tab pos="4286250" algn="l"/>
                  </a:tabLst>
                </a:pPr>
                <a:r>
                  <a:rPr lang="ka-GE" dirty="0">
                    <a:solidFill>
                      <a:srgbClr val="000000"/>
                    </a:solidFill>
                    <a:ea typeface="Times New Roman" panose="02020603050405020304" pitchFamily="18" charset="0"/>
                    <a:cs typeface="Times New Roman" panose="02020603050405020304" pitchFamily="18" charset="0"/>
                  </a:rPr>
                  <a:t>სადაც,  </a:t>
                </a:r>
                <a:r>
                  <a:rPr lang="ru-RU" dirty="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a:t>
                </a:r>
                <a:r>
                  <a:rPr lang="ka-GE" dirty="0">
                    <a:solidFill>
                      <a:srgbClr val="000000"/>
                    </a:solidFill>
                    <a:ea typeface="Times New Roman" panose="02020603050405020304" pitchFamily="18" charset="0"/>
                    <a:cs typeface="Times New Roman" panose="02020603050405020304" pitchFamily="18" charset="0"/>
                  </a:rPr>
                  <a:t>0-15; +65+)  -- </a:t>
                </a:r>
                <a:r>
                  <a:rPr lang="ka-GE" dirty="0" smtClean="0">
                    <a:solidFill>
                      <a:srgbClr val="000000"/>
                    </a:solidFill>
                    <a:ea typeface="Times New Roman" panose="02020603050405020304" pitchFamily="18" charset="0"/>
                    <a:cs typeface="Times New Roman" panose="02020603050405020304" pitchFamily="18" charset="0"/>
                  </a:rPr>
                  <a:t>„გამოსაკვები“  მოსახლეობა</a:t>
                </a:r>
                <a:r>
                  <a:rPr lang="ka-GE" dirty="0">
                    <a:solidFill>
                      <a:srgbClr val="000000"/>
                    </a:solidFill>
                    <a:ea typeface="Times New Roman" panose="02020603050405020304" pitchFamily="18" charset="0"/>
                    <a:cs typeface="Times New Roman" panose="02020603050405020304" pitchFamily="18" charset="0"/>
                  </a:rPr>
                  <a:t>;</a:t>
                </a:r>
                <a:endParaRPr lang="ka-GE" sz="1600" dirty="0">
                  <a:ea typeface="Sylfaen" panose="010A0502050306030303" pitchFamily="18" charset="0"/>
                  <a:cs typeface="Times New Roman" panose="02020603050405020304" pitchFamily="18" charset="0"/>
                </a:endParaRPr>
              </a:p>
              <a:p>
                <a:pPr algn="just">
                  <a:lnSpc>
                    <a:spcPct val="150000"/>
                  </a:lnSpc>
                  <a:spcAft>
                    <a:spcPts val="0"/>
                  </a:spcAft>
                </a:pPr>
                <a:r>
                  <a:rPr lang="ru-RU" dirty="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 (15+</a:t>
                </a:r>
                <a:r>
                  <a:rPr lang="ka-GE" dirty="0">
                    <a:solidFill>
                      <a:srgbClr val="000000"/>
                    </a:solidFill>
                    <a:ea typeface="Times New Roman" panose="02020603050405020304" pitchFamily="18" charset="0"/>
                    <a:cs typeface="Times New Roman" panose="02020603050405020304" pitchFamily="18" charset="0"/>
                  </a:rPr>
                  <a:t>; 65)    —  </a:t>
                </a:r>
                <a:r>
                  <a:rPr lang="ka-GE" dirty="0" smtClean="0">
                    <a:solidFill>
                      <a:srgbClr val="000000"/>
                    </a:solidFill>
                    <a:ea typeface="Times New Roman" panose="02020603050405020304" pitchFamily="18" charset="0"/>
                    <a:cs typeface="Times New Roman" panose="02020603050405020304" pitchFamily="18" charset="0"/>
                  </a:rPr>
                  <a:t>შრომისუნარიანი  </a:t>
                </a:r>
                <a:r>
                  <a:rPr lang="ka-GE" dirty="0">
                    <a:solidFill>
                      <a:srgbClr val="000000"/>
                    </a:solidFill>
                    <a:ea typeface="Times New Roman" panose="02020603050405020304" pitchFamily="18" charset="0"/>
                    <a:cs typeface="Times New Roman" panose="02020603050405020304" pitchFamily="18" charset="0"/>
                  </a:rPr>
                  <a:t>მოსახლეობა.</a:t>
                </a:r>
                <a:endParaRPr lang="ka-GE" sz="1600" dirty="0">
                  <a:ea typeface="Sylfaen" panose="010A0502050306030303" pitchFamily="18" charset="0"/>
                  <a:cs typeface="Times New Roman" panose="02020603050405020304" pitchFamily="18" charset="0"/>
                </a:endParaRPr>
              </a:p>
              <a:p>
                <a:pPr>
                  <a:lnSpc>
                    <a:spcPct val="150000"/>
                  </a:lnSpc>
                  <a:spcAft>
                    <a:spcPts val="0"/>
                  </a:spcAft>
                </a:pPr>
                <a:r>
                  <a:rPr lang="ka-GE" dirty="0">
                    <a:ea typeface="Sylfaen" panose="010A0502050306030303" pitchFamily="18" charset="0"/>
                    <a:cs typeface="Times New Roman" panose="02020603050405020304" pitchFamily="18" charset="0"/>
                  </a:rPr>
                  <a:t>2002 წლის ცხრილის მიხედვით:  </a:t>
                </a:r>
                <a14:m>
                  <m:oMath xmlns:m="http://schemas.openxmlformats.org/officeDocument/2006/math">
                    <m:r>
                      <a:rPr lang="ru-RU" b="1"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𝜥</m:t>
                    </m:r>
                  </m:oMath>
                </a14:m>
                <a:r>
                  <a:rPr lang="ru-RU" b="1"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  </a:t>
                </a:r>
                <a:r>
                  <a:rPr lang="ka-GE" b="1" dirty="0">
                    <a:solidFill>
                      <a:srgbClr val="000000"/>
                    </a:solidFill>
                    <a:ea typeface="Times New Roman" panose="02020603050405020304" pitchFamily="18" charset="0"/>
                    <a:cs typeface="Times New Roman" panose="02020603050405020304" pitchFamily="18" charset="0"/>
                  </a:rPr>
                  <a:t>4491  / 9532 =  0.47</a:t>
                </a:r>
                <a:endParaRPr lang="ka-GE" sz="1600" dirty="0">
                  <a:ea typeface="Sylfaen" panose="010A0502050306030303" pitchFamily="18" charset="0"/>
                  <a:cs typeface="Times New Roman" panose="02020603050405020304" pitchFamily="18" charset="0"/>
                </a:endParaRPr>
              </a:p>
              <a:p>
                <a:pPr>
                  <a:lnSpc>
                    <a:spcPct val="150000"/>
                  </a:lnSpc>
                  <a:spcAft>
                    <a:spcPts val="0"/>
                  </a:spcAft>
                </a:pPr>
                <a:r>
                  <a:rPr lang="ka-GE" dirty="0">
                    <a:ea typeface="Sylfaen" panose="010A0502050306030303" pitchFamily="18" charset="0"/>
                    <a:cs typeface="Times New Roman" panose="02020603050405020304" pitchFamily="18" charset="0"/>
                  </a:rPr>
                  <a:t>2014 წლის ცხრილის მიხედვით:  </a:t>
                </a:r>
                <a14:m>
                  <m:oMath xmlns:m="http://schemas.openxmlformats.org/officeDocument/2006/math">
                    <m:r>
                      <a:rPr lang="ru-RU" b="1"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𝜥</m:t>
                    </m:r>
                  </m:oMath>
                </a14:m>
                <a:r>
                  <a:rPr lang="ru-RU" b="1"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  </a:t>
                </a:r>
                <a:r>
                  <a:rPr lang="ka-GE" b="1" dirty="0">
                    <a:solidFill>
                      <a:srgbClr val="000000"/>
                    </a:solidFill>
                    <a:ea typeface="Times New Roman" panose="02020603050405020304" pitchFamily="18" charset="0"/>
                    <a:cs typeface="Times New Roman" panose="02020603050405020304" pitchFamily="18" charset="0"/>
                  </a:rPr>
                  <a:t>4689  / 10058 =</a:t>
                </a:r>
                <a:r>
                  <a:rPr lang="ka-GE" b="1" dirty="0" smtClean="0">
                    <a:solidFill>
                      <a:srgbClr val="000000"/>
                    </a:solidFill>
                    <a:ea typeface="Times New Roman" panose="02020603050405020304" pitchFamily="18" charset="0"/>
                    <a:cs typeface="Times New Roman" panose="02020603050405020304" pitchFamily="18" charset="0"/>
                  </a:rPr>
                  <a:t>0.46</a:t>
                </a:r>
              </a:p>
              <a:p>
                <a:pPr>
                  <a:lnSpc>
                    <a:spcPct val="150000"/>
                  </a:lnSpc>
                </a:pPr>
                <a:r>
                  <a:rPr lang="ka-GE" sz="1600" dirty="0" smtClean="0"/>
                  <a:t>მიღებული </a:t>
                </a:r>
                <a:r>
                  <a:rPr lang="ka-GE" sz="1600" dirty="0"/>
                  <a:t>დემოგრაფიული დატვირთვის მაჩვენებელი  გათვლილია იმ იდეალური შემთხვევისათვის, როდესაც   შრომისუნარიანი მოსახლეობის  მაქსიმალური  რაოდენობა იქნება დასაქმებული. </a:t>
                </a:r>
                <a:endParaRPr lang="ka-GE" sz="1600" dirty="0" smtClean="0"/>
              </a:p>
              <a:p>
                <a:pPr>
                  <a:lnSpc>
                    <a:spcPct val="150000"/>
                  </a:lnSpc>
                </a:pPr>
                <a:r>
                  <a:rPr lang="en-US" sz="1600" dirty="0" smtClean="0"/>
                  <a:t>Ps. 2016-2017 </a:t>
                </a:r>
                <a:r>
                  <a:rPr lang="ka-GE" sz="1600" dirty="0" smtClean="0"/>
                  <a:t>წლების მონაცემების მიხედვით  დემოგრაფიული დატვირთვა შეადგენს 0.58; 0.61</a:t>
                </a:r>
                <a:endParaRPr lang="ka-GE" sz="1600" dirty="0"/>
              </a:p>
              <a:p>
                <a:pPr>
                  <a:lnSpc>
                    <a:spcPct val="150000"/>
                  </a:lnSpc>
                  <a:spcAft>
                    <a:spcPts val="0"/>
                  </a:spcAft>
                </a:pPr>
                <a:endParaRPr lang="ka-GE" sz="1600" dirty="0">
                  <a:ea typeface="Sylfaen" panose="010A0502050306030303" pitchFamily="18" charset="0"/>
                  <a:cs typeface="Times New Roman" panose="02020603050405020304" pitchFamily="18" charset="0"/>
                </a:endParaRPr>
              </a:p>
            </p:txBody>
          </p:sp>
        </mc:Choice>
        <mc:Fallback xmlns="">
          <p:sp>
            <p:nvSpPr>
              <p:cNvPr id="2" name="მართკუთხედი 1"/>
              <p:cNvSpPr>
                <a:spLocks noRot="1" noChangeAspect="1" noMove="1" noResize="1" noEditPoints="1" noAdjustHandles="1" noChangeArrowheads="1" noChangeShapeType="1" noTextEdit="1"/>
              </p:cNvSpPr>
              <p:nvPr/>
            </p:nvSpPr>
            <p:spPr>
              <a:xfrm>
                <a:off x="1977081" y="757881"/>
                <a:ext cx="9152238" cy="4637167"/>
              </a:xfrm>
              <a:prstGeom prst="rect">
                <a:avLst/>
              </a:prstGeom>
              <a:blipFill rotWithShape="0">
                <a:blip r:embed="rId2"/>
                <a:stretch>
                  <a:fillRect l="-533"/>
                </a:stretch>
              </a:blipFill>
            </p:spPr>
            <p:txBody>
              <a:bodyPr/>
              <a:lstStyle/>
              <a:p>
                <a:r>
                  <a:rPr lang="ka-GE">
                    <a:noFill/>
                  </a:rPr>
                  <a:t> </a:t>
                </a:r>
              </a:p>
            </p:txBody>
          </p:sp>
        </mc:Fallback>
      </mc:AlternateContent>
    </p:spTree>
    <p:extLst>
      <p:ext uri="{BB962C8B-B14F-4D97-AF65-F5344CB8AC3E}">
        <p14:creationId xmlns:p14="http://schemas.microsoft.com/office/powerpoint/2010/main" val="3694576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2092411" y="759731"/>
            <a:ext cx="8328454" cy="5227072"/>
          </a:xfrm>
          <a:prstGeom prst="rect">
            <a:avLst/>
          </a:prstGeom>
        </p:spPr>
        <p:txBody>
          <a:bodyPr wrap="square">
            <a:spAutoFit/>
          </a:bodyPr>
          <a:lstStyle/>
          <a:p>
            <a:pPr algn="just">
              <a:lnSpc>
                <a:spcPct val="150000"/>
              </a:lnSpc>
              <a:spcAft>
                <a:spcPts val="600"/>
              </a:spcAft>
            </a:pPr>
            <a:r>
              <a:rPr lang="ka-GE" sz="1400" dirty="0">
                <a:ea typeface="Sylfaen" panose="010A0502050306030303" pitchFamily="18" charset="0"/>
                <a:cs typeface="Times New Roman" panose="02020603050405020304" pitchFamily="18" charset="0"/>
              </a:rPr>
              <a:t>რეგიონის ეკონომიკურად აქტიური მოსახლეობაზე მოკვდავობის გავლენის შეფასებისათვის გამოყენებულია იტალიელი  სტატისტიკოს ეკონომისტის დ. </a:t>
            </a:r>
            <a:r>
              <a:rPr lang="ka-GE" sz="1400" dirty="0" err="1">
                <a:ea typeface="Sylfaen" panose="010A0502050306030303" pitchFamily="18" charset="0"/>
                <a:cs typeface="Times New Roman" panose="02020603050405020304" pitchFamily="18" charset="0"/>
              </a:rPr>
              <a:t>მორტარის</a:t>
            </a:r>
            <a:r>
              <a:rPr lang="ka-GE" sz="1400" dirty="0">
                <a:ea typeface="Sylfaen" panose="010A0502050306030303" pitchFamily="18" charset="0"/>
                <a:cs typeface="Times New Roman" panose="02020603050405020304" pitchFamily="18" charset="0"/>
              </a:rPr>
              <a:t> მიერ შემუშავებული მოდელი, რომლითაც შესაძლებელია  გაკეთდეს პროგნოზი  15+  და 65 ასაკობრივი ჯგუფის  სიცოცხლის საშუალო  ხანგრძლივობაზე.</a:t>
            </a:r>
          </a:p>
          <a:p>
            <a:pPr>
              <a:lnSpc>
                <a:spcPct val="150000"/>
              </a:lnSpc>
              <a:spcAft>
                <a:spcPts val="800"/>
              </a:spcAft>
            </a:pPr>
            <a:r>
              <a:rPr lang="ka-GE" sz="1400" baseline="-25000" dirty="0">
                <a:ea typeface="Times New Roman" panose="02020603050405020304" pitchFamily="18" charset="0"/>
                <a:cs typeface="Times New Roman" panose="02020603050405020304" pitchFamily="18" charset="0"/>
              </a:rPr>
              <a:t>                                    (n)t</a:t>
            </a:r>
            <a:r>
              <a:rPr lang="ka-GE" sz="1400" dirty="0">
                <a:ea typeface="Times New Roman" panose="02020603050405020304" pitchFamily="18" charset="0"/>
                <a:cs typeface="Times New Roman" panose="02020603050405020304" pitchFamily="18" charset="0"/>
              </a:rPr>
              <a:t>E</a:t>
            </a:r>
            <a:r>
              <a:rPr lang="ka-GE" sz="1400" baseline="-25000" dirty="0">
                <a:ea typeface="Times New Roman" panose="02020603050405020304" pitchFamily="18" charset="0"/>
                <a:cs typeface="Times New Roman" panose="02020603050405020304" pitchFamily="18" charset="0"/>
              </a:rPr>
              <a:t>0</a:t>
            </a:r>
            <a:r>
              <a:rPr lang="ka-GE" sz="1400" dirty="0">
                <a:ea typeface="Times New Roman" panose="02020603050405020304" pitchFamily="18" charset="0"/>
                <a:cs typeface="Times New Roman" panose="02020603050405020304" pitchFamily="18" charset="0"/>
              </a:rPr>
              <a:t>   =  </a:t>
            </a:r>
            <a:r>
              <a:rPr lang="ka-GE" sz="1400" dirty="0" err="1">
                <a:ea typeface="Times New Roman" panose="02020603050405020304" pitchFamily="18" charset="0"/>
                <a:cs typeface="Times New Roman" panose="02020603050405020304" pitchFamily="18" charset="0"/>
              </a:rPr>
              <a:t>l</a:t>
            </a:r>
            <a:r>
              <a:rPr lang="ka-GE" sz="1400" baseline="-25000" dirty="0" err="1">
                <a:ea typeface="Times New Roman" panose="02020603050405020304" pitchFamily="18" charset="0"/>
                <a:cs typeface="Times New Roman" panose="02020603050405020304" pitchFamily="18" charset="0"/>
              </a:rPr>
              <a:t>n</a:t>
            </a:r>
            <a:r>
              <a:rPr lang="ka-GE" sz="1400" baseline="-25000" dirty="0">
                <a:ea typeface="Times New Roman" panose="02020603050405020304" pitchFamily="18" charset="0"/>
                <a:cs typeface="Times New Roman" panose="02020603050405020304" pitchFamily="18" charset="0"/>
              </a:rPr>
              <a:t>  </a:t>
            </a:r>
            <a:r>
              <a:rPr lang="ka-GE" sz="1400" dirty="0">
                <a:ea typeface="Times New Roman" panose="02020603050405020304" pitchFamily="18" charset="0"/>
                <a:cs typeface="Times New Roman" panose="02020603050405020304" pitchFamily="18" charset="0"/>
              </a:rPr>
              <a:t>\ l</a:t>
            </a:r>
            <a:r>
              <a:rPr lang="ka-GE" sz="1400" baseline="-25000" dirty="0">
                <a:ea typeface="Times New Roman" panose="02020603050405020304" pitchFamily="18" charset="0"/>
                <a:cs typeface="Times New Roman" panose="02020603050405020304" pitchFamily="18" charset="0"/>
              </a:rPr>
              <a:t>0 </a:t>
            </a:r>
            <a:r>
              <a:rPr lang="ka-GE" sz="1400" dirty="0">
                <a:ea typeface="Times New Roman" panose="02020603050405020304" pitchFamily="18" charset="0"/>
                <a:cs typeface="Times New Roman" panose="02020603050405020304" pitchFamily="18" charset="0"/>
              </a:rPr>
              <a:t>  [</a:t>
            </a:r>
            <a:r>
              <a:rPr lang="ka-GE" sz="1400" dirty="0" err="1">
                <a:ea typeface="Times New Roman" panose="02020603050405020304" pitchFamily="18" charset="0"/>
                <a:cs typeface="Times New Roman" panose="02020603050405020304" pitchFamily="18" charset="0"/>
              </a:rPr>
              <a:t>E</a:t>
            </a:r>
            <a:r>
              <a:rPr lang="ka-GE" sz="1400" baseline="-25000" dirty="0" err="1">
                <a:ea typeface="Times New Roman" panose="02020603050405020304" pitchFamily="18" charset="0"/>
                <a:cs typeface="Times New Roman" panose="02020603050405020304" pitchFamily="18" charset="0"/>
              </a:rPr>
              <a:t>n</a:t>
            </a:r>
            <a:r>
              <a:rPr lang="ka-GE" sz="1400" baseline="-25000" dirty="0">
                <a:ea typeface="Times New Roman" panose="02020603050405020304" pitchFamily="18" charset="0"/>
                <a:cs typeface="Times New Roman" panose="02020603050405020304" pitchFamily="18" charset="0"/>
              </a:rPr>
              <a:t> </a:t>
            </a:r>
            <a:r>
              <a:rPr lang="ka-GE" sz="1400" dirty="0">
                <a:ea typeface="Times New Roman" panose="02020603050405020304" pitchFamily="18" charset="0"/>
                <a:cs typeface="Times New Roman" panose="02020603050405020304" pitchFamily="18" charset="0"/>
              </a:rPr>
              <a:t>–( </a:t>
            </a:r>
            <a:r>
              <a:rPr lang="ka-GE" sz="1400" dirty="0" err="1">
                <a:ea typeface="Times New Roman" panose="02020603050405020304" pitchFamily="18" charset="0"/>
                <a:cs typeface="Times New Roman" panose="02020603050405020304" pitchFamily="18" charset="0"/>
              </a:rPr>
              <a:t>l</a:t>
            </a:r>
            <a:r>
              <a:rPr lang="ka-GE" sz="1400" baseline="-25000" dirty="0" err="1">
                <a:ea typeface="Times New Roman" panose="02020603050405020304" pitchFamily="18" charset="0"/>
                <a:cs typeface="Times New Roman" panose="02020603050405020304" pitchFamily="18" charset="0"/>
              </a:rPr>
              <a:t>t</a:t>
            </a:r>
            <a:r>
              <a:rPr lang="ka-GE" sz="1400" baseline="-25000" dirty="0">
                <a:ea typeface="Times New Roman" panose="02020603050405020304" pitchFamily="18" charset="0"/>
                <a:cs typeface="Times New Roman" panose="02020603050405020304" pitchFamily="18" charset="0"/>
              </a:rPr>
              <a:t>  </a:t>
            </a:r>
            <a:r>
              <a:rPr lang="ka-GE" sz="1400" dirty="0">
                <a:ea typeface="Times New Roman" panose="02020603050405020304" pitchFamily="18" charset="0"/>
                <a:cs typeface="Times New Roman" panose="02020603050405020304" pitchFamily="18" charset="0"/>
              </a:rPr>
              <a:t>\ </a:t>
            </a:r>
            <a:r>
              <a:rPr lang="ka-GE" sz="1400" dirty="0" err="1">
                <a:ea typeface="Times New Roman" panose="02020603050405020304" pitchFamily="18" charset="0"/>
                <a:cs typeface="Times New Roman" panose="02020603050405020304" pitchFamily="18" charset="0"/>
              </a:rPr>
              <a:t>l</a:t>
            </a:r>
            <a:r>
              <a:rPr lang="ka-GE" sz="1400" baseline="-25000" dirty="0" err="1">
                <a:ea typeface="Times New Roman" panose="02020603050405020304" pitchFamily="18" charset="0"/>
                <a:cs typeface="Times New Roman" panose="02020603050405020304" pitchFamily="18" charset="0"/>
              </a:rPr>
              <a:t>n</a:t>
            </a:r>
            <a:r>
              <a:rPr lang="ka-GE" sz="1400" baseline="-25000" dirty="0">
                <a:ea typeface="Times New Roman" panose="02020603050405020304" pitchFamily="18" charset="0"/>
                <a:cs typeface="Times New Roman" panose="02020603050405020304" pitchFamily="18" charset="0"/>
              </a:rPr>
              <a:t> </a:t>
            </a:r>
            <a:r>
              <a:rPr lang="ka-GE" sz="1400" dirty="0">
                <a:ea typeface="Times New Roman" panose="02020603050405020304" pitchFamily="18" charset="0"/>
                <a:cs typeface="Times New Roman" panose="02020603050405020304" pitchFamily="18" charset="0"/>
              </a:rPr>
              <a:t>)× </a:t>
            </a:r>
            <a:r>
              <a:rPr lang="ka-GE" sz="1400" dirty="0" err="1">
                <a:ea typeface="Times New Roman" panose="02020603050405020304" pitchFamily="18" charset="0"/>
                <a:cs typeface="Times New Roman" panose="02020603050405020304" pitchFamily="18" charset="0"/>
              </a:rPr>
              <a:t>E</a:t>
            </a:r>
            <a:r>
              <a:rPr lang="ka-GE" sz="1400" baseline="-25000" dirty="0" err="1">
                <a:ea typeface="Times New Roman" panose="02020603050405020304" pitchFamily="18" charset="0"/>
                <a:cs typeface="Times New Roman" panose="02020603050405020304" pitchFamily="18" charset="0"/>
              </a:rPr>
              <a:t>t</a:t>
            </a:r>
            <a:r>
              <a:rPr lang="ka-GE" sz="1400" dirty="0" smtClean="0">
                <a:ea typeface="Times New Roman" panose="02020603050405020304" pitchFamily="18" charset="0"/>
                <a:cs typeface="Times New Roman" panose="02020603050405020304" pitchFamily="18" charset="0"/>
              </a:rPr>
              <a:t>]</a:t>
            </a:r>
          </a:p>
          <a:p>
            <a:r>
              <a:rPr lang="ka-GE" sz="1400" dirty="0" smtClean="0">
                <a:ea typeface="Times New Roman" panose="02020603050405020304" pitchFamily="18" charset="0"/>
                <a:cs typeface="Times New Roman" panose="02020603050405020304" pitchFamily="18" charset="0"/>
              </a:rPr>
              <a:t> </a:t>
            </a:r>
            <a:r>
              <a:rPr lang="ka-GE" sz="1400" dirty="0"/>
              <a:t>ამგვარად, 1960 წლის მოკვდავობის ცხრილისათვის</a:t>
            </a:r>
            <a:r>
              <a:rPr lang="ka-GE" sz="1400" dirty="0" smtClean="0"/>
              <a:t>:</a:t>
            </a:r>
          </a:p>
          <a:p>
            <a:endParaRPr lang="ka-GE" sz="1400" dirty="0"/>
          </a:p>
          <a:p>
            <a:r>
              <a:rPr lang="ka-GE" sz="1400" baseline="-25000" dirty="0"/>
              <a:t> (n)t</a:t>
            </a:r>
            <a:r>
              <a:rPr lang="ka-GE" sz="1400" dirty="0"/>
              <a:t>E</a:t>
            </a:r>
            <a:r>
              <a:rPr lang="ka-GE" sz="1400" baseline="-25000" dirty="0"/>
              <a:t>0</a:t>
            </a:r>
            <a:r>
              <a:rPr lang="ka-GE" sz="1400" dirty="0"/>
              <a:t>   =  </a:t>
            </a:r>
            <a:r>
              <a:rPr lang="ka-GE" sz="1400" dirty="0" smtClean="0"/>
              <a:t>=  </a:t>
            </a:r>
            <a:r>
              <a:rPr lang="ka-GE" sz="1400" b="1" dirty="0"/>
              <a:t>43,28</a:t>
            </a:r>
          </a:p>
          <a:p>
            <a:r>
              <a:rPr lang="ka-GE" sz="1400" dirty="0"/>
              <a:t>2002 წლის მოკვდავობის ცხრილის მიხედვით</a:t>
            </a:r>
            <a:r>
              <a:rPr lang="ka-GE" sz="1400" dirty="0" smtClean="0"/>
              <a:t>:</a:t>
            </a:r>
          </a:p>
          <a:p>
            <a:endParaRPr lang="ka-GE" sz="1400" dirty="0"/>
          </a:p>
          <a:p>
            <a:r>
              <a:rPr lang="ka-GE" sz="1400" baseline="-25000" dirty="0"/>
              <a:t>      (n)t</a:t>
            </a:r>
            <a:r>
              <a:rPr lang="ka-GE" sz="1400" dirty="0"/>
              <a:t>E</a:t>
            </a:r>
            <a:r>
              <a:rPr lang="ka-GE" sz="1400" baseline="-25000" dirty="0"/>
              <a:t>0</a:t>
            </a:r>
            <a:r>
              <a:rPr lang="ka-GE" sz="1400" dirty="0"/>
              <a:t>   </a:t>
            </a:r>
            <a:r>
              <a:rPr lang="ka-GE" sz="1400" dirty="0" smtClean="0"/>
              <a:t>== </a:t>
            </a:r>
            <a:r>
              <a:rPr lang="ka-GE" sz="1400" b="1" dirty="0" smtClean="0"/>
              <a:t>43.55</a:t>
            </a:r>
          </a:p>
          <a:p>
            <a:endParaRPr lang="ka-GE" sz="1400" b="1" dirty="0"/>
          </a:p>
          <a:p>
            <a:r>
              <a:rPr lang="ka-GE" sz="1400" dirty="0"/>
              <a:t>2014 წლის მოკვდავობის ცხრილის მიხედვით</a:t>
            </a:r>
            <a:r>
              <a:rPr lang="ka-GE" sz="1400" dirty="0" smtClean="0"/>
              <a:t>:</a:t>
            </a:r>
          </a:p>
          <a:p>
            <a:endParaRPr lang="ka-GE" sz="1400" dirty="0"/>
          </a:p>
          <a:p>
            <a:r>
              <a:rPr lang="ka-GE" sz="1400" baseline="-25000" dirty="0" smtClean="0"/>
              <a:t> </a:t>
            </a:r>
            <a:r>
              <a:rPr lang="ka-GE" sz="1400" baseline="-25000" dirty="0"/>
              <a:t>(n)t</a:t>
            </a:r>
            <a:r>
              <a:rPr lang="ka-GE" sz="1400" dirty="0"/>
              <a:t>E</a:t>
            </a:r>
            <a:r>
              <a:rPr lang="ka-GE" sz="1400" baseline="-25000" dirty="0"/>
              <a:t>0</a:t>
            </a:r>
            <a:r>
              <a:rPr lang="ka-GE" sz="1400" dirty="0"/>
              <a:t>   </a:t>
            </a:r>
            <a:r>
              <a:rPr lang="ka-GE" sz="1400" dirty="0" smtClean="0"/>
              <a:t>== </a:t>
            </a:r>
            <a:r>
              <a:rPr lang="ka-GE" sz="1400" b="1" dirty="0" smtClean="0"/>
              <a:t>45.98</a:t>
            </a:r>
          </a:p>
          <a:p>
            <a:endParaRPr lang="ka-GE" sz="1400" b="1" dirty="0"/>
          </a:p>
          <a:p>
            <a:pPr algn="just">
              <a:lnSpc>
                <a:spcPct val="150000"/>
              </a:lnSpc>
            </a:pPr>
            <a:r>
              <a:rPr lang="ka-GE" sz="1400" dirty="0" err="1" smtClean="0"/>
              <a:t>მორტარის</a:t>
            </a:r>
            <a:r>
              <a:rPr lang="ka-GE" sz="1400" dirty="0" smtClean="0"/>
              <a:t> </a:t>
            </a:r>
            <a:r>
              <a:rPr lang="ka-GE" sz="1400" dirty="0"/>
              <a:t>მოდელით </a:t>
            </a:r>
            <a:r>
              <a:rPr lang="ka-GE" sz="1400" dirty="0" err="1"/>
              <a:t>გაანგარშებული</a:t>
            </a:r>
            <a:r>
              <a:rPr lang="ka-GE" sz="1400" dirty="0"/>
              <a:t>   ეკონომიკურად აქტიური მოსახლეობის სიცოცხლის საშუალო ხანგრძლივობის  მიღებული  შედეგი აჩვენებს, რომ  ადამიანის დაბადებიდან საშუალო სიცოცხლის ხანგრძლივობის ნახევარზე მოდის  ეკონომიკურად აქტიურ ასაკზე.</a:t>
            </a:r>
            <a:endParaRPr lang="ka-GE" sz="14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691576068"/>
      </p:ext>
    </p:extLst>
  </p:cSld>
  <p:clrMapOvr>
    <a:masterClrMapping/>
  </p:clrMapOvr>
</p:sld>
</file>

<file path=ppt/theme/theme1.xml><?xml version="1.0" encoding="utf-8"?>
<a:theme xmlns:a="http://schemas.openxmlformats.org/drawingml/2006/main" name="ფრაგმენტები">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391</TotalTime>
  <Words>2098</Words>
  <Application>Microsoft Office PowerPoint</Application>
  <PresentationFormat>Custom</PresentationFormat>
  <Paragraphs>642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ფრაგმენტები</vt:lpstr>
      <vt:lpstr>აჭარის მოსახლეობის მოკვდავობის ცხრილის აგება:  ისტორიული  მონაცემების სტატისტიკური შეფასება და მომავლის პროგნოზირება 2018 წელი  </vt:lpstr>
      <vt:lpstr>საკვლევი თემის აქტუალობა - მოსახლეობის ერთერთი ფუნდამენტალური თვისება მისი თვითგანახლებაა, თაობათა თანმიმდევრული ცვლილების პროცესში. კვლავწარმოების კანონზომიერების, მისი მდგენელებისა და ტენდენციების კვლევა საშუალებას იძლევა შემუშავდეს სოციალურ-ეკონომიკური და დემოგრაფიული პოლიტიკის რეკომენდაციები.             განვითარებული საბაზრო ეკონომიკის ქვეყნებში სიცოცხლის დაზღვევა სახელმწიფოს სოციალური დაცვის სისტემის მნიშვნელოვანი ნაწილია. მისი გამოყენებით წარმატებით გადაიჭრება საზოგადოებაში არსებული მრავალი პრობლემა.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თომას მალთუსის თეორია--„მოსახლეობის უკონტროლო ზრდამ შეიძლება  გამოიწვიოს შიმშილი დედამიწაზე“  1798წ  „ცდა ხალხთმოსახლეობის კანონის შესახებ“</vt:lpstr>
      <vt:lpstr>PowerPoint Presentation</vt:lpstr>
      <vt:lpstr>რონალდ ლი და ენდრიუ მეისონი  „დემოგრაფიულ დივიდენდი“ </vt:lpstr>
      <vt:lpstr>PowerPoint Presentation</vt:lpstr>
      <vt:lpstr>დემოგრაფიული გადასვლა-ეკონომიკური გარდატეხა</vt:lpstr>
      <vt:lpstr>დემოგრაფიული დივიდენდი</vt:lpstr>
      <vt:lpstr>დემოგრაფიული დივიდენდი</vt:lpstr>
      <vt:lpstr>დემოგრაფიული დივიდენდი  2006-2017  წ. </vt:lpstr>
      <vt:lpstr>PowerPoint Presentation</vt:lpstr>
      <vt:lpstr>PowerPoint Presentation</vt:lpstr>
      <vt:lpstr>მიღებული  შედეგები</vt:lpstr>
      <vt:lpstr>PowerPoint Presentation</vt:lpstr>
      <vt:lpstr>რეკომენდაციები</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აჭარის მოსახლეობის მოკვდავობის ცხრილის აგება:  ისტორიული  მონაცემების სტატისტიკური შეფასება და მომავლის პროგნოზირება</dc:title>
  <dc:creator>BSUadmin</dc:creator>
  <cp:lastModifiedBy>Admin</cp:lastModifiedBy>
  <cp:revision>22</cp:revision>
  <dcterms:created xsi:type="dcterms:W3CDTF">2018-12-10T13:20:42Z</dcterms:created>
  <dcterms:modified xsi:type="dcterms:W3CDTF">2019-07-22T09:23:31Z</dcterms:modified>
</cp:coreProperties>
</file>