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7" r:id="rId2"/>
    <p:sldId id="282" r:id="rId3"/>
    <p:sldId id="256" r:id="rId4"/>
    <p:sldId id="258" r:id="rId5"/>
    <p:sldId id="259" r:id="rId6"/>
    <p:sldId id="283" r:id="rId7"/>
    <p:sldId id="260" r:id="rId8"/>
    <p:sldId id="261" r:id="rId9"/>
    <p:sldId id="262" r:id="rId10"/>
    <p:sldId id="263" r:id="rId11"/>
    <p:sldId id="264" r:id="rId12"/>
    <p:sldId id="265" r:id="rId13"/>
    <p:sldId id="281" r:id="rId14"/>
    <p:sldId id="266" r:id="rId15"/>
    <p:sldId id="267" r:id="rId16"/>
    <p:sldId id="268" r:id="rId17"/>
    <p:sldId id="269" r:id="rId18"/>
    <p:sldId id="270" r:id="rId19"/>
    <p:sldId id="284"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294943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274124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70600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50968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371224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51658-153D-4B25-9DEB-B5CD54D3EAAA}" type="datetimeFigureOut">
              <a:rPr lang="en-US" smtClean="0"/>
              <a:t>7/22/2019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140765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51658-153D-4B25-9DEB-B5CD54D3EAAA}" type="datetimeFigureOut">
              <a:rPr lang="en-US" smtClean="0"/>
              <a:t>7/22/2019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82791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51658-153D-4B25-9DEB-B5CD54D3EAAA}" type="datetimeFigureOut">
              <a:rPr lang="en-US" smtClean="0"/>
              <a:t>7/22/2019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236479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51658-153D-4B25-9DEB-B5CD54D3EAAA}" type="datetimeFigureOut">
              <a:rPr lang="en-US" smtClean="0"/>
              <a:t>7/22/2019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181429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F51658-153D-4B25-9DEB-B5CD54D3EAAA}" type="datetimeFigureOut">
              <a:rPr lang="en-US" smtClean="0"/>
              <a:t>7/22/2019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3610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F51658-153D-4B25-9DEB-B5CD54D3EAAA}" type="datetimeFigureOut">
              <a:rPr lang="en-US" smtClean="0"/>
              <a:t>7/22/2019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A92BE04-22AA-4E45-AB86-17B35E3D6006}" type="slidenum">
              <a:rPr lang="en-US" smtClean="0"/>
              <a:t>‹#›</a:t>
            </a:fld>
            <a:endParaRPr lang="en-US"/>
          </a:p>
        </p:txBody>
      </p:sp>
    </p:spTree>
    <p:extLst>
      <p:ext uri="{BB962C8B-B14F-4D97-AF65-F5344CB8AC3E}">
        <p14:creationId xmlns:p14="http://schemas.microsoft.com/office/powerpoint/2010/main" val="374856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51658-153D-4B25-9DEB-B5CD54D3EAAA}" type="datetimeFigureOut">
              <a:rPr lang="en-US" smtClean="0"/>
              <a:t>7/22/2019</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2BE04-22AA-4E45-AB86-17B35E3D6006}" type="slidenum">
              <a:rPr lang="en-US" smtClean="0"/>
              <a:t>‹#›</a:t>
            </a:fld>
            <a:endParaRPr lang="en-US"/>
          </a:p>
        </p:txBody>
      </p:sp>
    </p:spTree>
    <p:extLst>
      <p:ext uri="{BB962C8B-B14F-4D97-AF65-F5344CB8AC3E}">
        <p14:creationId xmlns:p14="http://schemas.microsoft.com/office/powerpoint/2010/main" val="41007344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69012" y="185298"/>
            <a:ext cx="11947585" cy="6457042"/>
          </a:xfrm>
        </p:spPr>
        <p:txBody>
          <a:bodyPr/>
          <a:lstStyle/>
          <a:p>
            <a:pPr algn="ctr"/>
            <a:r>
              <a:rPr lang="ka-GE" sz="3200" dirty="0" smtClean="0"/>
              <a:t>ბათუმის შოთა რუსთაველის სახელმწიფო უნივერსიტეტი</a:t>
            </a:r>
            <a:br>
              <a:rPr lang="ka-GE" sz="3200" dirty="0" smtClean="0"/>
            </a:br>
            <a:r>
              <a:rPr lang="ka-GE" sz="3200" dirty="0" smtClean="0"/>
              <a:t/>
            </a:r>
            <a:br>
              <a:rPr lang="ka-GE" sz="3200" dirty="0" smtClean="0"/>
            </a:br>
            <a:r>
              <a:rPr lang="ka-GE" sz="2800" dirty="0" smtClean="0"/>
              <a:t>ნიკო ბერძენიშვილის ინსტიტუტი</a:t>
            </a:r>
            <a:r>
              <a:rPr lang="ka-GE" sz="1800" dirty="0" smtClean="0"/>
              <a:t/>
            </a:r>
            <a:br>
              <a:rPr lang="ka-GE" sz="1800" dirty="0" smtClean="0"/>
            </a:br>
            <a:r>
              <a:rPr lang="ka-GE" sz="1800" dirty="0" smtClean="0"/>
              <a:t/>
            </a:r>
            <a:br>
              <a:rPr lang="ka-GE" sz="1800" dirty="0" smtClean="0"/>
            </a:br>
            <a:r>
              <a:rPr lang="ka-GE" sz="1800" dirty="0"/>
              <a:t/>
            </a:r>
            <a:br>
              <a:rPr lang="ka-GE" sz="1800" dirty="0"/>
            </a:br>
            <a:r>
              <a:rPr lang="ka-GE" sz="1800" dirty="0"/>
              <a:t/>
            </a:r>
            <a:br>
              <a:rPr lang="ka-GE" sz="1800" dirty="0"/>
            </a:br>
            <a:r>
              <a:rPr lang="ka-GE" sz="1800" dirty="0" smtClean="0"/>
              <a:t/>
            </a:r>
            <a:br>
              <a:rPr lang="ka-GE" sz="1800" dirty="0" smtClean="0"/>
            </a:br>
            <a:r>
              <a:rPr lang="ka-GE" sz="1800" dirty="0"/>
              <a:t/>
            </a:r>
            <a:br>
              <a:rPr lang="ka-GE" sz="1800" dirty="0"/>
            </a:br>
            <a:r>
              <a:rPr lang="ka-GE" sz="2800" b="1" dirty="0" smtClean="0"/>
              <a:t>ბრესტის </a:t>
            </a:r>
            <a:r>
              <a:rPr lang="ka-GE" sz="2800" b="1" dirty="0"/>
              <a:t>ზავის, მოსკოვისა და </a:t>
            </a:r>
            <a:r>
              <a:rPr lang="ka-GE" sz="2800" b="1" dirty="0" smtClean="0"/>
              <a:t>ყარსის ხელშეკრულებების </a:t>
            </a:r>
            <a:r>
              <a:rPr lang="ka-GE" sz="2800" b="1" dirty="0"/>
              <a:t>შესახებ</a:t>
            </a:r>
            <a:r>
              <a:rPr lang="ka-GE" sz="1800" dirty="0"/>
              <a:t/>
            </a:r>
            <a:br>
              <a:rPr lang="ka-GE" sz="1800" dirty="0"/>
            </a:br>
            <a:r>
              <a:rPr lang="ka-GE" sz="1800" dirty="0" smtClean="0"/>
              <a:t/>
            </a:r>
            <a:br>
              <a:rPr lang="ka-GE" sz="1800" dirty="0" smtClean="0"/>
            </a:br>
            <a:r>
              <a:rPr lang="ka-GE" sz="1800" dirty="0"/>
              <a:t/>
            </a:r>
            <a:br>
              <a:rPr lang="ka-GE" sz="1800" dirty="0"/>
            </a:br>
            <a:r>
              <a:rPr lang="ka-GE" sz="1800" dirty="0" smtClean="0"/>
              <a:t>მთავარი მეცნიერ-თანამშრომელი</a:t>
            </a:r>
            <a:br>
              <a:rPr lang="ka-GE" sz="1800" dirty="0" smtClean="0"/>
            </a:br>
            <a:r>
              <a:rPr lang="ka-GE" sz="2000" b="1" dirty="0" smtClean="0"/>
              <a:t>უჩა ოქროპირიძე</a:t>
            </a:r>
            <a:br>
              <a:rPr lang="ka-GE" sz="2000" b="1" dirty="0" smtClean="0"/>
            </a:br>
            <a:r>
              <a:rPr lang="ka-GE" sz="2000" b="1" dirty="0"/>
              <a:t/>
            </a:r>
            <a:br>
              <a:rPr lang="ka-GE" sz="2000" b="1" dirty="0"/>
            </a:br>
            <a:r>
              <a:rPr lang="ka-GE" sz="2000" b="1" dirty="0" smtClean="0"/>
              <a:t/>
            </a:r>
            <a:br>
              <a:rPr lang="ka-GE" sz="2000" b="1" dirty="0" smtClean="0"/>
            </a:br>
            <a:r>
              <a:rPr lang="ka-GE" sz="2000" b="1" dirty="0"/>
              <a:t/>
            </a:r>
            <a:br>
              <a:rPr lang="ka-GE" sz="2000" b="1" dirty="0"/>
            </a:br>
            <a:r>
              <a:rPr lang="ka-GE" sz="2000" b="1" dirty="0" smtClean="0"/>
              <a:t/>
            </a:r>
            <a:br>
              <a:rPr lang="ka-GE" sz="2000" b="1" dirty="0" smtClean="0"/>
            </a:br>
            <a:r>
              <a:rPr lang="ka-GE" sz="2000" b="1" dirty="0"/>
              <a:t/>
            </a:r>
            <a:br>
              <a:rPr lang="ka-GE" sz="2000" b="1" dirty="0"/>
            </a:br>
            <a:r>
              <a:rPr lang="ka-GE" sz="2000" b="1" dirty="0" smtClean="0"/>
              <a:t>ბათუმი _ 2019</a:t>
            </a:r>
            <a:endParaRPr lang="en-US" sz="2000" b="1" dirty="0"/>
          </a:p>
        </p:txBody>
      </p:sp>
    </p:spTree>
    <p:extLst>
      <p:ext uri="{BB962C8B-B14F-4D97-AF65-F5344CB8AC3E}">
        <p14:creationId xmlns:p14="http://schemas.microsoft.com/office/powerpoint/2010/main" val="3036122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224287" y="781515"/>
            <a:ext cx="11602528" cy="1754326"/>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ვ</a:t>
            </a:r>
            <a:r>
              <a:rPr lang="ka-GE" b="1" dirty="0">
                <a:ea typeface="Calibri" panose="020F0502020204030204" pitchFamily="34" charset="0"/>
                <a:cs typeface="Times New Roman" panose="02020603050405020304" pitchFamily="18" charset="0"/>
              </a:rPr>
              <a:t>) ბრი­ტა­ნე­თის ადგილობრივი ხე­ლი­სუფ­ლე­ბა, </a:t>
            </a:r>
            <a:r>
              <a:rPr lang="ka-GE" b="1" dirty="0" err="1">
                <a:ea typeface="Calibri" panose="020F0502020204030204" pitchFamily="34" charset="0"/>
                <a:cs typeface="Times New Roman" panose="02020603050405020304" pitchFamily="18" charset="0"/>
              </a:rPr>
              <a:t>დე­ნი­კი­ნე­ლე­ბი</a:t>
            </a:r>
            <a:r>
              <a:rPr lang="ka-GE" b="1" dirty="0">
                <a:ea typeface="Calibri" panose="020F0502020204030204" pitchFamily="34" charset="0"/>
                <a:cs typeface="Times New Roman" panose="02020603050405020304" pitchFamily="18" charset="0"/>
              </a:rPr>
              <a:t> თუ ბა­თუმ­ში თავ­მო</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რი­ლი სხვა რე­აქ­</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ი­ონ­ერ­ე­ბი, ბა­თუ­მის ოლ­ქში შე­თან­ხმე­ბუ­ლად მოქ­მე­დებ­დნენ.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ალ-ღო­ნეს არ იშ­ურ­ებ­დნენ იმ­ის­ათ­ვის, რომ ეს მხა­რე სა­ქარ­თვე­ლოს არ დაბ­რუ­ნე­ბო­და.</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გან­სა­კუთ­რე­ბით აგ­ულ­ი­ან­ებ­დნენ და აქ­ეზ­ებ­დნენ ოს­მა­ლე­თის ორ­ი­ენ­ტა­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ი­ას იმ მიზ­ნით, რომ </a:t>
            </a:r>
            <a:r>
              <a:rPr lang="ka-GE" b="1" dirty="0" err="1">
                <a:ea typeface="Calibri" panose="020F0502020204030204" pitchFamily="34" charset="0"/>
                <a:cs typeface="Times New Roman" panose="02020603050405020304" pitchFamily="18" charset="0"/>
              </a:rPr>
              <a:t>ან­ტან­ტი­სათ­ვის</a:t>
            </a:r>
            <a:r>
              <a:rPr lang="ka-GE" b="1" dirty="0">
                <a:ea typeface="Calibri" panose="020F0502020204030204" pitchFamily="34" charset="0"/>
                <a:cs typeface="Times New Roman" panose="02020603050405020304" pitchFamily="18" charset="0"/>
              </a:rPr>
              <a:t> და­ენ­ახ­ვე­ბი­ნათ, თუ რა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ლი­ერ­ია აქ </a:t>
            </a:r>
            <a:r>
              <a:rPr lang="ka-GE" b="1" dirty="0" err="1">
                <a:ea typeface="Calibri" panose="020F0502020204030204" pitchFamily="34" charset="0"/>
                <a:cs typeface="Times New Roman" panose="02020603050405020304" pitchFamily="18" charset="0"/>
              </a:rPr>
              <a:t>ოს­მა­ლე­თი­სად­მი</a:t>
            </a:r>
            <a:r>
              <a:rPr lang="ka-GE" b="1" dirty="0">
                <a:ea typeface="Calibri" panose="020F0502020204030204" pitchFamily="34" charset="0"/>
                <a:cs typeface="Times New Roman" panose="02020603050405020304" pitchFamily="18" charset="0"/>
              </a:rPr>
              <a:t> ლტოლ­ვა და ოს­მა­ლე­თის­გან უზ­რუნ­ველ­სა</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ოფ­ად სა­ჭი­რო და გა­მარ­თლე­ბუ­ლია ამ ოლ­ქის </a:t>
            </a:r>
            <a:r>
              <a:rPr lang="ka-GE" b="1" dirty="0" err="1">
                <a:ea typeface="Calibri" panose="020F0502020204030204" pitchFamily="34" charset="0"/>
                <a:cs typeface="Times New Roman" panose="02020603050405020304" pitchFamily="18" charset="0"/>
              </a:rPr>
              <a:t>დე­ნი­კი­ნე­ლი</a:t>
            </a:r>
            <a:r>
              <a:rPr lang="ka-GE" b="1" dirty="0">
                <a:ea typeface="Calibri" panose="020F0502020204030204" pitchFamily="34" charset="0"/>
                <a:cs typeface="Times New Roman" panose="02020603050405020304" pitchFamily="18" charset="0"/>
              </a:rPr>
              <a:t> მო­ხა­ლი­სე­ებ­ის­ათ­ვის </a:t>
            </a:r>
            <a:r>
              <a:rPr lang="ka-GE" b="1" dirty="0" smtClean="0">
                <a:ea typeface="Calibri" panose="020F0502020204030204" pitchFamily="34" charset="0"/>
                <a:cs typeface="Times New Roman" panose="02020603050405020304" pitchFamily="18" charset="0"/>
              </a:rPr>
              <a:t>გა­და­</a:t>
            </a:r>
            <a:r>
              <a:rPr lang="ka-GE" b="1" dirty="0" smtClean="0">
                <a:ea typeface="Calibri" panose="020F0502020204030204" pitchFamily="34" charset="0"/>
                <a:cs typeface="Sylfaen" panose="010A0502050306030303" pitchFamily="18" charset="0"/>
              </a:rPr>
              <a:t>ც</a:t>
            </a:r>
            <a:r>
              <a:rPr lang="ka-GE" b="1" dirty="0" smtClean="0">
                <a:ea typeface="Calibri" panose="020F0502020204030204" pitchFamily="34" charset="0"/>
                <a:cs typeface="Times New Roman" panose="02020603050405020304" pitchFamily="18" charset="0"/>
              </a:rPr>
              <a:t>ე­მა. </a:t>
            </a:r>
            <a:endParaRPr lang="en-US" dirty="0"/>
          </a:p>
        </p:txBody>
      </p:sp>
      <p:sp>
        <p:nvSpPr>
          <p:cNvPr id="3" name="მართკუთხედი 2"/>
          <p:cNvSpPr/>
          <p:nvPr/>
        </p:nvSpPr>
        <p:spPr>
          <a:xfrm>
            <a:off x="224287" y="2535841"/>
            <a:ext cx="11542143" cy="2862322"/>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ზ</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ას­ეთ­მა და­მო­კი­დე­ბუ­ლე­ბამ ისე გა­ათ­ამ­ა­მა ბა­თუმ­ში დრო­ებ­ით თავ­შე­ფა­რე­ბუ­ლი თუ აქ მოღ­ვა­წე ბოლ­შე­ვი­კე­ბი რომ მათ ად­გი­ლობ­რი­ვი მო­სახ­ლე­ობ­ის და­უკ­ით­ხა­ვად გა­დაწ</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ვი­ტეს მი­ეღ­ოთ რე­ზო­ლუ­</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ია აჭ­არ­ის საბ­ჭო­თა რუ­სეთ­თან შე­ერ­თე­ბის შე­სა­ხებ, რა­მა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 ქარ­თველ მაჰ­მა­დი­ან­თა სა­მარ­თლი­ა­ნი აღ­შფო­თე­ბა გა­მო­იწ­ვია და მათ­მა წარ­მო­მად­გე­ნელ­მა სა­კად­რი­სი პა­სუ­ხი გას­</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ა ამ ავ­ან­ტი­ურ­ას: „... არ­სად და არ­ას­ოდ­ეს არ ყოფ­ი­ლა ის­ე­თი შემ­თხვე­ვა – აღ­ნიშ­ნავს გა­ზე­თი „ერ­თო­ბა”, – რომ ბა­თუ­მის სა­კით­ხის შე­სა­ხებ დღეს, რო­მე­ლი­მე პა­სუ­ხისმ­გე­ბელ ორ­განი­ზა­ცი­ას </a:t>
            </a:r>
            <a:r>
              <a:rPr lang="ka-GE" b="1" dirty="0" err="1">
                <a:ea typeface="Calibri" panose="020F0502020204030204" pitchFamily="34" charset="0"/>
                <a:cs typeface="Times New Roman" panose="02020603050405020304" pitchFamily="18" charset="0"/>
              </a:rPr>
              <a:t>უკ­ამ­ათ­ოდ</a:t>
            </a:r>
            <a:r>
              <a:rPr lang="ka-GE" b="1" dirty="0">
                <a:ea typeface="Calibri" panose="020F0502020204030204" pitchFamily="34" charset="0"/>
                <a:cs typeface="Times New Roman" panose="02020603050405020304" pitchFamily="18" charset="0"/>
              </a:rPr>
              <a:t>, სა­კით­ხის ყოვ­ელ­გვა­რად </a:t>
            </a:r>
            <a:r>
              <a:rPr lang="ka-GE" b="1" dirty="0" err="1">
                <a:ea typeface="Calibri" panose="020F0502020204030204" pitchFamily="34" charset="0"/>
                <a:cs typeface="Times New Roman" panose="02020603050405020304" pitchFamily="18" charset="0"/>
              </a:rPr>
              <a:t>გა­უშ­უქ­ებ­ლად</a:t>
            </a:r>
            <a:r>
              <a:rPr lang="ka-GE" b="1" dirty="0">
                <a:ea typeface="Calibri" panose="020F0502020204030204" pitchFamily="34" charset="0"/>
                <a:cs typeface="Times New Roman" panose="02020603050405020304" pitchFamily="18" charset="0"/>
              </a:rPr>
              <a:t> მი­ეღ­ოს რა­ი­მე რე­ზო­ლუ­ცია, ამ­ას­თან შე­უძლე­ბე­ლია მო­სულ­მა ელ­ემ­ენ­ტმა მკვიდრ­თა და­უკ­ით­ხა­ვად, რო­მე­ლი­მე მხა­რის ბე­დი გა­დაჭ­რას. ეს იქ­ნე­ბო­და სწო­რედ სხვი­სი ნე­ბა-სურ­ვი­ლის ად­გი­ლობ­რივ მცხოვ­რებ­თათ­ვის თავს მოხ­ვე­ვა, რის წი­ნა­აღმ­დე­გაც ბოლ­შე­ვი­კე­ბი ილ­აშ­ქრე­ბენ თა­ვი­ანთ რე­ზო­ლუ­ცი­ა­ში... შე­უძლე­ბე­ლია, რომ ორ­ი­ოლ­ის, კურ­სკის მცხოვ­რებ­ნი, თუნ­დაც ის მუ­შა იყოს ად­გი­ლობ­რივ მცხოვ­რებ­თა და­უკ­ით­ხა­ვად სწყვეტ­­დეს მი­სი ოლ­ქის ბედს“.</a:t>
            </a:r>
            <a:r>
              <a:rPr lang="ka-GE" dirty="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959444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69012" y="277412"/>
            <a:ext cx="11766429" cy="3693319"/>
          </a:xfrm>
          <a:prstGeom prst="rect">
            <a:avLst/>
          </a:prstGeom>
        </p:spPr>
        <p:txBody>
          <a:bodyPr wrap="square">
            <a:spAutoFit/>
          </a:bodyPr>
          <a:lstStyle/>
          <a:p>
            <a:pPr indent="457200" algn="just">
              <a:spcAft>
                <a:spcPts val="0"/>
              </a:spcAft>
            </a:pPr>
            <a:r>
              <a:rPr lang="ka-GE" b="1" dirty="0" smtClean="0">
                <a:ea typeface="Calibri" panose="020F0502020204030204" pitchFamily="34" charset="0"/>
                <a:cs typeface="Times New Roman" panose="02020603050405020304" pitchFamily="18" charset="0"/>
              </a:rPr>
              <a:t>	თ</a:t>
            </a:r>
            <a:r>
              <a:rPr lang="ka-GE" b="1" dirty="0">
                <a:ea typeface="Calibri" panose="020F0502020204030204" pitchFamily="34" charset="0"/>
                <a:cs typeface="Times New Roman" panose="02020603050405020304" pitchFamily="18" charset="0"/>
              </a:rPr>
              <a:t>)...ის ხალ­ხი რო­მელ­საც არ­აფ­ე­რი აქვს სა­ერ­თო ჩვენს მცხოვ­რებ­თან, რო­მე­ლიც არ არ­ის მას­თან შე­კავ­ში­რე­ბუ­ლი არც ეთ­ნოგ­რა­ფი­ულ­ად, არც ის­ტო­რი­ულ­ად და შე­ად­გენს მხო­ლოდ სტუმ­რად ჩვენ­ში მო­სულ ელ­ემ­ენ­ტებს, სხვა­დას­ხვა ქვეყნე­ბი­დან ბე­დის სა­ძებ­რად გად­მოხ­ვე­წი­ლებს, წყვეტს აქ </a:t>
            </a:r>
            <a:r>
              <a:rPr lang="ka-GE" b="1" dirty="0" err="1">
                <a:ea typeface="Calibri" panose="020F0502020204030204" pitchFamily="34" charset="0"/>
                <a:cs typeface="Times New Roman" panose="02020603050405020304" pitchFamily="18" charset="0"/>
              </a:rPr>
              <a:t>ბე­დიღ­ბალს</a:t>
            </a:r>
            <a:r>
              <a:rPr lang="ka-GE" b="1" dirty="0">
                <a:ea typeface="Calibri" panose="020F0502020204030204" pitchFamily="34" charset="0"/>
                <a:cs typeface="Times New Roman" panose="02020603050405020304" pitchFamily="18" charset="0"/>
              </a:rPr>
              <a:t> ქა­ლა­ქის და მთე­ლი </a:t>
            </a:r>
            <a:r>
              <a:rPr lang="ka-GE" b="1" dirty="0" err="1">
                <a:ea typeface="Calibri" panose="020F0502020204030204" pitchFamily="34" charset="0"/>
                <a:cs typeface="Times New Roman" panose="02020603050405020304" pitchFamily="18" charset="0"/>
              </a:rPr>
              <a:t>ოლ­ქი­სას</a:t>
            </a:r>
            <a:r>
              <a:rPr lang="ka-GE" b="1" dirty="0">
                <a:ea typeface="Calibri" panose="020F0502020204030204" pitchFamily="34" charset="0"/>
                <a:cs typeface="Times New Roman" panose="02020603050405020304" pitchFamily="18" charset="0"/>
              </a:rPr>
              <a:t>, სწყვეტს ისე, რომ არც კი ეკ­ით­ხე­ბა ად­გი­ლობ­რივ მცხოვ­რებ­ლებს, რომ­ლე­ბიც 95 პრო­ცენტს შე­ად­გე­ნენ მთელ </a:t>
            </a:r>
            <a:r>
              <a:rPr lang="ka-GE" b="1" dirty="0" err="1">
                <a:ea typeface="Calibri" panose="020F0502020204030204" pitchFamily="34" charset="0"/>
                <a:cs typeface="Times New Roman" panose="02020603050405020304" pitchFamily="18" charset="0"/>
              </a:rPr>
              <a:t>მცხოვ­რებ­ლე­ბი­სას</a:t>
            </a:r>
            <a:r>
              <a:rPr lang="ka-GE" b="1" dirty="0">
                <a:ea typeface="Calibri" panose="020F0502020204030204" pitchFamily="34" charset="0"/>
                <a:cs typeface="Times New Roman" panose="02020603050405020304" pitchFamily="18" charset="0"/>
              </a:rPr>
              <a:t>, სწყვეტს ისე, რომ დი­დი უმ­ეტ­ეს­ო­ბა მცხოვ­რებ­ლე­ბი­სა არ­ავ­ით­არ მო­ნა­წი­ლე­ობ­ას არ იღ­ებს სა­კით­ხის გა­დაჭ­რა­ში.</a:t>
            </a:r>
            <a:r>
              <a:rPr lang="ka-GE" dirty="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ka-GE" b="1" dirty="0" smtClean="0">
                <a:ea typeface="Calibri" panose="020F0502020204030204" pitchFamily="34" charset="0"/>
                <a:cs typeface="Times New Roman" panose="02020603050405020304" pitchFamily="18" charset="0"/>
              </a:rPr>
              <a:t>	აჭ­არ­ის </a:t>
            </a:r>
            <a:r>
              <a:rPr lang="ka-GE" b="1" dirty="0">
                <a:ea typeface="Calibri" panose="020F0502020204030204" pitchFamily="34" charset="0"/>
                <a:cs typeface="Times New Roman" panose="02020603050405020304" pitchFamily="18" charset="0"/>
              </a:rPr>
              <a:t>მშრო­მელ­თა მა­სამ უკ­ვე გა­მოთ­ქვა თა­ვი­სი შე­ურყევ­ე­ლი ნე­ბისყოფა გა­სუ­ლი წლის 31 აგ­ვის­ტოს (1919 წლის 31 აგვისტოს ისტორიული აქტი იგულისხმება - უ. ო.), რო­ცა თა­ვი­სი წარ­მო­მად­გენ­ლო­ბის სა­ხით, თა­ვის და ქვეყნის წი­ნა­შე გა­ნაც­ხა­და, რომ ბა­თუ­მი და ბა­თუ­მის ოლ­ქი, რო­გორც გა­ნუყრე­ლი ნა­წი­ლი დე­და­სამ­შობ­ლო სა­ქარ­თვე­ლო­სი ავ­ტო­ნო­მი­ურ­ად უნ­და შე­უ­ერ­თდეს სა­ქარ­თვე­ლოს.</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ეს არ­ის კა­ტე­გო­რი­უ­ლი გა­დაწყვე­ტი­ლე­ბა სა­მუს­ლი­მა­ნო სა­ქარ­თვე­ლო­სი და ამ თა­ვის გა­დაწყვე­ტი­ლე­ბას აჭ­არ­ის მშრო­მე­ლი მა­სა არ­ას­ოდ­ეს არ უარყოფს.</a:t>
            </a:r>
            <a:r>
              <a:rPr lang="ka-GE" dirty="0">
                <a:ea typeface="Calibri" panose="020F0502020204030204" pitchFamily="34" charset="0"/>
                <a:cs typeface="Times New Roman" panose="02020603050405020304" pitchFamily="18" charset="0"/>
              </a:rPr>
              <a:t> ... </a:t>
            </a:r>
            <a:r>
              <a:rPr lang="ka-GE" b="1" dirty="0">
                <a:ea typeface="Calibri" panose="020F0502020204030204" pitchFamily="34" charset="0"/>
                <a:cs typeface="Times New Roman" panose="02020603050405020304" pitchFamily="18" charset="0"/>
              </a:rPr>
              <a:t>აჭ­არ­ის მშრო­მელ­მა მა­სამ ... უკ­ვე სთქვა თა­ვი­სი კა­ტე­გო­რი­უ­ლი სიტყვა: ავ­ტო­ნო­მი­ურ­ად გა­ერ­თი­ან­ე­ბა დე­და-სამ­შობ­ლო სა­ქარ­თვე­ლოს­თან.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მართკუთხედი 2"/>
          <p:cNvSpPr/>
          <p:nvPr/>
        </p:nvSpPr>
        <p:spPr>
          <a:xfrm>
            <a:off x="163901" y="3970731"/>
            <a:ext cx="11749178" cy="1754326"/>
          </a:xfrm>
          <a:prstGeom prst="rect">
            <a:avLst/>
          </a:prstGeom>
        </p:spPr>
        <p:txBody>
          <a:bodyPr wrap="square">
            <a:spAutoFit/>
          </a:bodyPr>
          <a:lstStyle/>
          <a:p>
            <a:r>
              <a:rPr lang="ka-GE" b="1" dirty="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ი</a:t>
            </a:r>
            <a:r>
              <a:rPr lang="ka-GE" b="1" dirty="0">
                <a:ea typeface="Calibri" panose="020F0502020204030204" pitchFamily="34" charset="0"/>
                <a:cs typeface="Times New Roman" panose="02020603050405020304" pitchFamily="18" charset="0"/>
              </a:rPr>
              <a:t>) სა­მუს­ლი­მა­ნო სა­ქარ­თვე­ლოს გან­მა­თა­ვი­სუფლე­ბე­ლი კო­მი­ტე­ტის მი­ზა­ნია სა­მუს­ლი­მა­ნო და საქ­რის­ტი­ა­ნო სა­ქარ­თვე­ლოს პო­ლი­ტი­კუ­რი მთლი­ან­ობ­ის უზ­რუნ­ველყოფა და ამ­ა­ვე სა­მუს­ლი­მა­ნო სა­ქარ­თვე­ლოს თა­ვი­სუფ­ლე­ბის განმტკი­ცე­ბა... და ამ­იტ­ომ­აც არ­ის, რომ სა­მუს­ლი­მა­ნო და საქ­რის­ტი­ა­ნო სა­ქარ­თვე­ლოს პო­ლიტი­კუ­რი მთლი­ან­ობ­ის­ათ­ვის </a:t>
            </a:r>
            <a:r>
              <a:rPr lang="ka-GE" b="1" dirty="0" smtClean="0">
                <a:ea typeface="Calibri" panose="020F0502020204030204" pitchFamily="34" charset="0"/>
                <a:cs typeface="Times New Roman" panose="02020603050405020304" pitchFamily="18" charset="0"/>
              </a:rPr>
              <a:t>ვმუ­შა­ობთ... მან </a:t>
            </a:r>
            <a:r>
              <a:rPr lang="ka-GE" b="1" dirty="0">
                <a:ea typeface="Calibri" panose="020F0502020204030204" pitchFamily="34" charset="0"/>
                <a:cs typeface="Times New Roman" panose="02020603050405020304" pitchFamily="18" charset="0"/>
              </a:rPr>
              <a:t>უნ­და გა­ნამ­ტკი­ცოს იდ­ეა სა­მუს­ლი­მა­ნო და საქ­რის­ტი­ა­ნო სა­ქარ­თვე­ლოს პო­ლი­ტი­კუ­რი </a:t>
            </a:r>
            <a:r>
              <a:rPr lang="ka-GE" b="1" dirty="0" smtClean="0">
                <a:ea typeface="Calibri" panose="020F0502020204030204" pitchFamily="34" charset="0"/>
                <a:cs typeface="Times New Roman" panose="02020603050405020304" pitchFamily="18" charset="0"/>
              </a:rPr>
              <a:t>მთლი­ან­ობ­ი­სა... </a:t>
            </a:r>
            <a:r>
              <a:rPr lang="ka-GE" b="1" dirty="0"/>
              <a:t>და­ა­ახ­ლო­ვოს სუ­ლი­ერ­ად ერ­თმა­ნეთ­თან მუს­ლი­მა­ნი და ქრის­ტი­ა­ნი ქარ­თვე­ლები</a:t>
            </a:r>
            <a:r>
              <a:rPr lang="ka-GE" dirty="0"/>
              <a:t> </a:t>
            </a:r>
            <a:endParaRPr lang="en-US" b="1" dirty="0"/>
          </a:p>
          <a:p>
            <a:endParaRPr lang="en-US" dirty="0"/>
          </a:p>
        </p:txBody>
      </p:sp>
      <p:sp>
        <p:nvSpPr>
          <p:cNvPr id="5" name="მართკუთხედი 4"/>
          <p:cNvSpPr/>
          <p:nvPr/>
        </p:nvSpPr>
        <p:spPr>
          <a:xfrm>
            <a:off x="241539" y="5485772"/>
            <a:ext cx="11671540" cy="646331"/>
          </a:xfrm>
          <a:prstGeom prst="rect">
            <a:avLst/>
          </a:prstGeom>
        </p:spPr>
        <p:txBody>
          <a:bodyPr wrap="square">
            <a:spAutoFit/>
          </a:bodyPr>
          <a:lstStyle/>
          <a:p>
            <a:r>
              <a:rPr lang="ka-GE" b="1"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ჩვე­ნი ერ­თა­დერ­თი გზა, ერ­თა­დერ­თი ბედ­ნი­ერ­ე­ბა სა­ქარ­თვე­ლოს­თან ერ­თო­ბა­შია, ფარ­თო </a:t>
            </a:r>
            <a:r>
              <a:rPr lang="ka-GE" b="1" dirty="0" smtClean="0">
                <a:ea typeface="Calibri" panose="020F0502020204030204" pitchFamily="34" charset="0"/>
                <a:cs typeface="Times New Roman" panose="02020603050405020304" pitchFamily="18" charset="0"/>
              </a:rPr>
              <a:t>ავ­ტო­ნო­მია საქართველოს </a:t>
            </a:r>
            <a:r>
              <a:rPr lang="ka-GE" b="1" dirty="0">
                <a:ea typeface="Calibri" panose="020F0502020204030204" pitchFamily="34" charset="0"/>
                <a:cs typeface="Times New Roman" panose="02020603050405020304" pitchFamily="18" charset="0"/>
              </a:rPr>
              <a:t>ფარ­გლებ­ში – აი, რა გვიხ­სნის ჩვენ! სხვა გზა არ არ­ის</a:t>
            </a:r>
            <a:r>
              <a:rPr lang="ka-GE" b="1" dirty="0" smtClean="0">
                <a:ea typeface="Calibri" panose="020F0502020204030204" pitchFamily="34" charset="0"/>
                <a:cs typeface="Times New Roman" panose="02020603050405020304" pitchFamily="18" charset="0"/>
              </a:rPr>
              <a:t>“ (მ. აბაშიძე)</a:t>
            </a:r>
            <a:endParaRPr lang="ka-GE"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4800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63260" y="871268"/>
            <a:ext cx="12007970" cy="4154984"/>
          </a:xfrm>
          <a:prstGeom prst="rect">
            <a:avLst/>
          </a:prstGeom>
        </p:spPr>
        <p:txBody>
          <a:bodyPr wrap="square">
            <a:spAutoFit/>
          </a:bodyPr>
          <a:lstStyle/>
          <a:p>
            <a:endParaRPr lang="ka-GE" sz="2400" b="1" dirty="0">
              <a:solidFill>
                <a:srgbClr val="FF0000"/>
              </a:solidFill>
              <a:ea typeface="Calibri" panose="020F0502020204030204" pitchFamily="34" charset="0"/>
              <a:cs typeface="Times New Roman" panose="02020603050405020304" pitchFamily="18" charset="0"/>
            </a:endParaRPr>
          </a:p>
          <a:p>
            <a:pPr algn="just"/>
            <a:r>
              <a:rPr lang="ka-GE" sz="2400" b="1" dirty="0" smtClean="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კ</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სწორედ</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აღ­ნიშ­ნულ­მა გა­რე­მო­ებ­ებ­მა შექ­მნეს აჭ­არ­ის ავ­ტო­ნო­მიუ­რი მმარ­თვე­ლო­ბი­სათ­ვის მხარ­და­ჭე­რის აუცილ­ებ­ლო­ბა გა­რე­შე თუ ში­ნა­უ­რი რე­აქ­ცი­ის წინა­აღმ­დეგ საბრ­ძოლ­ვე­ლად და საუკუნეების განმავლობაში თურქთაგან მიტაცებულ, საქართველოს ამ ძირძველ ისტორიული მხარეში, ქართული ორიენტაციის საბოლოოდ გასამარჯვებლად</a:t>
            </a:r>
            <a:r>
              <a:rPr lang="ka-GE" b="1" dirty="0" smtClean="0">
                <a:ea typeface="Calibri" panose="020F0502020204030204" pitchFamily="34" charset="0"/>
                <a:cs typeface="Times New Roman" panose="02020603050405020304" pitchFamily="18" charset="0"/>
              </a:rPr>
              <a:t>...</a:t>
            </a:r>
          </a:p>
          <a:p>
            <a:pPr algn="just"/>
            <a:endParaRPr lang="ka-GE" b="1" dirty="0" smtClean="0"/>
          </a:p>
          <a:p>
            <a:pPr algn="just"/>
            <a:r>
              <a:rPr lang="ka-GE" b="1" dirty="0"/>
              <a:t>	</a:t>
            </a:r>
            <a:r>
              <a:rPr lang="ka-GE" b="1" dirty="0" smtClean="0"/>
              <a:t>ეს </a:t>
            </a:r>
            <a:r>
              <a:rPr lang="ka-GE" b="1" dirty="0"/>
              <a:t>იყო გადამწყვეტი ბრძოლა მაშინდელი სამუსლიმანო საქართველოს, კერძოდ აჭარის, დედასამშობლოს შემადგენლობაში საბოლოოდ დასაბრუნებლად, რომელიც ისტორიული სამართლიანობის აღდგენით დასრულდა. ამიტომაც ამ მოვლენათა ზემოთ მოყვანილ ე. წ. სამახსოვროში აღნიშნული თვალსაზრისით განხილვა, არა მარტო ისტორიული ჭეშმარიტების გაყალბება და ვიღაცისთვის სასურველის, სინამდვილედ წარმოჩენის ცდაა, არამედ ჩვენს კუთხეში შეუქცევადად აღორძინებული ქართული ეროვნული თვითშეგნებისა და ზოგადქართული სულისკვეთების შეურაცხყოფაც, რაც სრულებითაც არ ემსახურება ორი მეზობელი სახელმწიფოს კეთილმოსურნეობით ნაკარნახევ, სამომავალო პერსპექტივაზე გათვლილ ურთიერთობებს.   </a:t>
            </a:r>
            <a:endParaRPr lang="en-US" dirty="0"/>
          </a:p>
          <a:p>
            <a:endParaRPr lang="en-US" dirty="0"/>
          </a:p>
        </p:txBody>
      </p:sp>
    </p:spTree>
    <p:extLst>
      <p:ext uri="{BB962C8B-B14F-4D97-AF65-F5344CB8AC3E}">
        <p14:creationId xmlns:p14="http://schemas.microsoft.com/office/powerpoint/2010/main" val="228015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362" y="129397"/>
            <a:ext cx="9144000" cy="6047117"/>
          </a:xfrm>
          <a:prstGeom prst="rect">
            <a:avLst/>
          </a:prstGeom>
        </p:spPr>
      </p:pic>
      <p:sp>
        <p:nvSpPr>
          <p:cNvPr id="3" name="Прямоугольник 2"/>
          <p:cNvSpPr/>
          <p:nvPr/>
        </p:nvSpPr>
        <p:spPr>
          <a:xfrm>
            <a:off x="3430451" y="6254953"/>
            <a:ext cx="5003293" cy="369332"/>
          </a:xfrm>
          <a:prstGeom prst="rect">
            <a:avLst/>
          </a:prstGeom>
        </p:spPr>
        <p:txBody>
          <a:bodyPr wrap="none">
            <a:spAutoFit/>
          </a:bodyPr>
          <a:lstStyle/>
          <a:p>
            <a:r>
              <a:rPr lang="ka-GE" dirty="0"/>
              <a:t>ბრესტ–ლიტოვსკის ზავის პირველი 2 გვერდი</a:t>
            </a:r>
            <a:endParaRPr lang="ru-RU" dirty="0"/>
          </a:p>
        </p:txBody>
      </p:sp>
    </p:spTree>
    <p:extLst>
      <p:ext uri="{BB962C8B-B14F-4D97-AF65-F5344CB8AC3E}">
        <p14:creationId xmlns:p14="http://schemas.microsoft.com/office/powerpoint/2010/main" val="216138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38023" y="853236"/>
            <a:ext cx="11800935" cy="4555093"/>
          </a:xfrm>
          <a:prstGeom prst="rect">
            <a:avLst/>
          </a:prstGeom>
        </p:spPr>
        <p:txBody>
          <a:bodyPr wrap="square">
            <a:spAutoFit/>
          </a:bodyPr>
          <a:lstStyle/>
          <a:p>
            <a:pPr indent="457200" algn="ctr">
              <a:spcAft>
                <a:spcPts val="0"/>
              </a:spcAft>
            </a:pPr>
            <a:r>
              <a:rPr lang="ka-GE" sz="2000" b="1" dirty="0">
                <a:ea typeface="Calibri" panose="020F0502020204030204" pitchFamily="34" charset="0"/>
                <a:cs typeface="Times New Roman" panose="02020603050405020304" pitchFamily="18" charset="0"/>
              </a:rPr>
              <a:t>მოსკოვისა და ყარსის </a:t>
            </a:r>
            <a:r>
              <a:rPr lang="ka-GE" sz="2000" b="1" dirty="0" smtClean="0">
                <a:ea typeface="Calibri" panose="020F0502020204030204" pitchFamily="34" charset="0"/>
                <a:cs typeface="Times New Roman" panose="02020603050405020304" pitchFamily="18" charset="0"/>
              </a:rPr>
              <a:t>ხელშეკრულებები</a:t>
            </a:r>
          </a:p>
          <a:p>
            <a:pPr indent="457200" algn="ctr">
              <a:spcAft>
                <a:spcPts val="0"/>
              </a:spcAft>
            </a:pPr>
            <a:endParaRPr lang="ka-GE" b="1" dirty="0" smtClean="0">
              <a:ea typeface="Calibri" panose="020F0502020204030204" pitchFamily="34" charset="0"/>
              <a:cs typeface="Times New Roman" panose="02020603050405020304" pitchFamily="18" charset="0"/>
            </a:endParaRPr>
          </a:p>
          <a:p>
            <a:pPr indent="457200" algn="just">
              <a:spcAft>
                <a:spcPts val="0"/>
              </a:spcAft>
            </a:pPr>
            <a:r>
              <a:rPr lang="ka-GE" b="1" dirty="0" smtClean="0">
                <a:ea typeface="Calibri" panose="020F0502020204030204" pitchFamily="34" charset="0"/>
                <a:cs typeface="Times New Roman" panose="02020603050405020304" pitchFamily="18" charset="0"/>
              </a:rPr>
              <a:t>ა</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ზოგიერთი ავტორი სვამდა კითხვას, თუ „რატომ დაემთხვა ერთმანეთს </a:t>
            </a:r>
            <a:r>
              <a:rPr lang="ka-GE" b="1" dirty="0" smtClean="0">
                <a:ea typeface="Calibri" panose="020F0502020204030204" pitchFamily="34" charset="0"/>
                <a:cs typeface="Times New Roman" panose="02020603050405020304" pitchFamily="18" charset="0"/>
              </a:rPr>
              <a:t>მენშევიკებისა </a:t>
            </a:r>
            <a:r>
              <a:rPr lang="ka-GE" b="1" dirty="0">
                <a:ea typeface="Calibri" panose="020F0502020204030204" pitchFamily="34" charset="0"/>
                <a:cs typeface="Times New Roman" panose="02020603050405020304" pitchFamily="18" charset="0"/>
              </a:rPr>
              <a:t>და ბოლშევიკების პოზიცია აჭარისათვის ავტონომიის მიცემის საკითხში?” </a:t>
            </a:r>
            <a:endParaRPr lang="ka-GE" b="1" dirty="0" smtClean="0">
              <a:ea typeface="Calibri" panose="020F0502020204030204" pitchFamily="34" charset="0"/>
              <a:cs typeface="Times New Roman" panose="02020603050405020304" pitchFamily="18" charset="0"/>
            </a:endParaRPr>
          </a:p>
          <a:p>
            <a:pPr indent="457200" algn="just">
              <a:spcAft>
                <a:spcPts val="0"/>
              </a:spcAft>
            </a:pPr>
            <a:endParaRPr lang="ka-GE" b="1" dirty="0">
              <a:ea typeface="Calibri" panose="020F0502020204030204" pitchFamily="34" charset="0"/>
              <a:cs typeface="Times New Roman" panose="02020603050405020304" pitchFamily="18" charset="0"/>
            </a:endParaRPr>
          </a:p>
          <a:p>
            <a:pPr indent="457200" algn="just">
              <a:spcAft>
                <a:spcPts val="0"/>
              </a:spcAft>
            </a:pPr>
            <a:r>
              <a:rPr lang="ka-GE" b="1" dirty="0" smtClean="0">
                <a:ea typeface="Calibri" panose="020F0502020204030204" pitchFamily="34" charset="0"/>
                <a:cs typeface="Times New Roman" panose="02020603050405020304" pitchFamily="18" charset="0"/>
              </a:rPr>
              <a:t>ამის </a:t>
            </a:r>
            <a:r>
              <a:rPr lang="ka-GE" b="1" dirty="0">
                <a:ea typeface="Calibri" panose="020F0502020204030204" pitchFamily="34" charset="0"/>
                <a:cs typeface="Times New Roman" panose="02020603050405020304" pitchFamily="18" charset="0"/>
              </a:rPr>
              <a:t>შესახებ </a:t>
            </a:r>
            <a:r>
              <a:rPr lang="ka-GE" b="1" dirty="0" smtClean="0">
                <a:ea typeface="Calibri" panose="020F0502020204030204" pitchFamily="34" charset="0"/>
                <a:cs typeface="Times New Roman" panose="02020603050405020304" pitchFamily="18" charset="0"/>
              </a:rPr>
              <a:t>აღვნიშნავ</a:t>
            </a:r>
            <a:r>
              <a:rPr lang="ka-GE" b="1" dirty="0">
                <a:ea typeface="Calibri" panose="020F0502020204030204" pitchFamily="34" charset="0"/>
                <a:cs typeface="Times New Roman" panose="02020603050405020304" pitchFamily="18" charset="0"/>
              </a:rPr>
              <a:t>, რომ </a:t>
            </a:r>
            <a:r>
              <a:rPr lang="ka-GE" b="1" dirty="0" smtClean="0">
                <a:ea typeface="Calibri" panose="020F0502020204030204" pitchFamily="34" charset="0"/>
                <a:cs typeface="Times New Roman" panose="02020603050405020304" pitchFamily="18" charset="0"/>
              </a:rPr>
              <a:t>„პოზიციების </a:t>
            </a:r>
            <a:r>
              <a:rPr lang="ka-GE" b="1" dirty="0">
                <a:ea typeface="Calibri" panose="020F0502020204030204" pitchFamily="34" charset="0"/>
                <a:cs typeface="Times New Roman" panose="02020603050405020304" pitchFamily="18" charset="0"/>
              </a:rPr>
              <a:t>გარეგნული დამთხვევა არაფერს ნიშნავს და მენშევიკების (ვგულისხმობთ საქართველოს დემოკრატიული რესპუბლიკის მთავრობას – უ. ო.) და ბოლშევიკების პოზიცია ამ საკითხში,  არაფრით შეიძლებოდა ერთმანეთს დამთხვეოდა, რადგან მათ ამოძრავებდათ სრულიად განსხვავებული მიზნები: – პირველი, მოზღვავებული მოძალადეების წინააღმდეგ, იბრძოდა საქართველოს ერთიანობისა და ტერიტორიული მთლიანობის შესანარჩუნებლად, საქართველოს დამოუკიდებელი სახელმწიფოებრიობის განსამტკიცებლად, – მეორე კი თავად ძალადობით მოსული, თავისივე ხელისუფლების შენარჩუნებისა და განმტკიცების მიზნით, ქართველი ხალხის ზურგს უკან, გაურიგდა სწორედ ამ მოძალადეებს და იკისრა მათ შორის ქართველი ხალხის ნების იგნორირებით დადებული, მის სუვერენულ უფლებათა შემლახავი და სასიცოცხლო ინტერესების წინააღმდეგ მიმართული ხელშეკრულებების </a:t>
            </a:r>
            <a:r>
              <a:rPr lang="ka-GE" b="1" dirty="0" smtClean="0">
                <a:ea typeface="Calibri" panose="020F0502020204030204" pitchFamily="34" charset="0"/>
                <a:cs typeface="Times New Roman" panose="02020603050405020304" pitchFamily="18" charset="0"/>
              </a:rPr>
              <a:t>განაღდება“, </a:t>
            </a:r>
            <a:r>
              <a:rPr lang="ka-GE" b="1" dirty="0">
                <a:ea typeface="Calibri" panose="020F0502020204030204" pitchFamily="34" charset="0"/>
                <a:cs typeface="Times New Roman" panose="02020603050405020304" pitchFamily="18" charset="0"/>
              </a:rPr>
              <a:t>[ოქროპირიძე, 2001], რომელთა შორის, უპირველეს ყოვლისა, მოსკოვისა და ყარსის ხელშეკრულებები იგულისხმება.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630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20770" y="409625"/>
            <a:ext cx="11706045" cy="2308324"/>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ბ</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1992 წელს თურქეთთან გაფორმებული ჩარჩო ხელშეკრულება, რომელშიც ჩაიწერა ყარსის ხელშეკრულება ძალაშია... არც ყარსის  და არც რუსეთ-თურქეთის მოსკოვის ხელშეკრულებაში, (იგულისხმება 1921 წლის 16 მარტის მოსკოვის ხელშეკრულება – უ. ო.)  საიდანაც გამომდინარეობს ყარსის ხელშეკრულება, არ არის მითითებული ვადა...”, ამასთან, თითქოსდა, „საქართველო ვერ მოახერხებს ყარსის ხელშეკრულების დენონსაციას, იმიტომ რომ მასში ჩართულია მესამე მხარეც. მაშინ ამიერკავკასიის რესპუბლიკები – საქართველო, სომხეთი, აზერბაიჯანი – გამოდიოდნენ ერთ მხარედ</a:t>
            </a:r>
            <a:r>
              <a:rPr lang="ka-GE" b="1" dirty="0" smtClean="0">
                <a:ea typeface="Calibri" panose="020F0502020204030204" pitchFamily="34" charset="0"/>
                <a:cs typeface="Times New Roman" panose="02020603050405020304" pitchFamily="18" charset="0"/>
              </a:rPr>
              <a:t>... </a:t>
            </a:r>
            <a:r>
              <a:rPr lang="ka-GE" b="1" dirty="0"/>
              <a:t>(რომელი სამართლებრივი აქტის საფუძველზე?!... გარდა „წითელი ინტერვენციის უფლების“ საბჭოური დოქტრინისა? - უ. ო.) </a:t>
            </a:r>
            <a:endParaRPr lang="en-US" dirty="0"/>
          </a:p>
          <a:p>
            <a:pPr algn="just"/>
            <a:endParaRPr lang="en-US" dirty="0"/>
          </a:p>
        </p:txBody>
      </p:sp>
      <p:sp>
        <p:nvSpPr>
          <p:cNvPr id="3" name="მართკუთხედი 2"/>
          <p:cNvSpPr/>
          <p:nvPr/>
        </p:nvSpPr>
        <p:spPr>
          <a:xfrm>
            <a:off x="138023" y="2562371"/>
            <a:ext cx="11688792" cy="1200329"/>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გ</a:t>
            </a:r>
            <a:r>
              <a:rPr lang="ka-GE" b="1" dirty="0">
                <a:ea typeface="Calibri" panose="020F0502020204030204" pitchFamily="34" charset="0"/>
                <a:cs typeface="Times New Roman" panose="02020603050405020304" pitchFamily="18" charset="0"/>
              </a:rPr>
              <a:t>) </a:t>
            </a:r>
            <a:r>
              <a:rPr lang="ka-GE" b="1" dirty="0"/>
              <a:t>საქმე ისაა, – აგრძელებს ავტორი, – რომ ეს ხელშეკრულება არ არის დამოუკიდებელი დოკუმენტი. </a:t>
            </a:r>
            <a:r>
              <a:rPr lang="ka-GE" b="1" dirty="0" smtClean="0">
                <a:ea typeface="Calibri" panose="020F0502020204030204" pitchFamily="34" charset="0"/>
                <a:cs typeface="Times New Roman" panose="02020603050405020304" pitchFamily="18" charset="0"/>
              </a:rPr>
              <a:t>ის </a:t>
            </a:r>
            <a:r>
              <a:rPr lang="ka-GE" b="1" dirty="0">
                <a:ea typeface="Calibri" panose="020F0502020204030204" pitchFamily="34" charset="0"/>
                <a:cs typeface="Times New Roman" panose="02020603050405020304" pitchFamily="18" charset="0"/>
              </a:rPr>
              <a:t>დაკავშირებულია მოსკოვის რუსეთ-თურქეთის ხელშეკრულებასთან... </a:t>
            </a:r>
            <a:r>
              <a:rPr lang="ka-GE" b="1" dirty="0"/>
              <a:t>„...ყარსის ხელშეკრულების დენონსაციის მოთხოვნა ფანტასტიკის სფეროა...” „საქართველომ არც ის უნდა დაივიწყოს, რომ ყარსის ხელშეკრულება, შეიძლება ითქვას „უკვდავია”...</a:t>
            </a:r>
            <a:r>
              <a:rPr lang="ka-GE" dirty="0"/>
              <a:t> </a:t>
            </a:r>
            <a:endParaRPr lang="en-US" dirty="0"/>
          </a:p>
        </p:txBody>
      </p:sp>
      <p:sp>
        <p:nvSpPr>
          <p:cNvPr id="4" name="მართკუთხედი 3"/>
          <p:cNvSpPr/>
          <p:nvPr/>
        </p:nvSpPr>
        <p:spPr>
          <a:xfrm>
            <a:off x="155276" y="3762700"/>
            <a:ext cx="11688792" cy="1754326"/>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დ)</a:t>
            </a:r>
            <a:r>
              <a:rPr lang="ka-GE"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ცალმხრივად მისი </a:t>
            </a:r>
            <a:r>
              <a:rPr lang="ka-GE" b="1" dirty="0" err="1">
                <a:ea typeface="Calibri" panose="020F0502020204030204" pitchFamily="34" charset="0"/>
                <a:cs typeface="Times New Roman" panose="02020603050405020304" pitchFamily="18" charset="0"/>
              </a:rPr>
              <a:t>დენომსაცია</a:t>
            </a:r>
            <a:r>
              <a:rPr lang="ka-GE" b="1" dirty="0">
                <a:ea typeface="Calibri" panose="020F0502020204030204" pitchFamily="34" charset="0"/>
                <a:cs typeface="Times New Roman" panose="02020603050405020304" pitchFamily="18" charset="0"/>
              </a:rPr>
              <a:t> შეუძლებელია, რადგან საქართველო, სომხეთი და აზერბაიჯანი დოკუმენტში ერთი მხარის სტატუსით სარგებლობენ</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მართალია, დღევანდელი სომხეთი ყარსის დებულებებს სასაზღვრო საკითხებში არ აღიარებს, მაგრამ აზერბაიჯანისათვის ყარსის ხელშეკრულებას სასიცოცხლო მნიშვნელობა აქვს – </a:t>
            </a:r>
            <a:r>
              <a:rPr lang="ka-GE" b="1" dirty="0" err="1">
                <a:ea typeface="Calibri" panose="020F0502020204030204" pitchFamily="34" charset="0"/>
                <a:cs typeface="Times New Roman" panose="02020603050405020304" pitchFamily="18" charset="0"/>
              </a:rPr>
              <a:t>ნახჭევანის</a:t>
            </a:r>
            <a:r>
              <a:rPr lang="ka-GE" b="1" dirty="0">
                <a:ea typeface="Calibri" panose="020F0502020204030204" pitchFamily="34" charset="0"/>
                <a:cs typeface="Times New Roman" panose="02020603050405020304" pitchFamily="18" charset="0"/>
              </a:rPr>
              <a:t> კუთვნილების გამო; ბ) სანამ არსებობს მოსკოვის ხელშეკრულება, იარსებებს ყარსის დოკუმენტის პირობებიც, რადგან რუსეთი და თურქეთი მოსკოვის ხელშეკრულებას ურთიერთობის  მომწესრიგებელ უმთავრეს და უპირველეს სამართლებრივ აქტად მიიჩნევენ</a:t>
            </a:r>
            <a:r>
              <a:rPr lang="ka-GE" b="1" dirty="0" smtClean="0">
                <a:ea typeface="Calibri" panose="020F0502020204030204" pitchFamily="34" charset="0"/>
                <a:cs typeface="Times New Roman" panose="02020603050405020304" pitchFamily="18" charset="0"/>
              </a:rPr>
              <a:t>...</a:t>
            </a:r>
            <a:endParaRPr lang="en-US" dirty="0"/>
          </a:p>
        </p:txBody>
      </p:sp>
      <p:sp>
        <p:nvSpPr>
          <p:cNvPr id="5" name="მართკუთხედი 4"/>
          <p:cNvSpPr/>
          <p:nvPr/>
        </p:nvSpPr>
        <p:spPr>
          <a:xfrm>
            <a:off x="267420" y="5629169"/>
            <a:ext cx="11818188" cy="369332"/>
          </a:xfrm>
          <a:prstGeom prst="rect">
            <a:avLst/>
          </a:prstGeom>
        </p:spPr>
        <p:txBody>
          <a:bodyPr wrap="square">
            <a:spAutoFit/>
          </a:bodyPr>
          <a:lstStyle/>
          <a:p>
            <a:r>
              <a:rPr lang="ka-GE" b="1" dirty="0" smtClean="0">
                <a:ea typeface="Calibri" panose="020F0502020204030204" pitchFamily="34" charset="0"/>
                <a:cs typeface="Times New Roman" panose="02020603050405020304" pitchFamily="18" charset="0"/>
              </a:rPr>
              <a:t>„გინდაც  </a:t>
            </a:r>
            <a:r>
              <a:rPr lang="ka-GE" b="1" dirty="0">
                <a:ea typeface="Calibri" panose="020F0502020204030204" pitchFamily="34" charset="0"/>
                <a:cs typeface="Times New Roman" panose="02020603050405020304" pitchFamily="18" charset="0"/>
              </a:rPr>
              <a:t>გავაუქმოთ, ამით საქმე არ გამოსწორდება, რადგან ძაღლის თავი მოსკოვშია დამარხული”</a:t>
            </a:r>
            <a:endParaRPr lang="en-US" dirty="0"/>
          </a:p>
        </p:txBody>
      </p:sp>
    </p:spTree>
    <p:extLst>
      <p:ext uri="{BB962C8B-B14F-4D97-AF65-F5344CB8AC3E}">
        <p14:creationId xmlns:p14="http://schemas.microsoft.com/office/powerpoint/2010/main" val="527111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60385" y="238527"/>
            <a:ext cx="11921705" cy="4154984"/>
          </a:xfrm>
          <a:prstGeom prst="rect">
            <a:avLst/>
          </a:prstGeom>
        </p:spPr>
        <p:txBody>
          <a:bodyPr wrap="square">
            <a:spAutoFit/>
          </a:bodyPr>
          <a:lstStyle/>
          <a:p>
            <a:pPr algn="ctr"/>
            <a:r>
              <a:rPr lang="ka-GE" sz="2400" b="1" dirty="0" smtClean="0">
                <a:ea typeface="Calibri" panose="020F0502020204030204" pitchFamily="34" charset="0"/>
                <a:cs typeface="Times New Roman" panose="02020603050405020304" pitchFamily="18" charset="0"/>
              </a:rPr>
              <a:t>დასკვნები</a:t>
            </a:r>
          </a:p>
          <a:p>
            <a:pPr algn="ctr"/>
            <a:endParaRPr lang="ka-GE" sz="2400" b="1" dirty="0" smtClean="0">
              <a:ea typeface="Calibri" panose="020F0502020204030204" pitchFamily="34" charset="0"/>
              <a:cs typeface="Times New Roman" panose="02020603050405020304" pitchFamily="18" charset="0"/>
            </a:endParaRPr>
          </a:p>
          <a:p>
            <a:pPr algn="just"/>
            <a:r>
              <a:rPr lang="ka-GE" b="1" dirty="0" smtClean="0">
                <a:ea typeface="Calibri" panose="020F0502020204030204" pitchFamily="34" charset="0"/>
                <a:cs typeface="Times New Roman" panose="02020603050405020304" pitchFamily="18" charset="0"/>
              </a:rPr>
              <a:t>	1. აღნიშნულ </a:t>
            </a:r>
            <a:r>
              <a:rPr lang="ka-GE" b="1" dirty="0">
                <a:ea typeface="Calibri" panose="020F0502020204030204" pitchFamily="34" charset="0"/>
                <a:cs typeface="Times New Roman" panose="02020603050405020304" pitchFamily="18" charset="0"/>
              </a:rPr>
              <a:t>ავტორს, როგორც ჩანს, არაფერი გაუგია იმის შესახებაც,</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რომ</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საქართველოს სუვერენულ უფლებებზე მოძალადე ბოლშევიკური რეჟიმის პირდაპირმა სამართალმემკვიდრემ, თავად საქართველოს კომუნისტურმა მმართველობამ საქართველოს უმაღლესი საბჭოს რიგგარეშე სესიაზე დაგმო, დაპყრობა და ანექსია უწოდა 1921 წლის 25 თებერვლის გასაბჭოების ფაქტს. ბათილად გამოაცხადა ყველა კანონი და დეკრეტი, მას შემდეგ მიღებული ქართველი ხალხის სახელით</a:t>
            </a:r>
            <a:r>
              <a:rPr lang="ka-GE" b="1" dirty="0" smtClean="0">
                <a:ea typeface="Calibri" panose="020F0502020204030204" pitchFamily="34" charset="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a:t>
            </a:r>
          </a:p>
          <a:p>
            <a:pPr algn="just"/>
            <a:r>
              <a:rPr lang="ka-GE" b="1" dirty="0" smtClean="0"/>
              <a:t>	ყოველივე </a:t>
            </a:r>
            <a:r>
              <a:rPr lang="ka-GE" b="1" dirty="0"/>
              <a:t>ამან სათანადო ასახვა ჰპოვა დოკუმენტებში – 1990 წლის 9 მარტის „საქართველოს სსრ </a:t>
            </a:r>
            <a:r>
              <a:rPr lang="ka-GE" b="1" dirty="0" err="1"/>
              <a:t>უზენაე</a:t>
            </a:r>
            <a:r>
              <a:rPr lang="ka-GE" b="1" dirty="0"/>
              <a:t>-სი საბჭოს დადგენილება საქართველოს სახელმწიფო სუვერენიტეტის დაცვის გარანტიების შესახებ” [საქართველოს სსრ საქართველოს სსრ უზენაესი საბჭოს უწყებები, №3, 1990: 8-10] და იმავე წლის 20 ივნისის „საქართველოს სახელმწიფო სუვერენიტეტის  დაცვის შესახებ საქართველოს სსრ უზენაესი საბჭოს 1990 წლის 9 მარტის დადგენილებაში დამატებების შეტანის თაობა-ზე” [საქართველოს სსრ  საქართველოს სსრ უზენაესი საბჭოს უწყებები, №6, 1990: 11-12]. რომელთაგან პირველში პირდაპირ ნათქვამია: „მოკავშირე რესპუბლიკების სუვერენიტეტის დაცვის გარანტია შეიძლება იყოს თვით რესპუბლიკა...” </a:t>
            </a:r>
            <a:endParaRPr lang="en-US" b="1" dirty="0"/>
          </a:p>
        </p:txBody>
      </p:sp>
    </p:spTree>
    <p:extLst>
      <p:ext uri="{BB962C8B-B14F-4D97-AF65-F5344CB8AC3E}">
        <p14:creationId xmlns:p14="http://schemas.microsoft.com/office/powerpoint/2010/main" val="206124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60385" y="427637"/>
            <a:ext cx="11930332" cy="5078313"/>
          </a:xfrm>
          <a:prstGeom prst="rect">
            <a:avLst/>
          </a:prstGeom>
        </p:spPr>
        <p:txBody>
          <a:bodyPr wrap="square">
            <a:spAutoFit/>
          </a:bodyPr>
          <a:lstStyle/>
          <a:p>
            <a:pPr indent="457200" algn="just">
              <a:spcAft>
                <a:spcPts val="0"/>
              </a:spcAft>
            </a:pPr>
            <a:r>
              <a:rPr lang="ka-GE" b="1" dirty="0" smtClean="0">
                <a:ea typeface="Calibri" panose="020F0502020204030204" pitchFamily="34" charset="0"/>
                <a:cs typeface="Times New Roman" panose="02020603050405020304" pitchFamily="18" charset="0"/>
              </a:rPr>
              <a:t>2. 1921 </a:t>
            </a:r>
            <a:r>
              <a:rPr lang="ka-GE" b="1" dirty="0">
                <a:ea typeface="Calibri" panose="020F0502020204030204" pitchFamily="34" charset="0"/>
                <a:cs typeface="Times New Roman" panose="02020603050405020304" pitchFamily="18" charset="0"/>
              </a:rPr>
              <a:t>წლის თებერვალში საქართველოში საბჭოთა ჯარების შემოყვანა და მთელი ტერიტორიის დაკავება სამართლებრივი თვალსაზრისით წარმოადგენდა სამხედრო ჩარევას (ინტერვენციას) და ოკუპაციას არსებული პოლიტიკური წყობილების დამხობის მიზნით, ხოლო პოლიტიკური თვალსაზრისით – ფაქტობრივ ანექსიას; გმობს საქართველოს ოკუპაციას და ფაქტობრივ ანექსიასა საბჭოთა რუსეთის მიერ, როგორც საერთაშორისო დანაშაულს და ესწრაფვის საქართველოსთვის 1920 წლის 7 მაისის ხელშეკრულების დარღვევის შედეგების გაუქმებას და საბჭოთა რუსეთის მიერ ამ ხელშეკრულებით აღიარებული საქართველოს უფლებების აღდგენას.</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ka-GE" b="1" dirty="0">
                <a:ea typeface="Calibri" panose="020F0502020204030204" pitchFamily="34" charset="0"/>
                <a:cs typeface="Times New Roman" panose="02020603050405020304" pitchFamily="18" charset="0"/>
              </a:rPr>
              <a:t> საქართველოს სსრ უზენაესი საბჭო აცხადებს უკანონოდ და ბათილად 1921 წლის მუშურ-გლეხურ ხელშეკრულებას საქართველოს სსრ-სა და რუსეთის </a:t>
            </a:r>
            <a:r>
              <a:rPr lang="ka-GE" b="1" dirty="0" err="1">
                <a:ea typeface="Calibri" panose="020F0502020204030204" pitchFamily="34" charset="0"/>
                <a:cs typeface="Times New Roman" panose="02020603050405020304" pitchFamily="18" charset="0"/>
              </a:rPr>
              <a:t>სფსრ</a:t>
            </a:r>
            <a:r>
              <a:rPr lang="ka-GE" b="1" dirty="0">
                <a:ea typeface="Calibri" panose="020F0502020204030204" pitchFamily="34" charset="0"/>
                <a:cs typeface="Times New Roman" panose="02020603050405020304" pitchFamily="18" charset="0"/>
              </a:rPr>
              <a:t>-ს შორის, 1922 წლის 12 მარტის სამოკავშირეო ხელშეკრულებას ამიერკავკასიის სფს-ს რესპუბლიკების შექმნის შესახებ. </a:t>
            </a:r>
            <a:endParaRPr lang="ka-GE" b="1" dirty="0" smtClean="0">
              <a:ea typeface="Calibri" panose="020F0502020204030204" pitchFamily="34" charset="0"/>
              <a:cs typeface="Times New Roman" panose="02020603050405020304" pitchFamily="18" charset="0"/>
            </a:endParaRPr>
          </a:p>
          <a:p>
            <a:pPr indent="457200" algn="just"/>
            <a:r>
              <a:rPr lang="ka-GE" b="1" dirty="0"/>
              <a:t>1922 წლის 22 დეკემბრის ხელშეკრულება სსრ კავშირის  შექმნის შესახებ საქართველოს მიმართ არაკანონიერია”...</a:t>
            </a:r>
            <a:r>
              <a:rPr lang="ka-GE" dirty="0"/>
              <a:t> </a:t>
            </a:r>
            <a:r>
              <a:rPr lang="ka-GE" b="1" dirty="0"/>
              <a:t>ხოლო 1990 წლის 20 ივნისის დოკუმენტში აღიარებულია, რომ „...ინტერვენციისა და ოკუპაციის შედეგად საქართველოში დამყარებული ხელისუფლება – ჯერ </a:t>
            </a:r>
            <a:r>
              <a:rPr lang="ka-GE" b="1" dirty="0" err="1"/>
              <a:t>არაარჩევითი</a:t>
            </a:r>
            <a:r>
              <a:rPr lang="ka-GE" b="1" dirty="0"/>
              <a:t> ხელისუფლება (რევოლუციური კომიტეტი), ხოლო შემდეგ შეზღუდული, ვიწრო კლასობრივ საწყისებზე  აგებული საბჭოები – არ გამოხატავდა ქართველი ხალხის ჭეშმარიტ, თავისუფალ ნება-სურვილს; საქართველოს სსრ უზენაესი საბჭო აცხადებს უკანონოდ და ბათილად ყველა აქტს, რომელიც აუქმებდა საქართველოს დემოკრატიული რესპუბლიკის პოლიტიკურ და სხვა ინსტიტუტებს და ცვლიდა მათ გარეშე ძალაზე დამყარებული პოლიტიკური და სამართლებრივი დაწესებულებებით”...</a:t>
            </a:r>
            <a:endParaRPr lang="en-US" dirty="0"/>
          </a:p>
          <a:p>
            <a:pPr indent="457200" algn="just">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442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86265" y="373213"/>
            <a:ext cx="11852694" cy="5078313"/>
          </a:xfrm>
          <a:prstGeom prst="rect">
            <a:avLst/>
          </a:prstGeom>
        </p:spPr>
        <p:txBody>
          <a:bodyPr wrap="square">
            <a:spAutoFit/>
          </a:bodyPr>
          <a:lstStyle/>
          <a:p>
            <a:pPr algn="just"/>
            <a:r>
              <a:rPr lang="en-US" dirty="0">
                <a:latin typeface="Sylfaen" panose="010A0502050306030303" pitchFamily="18" charset="0"/>
                <a:ea typeface="Calibri" panose="020F0502020204030204" pitchFamily="34" charset="0"/>
                <a:cs typeface="Times New Roman" panose="02020603050405020304" pitchFamily="18" charset="0"/>
              </a:rPr>
              <a:t> </a:t>
            </a:r>
            <a:r>
              <a:rPr lang="ka-GE" dirty="0" smtClean="0">
                <a:latin typeface="Sylfaen" panose="010A0502050306030303" pitchFamily="18" charset="0"/>
                <a:ea typeface="Calibri" panose="020F0502020204030204" pitchFamily="34" charset="0"/>
                <a:cs typeface="Times New Roman" panose="02020603050405020304" pitchFamily="18" charset="0"/>
              </a:rPr>
              <a:t>	</a:t>
            </a:r>
            <a:r>
              <a:rPr lang="ka-GE" b="1" dirty="0" smtClean="0">
                <a:latin typeface="Sylfaen" panose="010A0502050306030303" pitchFamily="18" charset="0"/>
                <a:ea typeface="Calibri" panose="020F0502020204030204" pitchFamily="34" charset="0"/>
                <a:cs typeface="Times New Roman" panose="02020603050405020304" pitchFamily="18" charset="0"/>
              </a:rPr>
              <a:t>3. </a:t>
            </a:r>
            <a:r>
              <a:rPr lang="ka-GE" b="1" dirty="0" smtClean="0">
                <a:ea typeface="Calibri" panose="020F0502020204030204" pitchFamily="34" charset="0"/>
                <a:cs typeface="Times New Roman" panose="02020603050405020304" pitchFamily="18" charset="0"/>
              </a:rPr>
              <a:t>ყოველივე </a:t>
            </a:r>
            <a:r>
              <a:rPr lang="ka-GE" b="1" dirty="0">
                <a:ea typeface="Calibri" panose="020F0502020204030204" pitchFamily="34" charset="0"/>
                <a:cs typeface="Times New Roman" panose="02020603050405020304" pitchFamily="18" charset="0"/>
              </a:rPr>
              <a:t>ზემოთ აღნიშნული საშუალებას გვაძლევს სრულიად დავეთანხმოთ საქართველოს პოლიტიკურ გაერთიანება „მრგვალი მაგიდის პოლიტიკურ კონცეფციაში” ჩაწერილ დებულებას, რომ </a:t>
            </a:r>
            <a:r>
              <a:rPr lang="ka-GE" b="1"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„საქართველოში 1921 წლის 17 მარტის შემდეგ, როდესაც  საქართველოს დემოკრატიული რესპუბლიკის დამფუძნებელმა კრებამ დროებით შეაჩერა საქართველოს კონსტიტუცია, ადგილი არ ჰქონია არცერთ კანონიერ სახელმწიფოებრივ აქტს, რის დეკლარირებაც თავად საქართველოს კომუნისტურმა ხელისუფლებამ და მისმა უზენაესმა საბჭომ მოახდინა, რომელიც ზემოთ აღნიშნული აქტებით (თავისი დანაშაულის შეგნებითა და პირდაპირი აღიარებით – უ. ო.), ბათილად ცნობს, როგორც უკანონოს, ყველა შემდეგდროინდელ  სახელმწიფოებრივ დოკუმენტს, მათ შორის საკუთარ თავსაც</a:t>
            </a:r>
            <a:r>
              <a:rPr lang="ka-GE" b="1" dirty="0" smtClean="0">
                <a:ea typeface="Calibri" panose="020F0502020204030204" pitchFamily="34" charset="0"/>
                <a:cs typeface="Times New Roman" panose="02020603050405020304" pitchFamily="18" charset="0"/>
              </a:rPr>
              <a:t>”.</a:t>
            </a:r>
          </a:p>
          <a:p>
            <a:pPr algn="just"/>
            <a:r>
              <a:rPr lang="ka-GE" dirty="0" smtClean="0"/>
              <a:t>	</a:t>
            </a:r>
            <a:r>
              <a:rPr lang="ka-GE" b="1" dirty="0" smtClean="0"/>
              <a:t>უკანონოდ </a:t>
            </a:r>
            <a:r>
              <a:rPr lang="ka-GE" b="1" dirty="0"/>
              <a:t>და ბათილად არის ცნობილი, როგორც 1921 წლის 21 მაისის საქართველოს სსრ-სა და რუსეთის </a:t>
            </a:r>
            <a:r>
              <a:rPr lang="ka-GE" b="1" dirty="0" err="1"/>
              <a:t>სფსრ</a:t>
            </a:r>
            <a:r>
              <a:rPr lang="ka-GE" b="1" dirty="0"/>
              <a:t>-ს შორის დადებული  ხელშეკრულება, ასევე 1922 წლის 12 მარტის შეთანხმება ამიერკავკასიის სამოკავშირეო სფს რესპუბლიკის შექმნის </a:t>
            </a:r>
            <a:r>
              <a:rPr lang="ka-GE" b="1" dirty="0" smtClean="0"/>
              <a:t>შესახებ. </a:t>
            </a:r>
          </a:p>
          <a:p>
            <a:pPr algn="just"/>
            <a:endParaRPr lang="ka-GE" b="1" dirty="0"/>
          </a:p>
          <a:p>
            <a:pPr algn="just"/>
            <a:r>
              <a:rPr lang="ka-GE" b="1" dirty="0" smtClean="0"/>
              <a:t>	4. რომ </a:t>
            </a:r>
            <a:r>
              <a:rPr lang="ka-GE" b="1" dirty="0"/>
              <a:t>აღარაფერი ვთქვათ 1921 წლის 13 ოქტომბრის განმსაზღვრელ ამავე წლის 16 მარტის მოსკოვის რუსეთ-თურქეთის  შეთანხმებაზე, რომლითაც მოხდა მათი ერთობლივი აგრესიის შედეგად მოპოვებული, ჯერ კიდევ </a:t>
            </a:r>
            <a:r>
              <a:rPr lang="ka-GE" b="1" dirty="0" smtClean="0"/>
              <a:t>„ცოცხალი ნადავლის“ </a:t>
            </a:r>
            <a:r>
              <a:rPr lang="ka-GE" b="1" dirty="0"/>
              <a:t>(საქართველოს დემოკრატიული რესპუბლიკის დამფუძნებელმა კრებამ საქართველოს კონსტიტუცია დროებით შეაჩერა და მისმა მთავრობამ საქართველო დატოვა 1921 წლის 17 მარტს) გაყოფა და მისი პირველი მუხლით თურქეთს გადაეცა საქართველოს კუთვნილი ტერიტორია ართვინ-არდაგანის ოლქი, 13046 კვ. კილომეტრის მოცულობით</a:t>
            </a:r>
            <a:endParaRPr lang="en-US" b="1" dirty="0"/>
          </a:p>
        </p:txBody>
      </p:sp>
      <p:sp>
        <p:nvSpPr>
          <p:cNvPr id="3" name="მართკუთხედი 2"/>
          <p:cNvSpPr/>
          <p:nvPr/>
        </p:nvSpPr>
        <p:spPr>
          <a:xfrm>
            <a:off x="258791" y="5649933"/>
            <a:ext cx="10584611" cy="369332"/>
          </a:xfrm>
          <a:prstGeom prst="rect">
            <a:avLst/>
          </a:prstGeom>
        </p:spPr>
        <p:txBody>
          <a:bodyPr wrap="square">
            <a:spAutoFit/>
          </a:bodyPr>
          <a:lstStyle/>
          <a:p>
            <a:r>
              <a:rPr lang="ka-GE" b="1" dirty="0" smtClean="0">
                <a:solidFill>
                  <a:srgbClr val="FF0000"/>
                </a:solidFill>
                <a:ea typeface="Calibri" panose="020F0502020204030204" pitchFamily="34" charset="0"/>
                <a:cs typeface="Times New Roman" panose="02020603050405020304" pitchFamily="18" charset="0"/>
              </a:rPr>
              <a:t>	ასე</a:t>
            </a:r>
            <a:r>
              <a:rPr lang="ka-GE" b="1" dirty="0">
                <a:solidFill>
                  <a:srgbClr val="FF0000"/>
                </a:solidFill>
                <a:ea typeface="Calibri" panose="020F0502020204030204" pitchFamily="34" charset="0"/>
                <a:cs typeface="Times New Roman" panose="02020603050405020304" pitchFamily="18" charset="0"/>
              </a:rPr>
              <a:t>, რომ ყარსის ხელშეკრულებამ სათავე დაუდო საქართველოს დაქუცმაცებას</a:t>
            </a:r>
            <a:r>
              <a:rPr lang="ka-GE" dirty="0">
                <a:solidFill>
                  <a:srgbClr val="FF0000"/>
                </a:solidFill>
                <a:ea typeface="Calibri" panose="020F0502020204030204" pitchFamily="34"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2469187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1794"/>
          <a:stretch/>
        </p:blipFill>
        <p:spPr>
          <a:xfrm>
            <a:off x="884374" y="836762"/>
            <a:ext cx="10055842" cy="4675517"/>
          </a:xfrm>
          <a:prstGeom prst="rect">
            <a:avLst/>
          </a:prstGeom>
        </p:spPr>
      </p:pic>
    </p:spTree>
    <p:extLst>
      <p:ext uri="{BB962C8B-B14F-4D97-AF65-F5344CB8AC3E}">
        <p14:creationId xmlns:p14="http://schemas.microsoft.com/office/powerpoint/2010/main" val="231771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42" y="8626"/>
            <a:ext cx="11550316" cy="6858000"/>
          </a:xfrm>
          <a:prstGeom prst="rect">
            <a:avLst/>
          </a:prstGeom>
        </p:spPr>
      </p:pic>
    </p:spTree>
    <p:extLst>
      <p:ext uri="{BB962C8B-B14F-4D97-AF65-F5344CB8AC3E}">
        <p14:creationId xmlns:p14="http://schemas.microsoft.com/office/powerpoint/2010/main" val="205323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მართკუთხედი 2"/>
          <p:cNvSpPr/>
          <p:nvPr/>
        </p:nvSpPr>
        <p:spPr>
          <a:xfrm>
            <a:off x="94891" y="752713"/>
            <a:ext cx="11800936" cy="3000821"/>
          </a:xfrm>
          <a:prstGeom prst="rect">
            <a:avLst/>
          </a:prstGeom>
        </p:spPr>
        <p:txBody>
          <a:bodyPr wrap="square">
            <a:spAutoFit/>
          </a:bodyPr>
          <a:lstStyle/>
          <a:p>
            <a:pPr indent="457200" algn="just">
              <a:lnSpc>
                <a:spcPct val="150000"/>
              </a:lnSpc>
              <a:spcAft>
                <a:spcPts val="0"/>
              </a:spcAft>
            </a:pPr>
            <a:r>
              <a:rPr lang="ka-GE" b="1" dirty="0">
                <a:ea typeface="Calibri" panose="020F0502020204030204" pitchFamily="34" charset="0"/>
                <a:cs typeface="Times New Roman" panose="02020603050405020304" pitchFamily="18" charset="0"/>
              </a:rPr>
              <a:t>მოსკოვისა და ყარსის ზემოთ აღნიშნული ხელშეკრულებები კი უკანონო და ბათილია დღეს საყოველთაოდ აღიარებული საერთაშორისო სამართლის ყველა ნორმით შემდეგ გარემოებათა გამო: </a:t>
            </a:r>
            <a:r>
              <a:rPr lang="ka-GE" b="1" dirty="0" smtClean="0">
                <a:ea typeface="Calibri" panose="020F0502020204030204" pitchFamily="34" charset="0"/>
                <a:cs typeface="Times New Roman" panose="02020603050405020304" pitchFamily="18" charset="0"/>
              </a:rPr>
              <a:t>1) </a:t>
            </a:r>
            <a:r>
              <a:rPr lang="ka-GE" b="1" dirty="0">
                <a:ea typeface="Calibri" panose="020F0502020204030204" pitchFamily="34" charset="0"/>
                <a:cs typeface="Times New Roman" panose="02020603050405020304" pitchFamily="18" charset="0"/>
              </a:rPr>
              <a:t>1969 წლის საერთაშორისო ხელშეკრულებების შესახებ ვენის კონვენციამ დააკანონა პრინციპი საერთაშორისო ხელშეკრულებების მესამე სახელმწიფოზე გაუვრცელებლობის შესახებ (მუხლი 34). კერძოდ, ორ ქვეყანას შორის დადებული შეთანხმება, რომელიც ლახავს მესამე სახელმწიფოს ინტერესებს, მით უფრო თუ იგი დაფუძნებულია ძალადობასა და აგრესიაზე, ითვლება </a:t>
            </a:r>
            <a:r>
              <a:rPr lang="ka-GE" b="1" dirty="0" smtClean="0">
                <a:ea typeface="Calibri" panose="020F0502020204030204" pitchFamily="34" charset="0"/>
                <a:cs typeface="Times New Roman" panose="02020603050405020304" pitchFamily="18" charset="0"/>
              </a:rPr>
              <a:t>ბათილად.</a:t>
            </a:r>
          </a:p>
          <a:p>
            <a:pPr indent="457200" algn="just">
              <a:lnSpc>
                <a:spcPct val="150000"/>
              </a:lnSpc>
              <a:spcAft>
                <a:spcPts val="0"/>
              </a:spcAft>
            </a:pPr>
            <a:r>
              <a:rPr lang="ka-GE" b="1" dirty="0" smtClean="0">
                <a:ea typeface="Calibri" panose="020F0502020204030204" pitchFamily="34" charset="0"/>
                <a:cs typeface="Times New Roman" panose="02020603050405020304" pitchFamily="18" charset="0"/>
              </a:rPr>
              <a:t>2) იმავე </a:t>
            </a:r>
            <a:r>
              <a:rPr lang="ka-GE" b="1" dirty="0">
                <a:ea typeface="Calibri" panose="020F0502020204030204" pitchFamily="34" charset="0"/>
                <a:cs typeface="Times New Roman" panose="02020603050405020304" pitchFamily="18" charset="0"/>
              </a:rPr>
              <a:t>კონვენციის 52-ე მუხლის თანახმად, ძალით დადებული ხელშეკრულებები ითვლება ბათილად.</a:t>
            </a:r>
            <a:endParaRPr lang="en-US" b="1" dirty="0"/>
          </a:p>
        </p:txBody>
      </p:sp>
      <p:sp>
        <p:nvSpPr>
          <p:cNvPr id="4" name="მართკუთხედი 3"/>
          <p:cNvSpPr/>
          <p:nvPr/>
        </p:nvSpPr>
        <p:spPr>
          <a:xfrm>
            <a:off x="94891" y="3713845"/>
            <a:ext cx="11800937" cy="1754326"/>
          </a:xfrm>
          <a:prstGeom prst="rect">
            <a:avLst/>
          </a:prstGeom>
        </p:spPr>
        <p:txBody>
          <a:bodyPr wrap="square">
            <a:spAutoFit/>
          </a:bodyPr>
          <a:lstStyle/>
          <a:p>
            <a:pPr indent="457200" algn="just">
              <a:lnSpc>
                <a:spcPct val="150000"/>
              </a:lnSpc>
              <a:spcAft>
                <a:spcPts val="0"/>
              </a:spcAft>
            </a:pPr>
            <a:r>
              <a:rPr lang="ka-GE" b="1" dirty="0" smtClean="0">
                <a:ea typeface="Calibri" panose="020F0502020204030204" pitchFamily="34" charset="0"/>
                <a:cs typeface="Times New Roman" panose="02020603050405020304" pitchFamily="18" charset="0"/>
              </a:rPr>
              <a:t>3) ვენის </a:t>
            </a:r>
            <a:r>
              <a:rPr lang="ka-GE" b="1" dirty="0">
                <a:ea typeface="Calibri" panose="020F0502020204030204" pitchFamily="34" charset="0"/>
                <a:cs typeface="Times New Roman" panose="02020603050405020304" pitchFamily="18" charset="0"/>
              </a:rPr>
              <a:t>ამავე კონვენციის 52-ე და 53-ე მუხლების თანახმად საერთაშორისო ხელშეკრულება, </a:t>
            </a:r>
            <a:r>
              <a:rPr lang="ka-GE" b="1" dirty="0" smtClean="0">
                <a:ea typeface="Calibri" panose="020F0502020204030204" pitchFamily="34" charset="0"/>
                <a:cs typeface="Times New Roman" panose="02020603050405020304" pitchFamily="18" charset="0"/>
              </a:rPr>
              <a:t>არ </a:t>
            </a:r>
            <a:r>
              <a:rPr lang="ka-GE" b="1" dirty="0">
                <a:ea typeface="Calibri" panose="020F0502020204030204" pitchFamily="34" charset="0"/>
                <a:cs typeface="Times New Roman" panose="02020603050405020304" pitchFamily="18" charset="0"/>
              </a:rPr>
              <a:t>უნდა ეწინააღმდეგებოდეს საერთაშორისო სამართლის ისეთ იმპერატიულ პრინციპებს, როგორიცაა ძალის გამოუყენებლობა და აგრესიის დაუშვებლობა, საზღვრების ურღვევობა და ხელშეუხებლობა, სუვერენული სახელმწიფოს საშინაო საქმეებში ჩაურევლობა.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740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მართკუთხედი 4"/>
          <p:cNvSpPr/>
          <p:nvPr/>
        </p:nvSpPr>
        <p:spPr>
          <a:xfrm>
            <a:off x="155276" y="708969"/>
            <a:ext cx="11697420" cy="4623125"/>
          </a:xfrm>
          <a:prstGeom prst="rect">
            <a:avLst/>
          </a:prstGeom>
        </p:spPr>
        <p:txBody>
          <a:bodyPr wrap="square">
            <a:spAutoFit/>
          </a:bodyPr>
          <a:lstStyle/>
          <a:p>
            <a:pPr indent="457200" algn="just">
              <a:lnSpc>
                <a:spcPct val="150000"/>
              </a:lnSpc>
              <a:spcAft>
                <a:spcPts val="0"/>
              </a:spcAft>
            </a:pPr>
            <a:r>
              <a:rPr lang="ka-GE" b="1" dirty="0">
                <a:ea typeface="Calibri" panose="020F0502020204030204" pitchFamily="34" charset="0"/>
                <a:cs typeface="Times New Roman" panose="02020603050405020304" pitchFamily="18" charset="0"/>
              </a:rPr>
              <a:t>ყველაფერ ზემოთ ნათქვამს თავი რომ დავანებოთ, </a:t>
            </a:r>
            <a:r>
              <a:rPr lang="ka-GE" b="1" dirty="0" smtClean="0">
                <a:ea typeface="Calibri" panose="020F0502020204030204" pitchFamily="34" charset="0"/>
                <a:cs typeface="Times New Roman" panose="02020603050405020304" pitchFamily="18" charset="0"/>
              </a:rPr>
              <a:t>4) 1921 </a:t>
            </a:r>
            <a:r>
              <a:rPr lang="ka-GE" b="1" dirty="0">
                <a:ea typeface="Calibri" panose="020F0502020204030204" pitchFamily="34" charset="0"/>
                <a:cs typeface="Times New Roman" panose="02020603050405020304" pitchFamily="18" charset="0"/>
              </a:rPr>
              <a:t>წლის 13 ოქტომბრის ყარსის ხელშეკრულების დადების დროს საქართველო უკვე აღარ იყო საერთაშორისო სამართლის სუბიექტი, ხოლო ასეთი დოკუმენტები  შეიძლება დაიდოს მხოლოდ სუბიექტებს შორის - ამასთან</a:t>
            </a:r>
            <a:r>
              <a:rPr lang="ka-GE" b="1" dirty="0" smtClean="0">
                <a:ea typeface="Calibri" panose="020F0502020204030204" pitchFamily="34" charset="0"/>
                <a:cs typeface="Times New Roman" panose="02020603050405020304" pitchFamily="18" charset="0"/>
              </a:rPr>
              <a:t>, 5) </a:t>
            </a:r>
            <a:r>
              <a:rPr lang="ka-GE" b="1" dirty="0">
                <a:ea typeface="Calibri" panose="020F0502020204030204" pitchFamily="34" charset="0"/>
                <a:cs typeface="Times New Roman" panose="02020603050405020304" pitchFamily="18" charset="0"/>
              </a:rPr>
              <a:t>საერთაშორისო სამართლებრივი პრინციპია - სახელმწიფოების მიმართ, რომლებიც დამოუკიდებლობას მოითხოვენ, მოქმედებს </a:t>
            </a:r>
            <a:r>
              <a:rPr lang="ka-GE" b="1" dirty="0" smtClean="0">
                <a:ea typeface="Calibri" panose="020F0502020204030204" pitchFamily="34" charset="0"/>
                <a:cs typeface="Times New Roman" panose="02020603050405020304" pitchFamily="18" charset="0"/>
              </a:rPr>
              <a:t>„ტაბულა რაზას“  </a:t>
            </a:r>
            <a:r>
              <a:rPr lang="ka-GE" b="1" dirty="0">
                <a:ea typeface="Calibri" panose="020F0502020204030204" pitchFamily="34" charset="0"/>
                <a:cs typeface="Times New Roman" panose="02020603050405020304" pitchFamily="18" charset="0"/>
              </a:rPr>
              <a:t>(სუფთა დაფის) პრინციპი, რომლის თანახმადაც მათზე არ ვრცელდება წარსულის სამართლებრივი ვალდებულებები, თუ ისინი მათ თვითონ არ დაადასტურებენ.</a:t>
            </a:r>
          </a:p>
          <a:p>
            <a:pPr indent="457200" algn="just">
              <a:lnSpc>
                <a:spcPct val="150000"/>
              </a:lnSpc>
              <a:spcAft>
                <a:spcPts val="0"/>
              </a:spcAft>
            </a:pPr>
            <a:r>
              <a:rPr lang="ka-GE" b="1" dirty="0" smtClean="0">
                <a:ea typeface="Calibri" panose="020F0502020204030204" pitchFamily="34" charset="0"/>
                <a:cs typeface="Times New Roman" panose="02020603050405020304" pitchFamily="18" charset="0"/>
              </a:rPr>
              <a:t>ამის შემდეგ, აღარაფერს </a:t>
            </a:r>
            <a:r>
              <a:rPr lang="ka-GE" b="1" dirty="0">
                <a:ea typeface="Calibri" panose="020F0502020204030204" pitchFamily="34" charset="0"/>
                <a:cs typeface="Times New Roman" panose="02020603050405020304" pitchFamily="18" charset="0"/>
              </a:rPr>
              <a:t>ვამბობთ 1991-1992 წლების დეკემბერ-იანვარში მომხდარი სამხედრო-კრიმინალური გადატრიალების შედეგად საქართველოს ხელისუფლებაში მოსულ ე. შევარდნაძის უკანონო რეჟიმის მიერ 1992 წლის 30 ივლისს თბილისში საქართველო-თურქეთს შორის დადებულ ხელშეკრულებასა და მის სამართლებრივ შედეგებზე, რადგან ზემოთ დასახელებული მიზეზების გამო, მასში ყარსის ხელშეკრულების მოხსენიება საერთაშორისო სამართლებრივი ნონსენსია.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923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0" y="600881"/>
            <a:ext cx="11887200" cy="3831818"/>
          </a:xfrm>
          <a:prstGeom prst="rect">
            <a:avLst/>
          </a:prstGeom>
        </p:spPr>
        <p:txBody>
          <a:bodyPr wrap="square">
            <a:spAutoFit/>
          </a:bodyPr>
          <a:lstStyle/>
          <a:p>
            <a:pPr indent="457200" algn="just">
              <a:lnSpc>
                <a:spcPct val="150000"/>
              </a:lnSpc>
              <a:spcAft>
                <a:spcPts val="0"/>
              </a:spcAft>
            </a:pPr>
            <a:r>
              <a:rPr lang="ka-GE" b="1" dirty="0">
                <a:ea typeface="Calibri" panose="020F0502020204030204" pitchFamily="34" charset="0"/>
                <a:cs typeface="Times New Roman" panose="02020603050405020304" pitchFamily="18" charset="0"/>
              </a:rPr>
              <a:t>გვინდა აქვე შევეხოთ ზემოთ ჩვენს მიერ გამოყენებული, თურქეთში გამოცემული კრებულის შესავალში გამოთქმულ მრავალმხრივ დამაფიქრებელ კიდევ ერთ პასაჟს, რომ </a:t>
            </a:r>
            <a:r>
              <a:rPr lang="ka-GE" b="1"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„აჭარისა და აჭარლების თვითმყოფადობის მომავალს განამტკიცებენ აჭარელი ინტელექტუალები</a:t>
            </a:r>
            <a:r>
              <a:rPr lang="ka-GE" b="1"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რა შეიძლება ვთქვათ ამის შესახებ? – რომელი აჭარისა და აჭარლების თვითმყოფადობის მომავლის განმტკიცებაზეა ლაპარაკი და რომელი „აჭარელი ინტელექტუალების” მიერ?! </a:t>
            </a:r>
            <a:endParaRPr lang="ka-GE" b="1" dirty="0" smtClean="0">
              <a:ea typeface="Calibri" panose="020F0502020204030204" pitchFamily="34" charset="0"/>
              <a:cs typeface="Times New Roman" panose="02020603050405020304" pitchFamily="18" charset="0"/>
            </a:endParaRPr>
          </a:p>
          <a:p>
            <a:pPr indent="457200" algn="just">
              <a:lnSpc>
                <a:spcPct val="150000"/>
              </a:lnSpc>
              <a:spcAft>
                <a:spcPts val="0"/>
              </a:spcAft>
            </a:pPr>
            <a:r>
              <a:rPr lang="ka-GE" b="1" dirty="0" smtClean="0">
                <a:ea typeface="Calibri" panose="020F0502020204030204" pitchFamily="34" charset="0"/>
                <a:cs typeface="Times New Roman" panose="02020603050405020304" pitchFamily="18" charset="0"/>
              </a:rPr>
              <a:t>აჭარამ </a:t>
            </a:r>
            <a:r>
              <a:rPr lang="ka-GE" b="1" dirty="0">
                <a:ea typeface="Calibri" panose="020F0502020204030204" pitchFamily="34" charset="0"/>
                <a:cs typeface="Times New Roman" panose="02020603050405020304" pitchFamily="18" charset="0"/>
              </a:rPr>
              <a:t>უკვე კარგა ხანია შეუმცდარად გაიგნო გზა დედა-სამშობლო საქართველოს გულისაკენ და იგი დღეს ქართული სახელმწიფოს, ქართული სოციალურ-პოლიტიკური, ქართული კულტურული და საზოგადოებრივი ცხოვრების წინმსვლელობის ერთ-ერთი უმთავრესი ბურჯი-</a:t>
            </a:r>
            <a:r>
              <a:rPr lang="ka-GE" b="1" dirty="0" err="1">
                <a:ea typeface="Calibri" panose="020F0502020204030204" pitchFamily="34" charset="0"/>
                <a:cs typeface="Times New Roman" panose="02020603050405020304" pitchFamily="18" charset="0"/>
              </a:rPr>
              <a:t>ბუჯთაგანია</a:t>
            </a:r>
            <a:r>
              <a:rPr lang="ka-GE" b="1" dirty="0">
                <a:ea typeface="Calibri" panose="020F0502020204030204" pitchFamily="34" charset="0"/>
                <a:cs typeface="Times New Roman" panose="02020603050405020304" pitchFamily="18" charset="0"/>
              </a:rPr>
              <a:t> და მას საკუთარი თვითმყოფადობის განსამტკიცებლად არავის ნაძალადევი მეურვეობა არ სჭირდება.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236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0" y="1215112"/>
            <a:ext cx="12025223" cy="5262979"/>
          </a:xfrm>
          <a:prstGeom prst="rect">
            <a:avLst/>
          </a:prstGeom>
        </p:spPr>
        <p:txBody>
          <a:bodyPr wrap="square">
            <a:spAutoFit/>
          </a:bodyPr>
          <a:lstStyle/>
          <a:p>
            <a:pPr indent="457200" algn="just">
              <a:spcAft>
                <a:spcPts val="0"/>
              </a:spcAft>
            </a:pPr>
            <a:r>
              <a:rPr lang="ka-GE" sz="1600" b="1" dirty="0" smtClean="0">
                <a:ea typeface="Calibri" panose="020F0502020204030204" pitchFamily="34" charset="0"/>
                <a:cs typeface="Times New Roman" panose="02020603050405020304" pitchFamily="18" charset="0"/>
              </a:rPr>
              <a:t>	თურქეთის </a:t>
            </a:r>
            <a:r>
              <a:rPr lang="ka-GE" sz="1600" b="1" dirty="0">
                <a:ea typeface="Calibri" panose="020F0502020204030204" pitchFamily="34" charset="0"/>
                <a:cs typeface="Times New Roman" panose="02020603050405020304" pitchFamily="18" charset="0"/>
              </a:rPr>
              <a:t>საქართველოში და საერთოდ, </a:t>
            </a:r>
            <a:r>
              <a:rPr lang="ka-GE" sz="1600" b="1" dirty="0" smtClean="0">
                <a:ea typeface="Calibri" panose="020F0502020204030204" pitchFamily="34" charset="0"/>
                <a:cs typeface="Times New Roman" panose="02020603050405020304" pitchFamily="18" charset="0"/>
              </a:rPr>
              <a:t>თურქეთში მცხოვრები </a:t>
            </a:r>
            <a:r>
              <a:rPr lang="ka-GE" sz="1600" b="1" dirty="0">
                <a:ea typeface="Calibri" panose="020F0502020204030204" pitchFamily="34" charset="0"/>
                <a:cs typeface="Times New Roman" panose="02020603050405020304" pitchFamily="18" charset="0"/>
              </a:rPr>
              <a:t>ჩვენი თანამემამულეებისადმი დარღვეულია გაეროსა და სხვა საერთაშორისო აქტებით გათვალისწინებული უფლებები: 1960 წლის 14 დეკემბრის „კონვენცია განათლების დარგში დისკრიმინაციასთან ბრძოლის შესახებ”, კერძოდ, მისი მე-3 მუხლის ა) პუნქტი განათლების დარგში დისკრიმინაციული ხასიათის ადმინისტრაციული პრაქტიკის მიუღებლობისა... ც) პუნქტი, ­– ეროვნულ უმცირესობათა უფლება, ეწეოდნენ საკუთარ საგანმანათლებლო მუშაობას, ხელმძღვანელობდნენ სკოლებს, იყენებდნენ და ასწავლიდნენ საკუთარ ენას და სხვა [გაეროს ძირითადი დოკუმენტები ადამიანის უფლებათა დაცვის სფეროში, ქართული თარგმანი და ტექსტის რედაქტირება, ვლადიმერ ცეცხლაძისა, ბათუმი, 1995: 241];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ka-GE" sz="1600" b="1" dirty="0" smtClean="0">
                <a:ea typeface="Calibri" panose="020F0502020204030204" pitchFamily="34" charset="0"/>
                <a:cs typeface="Times New Roman" panose="02020603050405020304" pitchFamily="18" charset="0"/>
              </a:rPr>
              <a:t>	თუმცა </a:t>
            </a:r>
            <a:r>
              <a:rPr lang="ka-GE" sz="1600" b="1" dirty="0">
                <a:ea typeface="Calibri" panose="020F0502020204030204" pitchFamily="34" charset="0"/>
                <a:cs typeface="Times New Roman" panose="02020603050405020304" pitchFamily="18" charset="0"/>
              </a:rPr>
              <a:t>ჩვენ ისიც კარგად ვუწყით, რომ ამავე კონვენციის მიხედვით, „ამ უფლების განხორციელება ხელს არ უნდა უშლიდეს იმ </a:t>
            </a:r>
            <a:r>
              <a:rPr lang="ka-GE" sz="1600" b="1" dirty="0" err="1">
                <a:ea typeface="Calibri" panose="020F0502020204030204" pitchFamily="34" charset="0"/>
                <a:cs typeface="Times New Roman" panose="02020603050405020304" pitchFamily="18" charset="0"/>
              </a:rPr>
              <a:t>პირთ</a:t>
            </a:r>
            <a:r>
              <a:rPr lang="ka-GE" sz="1600" b="1" dirty="0">
                <a:ea typeface="Calibri" panose="020F0502020204030204" pitchFamily="34" charset="0"/>
                <a:cs typeface="Times New Roman" panose="02020603050405020304" pitchFamily="18" charset="0"/>
              </a:rPr>
              <a:t>, რომლებიც ეროვნულ უმცირესობას ეკუთვნიან ესმოდეთ მთელი კოლექტივის კულტურა და ენა და მონაწილეობდნენ მის საქმიანობაში”... და ამასთან, უზრუნველყოფილი იყოს სახელმწიფოს უფლება, რომ „ეს ძირს არ გამოუთხრის ქვეყნის სუვერენიტეტს” [იქვე, მე-5 მუხლის ც პარაგრაფის I პუნქტი].</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r>
              <a:rPr lang="ka-GE" sz="1600" b="1" dirty="0" smtClean="0">
                <a:ea typeface="Calibri" panose="020F0502020204030204" pitchFamily="34" charset="0"/>
                <a:cs typeface="Times New Roman" panose="02020603050405020304" pitchFamily="18" charset="0"/>
              </a:rPr>
              <a:t>	აგრეთვე უგულებელყოფილია „ევროპის ქარტია რეგიონალური და უმცირესობათა ენების შესახებ” [ადამიანის უფლებათა ევროპის აქტები, აჭარის ავტონომიური რესპუბლიკა, ბათუმი, 1999, 132-144], მისი II ნაწილის მე-7 მუხლის I პარაგრაფის ა, ბ, ც, ჰ პუნქტები და ამავე მუხლის მე-2 პარაგრაფი, თითქმის მთელი III ნაწილის მე-8 მუხლი, „განათლება”, ამასთან „</a:t>
            </a:r>
            <a:r>
              <a:rPr lang="ka-GE" sz="1600" b="1" dirty="0" err="1" smtClean="0">
                <a:ea typeface="Calibri" panose="020F0502020204030204" pitchFamily="34" charset="0"/>
                <a:cs typeface="Times New Roman" panose="02020603050405020304" pitchFamily="18" charset="0"/>
              </a:rPr>
              <a:t>ჩარჩოკონვენცია</a:t>
            </a:r>
            <a:r>
              <a:rPr lang="ka-GE" sz="1600" b="1" dirty="0" smtClean="0">
                <a:ea typeface="Calibri" panose="020F0502020204030204" pitchFamily="34" charset="0"/>
                <a:cs typeface="Times New Roman" panose="02020603050405020304" pitchFamily="18" charset="0"/>
              </a:rPr>
              <a:t> ეროვნულ უმცირესობათა დაცვის შესახებ”, მისი მე-4, მე-5 და განსაკუთრებით, მე-14 მუხლი, რომელიც აღიარებს, რომ „ყოველ პირს, ეროვნულ უმცირესობას რომ ეკუთვნის, აქვს უფლება შეისწავლოს თავისი უმცირესობის ენა... ან ისწავლოს ამ ენაზე...” [იქვე, 145-152]; (კანონი მიღებულია 1995 წ. 1 თებერვალს). ან კიდევ, „ევროპის უშიშროებისა და თანამშრომლობის მონაწილე სახელმწიფოთა ვენის შემაჯამებელი დოკუმენტის” [იქვე, 179-185] ეროვნულ უმცირესობათა უფლებებისადმი მიძღვნილი მე-18 და მე-19 მუხლები, რომლებიც ეხება ეროვნულ უმცირესობათა უფლებებისა და ძირითადი თავისუფლებების დაცვას, მათ შორის, მათთვის ეთნიკური, კულტურული ენობრივი და რელიგიური თვითმყოფადობის წახალისებას.</a:t>
            </a:r>
            <a:endParaRPr lang="en-US" sz="1600" b="1" dirty="0"/>
          </a:p>
        </p:txBody>
      </p:sp>
      <p:sp>
        <p:nvSpPr>
          <p:cNvPr id="3" name="მართკუთხედი 2"/>
          <p:cNvSpPr/>
          <p:nvPr/>
        </p:nvSpPr>
        <p:spPr>
          <a:xfrm>
            <a:off x="1811547" y="284997"/>
            <a:ext cx="7746521" cy="707886"/>
          </a:xfrm>
          <a:prstGeom prst="rect">
            <a:avLst/>
          </a:prstGeom>
        </p:spPr>
        <p:txBody>
          <a:bodyPr wrap="square">
            <a:spAutoFit/>
          </a:bodyPr>
          <a:lstStyle/>
          <a:p>
            <a:pPr algn="ctr"/>
            <a:r>
              <a:rPr lang="ka-GE" sz="2000" b="1" dirty="0">
                <a:ea typeface="Calibri" panose="020F0502020204030204" pitchFamily="34" charset="0"/>
                <a:cs typeface="Times New Roman" panose="02020603050405020304" pitchFamily="18" charset="0"/>
              </a:rPr>
              <a:t>თურქეთის საქართველოში მცხოვრებ ქართველთა უფლებების დარღვევათა შესახებ</a:t>
            </a:r>
            <a:endParaRPr lang="en-US" sz="2000" dirty="0"/>
          </a:p>
        </p:txBody>
      </p:sp>
    </p:spTree>
    <p:extLst>
      <p:ext uri="{BB962C8B-B14F-4D97-AF65-F5344CB8AC3E}">
        <p14:creationId xmlns:p14="http://schemas.microsoft.com/office/powerpoint/2010/main" val="335617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29395" y="560608"/>
            <a:ext cx="11956212" cy="4623125"/>
          </a:xfrm>
          <a:prstGeom prst="rect">
            <a:avLst/>
          </a:prstGeom>
        </p:spPr>
        <p:txBody>
          <a:bodyPr wrap="square">
            <a:spAutoFit/>
          </a:bodyPr>
          <a:lstStyle/>
          <a:p>
            <a:pPr algn="just">
              <a:lnSpc>
                <a:spcPct val="150000"/>
              </a:lnSpc>
            </a:pPr>
            <a:r>
              <a:rPr lang="ka-GE" b="1" dirty="0" smtClean="0">
                <a:ea typeface="Calibri" panose="020F0502020204030204" pitchFamily="34" charset="0"/>
                <a:cs typeface="Times New Roman" panose="02020603050405020304" pitchFamily="18" charset="0"/>
              </a:rPr>
              <a:t>	ყველანაირად </a:t>
            </a:r>
            <a:r>
              <a:rPr lang="ka-GE" b="1" dirty="0" err="1">
                <a:ea typeface="Calibri" panose="020F0502020204030204" pitchFamily="34" charset="0"/>
                <a:cs typeface="Times New Roman" panose="02020603050405020304" pitchFamily="18" charset="0"/>
              </a:rPr>
              <a:t>გზაგაგნებული</a:t>
            </a:r>
            <a:r>
              <a:rPr lang="ka-GE" b="1" dirty="0">
                <a:ea typeface="Calibri" panose="020F0502020204030204" pitchFamily="34" charset="0"/>
                <a:cs typeface="Times New Roman" panose="02020603050405020304" pitchFamily="18" charset="0"/>
              </a:rPr>
              <a:t> და დედა-სამშობლო საქართველოს წიაღში საბოლოოდ დაბრუნებული აჭარისადმი ვერავის პრეტენზიებს სერიოზულად ვერ მივიღებთ; პირიქით, თუ ჩვენთან ამ სულისკვეთებით ურთიერთობის გაგრძელებას მოინდომებს ვინმე, ამან შეიძლება გვაიძულოს ბევრი რამ კვლავ გავიხსენოთ...</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მაგრამ, სიამოვნებით მინდა ავღნიშნო ერთი რამ: ზემოთ ჩვენს მიერ მოხსენიებული თურქეთის ექსპედიციის დროს მეტად სასიამოვნოდ </a:t>
            </a:r>
            <a:r>
              <a:rPr lang="ka-GE" b="1" dirty="0" smtClean="0">
                <a:ea typeface="Calibri" panose="020F0502020204030204" pitchFamily="34" charset="0"/>
                <a:cs typeface="Times New Roman" panose="02020603050405020304" pitchFamily="18" charset="0"/>
              </a:rPr>
              <a:t>აღვიქვით </a:t>
            </a:r>
            <a:r>
              <a:rPr lang="ka-GE" b="1" dirty="0">
                <a:ea typeface="Calibri" panose="020F0502020204030204" pitchFamily="34" charset="0"/>
                <a:cs typeface="Times New Roman" panose="02020603050405020304" pitchFamily="18" charset="0"/>
              </a:rPr>
              <a:t>ფაქტი, რომ თურქეთის საქართველოს ჩვენს მიერ ნახულ თითქმის ყველა ცნობილ ქართულ ისტორიულ კულტურულ ძეგლზე თურქულსა და ინგლისურთან ერთად, ტრაფარეტის სახით გაკეთებულია ქართულ ენაზე დაწერილი მოკლე ისტორიები, მათი ამშენებელი ქართველი მეფეებისა თუ ისტორიული მოღვაწეების აღნიშვნით (ხახულის ტაძარზე ეს გაკეთებულია ლათინური ასოებით). საიდანაც კარგად ჩანს, რომ სურვილის შემთხვევაში, ჩვენს ორ მეზობელ ხალხებსა და სახელმწიფოებს შორის ურთიერთპატივისცემასა და </a:t>
            </a:r>
            <a:r>
              <a:rPr lang="ka-GE" b="1" dirty="0" err="1">
                <a:ea typeface="Calibri" panose="020F0502020204030204" pitchFamily="34" charset="0"/>
                <a:cs typeface="Times New Roman" panose="02020603050405020304" pitchFamily="18" charset="0"/>
              </a:rPr>
              <a:t>კეთილმოსურნეობაზე</a:t>
            </a:r>
            <a:r>
              <a:rPr lang="ka-GE" b="1" dirty="0">
                <a:ea typeface="Calibri" panose="020F0502020204030204" pitchFamily="34" charset="0"/>
                <a:cs typeface="Times New Roman" panose="02020603050405020304" pitchFamily="18" charset="0"/>
              </a:rPr>
              <a:t> აგებული ურთიერთობის მიღწევა პრობლემას არ წარმოადგენს. </a:t>
            </a:r>
            <a:endParaRPr lang="en-US" dirty="0"/>
          </a:p>
        </p:txBody>
      </p:sp>
    </p:spTree>
    <p:extLst>
      <p:ext uri="{BB962C8B-B14F-4D97-AF65-F5344CB8AC3E}">
        <p14:creationId xmlns:p14="http://schemas.microsoft.com/office/powerpoint/2010/main" val="2785813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0" y="738904"/>
            <a:ext cx="11938958" cy="3831818"/>
          </a:xfrm>
          <a:prstGeom prst="rect">
            <a:avLst/>
          </a:prstGeom>
        </p:spPr>
        <p:txBody>
          <a:bodyPr wrap="square">
            <a:spAutoFit/>
          </a:bodyPr>
          <a:lstStyle/>
          <a:p>
            <a:pPr indent="457200" algn="just">
              <a:lnSpc>
                <a:spcPct val="150000"/>
              </a:lnSpc>
              <a:spcAft>
                <a:spcPts val="0"/>
              </a:spcAft>
            </a:pPr>
            <a:r>
              <a:rPr lang="en-US"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 </a:t>
            </a:r>
            <a:r>
              <a:rPr lang="ka-GE" sz="2000" b="1" dirty="0" err="1">
                <a:ea typeface="Calibri" panose="020F0502020204030204" pitchFamily="34" charset="0"/>
                <a:cs typeface="Times New Roman" panose="02020603050405020304" pitchFamily="18" charset="0"/>
              </a:rPr>
              <a:t>დაკვნა</a:t>
            </a:r>
            <a:r>
              <a:rPr lang="ka-GE" sz="2000" b="1"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რაც შეეხება უცხოელი და განსაკუთრებით, ქართველი „მკვლევარ-</a:t>
            </a:r>
            <a:r>
              <a:rPr lang="ka-GE" b="1" dirty="0" err="1">
                <a:ea typeface="Calibri" panose="020F0502020204030204" pitchFamily="34" charset="0"/>
                <a:cs typeface="Times New Roman" panose="02020603050405020304" pitchFamily="18" charset="0"/>
              </a:rPr>
              <a:t>ექსპქერტების</a:t>
            </a:r>
            <a:r>
              <a:rPr lang="ka-GE" b="1" dirty="0">
                <a:ea typeface="Calibri" panose="020F0502020204030204" pitchFamily="34" charset="0"/>
                <a:cs typeface="Times New Roman" panose="02020603050405020304" pitchFamily="18" charset="0"/>
              </a:rPr>
              <a:t>” მიერ ბრესტის ზავის, მოსკოვისა და ყარსის ხელშეკრულებათა, რბილად რომ ვთქვათ, არაადექვატურ აღქმას, განსაკუთრებით, ორი უკანასკნელის ხელახლა გამოცოცხლებისა და ”უკვდავად” გამოცხადების ცდებს, ამის არავითარი რეალური საფუძველი არ არსებობს, თუ მხედველობაში არ მივიღებთ უკვე ისტორიის ასპარეზიდან წასული მათი შემოქმედი ძალების </a:t>
            </a:r>
            <a:r>
              <a:rPr lang="ka-GE" b="1" dirty="0" err="1">
                <a:ea typeface="Calibri" panose="020F0502020204030204" pitchFamily="34" charset="0"/>
                <a:cs typeface="Times New Roman" panose="02020603050405020304" pitchFamily="18" charset="0"/>
              </a:rPr>
              <a:t>სამართალმემკვიდრეთა</a:t>
            </a:r>
            <a:r>
              <a:rPr lang="ka-GE" b="1" dirty="0">
                <a:ea typeface="Calibri" panose="020F0502020204030204" pitchFamily="34" charset="0"/>
                <a:cs typeface="Times New Roman" panose="02020603050405020304" pitchFamily="18" charset="0"/>
              </a:rPr>
              <a:t> მიერ აშკარა აგრესიის ისევ დაშვების შესაძლებლობას. თუმცა ჩვენ ვფიქრობთ, რომ ჯერ კიდევ არსებულ პრობლემათა </a:t>
            </a:r>
            <a:r>
              <a:rPr lang="ka-GE" b="1" dirty="0" err="1">
                <a:ea typeface="Calibri" panose="020F0502020204030204" pitchFamily="34" charset="0"/>
                <a:cs typeface="Times New Roman" panose="02020603050405020304" pitchFamily="18" charset="0"/>
              </a:rPr>
              <a:t>გადწყვეტას</a:t>
            </a:r>
            <a:r>
              <a:rPr lang="ka-GE" b="1" dirty="0">
                <a:ea typeface="Calibri" panose="020F0502020204030204" pitchFamily="34" charset="0"/>
                <a:cs typeface="Times New Roman" panose="02020603050405020304" pitchFamily="18" charset="0"/>
              </a:rPr>
              <a:t> საქართველოს კანონიერ, სრული ლეგიტიმურობით აღჭურვილ ხელისუფლებასთან მშვიდობიანი მოლაპარაკების გზით მოგვარებას, ალტერნატივა არ გააჩნია, რა თქმა უნდა, ურთიერთსასარგებლო </a:t>
            </a:r>
            <a:r>
              <a:rPr lang="ka-GE" b="1" dirty="0" err="1">
                <a:ea typeface="Calibri" panose="020F0502020204030204" pitchFamily="34" charset="0"/>
                <a:cs typeface="Times New Roman" panose="02020603050405020304" pitchFamily="18" charset="0"/>
              </a:rPr>
              <a:t>კონსესუსებისა</a:t>
            </a:r>
            <a:r>
              <a:rPr lang="ka-GE" b="1" dirty="0">
                <a:ea typeface="Calibri" panose="020F0502020204030204" pitchFamily="34" charset="0"/>
                <a:cs typeface="Times New Roman" panose="02020603050405020304" pitchFamily="18" charset="0"/>
              </a:rPr>
              <a:t> და ერთმანეთის ინტერესთა, შესაძლებლობის ფარგლებში, ყოველმხრივ გათვალისწინების მეშვეობით.</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32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69012" y="909523"/>
            <a:ext cx="11964838" cy="4247317"/>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ამასთან</a:t>
            </a:r>
            <a:r>
              <a:rPr lang="ka-GE" b="1" dirty="0">
                <a:ea typeface="Calibri" panose="020F0502020204030204" pitchFamily="34" charset="0"/>
                <a:cs typeface="Times New Roman" panose="02020603050405020304" pitchFamily="18" charset="0"/>
              </a:rPr>
              <a:t>, აქვე უნდა </a:t>
            </a:r>
            <a:r>
              <a:rPr lang="ka-GE" b="1" dirty="0" err="1">
                <a:ea typeface="Calibri" panose="020F0502020204030204" pitchFamily="34" charset="0"/>
                <a:cs typeface="Times New Roman" panose="02020603050405020304" pitchFamily="18" charset="0"/>
              </a:rPr>
              <a:t>ავღნიშნოთ</a:t>
            </a:r>
            <a:r>
              <a:rPr lang="ka-GE" b="1" dirty="0">
                <a:ea typeface="Calibri" panose="020F0502020204030204" pitchFamily="34" charset="0"/>
                <a:cs typeface="Times New Roman" panose="02020603050405020304" pitchFamily="18" charset="0"/>
              </a:rPr>
              <a:t>, რომ </a:t>
            </a:r>
            <a:r>
              <a:rPr lang="ka-GE" b="1" dirty="0" smtClean="0">
                <a:ea typeface="Calibri" panose="020F0502020204030204" pitchFamily="34" charset="0"/>
                <a:cs typeface="Times New Roman" panose="02020603050405020304" pitchFamily="18" charset="0"/>
              </a:rPr>
              <a:t>ზოგიერთი ქართველი </a:t>
            </a:r>
            <a:r>
              <a:rPr lang="ka-GE" b="1" dirty="0">
                <a:ea typeface="Calibri" panose="020F0502020204030204" pitchFamily="34" charset="0"/>
                <a:cs typeface="Times New Roman" panose="02020603050405020304" pitchFamily="18" charset="0"/>
              </a:rPr>
              <a:t>ე. წ. „</a:t>
            </a:r>
            <a:r>
              <a:rPr lang="ka-GE" b="1" dirty="0" smtClean="0">
                <a:ea typeface="Calibri" panose="020F0502020204030204" pitchFamily="34" charset="0"/>
                <a:cs typeface="Times New Roman" panose="02020603050405020304" pitchFamily="18" charset="0"/>
              </a:rPr>
              <a:t>მკვლევარ-ექსპერტი</a:t>
            </a:r>
            <a:r>
              <a:rPr lang="ka-GE" b="1" dirty="0">
                <a:ea typeface="Calibri" panose="020F0502020204030204" pitchFamily="34" charset="0"/>
                <a:cs typeface="Times New Roman" panose="02020603050405020304" pitchFamily="18" charset="0"/>
              </a:rPr>
              <a:t>”, სამწუხაროდ, მენტალურად ჯერ კიდევ </a:t>
            </a:r>
            <a:r>
              <a:rPr lang="ka-GE" b="1" dirty="0" smtClean="0">
                <a:ea typeface="Calibri" panose="020F0502020204030204" pitchFamily="34" charset="0"/>
                <a:cs typeface="Times New Roman" panose="02020603050405020304" pitchFamily="18" charset="0"/>
              </a:rPr>
              <a:t>ჩარჩენილია </a:t>
            </a:r>
            <a:r>
              <a:rPr lang="ka-GE" b="1" dirty="0">
                <a:ea typeface="Calibri" panose="020F0502020204030204" pitchFamily="34" charset="0"/>
                <a:cs typeface="Times New Roman" panose="02020603050405020304" pitchFamily="18" charset="0"/>
              </a:rPr>
              <a:t>საბჭოთა კავშირისა და მისი </a:t>
            </a:r>
            <a:r>
              <a:rPr lang="ka-GE" b="1" dirty="0" smtClean="0">
                <a:ea typeface="Calibri" panose="020F0502020204030204" pitchFamily="34" charset="0"/>
                <a:cs typeface="Times New Roman" panose="02020603050405020304" pitchFamily="18" charset="0"/>
              </a:rPr>
              <a:t>მემკვიდრე რუსეთის იდეოლოგიის </a:t>
            </a:r>
            <a:r>
              <a:rPr lang="ka-GE" b="1" dirty="0">
                <a:ea typeface="Calibri" panose="020F0502020204030204" pitchFamily="34" charset="0"/>
                <a:cs typeface="Times New Roman" panose="02020603050405020304" pitchFamily="18" charset="0"/>
              </a:rPr>
              <a:t>ინტერესთა სამსახურის  ჩარჩოებში და თავიანთი ქმედებებით კვლავ ცდილობენ ქართული საზოგადოებრივი აზრის დაშინებას, საერთაშორისო სამართლის თვალსაზრისით არარსებულ საფრთხეებზე მითითებით, რომლებიც ზემოთ განხილული „შეთანხმებების” გამო, თითქოსდა საქართველოს ტერიტორიულ მთლიანობას ემუქრება. ამით ისინი, ერთი </a:t>
            </a:r>
            <a:r>
              <a:rPr lang="ka-GE" b="1" dirty="0" err="1">
                <a:ea typeface="Calibri" panose="020F0502020204030204" pitchFamily="34" charset="0"/>
                <a:cs typeface="Times New Roman" panose="02020603050405020304" pitchFamily="18" charset="0"/>
              </a:rPr>
              <a:t>მხვრივ</a:t>
            </a:r>
            <a:r>
              <a:rPr lang="ka-GE" b="1" dirty="0">
                <a:ea typeface="Calibri" panose="020F0502020204030204" pitchFamily="34" charset="0"/>
                <a:cs typeface="Times New Roman" panose="02020603050405020304" pitchFamily="18" charset="0"/>
              </a:rPr>
              <a:t>, იმპერიული საბჭოთა კავშირის მემკვიდრე რუსეთის ინტერესების გაუთვალისწინებლობის შემთხვევაში, თურქეთისაგან მოსალოდნელი „საფრთხით” გვაშინებენ, მეორე </a:t>
            </a:r>
            <a:r>
              <a:rPr lang="ka-GE" b="1" dirty="0" err="1">
                <a:ea typeface="Calibri" panose="020F0502020204030204" pitchFamily="34" charset="0"/>
                <a:cs typeface="Times New Roman" panose="02020603050405020304" pitchFamily="18" charset="0"/>
              </a:rPr>
              <a:t>მხვრივ</a:t>
            </a:r>
            <a:r>
              <a:rPr lang="ka-GE" b="1" dirty="0">
                <a:ea typeface="Calibri" panose="020F0502020204030204" pitchFamily="34" charset="0"/>
                <a:cs typeface="Times New Roman" panose="02020603050405020304" pitchFamily="18" charset="0"/>
              </a:rPr>
              <a:t> კი, იქეთ თურქეთს უქნევენ ხელს და ამ „კოზირის” მის სასარგებლოდ გამოყენების შესაძლებლობაზე </a:t>
            </a:r>
            <a:r>
              <a:rPr lang="ka-GE" b="1" dirty="0" smtClean="0">
                <a:ea typeface="Calibri" panose="020F0502020204030204" pitchFamily="34" charset="0"/>
                <a:cs typeface="Times New Roman" panose="02020603050405020304" pitchFamily="18" charset="0"/>
              </a:rPr>
              <a:t>მიუთითებენ</a:t>
            </a:r>
            <a:r>
              <a:rPr lang="ka-GE" b="1" dirty="0">
                <a:ea typeface="Calibri" panose="020F0502020204030204" pitchFamily="34" charset="0"/>
                <a:cs typeface="Times New Roman" panose="02020603050405020304" pitchFamily="18" charset="0"/>
              </a:rPr>
              <a:t>, რაც ასევე ქართული საზოგადოებრივი აზრის დაშინებაზეა გათვლილი. ორივე შემთხვევაში კი, მიზანი ერთია – საქართველოსადმი გარკვეული, შესაძლო ფარული, პრეტენზიების მქონე ამ ორ უცხო სახელმწიფოებისადმი ჩვენს საწინააღმდეგოდ სამოქმედო გეგმის შეთავაზება, ბლეფის ეფექტის გამოყენებით. თორემ ამ „ექსპერტ-მკვლევარებმა” კარგად იციან (ყოველ შემთხვევაში უნდა იცოდნენ, როდესაც ასეთ სერიოზულ და შორს გამიზნულ პოლიტიკურ პრობლემებზე მსჯელობენ – უ. ო.), და უპირველეს ყოვლისა, რუსეთისა და თურქეთის სახელმწიფოთა მესვეურებმა იციან ყველაზე უკეთ, ამ ე. წ. ხელშეკრულებების ნამდვილი ფასი, თუკი ისინი ქართული სახელმწიფოს მიმართ აგრესიას არ ისახავენ მიზნად. </a:t>
            </a:r>
            <a:endParaRPr lang="en-US" dirty="0"/>
          </a:p>
        </p:txBody>
      </p:sp>
    </p:spTree>
    <p:extLst>
      <p:ext uri="{BB962C8B-B14F-4D97-AF65-F5344CB8AC3E}">
        <p14:creationId xmlns:p14="http://schemas.microsoft.com/office/powerpoint/2010/main" val="141544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38023" y="1459903"/>
            <a:ext cx="11766430" cy="2818272"/>
          </a:xfrm>
          <a:prstGeom prst="rect">
            <a:avLst/>
          </a:prstGeom>
        </p:spPr>
        <p:txBody>
          <a:bodyPr wrap="square">
            <a:spAutoFit/>
          </a:bodyPr>
          <a:lstStyle/>
          <a:p>
            <a:pPr indent="457200" algn="just">
              <a:lnSpc>
                <a:spcPct val="150000"/>
              </a:lnSpc>
              <a:spcAft>
                <a:spcPts val="0"/>
              </a:spcAft>
            </a:pPr>
            <a:r>
              <a:rPr lang="ka-GE" sz="2000" b="1" dirty="0">
                <a:ea typeface="Calibri" panose="020F0502020204030204" pitchFamily="34" charset="0"/>
                <a:cs typeface="Times New Roman" panose="02020603050405020304" pitchFamily="18" charset="0"/>
              </a:rPr>
              <a:t>მოსკოვისა და ყარსის აღნიშნულ ხელშეკრულებებზე საქართველოს კანონიერი ხელისუფლების მიერ  სათანადო განცხადების გაკეთების შემთხვევაში, არ არსებობს არავითარი კანონიერი საერთაშორისო სამართლებრივი მექანიზმი, (აგრესიისა და ძალადობის გარდა), რომელიც მას   ჩვენი ქვეყნისათვის საშიშროების შემცველ დოკუმენტად აქცევს, რადგან იგი ფაქტობრივად, თავისი უსამართლო წარმოშობის გამო, დიდი ხანია </a:t>
            </a:r>
            <a:r>
              <a:rPr lang="ka-GE" sz="2000" b="1" dirty="0" err="1">
                <a:ea typeface="Calibri" panose="020F0502020204030204" pitchFamily="34" charset="0"/>
                <a:cs typeface="Times New Roman" panose="02020603050405020304" pitchFamily="18" charset="0"/>
              </a:rPr>
              <a:t>დენონსირებულია</a:t>
            </a:r>
            <a:r>
              <a:rPr lang="ka-GE" sz="2000" b="1" dirty="0">
                <a:ea typeface="Calibri" panose="020F0502020204030204" pitchFamily="34" charset="0"/>
                <a:cs typeface="Times New Roman" panose="02020603050405020304" pitchFamily="18" charset="0"/>
              </a:rPr>
              <a:t> (გაუქმებულია) სწორედ საყოველთაოდ აღიარებული საერთაშორისო სამართლის მიერ.</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00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967884" y="1796226"/>
            <a:ext cx="10058400" cy="1450757"/>
          </a:xfrm>
        </p:spPr>
        <p:txBody>
          <a:bodyPr>
            <a:normAutofit/>
          </a:bodyPr>
          <a:lstStyle/>
          <a:p>
            <a:pPr algn="ctr"/>
            <a:r>
              <a:rPr lang="ka-GE" sz="4000" dirty="0" smtClean="0"/>
              <a:t>გმადლობთ ყურადღებისათვის!</a:t>
            </a:r>
            <a:endParaRPr lang="en-US" sz="4000" dirty="0"/>
          </a:p>
        </p:txBody>
      </p:sp>
    </p:spTree>
    <p:extLst>
      <p:ext uri="{BB962C8B-B14F-4D97-AF65-F5344CB8AC3E}">
        <p14:creationId xmlns:p14="http://schemas.microsoft.com/office/powerpoint/2010/main" val="327256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38024" y="-1"/>
            <a:ext cx="11956210" cy="6047809"/>
          </a:xfrm>
          <a:prstGeom prst="rect">
            <a:avLst/>
          </a:prstGeom>
        </p:spPr>
        <p:txBody>
          <a:bodyPr wrap="square">
            <a:spAutoFit/>
          </a:bodyPr>
          <a:lstStyle/>
          <a:p>
            <a:pPr indent="457200" algn="ctr">
              <a:lnSpc>
                <a:spcPct val="150000"/>
              </a:lnSpc>
              <a:spcAft>
                <a:spcPts val="0"/>
              </a:spcAft>
            </a:pPr>
            <a:r>
              <a:rPr lang="ka-GE" dirty="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ka-GE" b="1" dirty="0" smtClean="0">
                <a:solidFill>
                  <a:srgbClr val="FF0000"/>
                </a:solidFill>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თემის </a:t>
            </a:r>
            <a:r>
              <a:rPr lang="ka-GE" b="1" dirty="0">
                <a:ea typeface="Calibri" panose="020F0502020204030204" pitchFamily="34" charset="0"/>
                <a:cs typeface="Times New Roman" panose="02020603050405020304" pitchFamily="18" charset="0"/>
              </a:rPr>
              <a:t>აქტუალობა: ა) ცნობილი ქართველ საზოგადო და პოლიტიკურ მოღვაწე </a:t>
            </a:r>
            <a:r>
              <a:rPr lang="ka-GE" b="1" dirty="0">
                <a:ea typeface="Calibri" panose="020F0502020204030204" pitchFamily="34" charset="0"/>
                <a:cs typeface="Sylfaen" panose="010A0502050306030303" pitchFamily="18" charset="0"/>
              </a:rPr>
              <a:t>კიტა</a:t>
            </a:r>
            <a:r>
              <a:rPr lang="ka-GE" b="1" dirty="0">
                <a:ea typeface="Calibri" panose="020F0502020204030204" pitchFamily="34" charset="0"/>
                <a:cs typeface="Times New Roman" panose="02020603050405020304" pitchFamily="18" charset="0"/>
              </a:rPr>
              <a:t> აბაშიძე 1916 წელს გაზეთში „მეგობარი” წერდა, რომ „ქართველი ერის გამთლიანებას XX საუკუნის დასაწყისში ხელს უშლიდა ორი რამ: პოლიტიკური </a:t>
            </a:r>
            <a:r>
              <a:rPr lang="ka-GE" b="1" dirty="0" err="1">
                <a:ea typeface="Calibri" panose="020F0502020204030204" pitchFamily="34" charset="0"/>
                <a:cs typeface="Times New Roman" panose="02020603050405020304" pitchFamily="18" charset="0"/>
              </a:rPr>
              <a:t>სერვილიზმი</a:t>
            </a:r>
            <a:r>
              <a:rPr lang="ka-GE" b="1" dirty="0">
                <a:ea typeface="Calibri" panose="020F0502020204030204" pitchFamily="34" charset="0"/>
                <a:cs typeface="Times New Roman" panose="02020603050405020304" pitchFamily="18" charset="0"/>
              </a:rPr>
              <a:t> და პოლიტიკური ავანტიურიზმი. პოლიტიკური დაჩაგრულობა ჰქმნიდა მონურ ფსიქოლოგიას, რაც ასე იგრძნობოდა ჩვენს ერში</a:t>
            </a:r>
            <a:r>
              <a:rPr lang="ka-GE" b="1" dirty="0" smtClean="0">
                <a:ea typeface="Calibri" panose="020F0502020204030204" pitchFamily="34" charset="0"/>
                <a:cs typeface="Times New Roman" panose="02020603050405020304" pitchFamily="18" charset="0"/>
              </a:rPr>
              <a:t>. დამონებულსა </a:t>
            </a:r>
            <a:r>
              <a:rPr lang="ka-GE" b="1" dirty="0">
                <a:ea typeface="Calibri" panose="020F0502020204030204" pitchFamily="34" charset="0"/>
                <a:cs typeface="Times New Roman" panose="02020603050405020304" pitchFamily="18" charset="0"/>
              </a:rPr>
              <a:t>და დაბეჩავებულ ადამიანს სჩვევია სულ იმაზე ფიქრი, რომ რაღაც სასწაული მოხდება და ვიღაც იხსნის მას მონობისაგან, რომ სადღაც, სიზმარეთის ქვეყანაში არის ვიღაც დევგმირი და იგი მის ჩაგვრას ბოლოს მოუღებს... ასეთი მონა თავის დღეში გარკვეულ გზას ვერ დაადგება. იგი ყოველთვის პოლიტიკური ავანტიურისტების ყმა </a:t>
            </a:r>
            <a:r>
              <a:rPr lang="ka-GE" b="1" dirty="0" smtClean="0">
                <a:ea typeface="Calibri" panose="020F0502020204030204" pitchFamily="34" charset="0"/>
                <a:cs typeface="Times New Roman" panose="02020603050405020304" pitchFamily="18" charset="0"/>
              </a:rPr>
              <a:t>იქნება. </a:t>
            </a:r>
            <a:r>
              <a:rPr lang="ka-GE" b="1" dirty="0">
                <a:ea typeface="Calibri" panose="020F0502020204030204" pitchFamily="34" charset="0"/>
                <a:cs typeface="Times New Roman" panose="02020603050405020304" pitchFamily="18" charset="0"/>
              </a:rPr>
              <a:t>ერმა თვით უნდა იბრძოლოს და მიიღოს </a:t>
            </a:r>
            <a:r>
              <a:rPr lang="ka-GE" b="1" dirty="0" smtClean="0">
                <a:ea typeface="Calibri" panose="020F0502020204030204" pitchFamily="34" charset="0"/>
                <a:cs typeface="Times New Roman" panose="02020603050405020304" pitchFamily="18" charset="0"/>
              </a:rPr>
              <a:t>თავისუფლებაო...” </a:t>
            </a:r>
            <a:r>
              <a:rPr lang="ka-GE" b="1" dirty="0">
                <a:ea typeface="Calibri" panose="020F0502020204030204" pitchFamily="34" charset="0"/>
                <a:cs typeface="Times New Roman" panose="02020603050405020304" pitchFamily="18" charset="0"/>
              </a:rPr>
              <a:t>მას მიაჩნდა, რომ ასი წლის მონობამ გადააჩვია ქართველი ხალხი საღ აზროვნებას, გონივრულ პოლიტიკურ </a:t>
            </a:r>
            <a:r>
              <a:rPr lang="ka-GE" b="1" dirty="0" smtClean="0">
                <a:ea typeface="Calibri" panose="020F0502020204030204" pitchFamily="34" charset="0"/>
                <a:cs typeface="Times New Roman" panose="02020603050405020304" pitchFamily="18" charset="0"/>
              </a:rPr>
              <a:t>მსჯელობას.</a:t>
            </a:r>
          </a:p>
          <a:p>
            <a:pPr algn="just"/>
            <a:endParaRPr lang="ka-GE" b="1" dirty="0" smtClean="0">
              <a:ea typeface="Calibri" panose="020F0502020204030204" pitchFamily="34" charset="0"/>
              <a:cs typeface="Times New Roman" panose="02020603050405020304" pitchFamily="18" charset="0"/>
            </a:endParaRPr>
          </a:p>
          <a:p>
            <a:pPr algn="just"/>
            <a:r>
              <a:rPr lang="ka-GE" b="1" dirty="0" smtClean="0"/>
              <a:t>	აღნიშნული </a:t>
            </a:r>
            <a:r>
              <a:rPr lang="ka-GE" b="1" dirty="0"/>
              <a:t>მოსაზრების გამოთქმიდან ზუსტად 100 წელზე მეტია  გასული, მაგრამ საქართველოს ისტორიის საბჭოთა  და თანამედროვე პერიოდმა არა თუ აღმოფხვრა ზემოთ აღნიშნული დიდი ეროვნული სატკივარი, არამედ ახალი, მრავლისმეტყველი შტრიხები შესძინა მას ქართულ ხასიათში გამოვლენილი </a:t>
            </a:r>
            <a:r>
              <a:rPr lang="ka-GE" b="1" dirty="0" err="1"/>
              <a:t>სიბარიტიზმის</a:t>
            </a:r>
            <a:r>
              <a:rPr lang="ka-GE" b="1" dirty="0"/>
              <a:t> და კიდევ უფრო ღრმად გამოხატული კოლაბორაციონიზმის სახით, რაც თავისებურ პრობლემად იქცა ქართული ეროვნული თვითშეგნებისა და ცნობიერების, და რაც მთავარია, ისტორიული მოვლენების სწორად გაგებისათვის არა მარტო საქართველოში, არამედ უცხოეთში მცხოვრები ზოგიერთი ქართველისათვის. ამიტომაც საჭიროა საქართველოს ისტორიის კარდინალურ საკითხთა თანამედროვეობის შესაბამისად გადააზრება-ანალიზი და მათგან სათანადო დასკვნების გამოტანა. </a:t>
            </a:r>
            <a:endParaRPr lang="en-US" b="1" dirty="0"/>
          </a:p>
          <a:p>
            <a:pPr algn="just"/>
            <a:endParaRPr lang="ka-GE" b="1" dirty="0" smtClean="0">
              <a:ea typeface="Calibri" panose="020F0502020204030204" pitchFamily="34" charset="0"/>
              <a:cs typeface="Times New Roman" panose="02020603050405020304" pitchFamily="18" charset="0"/>
            </a:endParaRPr>
          </a:p>
          <a:p>
            <a:pPr algn="just"/>
            <a:endParaRPr lang="en-US" b="1" dirty="0"/>
          </a:p>
        </p:txBody>
      </p:sp>
    </p:spTree>
    <p:extLst>
      <p:ext uri="{BB962C8B-B14F-4D97-AF65-F5344CB8AC3E}">
        <p14:creationId xmlns:p14="http://schemas.microsoft.com/office/powerpoint/2010/main" val="72882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129396" y="697158"/>
            <a:ext cx="11947583" cy="5078313"/>
          </a:xfrm>
          <a:prstGeom prst="rect">
            <a:avLst/>
          </a:prstGeom>
        </p:spPr>
        <p:txBody>
          <a:bodyPr wrap="square">
            <a:spAutoFit/>
          </a:bodyPr>
          <a:lstStyle/>
          <a:p>
            <a:pPr algn="just"/>
            <a:r>
              <a:rPr lang="ka-GE" dirty="0" smtClean="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ბ</a:t>
            </a:r>
            <a:r>
              <a:rPr lang="ka-GE" b="1" dirty="0">
                <a:ea typeface="Calibri" panose="020F0502020204030204" pitchFamily="34" charset="0"/>
                <a:cs typeface="Times New Roman" panose="02020603050405020304" pitchFamily="18" charset="0"/>
              </a:rPr>
              <a:t>) რამდენიმე ხნის წინ ჩვენმა აწ გარდაცვლილმა კოლეგამ სიმონ გოგიტიძემ, მოგვიტანა თურქეთში რეგისტრირებული „აჭარის კულტურული ასოციაციის“ მიერ ქართულ ენაზე თარგმნილი თურქეთშივე გამოცემული თავისებური სამახსოვროს პირველი </a:t>
            </a:r>
            <a:r>
              <a:rPr lang="ka-GE" b="1" dirty="0" smtClean="0">
                <a:ea typeface="Calibri" panose="020F0502020204030204" pitchFamily="34" charset="0"/>
                <a:cs typeface="Times New Roman" panose="02020603050405020304" pitchFamily="18" charset="0"/>
              </a:rPr>
              <a:t>ნომერი. </a:t>
            </a:r>
          </a:p>
          <a:p>
            <a:pPr algn="just"/>
            <a:endParaRPr lang="ka-GE" b="1" dirty="0" smtClean="0">
              <a:ea typeface="Calibri" panose="020F0502020204030204" pitchFamily="34" charset="0"/>
              <a:cs typeface="Times New Roman" panose="02020603050405020304" pitchFamily="18" charset="0"/>
            </a:endParaRPr>
          </a:p>
          <a:p>
            <a:pPr algn="just"/>
            <a:r>
              <a:rPr lang="ka-GE" b="1" dirty="0">
                <a:cs typeface="Times New Roman" panose="02020603050405020304" pitchFamily="18" charset="0"/>
              </a:rPr>
              <a:t>	</a:t>
            </a:r>
            <a:r>
              <a:rPr lang="ka-GE" b="1" dirty="0" smtClean="0"/>
              <a:t>აქ </a:t>
            </a:r>
            <a:r>
              <a:rPr lang="ka-GE" b="1" dirty="0"/>
              <a:t>აღარაფერს ვიტყვით მასში საქართველოს ისტორიის რიგი უმნიშვნელოვანესი საკითხების გადმოცემისას დაშვებულ შეცდომებსა და ლაფსუსებზე, მაგრამ გვერდს ვერ ავუვლით აქვე დაფიქსირებულ მოსაზრებას, რომ „სარფის საზღვრის გახსნის შემდეგ ორივე მხარის </a:t>
            </a:r>
            <a:r>
              <a:rPr lang="ka-GE" b="1" dirty="0" err="1"/>
              <a:t>მნცხოვრებმა</a:t>
            </a:r>
            <a:r>
              <a:rPr lang="ka-GE" b="1" dirty="0"/>
              <a:t> აჭარლებმა, გაიგეს მოსკოვის პროპაგანდის სიყალბე, რომელიც მათ ქართველებთან აერთიანებდა...” [იქვე, 1]. „...ბრესტ-ლიტოვსკის ზავის თანახმად... ბათუმი დაუბრუნდა თურქეთს...” ასევე „ბრესტ-ლიტოვსკის ზავის მე-4 მუხლის თანახმად 1918 წლის 12 ივნისს ჩატარდა პლებისციტი ქალაქებში – ბათუმში, ყარსსა და არდაგანში. (პლებისციტი ჩატარდა დასახელებული ოლქების თითქმის მთელ ტერიტორიაზე და არამარტო ამ ქალაქებში – ავტორი). „ბათუმის ყარსის და არდაგანის მიღება (თურქეთის შემადგენლობაში – მთარგმნელი) მოხდა ხმების დიდი უმრავლესობით... მაგრამ სიხარული ხანმოკლე აღმოჩნდა [იქვე, 3]... სტალინის გარდაცვალების შემდეგ სამშობლოში დაბრუნების უფლება მიეცათ იმ აჭარლებს, რომლებიც იწერებოდნენ ქართველებად. დღეისათვის გადასახლებულ აჭარელთა რეპატრიაცია და გაქართველება ხდება... [იქვე, 7]. აქვე მოხსენიებულია 1921 წლის 16 მარტის მოსკოვისა და 1921 წლის 13 ოქტომბრის ყარსის ხელშეკრულებები, მათში დაფიქსირებული აჭარის ოფიციალური სტატუსი და თურქეთზე ბათუმის პორტში მინიჭებული შეღავათები [იქვე, 8</a:t>
            </a:r>
            <a:r>
              <a:rPr lang="ka-GE" b="1" dirty="0" smtClean="0"/>
              <a:t>].</a:t>
            </a:r>
            <a:endParaRPr lang="en-US" b="1" dirty="0"/>
          </a:p>
          <a:p>
            <a:pPr algn="just"/>
            <a:endParaRPr lang="en-US" b="1" dirty="0"/>
          </a:p>
        </p:txBody>
      </p:sp>
    </p:spTree>
    <p:extLst>
      <p:ext uri="{BB962C8B-B14F-4D97-AF65-F5344CB8AC3E}">
        <p14:creationId xmlns:p14="http://schemas.microsoft.com/office/powerpoint/2010/main" val="216083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414068" y="1155943"/>
            <a:ext cx="11637034" cy="3785652"/>
          </a:xfrm>
          <a:prstGeom prst="rect">
            <a:avLst/>
          </a:prstGeom>
        </p:spPr>
        <p:txBody>
          <a:bodyPr wrap="square">
            <a:spAutoFit/>
          </a:bodyPr>
          <a:lstStyle/>
          <a:p>
            <a:pPr indent="457200" algn="just">
              <a:lnSpc>
                <a:spcPct val="150000"/>
              </a:lnSpc>
              <a:spcAft>
                <a:spcPts val="0"/>
              </a:spcAft>
            </a:pPr>
            <a:r>
              <a:rPr lang="ka-GE" sz="2000" b="1" dirty="0">
                <a:ea typeface="Calibri" panose="020F0502020204030204" pitchFamily="34" charset="0"/>
                <a:cs typeface="Times New Roman" panose="02020603050405020304" pitchFamily="18" charset="0"/>
              </a:rPr>
              <a:t>პრობლემის დასმა: - აჭარელთა </a:t>
            </a:r>
            <a:r>
              <a:rPr lang="ka-GE" sz="2000" b="1" dirty="0" err="1">
                <a:ea typeface="Calibri" panose="020F0502020204030204" pitchFamily="34" charset="0"/>
                <a:cs typeface="Times New Roman" panose="02020603050405020304" pitchFamily="18" charset="0"/>
              </a:rPr>
              <a:t>გაქართველებასა</a:t>
            </a:r>
            <a:r>
              <a:rPr lang="ka-GE" sz="2000" b="1" dirty="0">
                <a:ea typeface="Calibri" panose="020F0502020204030204" pitchFamily="34" charset="0"/>
                <a:cs typeface="Times New Roman" panose="02020603050405020304" pitchFamily="18" charset="0"/>
              </a:rPr>
              <a:t> და მათ ქართველებად ჩაწერაზე, მისი აბსოლუტური აბსურდულობის გამო, ყურადღებას აღარ შევაჩერებთ, ხოლო 1918 წლის 3 მარტის ბრესტ-ლიტოვსკის ზავს, 1921 წლის 16 მარტის მოსკოვისა და ამავე წლის 13 ოქტომბრის ყარსის ხელშეკრულებათა უახლოეს წინარე ისტორიასა და პირადად მათ შესახებ, ვეცდებით შედარებით უფრო ღრმად  და შინაარსეულად ვისაუბროთ, მითუმეტეს, რომ აღნიშნულ შეთანხმებებს მეტად მიზანმიმართული ტენდენციურობითა და ვოლუნტარული თვალსაზრისით ეხება ზოგიერთი ქართველი „ექსპერტ-მკვლევარიც”. </a:t>
            </a:r>
            <a:r>
              <a:rPr lang="ka-GE" sz="2000" b="1" dirty="0" smtClean="0">
                <a:ea typeface="Calibri" panose="020F0502020204030204" pitchFamily="34" charset="0"/>
                <a:cs typeface="Times New Roman" panose="02020603050405020304" pitchFamily="18" charset="0"/>
              </a:rPr>
              <a:t>ამიტომაც</a:t>
            </a:r>
            <a:r>
              <a:rPr lang="en-US" sz="2000" b="1" dirty="0" smtClean="0">
                <a:ea typeface="Calibri" panose="020F0502020204030204" pitchFamily="34" charset="0"/>
                <a:cs typeface="Times New Roman" panose="02020603050405020304" pitchFamily="18" charset="0"/>
              </a:rPr>
              <a:t>,</a:t>
            </a:r>
            <a:r>
              <a:rPr lang="ka-GE" sz="2000" b="1" dirty="0" smtClean="0">
                <a:ea typeface="Calibri" panose="020F0502020204030204" pitchFamily="34" charset="0"/>
                <a:cs typeface="Times New Roman" panose="02020603050405020304" pitchFamily="18" charset="0"/>
              </a:rPr>
              <a:t> </a:t>
            </a:r>
            <a:r>
              <a:rPr lang="ka-GE" sz="2000" b="1" dirty="0">
                <a:ea typeface="Calibri" panose="020F0502020204030204" pitchFamily="34" charset="0"/>
                <a:cs typeface="Times New Roman" panose="02020603050405020304" pitchFamily="18" charset="0"/>
              </a:rPr>
              <a:t>შედარებით უფრო ვრცლად მოგახსენებთ ჩვენს მოსაზრებებს აღნიშნულ შეთანხმებათა შესახებ.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41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16" y="0"/>
            <a:ext cx="10462968" cy="6858000"/>
          </a:xfrm>
          <a:prstGeom prst="rect">
            <a:avLst/>
          </a:prstGeom>
        </p:spPr>
      </p:pic>
    </p:spTree>
    <p:extLst>
      <p:ext uri="{BB962C8B-B14F-4D97-AF65-F5344CB8AC3E}">
        <p14:creationId xmlns:p14="http://schemas.microsoft.com/office/powerpoint/2010/main" val="28330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4820577" y="259596"/>
            <a:ext cx="1933543" cy="400110"/>
          </a:xfrm>
          <a:prstGeom prst="rect">
            <a:avLst/>
          </a:prstGeom>
        </p:spPr>
        <p:txBody>
          <a:bodyPr wrap="none">
            <a:spAutoFit/>
          </a:bodyPr>
          <a:lstStyle/>
          <a:p>
            <a:r>
              <a:rPr lang="ka-GE" sz="2000" b="1" dirty="0">
                <a:ea typeface="Calibri" panose="020F0502020204030204" pitchFamily="34" charset="0"/>
                <a:cs typeface="Times New Roman" panose="02020603050405020304" pitchFamily="18" charset="0"/>
              </a:rPr>
              <a:t>ბრესტის </a:t>
            </a:r>
            <a:r>
              <a:rPr lang="ka-GE" sz="2000" b="1" dirty="0" smtClean="0">
                <a:ea typeface="Calibri" panose="020F0502020204030204" pitchFamily="34" charset="0"/>
                <a:cs typeface="Times New Roman" panose="02020603050405020304" pitchFamily="18" charset="0"/>
              </a:rPr>
              <a:t>ზავი</a:t>
            </a:r>
            <a:r>
              <a:rPr lang="ka-GE" sz="2000" dirty="0" smtClean="0">
                <a:ea typeface="Calibri" panose="020F0502020204030204" pitchFamily="34" charset="0"/>
                <a:cs typeface="Times New Roman" panose="02020603050405020304" pitchFamily="18" charset="0"/>
              </a:rPr>
              <a:t> </a:t>
            </a:r>
            <a:endParaRPr lang="en-US" sz="2000" dirty="0"/>
          </a:p>
        </p:txBody>
      </p:sp>
      <p:sp>
        <p:nvSpPr>
          <p:cNvPr id="3" name="მართკუთხედი 2"/>
          <p:cNvSpPr/>
          <p:nvPr/>
        </p:nvSpPr>
        <p:spPr>
          <a:xfrm>
            <a:off x="339305" y="817972"/>
            <a:ext cx="11642785" cy="3416320"/>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ა</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საქართველოს დემოკრატიული რესპუბლიკის საგარეო საქმეთა მინისტრ ევ</a:t>
            </a:r>
            <a:r>
              <a:rPr lang="ka-GE" b="1" dirty="0">
                <a:ea typeface="Calibri" panose="020F0502020204030204" pitchFamily="34" charset="0"/>
                <a:cs typeface="Sylfaen" panose="010A0502050306030303" pitchFamily="18" charset="0"/>
              </a:rPr>
              <a:t>.</a:t>
            </a:r>
            <a:r>
              <a:rPr lang="ka-GE" b="1" dirty="0">
                <a:ea typeface="Calibri" panose="020F0502020204030204" pitchFamily="34" charset="0"/>
                <a:cs typeface="Times New Roman" panose="02020603050405020304" pitchFamily="18" charset="0"/>
              </a:rPr>
              <a:t> გეგეჭკორის საუბრის სტენოგრაფიული ჩანაწერი ინგლისის განსაკუთრებულ კომისართან კავკასიაში სერ ოლივერ უორდროპთან, სადაც საქართველოს მთავრობის წარმომადგენელი  უხსნის რა ქვე</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ან­ა­ში არ­სე­ბულ ვი­თა­რე­ბას სტუ­მარს, ამ­ბობს: „...კი­დევ ერ­თი მტკივ­ნე­უ­ლი ად­გი­ლი ჩვე­ნი მთავ­რო­ბის </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ხოვ­რე­ბა­ში ეს არ­ის ბა­თუ­მის ოლ­ქის და ქ. ბა­თუ­მის სა­კით­ხი. ამ საქ­მის ის­ტო­რი­უ­ლი მხა­რე ას­ეთ­ია: მე ვიყავი ამ­ი­ერ­კავ­კა­სი­ის კო­მი­სა­რი­ატ­ის თავმ­ჯდო­მა­რე, რო­დე­საც ჩვენ ბა­თუ­მი დავ­კარ­გეთ. მი­სი და­კარ­გვა მა­შინ­დე­ლი ჩვე­ნი სი­სუს­ტის შე­დეგს წარ­მო­ად­გენ­და. ჩვენ ომი გა­მო­ვუცხა­დეთ თურ­ქეთს რა­თა მოგ­ვეხ­დი­ნა ბრესტ-ლი­ტოვ­სკის სა­მარ­ცხვი­ნო ხელ­შეკ­რუ­ლე­ბის პა­რა­ლი­ზე­ბა(მაგრამ, სამწუხაროდ არიან ავტორები, რომლებიც ცდილობდნენ ბრესტ-ლიტოვსკის აღნიშნულ ხელშეკრულებაში საქართველოსთვის რაიმე დადებითი დაინახონ – უ. ო.), რომ­ლის ცნო­ბა ამ­ი­ერ­კავ­კა­სი­ის ხალ­ხებს არ სურ­დათ და არ</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 შე­ე</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­ლოთ. ამ­ი­ერ­კავ­კა­სი­ის კო­მი­სა­რი­ატ­ის ას­ეთ­მა გა­მოს­ვლამ მას თავს და­ატ­ე­ხა თურ­ქე­თი­სა და გერ­მა­ნი­ის რის­ხვა... ჩვენ სუს­ტნი ვიყავ­ით და ამ­ის მი­ზე­ზი ი</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 რუ­სი ჯა­რის­კა­ცე­ბის </a:t>
            </a:r>
            <a:r>
              <a:rPr lang="ka-GE" b="1" dirty="0" err="1">
                <a:ea typeface="Calibri" panose="020F0502020204030204" pitchFamily="34" charset="0"/>
                <a:cs typeface="Times New Roman" panose="02020603050405020304" pitchFamily="18" charset="0"/>
              </a:rPr>
              <a:t>შვი­და­სა­თა­სი­ა­ნი</a:t>
            </a:r>
            <a:r>
              <a:rPr lang="ka-GE" b="1" dirty="0">
                <a:ea typeface="Calibri" panose="020F0502020204030204" pitchFamily="34" charset="0"/>
                <a:cs typeface="Times New Roman" panose="02020603050405020304" pitchFamily="18" charset="0"/>
              </a:rPr>
              <a:t> ბოლ­შე­ვი­კუ­რი არ­მია, რო­მე­ლიც ბრუნ­დე­ბო­და კავ­კა­სი­ის ფრონ­ტი­დან და იმ</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ოფ­ებ­ო­და ჩვენს ზურ­გში</a:t>
            </a:r>
            <a:r>
              <a:rPr lang="ka-GE" b="1" dirty="0" smtClean="0">
                <a:ea typeface="Calibri" panose="020F0502020204030204" pitchFamily="34" charset="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 </a:t>
            </a:r>
            <a:endParaRPr lang="en-US" dirty="0"/>
          </a:p>
        </p:txBody>
      </p:sp>
      <p:sp>
        <p:nvSpPr>
          <p:cNvPr id="4" name="მართკუთხედი 3"/>
          <p:cNvSpPr/>
          <p:nvPr/>
        </p:nvSpPr>
        <p:spPr>
          <a:xfrm>
            <a:off x="267419" y="4234292"/>
            <a:ext cx="11714671" cy="1200329"/>
          </a:xfrm>
          <a:prstGeom prst="rect">
            <a:avLst/>
          </a:prstGeom>
        </p:spPr>
        <p:txBody>
          <a:bodyPr wrap="square">
            <a:spAutoFit/>
          </a:bodyPr>
          <a:lstStyle/>
          <a:p>
            <a:pPr indent="457200" algn="just">
              <a:spcAft>
                <a:spcPts val="0"/>
              </a:spcAft>
            </a:pPr>
            <a:r>
              <a:rPr lang="ka-GE" b="1" dirty="0" smtClean="0">
                <a:ea typeface="Calibri" panose="020F0502020204030204" pitchFamily="34" charset="0"/>
                <a:cs typeface="Times New Roman" panose="02020603050405020304" pitchFamily="18" charset="0"/>
              </a:rPr>
              <a:t>	ინ­გლი­სის </a:t>
            </a:r>
            <a:r>
              <a:rPr lang="ka-GE" b="1" dirty="0">
                <a:ea typeface="Calibri" panose="020F0502020204030204" pitchFamily="34" charset="0"/>
                <a:cs typeface="Times New Roman" panose="02020603050405020304" pitchFamily="18" charset="0"/>
              </a:rPr>
              <a:t>ხე­ლი­სუფ­ლე­ბამ და­იკ­ა­ვა ქა­ლა­ქი,</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არ გვენ­დო რა ჩვენ ბა­თუ­მის ოლ­ქის მმარ­თვე­ლო­ბის ორ­გა­ნი­ზე­ბა და­ავ­ა­ლა იქ დარ­ჩე­ნილ რუს ჩი­ნოვ­ნი­კებს. ვინ იყვნენ ეს ბა­ტო­ნე­ბი და რო­გო­რია მა­თი პო­ლი­ტი­კუ­რი ფი­ზი­ონ­ომ­ია, თქვენ შე­გიძლი­ათ და­ად­გი­ნოთ იმ ფაქ­ტი­დან, რომ ის­ი­ნი პირ­ველ­ნი მი­ეს­ალ­მნენ თურ­ქებს და თა­ვის დრო­ზე იყვნენ მა­თი მეგ­ზუ­რე­ბი ბა­თუ­მის </a:t>
            </a:r>
            <a:r>
              <a:rPr lang="ka-GE" b="1" dirty="0" smtClean="0">
                <a:ea typeface="Calibri" panose="020F0502020204030204" pitchFamily="34" charset="0"/>
                <a:cs typeface="Times New Roman" panose="02020603050405020304" pitchFamily="18" charset="0"/>
              </a:rPr>
              <a:t>აღ­ებ­ის­ას“.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60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232913" y="742718"/>
            <a:ext cx="11585275" cy="2862322"/>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ბ)</a:t>
            </a:r>
            <a:r>
              <a:rPr lang="ka-GE"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სა­ქარ­თვე­ლოს სო­ცი­ალ­ის­ტუ­რი დე­ლე­გა­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ი­ის </a:t>
            </a:r>
            <a:r>
              <a:rPr lang="ka-GE" b="1" dirty="0" smtClean="0">
                <a:ea typeface="Calibri" panose="020F0502020204030204" pitchFamily="34" charset="0"/>
                <a:cs typeface="Times New Roman" panose="02020603050405020304" pitchFamily="18" charset="0"/>
              </a:rPr>
              <a:t>„მე­მუ­ა­რი </a:t>
            </a:r>
            <a:r>
              <a:rPr lang="ka-GE" b="1" dirty="0" err="1">
                <a:ea typeface="Calibri" panose="020F0502020204030204" pitchFamily="34" charset="0"/>
                <a:cs typeface="Times New Roman" panose="02020603050405020304" pitchFamily="18" charset="0"/>
              </a:rPr>
              <a:t>ლი­უცერ­ნის</a:t>
            </a:r>
            <a:r>
              <a:rPr lang="ka-GE" b="1" dirty="0">
                <a:ea typeface="Calibri" panose="020F0502020204030204" pitchFamily="34" charset="0"/>
                <a:cs typeface="Times New Roman" panose="02020603050405020304" pitchFamily="18" charset="0"/>
              </a:rPr>
              <a:t> კონ­ფე­რენ­ცი­ა­ზე თემ­თა პა­ლა­ტის </a:t>
            </a:r>
            <a:r>
              <a:rPr lang="ka-GE" b="1" dirty="0" smtClean="0">
                <a:ea typeface="Calibri" panose="020F0502020204030204" pitchFamily="34" charset="0"/>
                <a:cs typeface="Times New Roman" panose="02020603050405020304" pitchFamily="18" charset="0"/>
              </a:rPr>
              <a:t>ფრაქ­ცი­ის­ათ­ვის“, </a:t>
            </a:r>
            <a:r>
              <a:rPr lang="ka-GE" b="1" dirty="0"/>
              <a:t>სა­დაც </a:t>
            </a:r>
            <a:r>
              <a:rPr lang="ka-GE" b="1" dirty="0" smtClean="0"/>
              <a:t>ნათ­ქვა­მია</a:t>
            </a:r>
            <a:r>
              <a:rPr lang="ka-GE" b="1" dirty="0" smtClean="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...არ დაკ­მა</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ოფ­ილ­დნენ რა იმ­ით, რომ მო­კავ­ში­რე­ე­ბი უხ­ვად ამ­არ­აგ­ებ­ენ გე­ნე­რალ დე­ნი­კი­ნის მო­ხა­ლი­სე­თა არ­მი­ას ფუ­ლით იარ­აღ­ით და ამ­უნ­იცი­ით ბრი­ტა­ნე­ლი  გე­ნერ­ლე­ბი თბი­ლის­ში უკ­ან  არ იხ­ევ­ენ იმ­ის წი­ნა­შეც რომ ქ. ყარ­სი­დან გა­მო­იტ­ან­ონ ცი­ხე­სი­მაგ­რის არ­ტი­ლე­რია და სა­ქარ­თვე­ლოს ტე­რი­ტო­რი­ის გავ­ლით დე­მონ­სტრა­ცი­ულ­ად გა­იტ­ან­ონ გე­ნე­რალ დე­ნი­კინ­ზე გა­და­სა­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ე­მად. იგ­ი­ვე ბე­დი ეწ­ია ქარ­თულ ქა­ლაქ ბა­თუმს, სა­იდ­ან­ა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 გა­იტ­ან­ეს და დე­ნი­კინს გა­დას­ცეს მ</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ი­მე შე­ი­არ­აღ­ე­ბა... ქ. ბა­თუ­მი და ბა­თუ­მის ოლ­ქი დრო­ებ­ით ოკ­უპ­ირ­ებ­ულ­ია ბრი­ტა­ნე­თის </a:t>
            </a:r>
            <a:r>
              <a:rPr lang="ka-GE" b="1" dirty="0">
                <a:ea typeface="Calibri" panose="020F0502020204030204" pitchFamily="34" charset="0"/>
                <a:cs typeface="Sylfaen" panose="010A0502050306030303" pitchFamily="18" charset="0"/>
              </a:rPr>
              <a:t>ჯ</a:t>
            </a:r>
            <a:r>
              <a:rPr lang="ka-GE" b="1" dirty="0">
                <a:ea typeface="Calibri" panose="020F0502020204030204" pitchFamily="34" charset="0"/>
                <a:cs typeface="Times New Roman" panose="02020603050405020304" pitchFamily="18" charset="0"/>
              </a:rPr>
              <a:t>ა­რე­ბის მი­ერ თურ­ქეთ­თან შე­თან­ხმე­ბის სა­ფუძ­ველ­ზე. ცნო­ბი­ლია, რომ ბა­თუ­მის მო­სახ­ლე­ობ­ის უდ­იდ­ეს უმ­რავ­ლე­სო­ბას შე­ად­გე­ნენ ქარ­თვე­ლე­ბი, მაჰ­მა­დი­ან­ე­ბი და ქრის­ტი­ან­ე­ბი. ამ­ას­თან თვით ქ. ბა­თუ­მი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ი­რი­თა­დად და­სახ­ლე­ბუ­ლია ქარ­თვე­ლი ქრის­ტი­ან­ებ­ით. რას აკ­ეთ­ებს ბრი­ტა­ნე­თის გე­ნე­რალ-გუ­ბერ­ნა­ტო­რი იქ</a:t>
            </a:r>
            <a:r>
              <a:rPr lang="ka-GE" b="1" dirty="0" smtClean="0">
                <a:ea typeface="Calibri" panose="020F0502020204030204" pitchFamily="34" charset="0"/>
                <a:cs typeface="Times New Roman" panose="02020603050405020304" pitchFamily="18" charset="0"/>
              </a:rPr>
              <a:t>?...</a:t>
            </a:r>
            <a:endParaRPr lang="en-US" dirty="0"/>
          </a:p>
        </p:txBody>
      </p:sp>
      <p:sp>
        <p:nvSpPr>
          <p:cNvPr id="3" name="მართკუთხედი 2"/>
          <p:cNvSpPr/>
          <p:nvPr/>
        </p:nvSpPr>
        <p:spPr>
          <a:xfrm>
            <a:off x="232913" y="3605040"/>
            <a:ext cx="11585275" cy="2031325"/>
          </a:xfrm>
          <a:prstGeom prst="rect">
            <a:avLst/>
          </a:prstGeom>
        </p:spPr>
        <p:txBody>
          <a:bodyPr wrap="square">
            <a:spAutoFit/>
          </a:bodyPr>
          <a:lstStyle/>
          <a:p>
            <a:pPr indent="457200" algn="just"/>
            <a:r>
              <a:rPr lang="ka-GE" b="1" dirty="0" smtClean="0">
                <a:ea typeface="Calibri" panose="020F0502020204030204" pitchFamily="34" charset="0"/>
                <a:cs typeface="Times New Roman" panose="02020603050405020304" pitchFamily="18" charset="0"/>
              </a:rPr>
              <a:t>	ქა­ლა­ქის </a:t>
            </a:r>
            <a:r>
              <a:rPr lang="ka-GE" b="1" dirty="0">
                <a:ea typeface="Calibri" panose="020F0502020204030204" pitchFamily="34" charset="0"/>
                <a:cs typeface="Times New Roman" panose="02020603050405020304" pitchFamily="18" charset="0"/>
              </a:rPr>
              <a:t>მო­სახ­ლე­ო­ბა მოკ­ლე­ბუ­ლია იმ ელ­ემ­ენ­ტა­რულ უფ­ლე­ბებ­საც, რომ­ლი­თაც იგი სარ­გებ­ლობ­და ცა­რიზ­მის დროს, რო­დე­სა</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 ქა­ლა­ქის თვით­მმარ­თვე­ლო­ბა მი­უხ­ედ­ავ­ად რუ­სე­თის ნა­ცი­ონ­ალ­ის­ტუ­რი პო­ლი­ტი­კი­სა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ი­რი­თა­დად ქარ­თვე­ლე­ბის ხელ­ში ი</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ka-GE" b="1" dirty="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კი­დევ </a:t>
            </a:r>
            <a:r>
              <a:rPr lang="ka-GE" b="1" dirty="0">
                <a:ea typeface="Calibri" panose="020F0502020204030204" pitchFamily="34" charset="0"/>
                <a:cs typeface="Times New Roman" panose="02020603050405020304" pitchFamily="18" charset="0"/>
              </a:rPr>
              <a:t>უფ­რო ცუ­დად არ­ის საქ­მე პრო­ვინ­ცი­ებ­ში, სა­დაც უბ­ნე­ბი­სა და ოლ­ქე­ბის მმარ­თვე­ლე­ბად... ინ­იშ­ნე­ბა მხო­ლოდ რუ­სი რე­აქ­ცი­ონ­ერ­ე­ბი, რომ­ლე­ბი</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 გად­მო­სულ­ნი არ­ი­ან სამ­სა­ხურ­ში გე­ნე­რალ დე­ნი­კი­ნი­სა­გან. საქ­მე </a:t>
            </a:r>
            <a:r>
              <a:rPr lang="ka-GE" b="1" dirty="0" err="1">
                <a:ea typeface="Calibri" panose="020F0502020204030204" pitchFamily="34" charset="0"/>
                <a:cs typeface="Times New Roman" panose="02020603050405020304" pitchFamily="18" charset="0"/>
              </a:rPr>
              <a:t>იქ­ამ­დეც</a:t>
            </a:r>
            <a:r>
              <a:rPr lang="ka-GE" b="1" dirty="0">
                <a:ea typeface="Calibri" panose="020F0502020204030204" pitchFamily="34" charset="0"/>
                <a:cs typeface="Times New Roman" panose="02020603050405020304" pitchFamily="18" charset="0"/>
              </a:rPr>
              <a:t> კი მი­ვი­და, რომ მე­ფის დრო­ინ­დე­ლი ბა­თუ­მის გე­ნე­რალ-გუ­ბერ­ნა­ტო­რი </a:t>
            </a:r>
            <a:r>
              <a:rPr lang="ka-GE" b="1" dirty="0" err="1">
                <a:ea typeface="Calibri" panose="020F0502020204030204" pitchFamily="34" charset="0"/>
                <a:cs typeface="Times New Roman" panose="02020603050405020304" pitchFamily="18" charset="0"/>
              </a:rPr>
              <a:t>რო­მა­ნოვ­სკი-რო­მან­კო</a:t>
            </a:r>
            <a:r>
              <a:rPr lang="ka-GE" b="1" dirty="0">
                <a:ea typeface="Calibri" panose="020F0502020204030204" pitchFamily="34" charset="0"/>
                <a:cs typeface="Times New Roman" panose="02020603050405020304" pitchFamily="18" charset="0"/>
              </a:rPr>
              <a:t> აღ­დგე­ნი­ლია მის ად­რინ­დელ თა­ნამ­დე­ბო­ბა­ზე“... </a:t>
            </a:r>
            <a:endParaRPr lang="en-US" dirty="0"/>
          </a:p>
        </p:txBody>
      </p:sp>
    </p:spTree>
    <p:extLst>
      <p:ext uri="{BB962C8B-B14F-4D97-AF65-F5344CB8AC3E}">
        <p14:creationId xmlns:p14="http://schemas.microsoft.com/office/powerpoint/2010/main" val="367171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p:cNvSpPr/>
          <p:nvPr/>
        </p:nvSpPr>
        <p:spPr>
          <a:xfrm>
            <a:off x="219974" y="582610"/>
            <a:ext cx="11645660" cy="1754326"/>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გ</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ინ­გლი­სე­ლე­ბი </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ოვ­ელ ღო­ნეს ხმა­რობ­დნენ, რომ ბა­თუ­მის ოლ­ქი არ დაბ­რუ­ნე­ბო­და მის კა­ნო­ნი­ერ მფლო­ბელს, სა­ქარ­თვე­ლოს და თა­ვად დარ­ჩე­ნი­ლიყო აქ მდგო­მა­რე­ობ­ის ბა­ტონ-პატ­რო­ნი. ამ მიზ­ნის მი­საღ­წე­ვად მათ ს</a:t>
            </a:r>
            <a:r>
              <a:rPr lang="ka-GE" b="1" dirty="0">
                <a:ea typeface="Calibri" panose="020F0502020204030204" pitchFamily="34" charset="0"/>
                <a:cs typeface="Sylfaen" panose="010A0502050306030303" pitchFamily="18" charset="0"/>
              </a:rPr>
              <a:t>ც</a:t>
            </a:r>
            <a:r>
              <a:rPr lang="ka-GE" b="1" dirty="0">
                <a:ea typeface="Calibri" panose="020F0502020204030204" pitchFamily="34" charset="0"/>
                <a:cs typeface="Times New Roman" panose="02020603050405020304" pitchFamily="18" charset="0"/>
              </a:rPr>
              <a:t>ა­დეს დე­ნი­კი­ნე­ლე­ბის და სხვა, მა­შინ ბა­თუმ­ში კონ­ცენ­ტრი­რე­ბუ­ლი ან­ტი­ქარ­თუ­ლი ორ­ი­ენ­ტა­ცი­ის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ალ­თა გა­მო</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ენ­ე­ბა. ის­ი­ნი ფიქ­რობ­დნენ მა­თი დახ­მა­რე­ბით მი­ეღ­წი­ათ იმ­ის­ათ­ვის, რომ ბა­თუ­მის ოლქ</a:t>
            </a:r>
            <a:r>
              <a:rPr lang="ka-GE" b="1" dirty="0">
                <a:ea typeface="Calibri" panose="020F0502020204030204" pitchFamily="34" charset="0"/>
                <a:cs typeface="Sylfaen" panose="010A0502050306030303" pitchFamily="18" charset="0"/>
              </a:rPr>
              <a:t>ი</a:t>
            </a:r>
            <a:r>
              <a:rPr lang="ka-GE" b="1" dirty="0">
                <a:ea typeface="Calibri" panose="020F0502020204030204" pitchFamily="34" charset="0"/>
                <a:cs typeface="Times New Roman" panose="02020603050405020304" pitchFamily="18" charset="0"/>
              </a:rPr>
              <a:t>ს </a:t>
            </a:r>
            <a:r>
              <a:rPr lang="ka-GE" b="1" dirty="0">
                <a:ea typeface="Calibri" panose="020F0502020204030204" pitchFamily="34" charset="0"/>
                <a:cs typeface="Sylfaen" panose="010A0502050306030303" pitchFamily="18" charset="0"/>
              </a:rPr>
              <a:t>მცხოვრებთ</a:t>
            </a:r>
            <a:r>
              <a:rPr lang="ka-GE" b="1" dirty="0">
                <a:ea typeface="Calibri" panose="020F0502020204030204" pitchFamily="34" charset="0"/>
                <a:cs typeface="Times New Roman" panose="02020603050405020304" pitchFamily="18" charset="0"/>
              </a:rPr>
              <a:t> უა­რი გა­ნეცხა­დე­ბი­ნათ სა­ქარ­თვე­ლოს­თან შე­ერ­თე­ბა­ზე და პა­რი­ზის სამ­შვი­დო­ბო კონ­ფე­რენ­ცი­ის­ათ­ვის წა­რედ­გი­ნათ შე­სა­ბა­მი­სი წე­რი­ლო­ბი­თი მე­მო­რან­დუ­მი</a:t>
            </a:r>
            <a:r>
              <a:rPr lang="ka-GE" dirty="0">
                <a:ea typeface="Calibri" panose="020F0502020204030204" pitchFamily="34" charset="0"/>
                <a:cs typeface="Times New Roman" panose="02020603050405020304" pitchFamily="18" charset="0"/>
              </a:rPr>
              <a:t>. </a:t>
            </a:r>
            <a:endParaRPr lang="en-US" dirty="0"/>
          </a:p>
        </p:txBody>
      </p:sp>
      <p:sp>
        <p:nvSpPr>
          <p:cNvPr id="3" name="მართკუთხედი 2"/>
          <p:cNvSpPr/>
          <p:nvPr/>
        </p:nvSpPr>
        <p:spPr>
          <a:xfrm>
            <a:off x="219974" y="2336936"/>
            <a:ext cx="11568022" cy="2308324"/>
          </a:xfrm>
          <a:prstGeom prst="rect">
            <a:avLst/>
          </a:prstGeom>
        </p:spPr>
        <p:txBody>
          <a:bodyPr wrap="square">
            <a:spAutoFit/>
          </a:bodyPr>
          <a:lstStyle/>
          <a:p>
            <a:pPr indent="457200" algn="just">
              <a:spcAft>
                <a:spcPts val="0"/>
              </a:spcAft>
            </a:pPr>
            <a:r>
              <a:rPr lang="ka-GE" b="1" dirty="0" smtClean="0">
                <a:ea typeface="Calibri" panose="020F0502020204030204" pitchFamily="34" charset="0"/>
                <a:cs typeface="Times New Roman" panose="02020603050405020304" pitchFamily="18" charset="0"/>
              </a:rPr>
              <a:t>	დ</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Times New Roman" panose="02020603050405020304" pitchFamily="18" charset="0"/>
              </a:rPr>
              <a:t>სა­ქარ­თვე­ლოს </a:t>
            </a:r>
            <a:r>
              <a:rPr lang="ka-GE" b="1" dirty="0">
                <a:ea typeface="Calibri" panose="020F0502020204030204" pitchFamily="34" charset="0"/>
                <a:cs typeface="Times New Roman" panose="02020603050405020304" pitchFamily="18" charset="0"/>
              </a:rPr>
              <a:t>სა­გა­რეო საქ­მე­თა მი­ნის­ტრმა ე. გე­გეჭ­კორ­მა საპ­რო­ტეს­ტო ნო­ტა გა­დას­ცა 1919 წლის 8 ოქ­ტომ­ბერს ამ­ი­ერ­კავ­კა­სი­ა­ში ან­ტან­ტის უმ­აღ­ლეს კო­მი­სარს ო. უორ­დროპს. მას­ში ნათ­ქვა­მი ი</a:t>
            </a:r>
            <a:r>
              <a:rPr lang="ka-GE" b="1" dirty="0">
                <a:ea typeface="Calibri" panose="020F0502020204030204" pitchFamily="34" charset="0"/>
                <a:cs typeface="Sylfaen" panose="010A0502050306030303" pitchFamily="18" charset="0"/>
              </a:rPr>
              <a:t>ყ</a:t>
            </a:r>
            <a:r>
              <a:rPr lang="ka-GE" b="1" dirty="0">
                <a:ea typeface="Calibri" panose="020F0502020204030204" pitchFamily="34" charset="0"/>
                <a:cs typeface="Times New Roman" panose="02020603050405020304" pitchFamily="18" charset="0"/>
              </a:rPr>
              <a:t>ო: „ქ. ბა­თუ­მი და ბა­თუ­მის ოლ­ქი უკ­ან­ას­კნელ ხანს ფაქ­ტი­ურ­ად გა­და­იქ­ცა მო­ხა­ლი­სე­თა </a:t>
            </a:r>
            <a:r>
              <a:rPr lang="ka-GE" b="1" dirty="0">
                <a:ea typeface="Calibri" panose="020F0502020204030204" pitchFamily="34" charset="0"/>
                <a:cs typeface="Sylfaen" panose="010A0502050306030303" pitchFamily="18" charset="0"/>
              </a:rPr>
              <a:t>ჯ</a:t>
            </a:r>
            <a:r>
              <a:rPr lang="ka-GE" b="1" dirty="0">
                <a:ea typeface="Calibri" panose="020F0502020204030204" pitchFamily="34" charset="0"/>
                <a:cs typeface="Times New Roman" panose="02020603050405020304" pitchFamily="18" charset="0"/>
              </a:rPr>
              <a:t>ა­რის აგ­ენ­ტე­ბის ფარ­თო ას­პა­რე­ზად, რომ­ლე­ბიც ბა­თუ­მის ოლ­ქის ინ­გლი­სელ­თა ად­მი­ნის­ტრა­ცი­ის თა­ნამ­დე­ბო­ბის პირ­თა სა­ხე­ლით სარ­გებ­ლო­ბენ, და­უს­</a:t>
            </a:r>
            <a:r>
              <a:rPr lang="ka-GE" b="1" dirty="0">
                <a:ea typeface="Calibri" panose="020F0502020204030204" pitchFamily="34" charset="0"/>
                <a:cs typeface="Sylfaen" panose="010A0502050306030303" pitchFamily="18" charset="0"/>
              </a:rPr>
              <a:t>ჯ</a:t>
            </a:r>
            <a:r>
              <a:rPr lang="ka-GE" b="1" dirty="0">
                <a:ea typeface="Calibri" panose="020F0502020204030204" pitchFamily="34" charset="0"/>
                <a:cs typeface="Times New Roman" panose="02020603050405020304" pitchFamily="18" charset="0"/>
              </a:rPr>
              <a:t>ე­ლად აკ­ეთ­ებ­ენ თა­ვის საქ­მეს და ეწ­ევ­ი­ან პრო­პა­გან­დას თა­ვი­სი პო­ლი­ტი­კუ­რი მიზ­ნე­ბის მი­საღ­წე­ვად... კავ­კა­სი­ა­ში მო­კავ­ში­რე­თა მოს­ვლის შემ­დეგ სა­ქარ­თვე­ლოს მთავ­რო­ბას იმ­ე­დი ჰქონ­და, რომ ბა­თუ­მის ოლ­ქი შე­უ­ერ­თდე­ბო­და სა­ქარ­თვე­ლოს, მაგ­რამ ეს ასე არ მოხ­და და ამ­ჟა­მად შე­იქ­მნა ის­ე­თი მდგო­მა­რე­ო­ბა, რომ­ლის </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ა­ლი­თაც ბა­თუ­მი და ბა­თუ­მის ოლ­ქი მო­ხა­ლი­სე­თა აგ­ენ­ტე­ბით </a:t>
            </a:r>
            <a:r>
              <a:rPr lang="ka-GE" b="1" dirty="0" smtClean="0">
                <a:ea typeface="Calibri" panose="020F0502020204030204" pitchFamily="34" charset="0"/>
                <a:cs typeface="Times New Roman" panose="02020603050405020304" pitchFamily="18" charset="0"/>
              </a:rPr>
              <a:t>გა­ივ­სო.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მართკუთხედი 3"/>
          <p:cNvSpPr/>
          <p:nvPr/>
        </p:nvSpPr>
        <p:spPr>
          <a:xfrm>
            <a:off x="219974" y="4645260"/>
            <a:ext cx="11645660" cy="923330"/>
          </a:xfrm>
          <a:prstGeom prst="rect">
            <a:avLst/>
          </a:prstGeom>
        </p:spPr>
        <p:txBody>
          <a:bodyPr wrap="square">
            <a:spAutoFit/>
          </a:bodyPr>
          <a:lstStyle/>
          <a:p>
            <a:pPr algn="just"/>
            <a:r>
              <a:rPr lang="ka-GE" b="1" dirty="0" smtClean="0">
                <a:ea typeface="Calibri" panose="020F0502020204030204" pitchFamily="34" charset="0"/>
                <a:cs typeface="Times New Roman" panose="02020603050405020304" pitchFamily="18" charset="0"/>
              </a:rPr>
              <a:t>	ე</a:t>
            </a:r>
            <a:r>
              <a:rPr lang="ka-GE" b="1" dirty="0">
                <a:ea typeface="Calibri" panose="020F0502020204030204" pitchFamily="34" charset="0"/>
                <a:cs typeface="Times New Roman" panose="02020603050405020304" pitchFamily="18" charset="0"/>
              </a:rPr>
              <a:t>)</a:t>
            </a:r>
            <a:r>
              <a:rPr lang="ka-GE" dirty="0">
                <a:ea typeface="Calibri" panose="020F0502020204030204" pitchFamily="34" charset="0"/>
                <a:cs typeface="Times New Roman" panose="02020603050405020304" pitchFamily="18" charset="0"/>
              </a:rPr>
              <a:t> </a:t>
            </a:r>
            <a:r>
              <a:rPr lang="ka-GE" b="1" dirty="0">
                <a:ea typeface="Calibri" panose="020F0502020204030204" pitchFamily="34" charset="0"/>
                <a:cs typeface="Times New Roman" panose="02020603050405020304" pitchFamily="18" charset="0"/>
              </a:rPr>
              <a:t>მათ­ვე და­ა­არ­სეს ე. </a:t>
            </a:r>
            <a:r>
              <a:rPr lang="ka-GE" b="1" dirty="0">
                <a:ea typeface="Calibri" panose="020F0502020204030204" pitchFamily="34" charset="0"/>
                <a:cs typeface="Sylfaen" panose="010A0502050306030303" pitchFamily="18" charset="0"/>
              </a:rPr>
              <a:t>წ</a:t>
            </a:r>
            <a:r>
              <a:rPr lang="ka-GE" b="1" dirty="0">
                <a:ea typeface="Calibri" panose="020F0502020204030204" pitchFamily="34" charset="0"/>
                <a:cs typeface="Times New Roman" panose="02020603050405020304" pitchFamily="18" charset="0"/>
              </a:rPr>
              <a:t>. მუს­ლი­მან­თა კო­მი­ტე­ტი, რომ­ლის მი­ზან­საც ქარ­თველ მაჰ­მა­დი­ან­თა ერ­ოვ­ნულ თვით­შეგ­ნე­ბას­თან ბრ</a:t>
            </a:r>
            <a:r>
              <a:rPr lang="ka-GE" b="1" dirty="0">
                <a:ea typeface="Calibri" panose="020F0502020204030204" pitchFamily="34" charset="0"/>
                <a:cs typeface="Sylfaen" panose="010A0502050306030303" pitchFamily="18" charset="0"/>
              </a:rPr>
              <a:t>ძ</a:t>
            </a:r>
            <a:r>
              <a:rPr lang="ka-GE" b="1" dirty="0">
                <a:ea typeface="Calibri" panose="020F0502020204030204" pitchFamily="34" charset="0"/>
                <a:cs typeface="Times New Roman" panose="02020603050405020304" pitchFamily="18" charset="0"/>
              </a:rPr>
              <a:t>ო­ლა წარ­მო­ად­გენ­და და რო­მელ­საც ჰქონ­და თა­ვი­სი ბეჭ­დვი­თი ორ­გა­ნო თურ­ქულ ენ­ა­ზე გა­ზე­თი „</a:t>
            </a:r>
            <a:r>
              <a:rPr lang="ka-GE" b="1" dirty="0" err="1">
                <a:ea typeface="Calibri" panose="020F0502020204030204" pitchFamily="34" charset="0"/>
                <a:cs typeface="Times New Roman" panose="02020603050405020304" pitchFamily="18" charset="0"/>
              </a:rPr>
              <a:t>სე­დაი</a:t>
            </a:r>
            <a:r>
              <a:rPr lang="ka-GE" b="1" dirty="0">
                <a:ea typeface="Calibri" panose="020F0502020204030204" pitchFamily="34" charset="0"/>
                <a:cs typeface="Times New Roman" panose="02020603050405020304" pitchFamily="18" charset="0"/>
              </a:rPr>
              <a:t> მი­ლე­თი”, მის ირ­გვლივ შე­მოკ­რე­ბი­ლი </a:t>
            </a:r>
            <a:r>
              <a:rPr lang="ka-GE" b="1" dirty="0" err="1" smtClean="0">
                <a:ea typeface="Calibri" panose="020F0502020204030204" pitchFamily="34" charset="0"/>
                <a:cs typeface="Times New Roman" panose="02020603050405020304" pitchFamily="18" charset="0"/>
              </a:rPr>
              <a:t>თურ­ქო­ფი­ლე­ბით</a:t>
            </a:r>
            <a:r>
              <a:rPr lang="ka-GE" b="1" dirty="0" smtClean="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782232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973</Words>
  <Application>Microsoft Office PowerPoint</Application>
  <PresentationFormat>ფართოეკრანიანი</PresentationFormat>
  <Paragraphs>66</Paragraphs>
  <Slides>28</Slides>
  <Notes>0</Notes>
  <HiddenSlides>0</HiddenSlides>
  <MMClips>0</MMClips>
  <ScaleCrop>false</ScaleCrop>
  <HeadingPairs>
    <vt:vector size="6" baseType="variant">
      <vt:variant>
        <vt:lpstr>გამოყენებული შრიფტები</vt:lpstr>
      </vt:variant>
      <vt:variant>
        <vt:i4>5</vt:i4>
      </vt:variant>
      <vt:variant>
        <vt:lpstr>თემა</vt:lpstr>
      </vt:variant>
      <vt:variant>
        <vt:i4>1</vt:i4>
      </vt:variant>
      <vt:variant>
        <vt:lpstr>სლაიდების სათაურები</vt:lpstr>
      </vt:variant>
      <vt:variant>
        <vt:i4>28</vt:i4>
      </vt:variant>
    </vt:vector>
  </HeadingPairs>
  <TitlesOfParts>
    <vt:vector size="34" baseType="lpstr">
      <vt:lpstr>Arial</vt:lpstr>
      <vt:lpstr>Calibri</vt:lpstr>
      <vt:lpstr>Calibri Light</vt:lpstr>
      <vt:lpstr>Sylfaen</vt:lpstr>
      <vt:lpstr>Times New Roman</vt:lpstr>
      <vt:lpstr>Тема Office</vt:lpstr>
      <vt:lpstr>ბათუმის შოთა რუსთაველის სახელმწიფო უნივერსიტეტი  ნიკო ბერძენიშვილის ინსტიტუტი      ბრესტის ზავის, მოსკოვისა და ყარსის ხელშეკრულებების შესახებ   მთავარი მეცნიერ-თანამშრომელი უჩა ოქროპირიძე      ბათუმი _ 2019</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გმადლობთ ყურადღებისათვის!</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ბათუმის შოთა რუსთაველის სახელმწიფო უნივერსიტეტი  ნიკო ბერძენიშვილის ინსტიტუტი      ბრესტის ზავის, მოსკოვისა და ყარსის ხელშეკრულებების შესახებ   მთავარი მეცნიერ-თანამშრომელი უჩა ოქროპირიძე      ბათუმი _ 2019</dc:title>
  <dc:creator>BsuAdmin</dc:creator>
  <cp:lastModifiedBy>BsuAdmin</cp:lastModifiedBy>
  <cp:revision>34</cp:revision>
  <dcterms:created xsi:type="dcterms:W3CDTF">2019-06-19T05:54:54Z</dcterms:created>
  <dcterms:modified xsi:type="dcterms:W3CDTF">2019-07-22T09:23:16Z</dcterms:modified>
</cp:coreProperties>
</file>