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9" r:id="rId4"/>
    <p:sldId id="270" r:id="rId5"/>
    <p:sldId id="263" r:id="rId6"/>
    <p:sldId id="267" r:id="rId7"/>
    <p:sldId id="268" r:id="rId8"/>
    <p:sldId id="26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C3DD44-7BB9-4247-B6D1-9F7B4AFCEE46}" type="datetimeFigureOut">
              <a:rPr lang="en-US" smtClean="0"/>
              <a:t>24-Jul-19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84EAB8-E48B-4EC5-AD89-E33E03CA8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007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84EAB8-E48B-4EC5-AD89-E33E03CA840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998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FA963-FCF9-4EE6-91A8-EEE0FA4DF790}" type="datetimeFigureOut">
              <a:rPr lang="en-US" smtClean="0"/>
              <a:t>24-Jul-19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DD2D5-5C7E-4490-973C-DDC953100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422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FA963-FCF9-4EE6-91A8-EEE0FA4DF790}" type="datetimeFigureOut">
              <a:rPr lang="en-US" smtClean="0"/>
              <a:t>24-Jul-19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DD2D5-5C7E-4490-973C-DDC953100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127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FA963-FCF9-4EE6-91A8-EEE0FA4DF790}" type="datetimeFigureOut">
              <a:rPr lang="en-US" smtClean="0"/>
              <a:t>24-Jul-19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DD2D5-5C7E-4490-973C-DDC953100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71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FA963-FCF9-4EE6-91A8-EEE0FA4DF790}" type="datetimeFigureOut">
              <a:rPr lang="en-US" smtClean="0"/>
              <a:t>24-Jul-19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DD2D5-5C7E-4490-973C-DDC953100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719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FA963-FCF9-4EE6-91A8-EEE0FA4DF790}" type="datetimeFigureOut">
              <a:rPr lang="en-US" smtClean="0"/>
              <a:t>24-Jul-19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DD2D5-5C7E-4490-973C-DDC953100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445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FA963-FCF9-4EE6-91A8-EEE0FA4DF790}" type="datetimeFigureOut">
              <a:rPr lang="en-US" smtClean="0"/>
              <a:t>24-Jul-19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DD2D5-5C7E-4490-973C-DDC953100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877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FA963-FCF9-4EE6-91A8-EEE0FA4DF790}" type="datetimeFigureOut">
              <a:rPr lang="en-US" smtClean="0"/>
              <a:t>24-Jul-19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DD2D5-5C7E-4490-973C-DDC953100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538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FA963-FCF9-4EE6-91A8-EEE0FA4DF790}" type="datetimeFigureOut">
              <a:rPr lang="en-US" smtClean="0"/>
              <a:t>24-Jul-19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DD2D5-5C7E-4490-973C-DDC953100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955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FA963-FCF9-4EE6-91A8-EEE0FA4DF790}" type="datetimeFigureOut">
              <a:rPr lang="en-US" smtClean="0"/>
              <a:t>24-Jul-19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DD2D5-5C7E-4490-973C-DDC953100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79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FA963-FCF9-4EE6-91A8-EEE0FA4DF790}" type="datetimeFigureOut">
              <a:rPr lang="en-US" smtClean="0"/>
              <a:t>24-Jul-19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DD2D5-5C7E-4490-973C-DDC953100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024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FA963-FCF9-4EE6-91A8-EEE0FA4DF790}" type="datetimeFigureOut">
              <a:rPr lang="en-US" smtClean="0"/>
              <a:t>24-Jul-19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DD2D5-5C7E-4490-973C-DDC953100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576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FA963-FCF9-4EE6-91A8-EEE0FA4DF790}" type="datetimeFigureOut">
              <a:rPr lang="en-US" smtClean="0"/>
              <a:t>24-Jul-19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DD2D5-5C7E-4490-973C-DDC953100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92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679575"/>
          </a:xfrm>
        </p:spPr>
        <p:txBody>
          <a:bodyPr>
            <a:normAutofit fontScale="90000"/>
          </a:bodyPr>
          <a:lstStyle/>
          <a:p>
            <a:r>
              <a:rPr lang="ka-GE" b="1" dirty="0"/>
              <a:t>რედუპლიკაცია</a:t>
            </a:r>
            <a:r>
              <a:rPr lang="en-US" dirty="0"/>
              <a:t/>
            </a:r>
            <a:br>
              <a:rPr lang="en-US" dirty="0"/>
            </a:br>
            <a:r>
              <a:rPr lang="ka-GE" b="1" dirty="0" err="1"/>
              <a:t>სიტყვათწარმოების</a:t>
            </a:r>
            <a:r>
              <a:rPr lang="ka-GE" b="1" dirty="0"/>
              <a:t> უმნიშვნელოვანესი ხერხი ენაში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10200" y="6172200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dirty="0" err="1" smtClean="0"/>
              <a:t>ასისტ</a:t>
            </a:r>
            <a:r>
              <a:rPr lang="ka-GE" dirty="0" smtClean="0"/>
              <a:t>. პროფ. ლიანა ჭყონია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596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ka-GE" sz="2000" dirty="0" err="1"/>
              <a:t>სიტყვათწარმოება</a:t>
            </a:r>
            <a:r>
              <a:rPr lang="ka-GE" sz="2000" dirty="0"/>
              <a:t>, როგორც ენათმეცნიერების დარგი, ჩამოყალიბდა  </a:t>
            </a:r>
            <a:r>
              <a:rPr lang="en-US" sz="2000" dirty="0"/>
              <a:t>XX </a:t>
            </a:r>
            <a:r>
              <a:rPr lang="ka-GE" sz="2000" dirty="0"/>
              <a:t>საუკუნის 40-50-იან წლებში</a:t>
            </a:r>
            <a:r>
              <a:rPr lang="en-US" sz="2000" dirty="0"/>
              <a:t>. </a:t>
            </a:r>
            <a:endParaRPr lang="ka-GE" sz="2000" dirty="0" smtClean="0"/>
          </a:p>
          <a:p>
            <a:r>
              <a:rPr lang="ka-GE" sz="2000" dirty="0" smtClean="0"/>
              <a:t>როგორც </a:t>
            </a:r>
            <a:r>
              <a:rPr lang="ka-GE" sz="2000" dirty="0"/>
              <a:t>ცნობილია, </a:t>
            </a:r>
            <a:r>
              <a:rPr lang="ka-GE" sz="2000" dirty="0" err="1"/>
              <a:t>სიტყვათწარმოების</a:t>
            </a:r>
            <a:r>
              <a:rPr lang="ka-GE" sz="2000" dirty="0"/>
              <a:t> საკითხები თავდაპირველად იხილებოდა მორფოლოგიასა და ლექსიკოლოგიაში. </a:t>
            </a:r>
            <a:endParaRPr lang="ka-GE" sz="2000" dirty="0" smtClean="0"/>
          </a:p>
          <a:p>
            <a:r>
              <a:rPr lang="ka-GE" sz="2000" dirty="0" smtClean="0"/>
              <a:t>მეცნიერება </a:t>
            </a:r>
            <a:r>
              <a:rPr lang="ka-GE" sz="2000" dirty="0" err="1"/>
              <a:t>სიტყვათწარმოების</a:t>
            </a:r>
            <a:r>
              <a:rPr lang="ka-GE" sz="2000" dirty="0"/>
              <a:t> შესახებ მეოცე საუკუნისათვის გახდა სრულიად ახალი დამოუკიდებელი დარგი, რომელსაც აქვს თავისი შესასწავლი ობიექტი, კვლევის მეთოდები და ხერხები. </a:t>
            </a:r>
            <a:endParaRPr lang="en-US" sz="2000" dirty="0"/>
          </a:p>
          <a:p>
            <a:r>
              <a:rPr lang="ka-GE" sz="2000" dirty="0"/>
              <a:t>ცალკეული ენებისათვის დამახასიათებელია </a:t>
            </a:r>
            <a:r>
              <a:rPr lang="ka-GE" sz="2000" dirty="0" err="1"/>
              <a:t>სიტყვათწარმოების</a:t>
            </a:r>
            <a:r>
              <a:rPr lang="ka-GE" sz="2000" dirty="0"/>
              <a:t> როგორც სპეციფიკური, კერძო, ასევე ზოგადი ხერხები. </a:t>
            </a:r>
            <a:endParaRPr lang="en-US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2232764" y="569303"/>
            <a:ext cx="4191000" cy="83099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a-GE" sz="2400" dirty="0" err="1" smtClean="0"/>
              <a:t>სიტყვათწარმოების</a:t>
            </a:r>
            <a:r>
              <a:rPr lang="ka-GE" sz="2400" dirty="0" smtClean="0"/>
              <a:t> </a:t>
            </a:r>
            <a:r>
              <a:rPr lang="ka-GE" sz="2400" dirty="0" err="1" smtClean="0"/>
              <a:t>საკიხისათვის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919994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7400" y="457200"/>
            <a:ext cx="5029200" cy="64633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a-GE" dirty="0" err="1" smtClean="0"/>
              <a:t>ჰუმბოლდტისეული</a:t>
            </a:r>
            <a:r>
              <a:rPr lang="ka-GE" dirty="0" smtClean="0"/>
              <a:t> </a:t>
            </a:r>
            <a:r>
              <a:rPr lang="ka-GE" dirty="0" err="1"/>
              <a:t>სიტყვათწარმოების</a:t>
            </a:r>
            <a:r>
              <a:rPr lang="ka-GE" dirty="0"/>
              <a:t> </a:t>
            </a:r>
            <a:r>
              <a:rPr lang="ka-GE" dirty="0" smtClean="0"/>
              <a:t>ხერხები: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371600" y="1981200"/>
            <a:ext cx="6553200" cy="34163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ka-GE" b="1" dirty="0" smtClean="0"/>
          </a:p>
          <a:p>
            <a:pPr marL="342900" lvl="0" indent="-342900">
              <a:buFont typeface="Wingdings" pitchFamily="2" charset="2"/>
              <a:buChar char="Ø"/>
            </a:pPr>
            <a:r>
              <a:rPr lang="ka-GE" sz="2000" dirty="0"/>
              <a:t>სიტყვაზე </a:t>
            </a:r>
            <a:r>
              <a:rPr lang="ka-GE" sz="2000" dirty="0" err="1"/>
              <a:t>ნიშნადი</a:t>
            </a:r>
            <a:r>
              <a:rPr lang="ka-GE" sz="2000" dirty="0"/>
              <a:t> მარცვლების მიერთება (ანუ </a:t>
            </a:r>
            <a:r>
              <a:rPr lang="ka-GE" sz="2000" dirty="0" err="1"/>
              <a:t>პრეფიქსალურ-სუფიქსალური</a:t>
            </a:r>
            <a:r>
              <a:rPr lang="ka-GE" sz="2000" dirty="0"/>
              <a:t> </a:t>
            </a:r>
            <a:r>
              <a:rPr lang="ka-GE" sz="2000" dirty="0" err="1"/>
              <a:t>სიტყვათწარმოება</a:t>
            </a:r>
            <a:r>
              <a:rPr lang="ka-GE" sz="2000" dirty="0"/>
              <a:t>);</a:t>
            </a:r>
            <a:endParaRPr lang="en-US" sz="2000" dirty="0"/>
          </a:p>
          <a:p>
            <a:pPr marL="342900" lvl="0" indent="-342900">
              <a:buFont typeface="Wingdings" pitchFamily="2" charset="2"/>
              <a:buChar char="Ø"/>
            </a:pPr>
            <a:r>
              <a:rPr lang="ka-GE" sz="2000" dirty="0"/>
              <a:t>სიტყვაზე </a:t>
            </a:r>
            <a:r>
              <a:rPr lang="ka-GE" sz="2000" dirty="0" err="1"/>
              <a:t>არანიშნადი</a:t>
            </a:r>
            <a:r>
              <a:rPr lang="ka-GE" sz="2000" dirty="0"/>
              <a:t> ელემენტების დართვა (ანუ </a:t>
            </a:r>
            <a:r>
              <a:rPr lang="ka-GE" sz="2000" dirty="0" err="1"/>
              <a:t>ფლეფქსიური</a:t>
            </a:r>
            <a:r>
              <a:rPr lang="ka-GE" sz="2000" dirty="0"/>
              <a:t> მონაცვლეობა); </a:t>
            </a:r>
            <a:endParaRPr lang="en-US" sz="2000" dirty="0"/>
          </a:p>
          <a:p>
            <a:pPr marL="342900" lvl="0" indent="-342900">
              <a:buFont typeface="Wingdings" pitchFamily="2" charset="2"/>
              <a:buChar char="Ø"/>
            </a:pPr>
            <a:r>
              <a:rPr lang="ka-GE" sz="2000" dirty="0"/>
              <a:t>ხმოვანთა </a:t>
            </a:r>
            <a:r>
              <a:rPr lang="ka-GE" sz="2000" dirty="0" err="1"/>
              <a:t>გარდასვლები</a:t>
            </a:r>
            <a:r>
              <a:rPr lang="ka-GE" sz="2000" dirty="0"/>
              <a:t> (მონაცვლეობა) სიტყვებში;</a:t>
            </a:r>
            <a:endParaRPr lang="en-US" sz="2000" dirty="0"/>
          </a:p>
          <a:p>
            <a:pPr marL="342900" lvl="0" indent="-342900">
              <a:buFont typeface="Wingdings" pitchFamily="2" charset="2"/>
              <a:buChar char="Ø"/>
            </a:pPr>
            <a:r>
              <a:rPr lang="ka-GE" sz="2000" dirty="0"/>
              <a:t>სიტყვის შიგნით თანხმოვანთა მონაცვლეობა;</a:t>
            </a:r>
            <a:endParaRPr lang="en-US" sz="2000" dirty="0"/>
          </a:p>
          <a:p>
            <a:pPr marL="342900" lvl="0" indent="-342900">
              <a:buFont typeface="Wingdings" pitchFamily="2" charset="2"/>
              <a:buChar char="Ø"/>
            </a:pPr>
            <a:r>
              <a:rPr lang="ka-GE" sz="2000" dirty="0" err="1"/>
              <a:t>ურთიერთდ</a:t>
            </a:r>
            <a:r>
              <a:rPr lang="en-US" sz="2000" dirty="0" err="1"/>
              <a:t>ამოკიდ</a:t>
            </a:r>
            <a:r>
              <a:rPr lang="ka-GE" sz="2000" dirty="0" err="1"/>
              <a:t>ებული</a:t>
            </a:r>
            <a:r>
              <a:rPr lang="ka-GE" sz="2000" dirty="0"/>
              <a:t>  სიტყვების  უცვლელი წყობა </a:t>
            </a:r>
            <a:r>
              <a:rPr lang="ka-GE" sz="2000" dirty="0" smtClean="0"/>
              <a:t>წინადადებაში;</a:t>
            </a:r>
            <a:endParaRPr lang="en-US" sz="2000" dirty="0"/>
          </a:p>
          <a:p>
            <a:pPr marL="342900" lvl="0" indent="-342900">
              <a:buFont typeface="Wingdings" pitchFamily="2" charset="2"/>
              <a:buChar char="Ø"/>
            </a:pPr>
            <a:r>
              <a:rPr lang="ka-GE" sz="2000" b="1" dirty="0" smtClean="0"/>
              <a:t>რედუპლიკაცია</a:t>
            </a:r>
            <a:r>
              <a:rPr lang="ka-GE" sz="2000" dirty="0" smtClean="0"/>
              <a:t>.</a:t>
            </a:r>
            <a:endParaRPr lang="en-US" sz="2000" dirty="0"/>
          </a:p>
          <a:p>
            <a:pPr algn="ctr"/>
            <a:r>
              <a:rPr lang="ka-GE" dirty="0" smtClean="0"/>
              <a:t> </a:t>
            </a:r>
            <a:endParaRPr lang="ka-GE" dirty="0"/>
          </a:p>
        </p:txBody>
      </p:sp>
    </p:spTree>
    <p:extLst>
      <p:ext uri="{BB962C8B-B14F-4D97-AF65-F5344CB8AC3E}">
        <p14:creationId xmlns:p14="http://schemas.microsoft.com/office/powerpoint/2010/main" val="1574244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2203" y="381000"/>
            <a:ext cx="5562600" cy="16764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ka-GE" sz="3200" b="1" dirty="0" smtClean="0"/>
              <a:t>რედუპლიკაცია</a:t>
            </a:r>
            <a:r>
              <a:rPr lang="ka-GE" sz="1800" b="1" dirty="0" smtClean="0"/>
              <a:t> </a:t>
            </a:r>
            <a:br>
              <a:rPr lang="ka-GE" sz="1800" b="1" dirty="0" smtClean="0"/>
            </a:br>
            <a:r>
              <a:rPr lang="ka-GE" sz="2200" b="1" dirty="0"/>
              <a:t>იგივეა, რაც </a:t>
            </a:r>
            <a:r>
              <a:rPr lang="ka-GE" sz="2200" b="1" dirty="0" err="1"/>
              <a:t>გემინაცია</a:t>
            </a:r>
            <a:r>
              <a:rPr lang="ka-GE" sz="2200" b="1" dirty="0"/>
              <a:t> </a:t>
            </a:r>
            <a:r>
              <a:rPr lang="ka-GE" sz="1800" b="1" dirty="0" smtClean="0"/>
              <a:t> </a:t>
            </a:r>
            <a:br>
              <a:rPr lang="ka-GE" sz="1800" b="1" dirty="0" smtClean="0"/>
            </a:br>
            <a:r>
              <a:rPr lang="ka-GE" sz="1800" b="1" dirty="0" smtClean="0"/>
              <a:t>ნიშნავს</a:t>
            </a:r>
            <a:r>
              <a:rPr lang="ka-GE" sz="1800" dirty="0" smtClean="0"/>
              <a:t> </a:t>
            </a:r>
            <a:r>
              <a:rPr lang="ka-GE" sz="1800" b="1" dirty="0" smtClean="0"/>
              <a:t>ერთი და იმავე ბგერის, ერთი და იმავე მარცვლის, ან ერთი და იმავე სიტყვის თუ სიტყვათა შეხამების, ან მთლიანი წინადადების  გაორკეცებას</a:t>
            </a:r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368474" y="3080172"/>
            <a:ext cx="3657600" cy="83099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a-GE" sz="2400" dirty="0" smtClean="0"/>
              <a:t>ლათ</a:t>
            </a:r>
            <a:r>
              <a:rPr lang="ka-GE" sz="2400" dirty="0" smtClean="0"/>
              <a:t>. </a:t>
            </a:r>
            <a:r>
              <a:rPr lang="en-US" sz="2400" dirty="0"/>
              <a:t>d</a:t>
            </a:r>
            <a:r>
              <a:rPr lang="ka-GE" sz="2400" dirty="0" err="1"/>
              <a:t>ubli</a:t>
            </a:r>
            <a:r>
              <a:rPr lang="en-US" sz="2400" dirty="0"/>
              <a:t>c</a:t>
            </a:r>
            <a:r>
              <a:rPr lang="ka-GE" sz="2400" dirty="0" err="1"/>
              <a:t>atus</a:t>
            </a:r>
            <a:r>
              <a:rPr lang="ka-GE" sz="2400" dirty="0"/>
              <a:t> „გაორმაგებული“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974921" y="3080172"/>
            <a:ext cx="3657600" cy="101566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a-GE" sz="2000" dirty="0" smtClean="0"/>
              <a:t>ლათ</a:t>
            </a:r>
            <a:r>
              <a:rPr lang="ka-GE" sz="2000" dirty="0"/>
              <a:t>.</a:t>
            </a:r>
            <a:r>
              <a:rPr lang="en-US" sz="2000" dirty="0"/>
              <a:t> </a:t>
            </a:r>
            <a:r>
              <a:rPr lang="en-US" sz="2000" dirty="0" err="1"/>
              <a:t>geminare</a:t>
            </a:r>
            <a:r>
              <a:rPr lang="en-US" sz="2000" dirty="0"/>
              <a:t> “</a:t>
            </a:r>
            <a:r>
              <a:rPr lang="ka-GE" sz="2000" dirty="0"/>
              <a:t>შეუღლება“, „გაორკეცება“, „გაორმაგება“</a:t>
            </a:r>
            <a:endParaRPr lang="en-US" sz="2000" dirty="0"/>
          </a:p>
          <a:p>
            <a:pPr algn="ctr"/>
            <a:endParaRPr lang="en-US" sz="2000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2133600" y="2193099"/>
            <a:ext cx="2362200" cy="6586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692563" y="2193099"/>
            <a:ext cx="2111158" cy="6586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36739" y="4800600"/>
            <a:ext cx="7718121" cy="1015663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ka-GE" sz="2000" b="1" dirty="0" err="1"/>
              <a:t>რედუპლიკაციური</a:t>
            </a:r>
            <a:r>
              <a:rPr lang="ka-GE" sz="2000" b="1" dirty="0"/>
              <a:t> ფორმები მეტად საჭირო და მომხიბლავი სიტყვებია ენაში. ისინი ალამაზებენ და ფრიად საყურადღებოს ხდიან </a:t>
            </a:r>
            <a:r>
              <a:rPr lang="ka-GE" sz="2000" b="1" dirty="0" smtClean="0"/>
              <a:t> </a:t>
            </a:r>
            <a:r>
              <a:rPr lang="ka-GE" sz="2000" b="1" dirty="0"/>
              <a:t>ყოველ </a:t>
            </a:r>
            <a:r>
              <a:rPr lang="ka-GE" sz="2000" b="1" dirty="0" smtClean="0"/>
              <a:t>გამონათქვამს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96974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6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971800"/>
            <a:ext cx="8229600" cy="33528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ka-GE" sz="2000" dirty="0"/>
              <a:t>შერწყმული </a:t>
            </a:r>
            <a:r>
              <a:rPr lang="ka-GE" sz="2000" dirty="0" smtClean="0"/>
              <a:t>სახით;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ka-GE" sz="2000" dirty="0" smtClean="0"/>
              <a:t>დეფისით დაწერილი;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ka-GE" sz="2000" dirty="0" smtClean="0"/>
              <a:t>ცალ-ცალკე </a:t>
            </a:r>
            <a:r>
              <a:rPr lang="ka-GE" sz="2000" dirty="0"/>
              <a:t>ს</a:t>
            </a:r>
            <a:r>
              <a:rPr lang="ka-GE" sz="2000" dirty="0" smtClean="0"/>
              <a:t>იტყვებად.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ka-GE" sz="2000" b="1" dirty="0"/>
          </a:p>
          <a:p>
            <a:pPr marL="0" indent="0" algn="just">
              <a:buNone/>
            </a:pPr>
            <a:r>
              <a:rPr lang="ka-GE" sz="2000" dirty="0" smtClean="0"/>
              <a:t>	</a:t>
            </a:r>
            <a:r>
              <a:rPr lang="ka-GE" sz="2000" dirty="0" err="1" smtClean="0"/>
              <a:t>რედუპლიკაციურ</a:t>
            </a:r>
            <a:r>
              <a:rPr lang="ka-GE" sz="2000" dirty="0" smtClean="0"/>
              <a:t> </a:t>
            </a:r>
            <a:r>
              <a:rPr lang="ka-GE" sz="2000" dirty="0"/>
              <a:t>ფორმათა  პროდუქტიულობის თვალსაზრისით ქართულ ენასთან ახლოს დგას თანამედროვე თურქული ენა, როგორც </a:t>
            </a:r>
            <a:r>
              <a:rPr lang="ka-GE" sz="2000" dirty="0" err="1"/>
              <a:t>აგლუტინაციური</a:t>
            </a:r>
            <a:r>
              <a:rPr lang="ka-GE" sz="2000" dirty="0"/>
              <a:t> ენა, ხოლო რედუპლიკაციის წარმოების ხერხების მიხედვით თურქული ენაც საკმაოდ ჩამორჩება ქართულს.</a:t>
            </a:r>
            <a:endParaRPr lang="en-US" sz="2000" dirty="0"/>
          </a:p>
          <a:p>
            <a:pPr marL="0" indent="0" algn="just">
              <a:buNone/>
            </a:pPr>
            <a:endParaRPr lang="en-US" sz="2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971800" y="381000"/>
            <a:ext cx="3352800" cy="64633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a-GE" b="1" dirty="0" err="1" smtClean="0"/>
              <a:t>რედუპლიკაციური</a:t>
            </a:r>
            <a:r>
              <a:rPr lang="ka-GE" b="1" dirty="0" smtClean="0"/>
              <a:t> სიტყვების წარმოების ხერხები ენებში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790700" y="1447800"/>
            <a:ext cx="5715000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a-GE" dirty="0"/>
              <a:t>ყველა ენაში გვაქვს ბგერათა, მარცვალთა და სიტყვათა რედუპლიკაციები, მაგრამ მათი წარმოების ხერხი სხვადასხვაა. იგი სამი სახითაა წარმოდგენილი: </a:t>
            </a:r>
            <a:endParaRPr lang="ka-GE" b="1" dirty="0"/>
          </a:p>
        </p:txBody>
      </p:sp>
    </p:spTree>
    <p:extLst>
      <p:ext uri="{BB962C8B-B14F-4D97-AF65-F5344CB8AC3E}">
        <p14:creationId xmlns:p14="http://schemas.microsoft.com/office/powerpoint/2010/main" val="3605546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638800"/>
            <a:ext cx="7924800" cy="695195"/>
          </a:xfrm>
          <a:solidFill>
            <a:srgbClr val="00B050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ka-GE" sz="1800" dirty="0" smtClean="0"/>
              <a:t>            </a:t>
            </a:r>
            <a:r>
              <a:rPr lang="ka-GE" sz="1800" b="1" dirty="0" smtClean="0"/>
              <a:t>ხმაბაძვითი სიტყვები:</a:t>
            </a:r>
          </a:p>
          <a:p>
            <a:pPr algn="just">
              <a:buFont typeface="Wingdings" pitchFamily="2" charset="2"/>
              <a:buChar char="Ø"/>
            </a:pPr>
            <a:r>
              <a:rPr lang="en-US" sz="1800" b="1" dirty="0" err="1" smtClean="0"/>
              <a:t>Yansımayla</a:t>
            </a:r>
            <a:r>
              <a:rPr lang="en-US" sz="1800" b="1" dirty="0" smtClean="0"/>
              <a:t> </a:t>
            </a:r>
            <a:r>
              <a:rPr lang="en-US" sz="1800" b="1" dirty="0" err="1"/>
              <a:t>yapılır</a:t>
            </a:r>
            <a:r>
              <a:rPr lang="en-US" sz="1800" b="1" dirty="0"/>
              <a:t>:</a:t>
            </a:r>
            <a:r>
              <a:rPr lang="en-US" sz="1800" dirty="0"/>
              <a:t> </a:t>
            </a:r>
            <a:r>
              <a:rPr lang="en-US" sz="1800" i="1" dirty="0" err="1"/>
              <a:t>tıkır</a:t>
            </a:r>
            <a:r>
              <a:rPr lang="en-US" sz="1800" i="1" dirty="0"/>
              <a:t> </a:t>
            </a:r>
            <a:r>
              <a:rPr lang="en-US" sz="1800" i="1" dirty="0" err="1"/>
              <a:t>tıkır</a:t>
            </a:r>
            <a:r>
              <a:rPr lang="en-US" sz="1800" i="1" dirty="0"/>
              <a:t>, </a:t>
            </a:r>
            <a:r>
              <a:rPr lang="en-US" sz="1800" i="1" dirty="0" err="1"/>
              <a:t>çatır</a:t>
            </a:r>
            <a:r>
              <a:rPr lang="en-US" sz="1800" i="1" dirty="0"/>
              <a:t> </a:t>
            </a:r>
            <a:r>
              <a:rPr lang="en-US" sz="1800" i="1" dirty="0" err="1"/>
              <a:t>çatır</a:t>
            </a:r>
            <a:r>
              <a:rPr lang="en-US" sz="1800" i="1" dirty="0"/>
              <a:t>, </a:t>
            </a:r>
            <a:r>
              <a:rPr lang="en-US" sz="1800" i="1" dirty="0" err="1"/>
              <a:t>horul</a:t>
            </a:r>
            <a:r>
              <a:rPr lang="en-US" sz="1800" i="1" dirty="0"/>
              <a:t> </a:t>
            </a:r>
            <a:r>
              <a:rPr lang="en-US" sz="1800" i="1" dirty="0" err="1"/>
              <a:t>horul</a:t>
            </a:r>
            <a:r>
              <a:rPr lang="en-US" sz="1800" i="1" dirty="0"/>
              <a:t>, </a:t>
            </a:r>
            <a:r>
              <a:rPr lang="en-US" sz="1800" i="1" dirty="0" err="1"/>
              <a:t>gümbür</a:t>
            </a:r>
            <a:r>
              <a:rPr lang="en-US" sz="1800" i="1" dirty="0"/>
              <a:t> </a:t>
            </a:r>
            <a:r>
              <a:rPr lang="en-US" sz="1800" i="1" dirty="0" err="1"/>
              <a:t>gümbür</a:t>
            </a:r>
            <a:r>
              <a:rPr lang="en-US" sz="1800" i="1" dirty="0"/>
              <a:t>…</a:t>
            </a:r>
            <a:r>
              <a:rPr lang="ka-GE" sz="1800" dirty="0" smtClean="0"/>
              <a:t> </a:t>
            </a:r>
            <a:endParaRPr lang="en-US" sz="1800" dirty="0"/>
          </a:p>
        </p:txBody>
      </p:sp>
      <p:sp>
        <p:nvSpPr>
          <p:cNvPr id="2" name="TextBox 1"/>
          <p:cNvSpPr txBox="1"/>
          <p:nvPr/>
        </p:nvSpPr>
        <p:spPr>
          <a:xfrm>
            <a:off x="1949885" y="152400"/>
            <a:ext cx="5105400" cy="70788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a-GE" sz="2000" b="1" dirty="0" err="1" smtClean="0"/>
              <a:t>რედუპლიკაციური</a:t>
            </a:r>
            <a:r>
              <a:rPr lang="ka-GE" sz="2000" b="1" dirty="0" smtClean="0"/>
              <a:t> ფორმების სახეები თურქულ ენაში</a:t>
            </a:r>
            <a:endParaRPr lang="en-US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648200" y="1218912"/>
            <a:ext cx="3581400" cy="429348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endParaRPr lang="ka-GE" sz="1950" dirty="0" smtClean="0"/>
          </a:p>
          <a:p>
            <a:pPr marL="285750" indent="-285750" algn="just">
              <a:buFont typeface="Wingdings" pitchFamily="2" charset="2"/>
              <a:buChar char="Ø"/>
            </a:pPr>
            <a:r>
              <a:rPr lang="en-US" sz="1950" b="1" dirty="0"/>
              <a:t>Her </a:t>
            </a:r>
            <a:r>
              <a:rPr lang="en-US" sz="1950" b="1" dirty="0" err="1"/>
              <a:t>ikisi</a:t>
            </a:r>
            <a:r>
              <a:rPr lang="en-US" sz="1950" b="1" dirty="0"/>
              <a:t> de </a:t>
            </a:r>
            <a:r>
              <a:rPr lang="en-US" sz="1950" b="1" dirty="0" err="1"/>
              <a:t>anlamsız</a:t>
            </a:r>
            <a:r>
              <a:rPr lang="en-US" sz="1950" b="1" dirty="0"/>
              <a:t> </a:t>
            </a:r>
            <a:r>
              <a:rPr lang="en-US" sz="1950" b="1" dirty="0" err="1"/>
              <a:t>kelimenin</a:t>
            </a:r>
            <a:r>
              <a:rPr lang="en-US" sz="1950" b="1" dirty="0"/>
              <a:t> </a:t>
            </a:r>
            <a:r>
              <a:rPr lang="en-US" sz="1950" b="1" dirty="0" err="1"/>
              <a:t>tekrarlanmasıyla</a:t>
            </a:r>
            <a:r>
              <a:rPr lang="en-US" sz="1950" b="1" dirty="0"/>
              <a:t> </a:t>
            </a:r>
            <a:r>
              <a:rPr lang="en-US" sz="1950" b="1" dirty="0" err="1"/>
              <a:t>yapılır</a:t>
            </a:r>
            <a:r>
              <a:rPr lang="en-US" sz="1950" b="1" dirty="0"/>
              <a:t>:</a:t>
            </a:r>
            <a:r>
              <a:rPr lang="en-US" sz="1950" i="1" dirty="0"/>
              <a:t>  </a:t>
            </a:r>
            <a:r>
              <a:rPr lang="en-US" sz="1950" i="1" dirty="0" err="1"/>
              <a:t>ıvır</a:t>
            </a:r>
            <a:r>
              <a:rPr lang="en-US" sz="1950" i="1" dirty="0"/>
              <a:t> </a:t>
            </a:r>
            <a:r>
              <a:rPr lang="en-US" sz="1950" i="1" dirty="0" err="1"/>
              <a:t>zıvır</a:t>
            </a:r>
            <a:r>
              <a:rPr lang="en-US" sz="1950" i="1" dirty="0"/>
              <a:t>, </a:t>
            </a:r>
            <a:r>
              <a:rPr lang="en-US" sz="1950" i="1" dirty="0" err="1"/>
              <a:t>çıtı</a:t>
            </a:r>
            <a:r>
              <a:rPr lang="en-US" sz="1950" i="1" dirty="0"/>
              <a:t> </a:t>
            </a:r>
            <a:r>
              <a:rPr lang="en-US" sz="1950" i="1" dirty="0" err="1"/>
              <a:t>pıtı</a:t>
            </a:r>
            <a:r>
              <a:rPr lang="en-US" sz="1950" i="1" dirty="0"/>
              <a:t>, </a:t>
            </a:r>
            <a:r>
              <a:rPr lang="en-US" sz="1950" i="1" dirty="0" err="1"/>
              <a:t>abuk</a:t>
            </a:r>
            <a:r>
              <a:rPr lang="en-US" sz="1950" i="1" dirty="0"/>
              <a:t> </a:t>
            </a:r>
            <a:r>
              <a:rPr lang="en-US" sz="1950" i="1" dirty="0" err="1"/>
              <a:t>sabuk</a:t>
            </a:r>
            <a:r>
              <a:rPr lang="en-US" sz="1950" i="1" dirty="0"/>
              <a:t>, </a:t>
            </a:r>
            <a:r>
              <a:rPr lang="en-US" sz="1950" i="1" dirty="0" err="1"/>
              <a:t>paldır</a:t>
            </a:r>
            <a:r>
              <a:rPr lang="en-US" sz="1950" i="1" dirty="0"/>
              <a:t> </a:t>
            </a:r>
            <a:r>
              <a:rPr lang="en-US" sz="1950" i="1" dirty="0" err="1"/>
              <a:t>küldür</a:t>
            </a:r>
            <a:r>
              <a:rPr lang="en-US" sz="1950" i="1" dirty="0"/>
              <a:t>, </a:t>
            </a:r>
            <a:r>
              <a:rPr lang="en-US" sz="1950" i="1" dirty="0" err="1"/>
              <a:t>apar</a:t>
            </a:r>
            <a:r>
              <a:rPr lang="en-US" sz="1950" i="1" dirty="0"/>
              <a:t> </a:t>
            </a:r>
            <a:r>
              <a:rPr lang="en-US" sz="1950" i="1" dirty="0" err="1"/>
              <a:t>topar</a:t>
            </a:r>
            <a:r>
              <a:rPr lang="en-US" sz="1950" i="1" dirty="0"/>
              <a:t>, </a:t>
            </a:r>
            <a:r>
              <a:rPr lang="en-US" sz="1950" i="1" dirty="0" err="1"/>
              <a:t>mırın</a:t>
            </a:r>
            <a:r>
              <a:rPr lang="en-US" sz="1950" i="1" dirty="0"/>
              <a:t> </a:t>
            </a:r>
            <a:r>
              <a:rPr lang="en-US" sz="1950" i="1" dirty="0" err="1"/>
              <a:t>kırın</a:t>
            </a:r>
            <a:r>
              <a:rPr lang="en-US" sz="1950" i="1" dirty="0" smtClean="0"/>
              <a:t>…</a:t>
            </a:r>
            <a:endParaRPr lang="ka-GE" sz="1950" i="1" dirty="0" smtClean="0"/>
          </a:p>
          <a:p>
            <a:pPr marL="285750" indent="-285750" algn="just">
              <a:buFont typeface="Wingdings" pitchFamily="2" charset="2"/>
              <a:buChar char="Ø"/>
            </a:pPr>
            <a:r>
              <a:rPr lang="en-US" sz="1950" b="1" dirty="0"/>
              <a:t>Yakın </a:t>
            </a:r>
            <a:r>
              <a:rPr lang="en-US" sz="1950" b="1" dirty="0" err="1"/>
              <a:t>anlamlı</a:t>
            </a:r>
            <a:r>
              <a:rPr lang="en-US" sz="1950" b="1" dirty="0"/>
              <a:t> </a:t>
            </a:r>
            <a:r>
              <a:rPr lang="en-US" sz="1950" b="1" dirty="0" err="1"/>
              <a:t>kelimelerin</a:t>
            </a:r>
            <a:r>
              <a:rPr lang="en-US" sz="1950" b="1" dirty="0"/>
              <a:t> </a:t>
            </a:r>
            <a:r>
              <a:rPr lang="en-US" sz="1950" b="1" dirty="0" err="1"/>
              <a:t>tekrarlanmasıyla</a:t>
            </a:r>
            <a:r>
              <a:rPr lang="en-US" sz="1950" b="1" dirty="0"/>
              <a:t> </a:t>
            </a:r>
            <a:r>
              <a:rPr lang="en-US" sz="1950" b="1" dirty="0" err="1"/>
              <a:t>yapılır</a:t>
            </a:r>
            <a:r>
              <a:rPr lang="en-US" sz="1950" b="1" dirty="0"/>
              <a:t>:</a:t>
            </a:r>
            <a:r>
              <a:rPr lang="en-US" sz="1950" dirty="0"/>
              <a:t> </a:t>
            </a:r>
            <a:r>
              <a:rPr lang="en-US" sz="1950" i="1" dirty="0" err="1"/>
              <a:t>akıl</a:t>
            </a:r>
            <a:r>
              <a:rPr lang="en-US" sz="1950" i="1" dirty="0"/>
              <a:t> </a:t>
            </a:r>
            <a:r>
              <a:rPr lang="en-US" sz="1950" i="1" dirty="0" err="1"/>
              <a:t>fikir</a:t>
            </a:r>
            <a:r>
              <a:rPr lang="en-US" sz="1950" i="1" dirty="0"/>
              <a:t>, </a:t>
            </a:r>
            <a:r>
              <a:rPr lang="en-US" sz="1950" i="1" dirty="0" err="1"/>
              <a:t>ak</a:t>
            </a:r>
            <a:r>
              <a:rPr lang="en-US" sz="1950" i="1" dirty="0"/>
              <a:t> </a:t>
            </a:r>
            <a:r>
              <a:rPr lang="en-US" sz="1950" i="1" dirty="0" err="1"/>
              <a:t>pak</a:t>
            </a:r>
            <a:r>
              <a:rPr lang="en-US" sz="1950" i="1" dirty="0"/>
              <a:t>, mal </a:t>
            </a:r>
            <a:r>
              <a:rPr lang="en-US" sz="1950" i="1" dirty="0" err="1"/>
              <a:t>mülk</a:t>
            </a:r>
            <a:r>
              <a:rPr lang="en-US" sz="1950" i="1" dirty="0" smtClean="0"/>
              <a:t>…</a:t>
            </a:r>
            <a:endParaRPr lang="ka-GE" sz="1950" i="1" dirty="0" smtClean="0"/>
          </a:p>
          <a:p>
            <a:pPr marL="285750" indent="-285750" algn="just">
              <a:buFont typeface="Wingdings" pitchFamily="2" charset="2"/>
              <a:buChar char="Ø"/>
            </a:pPr>
            <a:r>
              <a:rPr lang="en-US" sz="1950" b="1" dirty="0" err="1"/>
              <a:t>Eş</a:t>
            </a:r>
            <a:r>
              <a:rPr lang="en-US" sz="1950" b="1" dirty="0"/>
              <a:t> </a:t>
            </a:r>
            <a:r>
              <a:rPr lang="en-US" sz="1950" b="1" dirty="0" err="1"/>
              <a:t>anlamlı</a:t>
            </a:r>
            <a:r>
              <a:rPr lang="en-US" sz="1950" b="1" dirty="0"/>
              <a:t> </a:t>
            </a:r>
            <a:r>
              <a:rPr lang="en-US" sz="1950" b="1" dirty="0" err="1"/>
              <a:t>kelimelerin</a:t>
            </a:r>
            <a:r>
              <a:rPr lang="en-US" sz="1950" b="1" dirty="0"/>
              <a:t> </a:t>
            </a:r>
            <a:r>
              <a:rPr lang="en-US" sz="1950" b="1" dirty="0" err="1"/>
              <a:t>tekrarlanmasıyla</a:t>
            </a:r>
            <a:r>
              <a:rPr lang="en-US" sz="1950" b="1" dirty="0"/>
              <a:t> </a:t>
            </a:r>
            <a:r>
              <a:rPr lang="en-US" sz="1950" b="1" dirty="0" err="1"/>
              <a:t>yapılır</a:t>
            </a:r>
            <a:r>
              <a:rPr lang="en-US" sz="1950" b="1" dirty="0"/>
              <a:t>:</a:t>
            </a:r>
            <a:r>
              <a:rPr lang="en-US" sz="1950" dirty="0"/>
              <a:t> </a:t>
            </a:r>
            <a:r>
              <a:rPr lang="en-US" sz="1950" i="1" dirty="0" err="1"/>
              <a:t>bitmek</a:t>
            </a:r>
            <a:r>
              <a:rPr lang="en-US" sz="1950" i="1" dirty="0"/>
              <a:t> </a:t>
            </a:r>
            <a:r>
              <a:rPr lang="en-US" sz="1950" i="1" dirty="0" err="1"/>
              <a:t>tükenmek</a:t>
            </a:r>
            <a:r>
              <a:rPr lang="en-US" sz="1950" i="1" dirty="0"/>
              <a:t>, </a:t>
            </a:r>
            <a:r>
              <a:rPr lang="en-US" sz="1950" i="1" dirty="0" err="1"/>
              <a:t>sağ</a:t>
            </a:r>
            <a:r>
              <a:rPr lang="en-US" sz="1950" i="1" dirty="0"/>
              <a:t> </a:t>
            </a:r>
            <a:r>
              <a:rPr lang="en-US" sz="1950" i="1" dirty="0" err="1"/>
              <a:t>salim</a:t>
            </a:r>
            <a:r>
              <a:rPr lang="en-US" sz="1950" i="1" dirty="0"/>
              <a:t>, </a:t>
            </a:r>
            <a:r>
              <a:rPr lang="en-US" sz="1950" i="1" dirty="0" err="1"/>
              <a:t>doğru</a:t>
            </a:r>
            <a:r>
              <a:rPr lang="en-US" sz="1950" i="1" dirty="0"/>
              <a:t> </a:t>
            </a:r>
            <a:r>
              <a:rPr lang="en-US" sz="1950" i="1" dirty="0" err="1"/>
              <a:t>dürüst</a:t>
            </a:r>
            <a:r>
              <a:rPr lang="en-US" sz="1950" i="1" dirty="0"/>
              <a:t>, </a:t>
            </a:r>
            <a:r>
              <a:rPr lang="en-US" sz="1950" i="1" dirty="0" err="1"/>
              <a:t>ses</a:t>
            </a:r>
            <a:r>
              <a:rPr lang="en-US" sz="1950" i="1" dirty="0"/>
              <a:t> </a:t>
            </a:r>
            <a:r>
              <a:rPr lang="en-US" sz="1950" i="1" dirty="0" err="1"/>
              <a:t>seda</a:t>
            </a:r>
            <a:r>
              <a:rPr lang="en-US" sz="1950" i="1" dirty="0"/>
              <a:t>, </a:t>
            </a:r>
            <a:r>
              <a:rPr lang="en-US" sz="1950" i="1" dirty="0" err="1"/>
              <a:t>güçlü</a:t>
            </a:r>
            <a:r>
              <a:rPr lang="en-US" sz="1950" i="1" dirty="0"/>
              <a:t> </a:t>
            </a:r>
            <a:r>
              <a:rPr lang="en-US" sz="1950" i="1" dirty="0" err="1"/>
              <a:t>kuvvetli</a:t>
            </a:r>
            <a:r>
              <a:rPr lang="en-US" sz="1950" i="1" dirty="0"/>
              <a:t>…</a:t>
            </a:r>
            <a:endParaRPr lang="en-US" sz="1950" dirty="0"/>
          </a:p>
        </p:txBody>
      </p:sp>
      <p:sp>
        <p:nvSpPr>
          <p:cNvPr id="5" name="TextBox 4"/>
          <p:cNvSpPr txBox="1"/>
          <p:nvPr/>
        </p:nvSpPr>
        <p:spPr>
          <a:xfrm>
            <a:off x="683712" y="1198262"/>
            <a:ext cx="3733800" cy="427809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ka-GE" sz="2000" dirty="0" smtClean="0"/>
          </a:p>
          <a:p>
            <a:pPr marL="285750" indent="-285750" algn="just">
              <a:buFont typeface="Wingdings" pitchFamily="2" charset="2"/>
              <a:buChar char="Ø"/>
            </a:pPr>
            <a:r>
              <a:rPr lang="en-US" b="1" dirty="0" err="1" smtClean="0"/>
              <a:t>Aynı</a:t>
            </a:r>
            <a:r>
              <a:rPr lang="en-US" b="1" dirty="0" smtClean="0"/>
              <a:t> </a:t>
            </a:r>
            <a:r>
              <a:rPr lang="en-US" b="1" dirty="0" err="1" smtClean="0"/>
              <a:t>kelimenin</a:t>
            </a:r>
            <a:r>
              <a:rPr lang="en-US" b="1" dirty="0" smtClean="0"/>
              <a:t> </a:t>
            </a:r>
            <a:r>
              <a:rPr lang="en-US" b="1" dirty="0" err="1" smtClean="0"/>
              <a:t>tekrarlanmasıyla</a:t>
            </a:r>
            <a:r>
              <a:rPr lang="en-US" b="1" dirty="0" smtClean="0"/>
              <a:t> </a:t>
            </a:r>
            <a:r>
              <a:rPr lang="en-US" b="1" dirty="0" err="1" smtClean="0"/>
              <a:t>yapılır</a:t>
            </a:r>
            <a:r>
              <a:rPr lang="en-US" b="1" dirty="0" smtClean="0"/>
              <a:t>:</a:t>
            </a:r>
            <a:r>
              <a:rPr lang="en-US" i="1" dirty="0" smtClean="0"/>
              <a:t> </a:t>
            </a:r>
            <a:r>
              <a:rPr lang="en-US" i="1" dirty="0" err="1" smtClean="0"/>
              <a:t>ağır</a:t>
            </a:r>
            <a:r>
              <a:rPr lang="en-US" i="1" dirty="0" smtClean="0"/>
              <a:t> </a:t>
            </a:r>
            <a:r>
              <a:rPr lang="en-US" i="1" dirty="0" err="1" smtClean="0"/>
              <a:t>ağır</a:t>
            </a:r>
            <a:r>
              <a:rPr lang="en-US" i="1" dirty="0" smtClean="0"/>
              <a:t>, </a:t>
            </a:r>
            <a:r>
              <a:rPr lang="en-US" i="1" dirty="0" err="1" smtClean="0"/>
              <a:t>güzel</a:t>
            </a:r>
            <a:r>
              <a:rPr lang="en-US" i="1" dirty="0" smtClean="0"/>
              <a:t> </a:t>
            </a:r>
            <a:r>
              <a:rPr lang="en-US" i="1" dirty="0" err="1" smtClean="0"/>
              <a:t>güzel</a:t>
            </a:r>
            <a:r>
              <a:rPr lang="en-US" i="1" dirty="0" smtClean="0"/>
              <a:t>, </a:t>
            </a:r>
            <a:r>
              <a:rPr lang="en-US" i="1" dirty="0" err="1" smtClean="0"/>
              <a:t>tatlı</a:t>
            </a:r>
            <a:r>
              <a:rPr lang="en-US" i="1" dirty="0" smtClean="0"/>
              <a:t> </a:t>
            </a:r>
            <a:r>
              <a:rPr lang="en-US" i="1" dirty="0" err="1" smtClean="0"/>
              <a:t>tatlı</a:t>
            </a:r>
            <a:r>
              <a:rPr lang="en-US" i="1" dirty="0" smtClean="0"/>
              <a:t>, </a:t>
            </a:r>
            <a:r>
              <a:rPr lang="en-US" i="1" dirty="0" err="1" smtClean="0"/>
              <a:t>konuşa</a:t>
            </a:r>
            <a:r>
              <a:rPr lang="en-US" i="1" dirty="0" smtClean="0"/>
              <a:t> </a:t>
            </a:r>
            <a:r>
              <a:rPr lang="en-US" i="1" dirty="0" err="1" smtClean="0"/>
              <a:t>konuşa</a:t>
            </a:r>
            <a:r>
              <a:rPr lang="en-US" i="1" dirty="0" smtClean="0"/>
              <a:t>, </a:t>
            </a:r>
            <a:r>
              <a:rPr lang="en-US" i="1" dirty="0" err="1" smtClean="0"/>
              <a:t>atlaya</a:t>
            </a:r>
            <a:r>
              <a:rPr lang="en-US" i="1" dirty="0" smtClean="0"/>
              <a:t> </a:t>
            </a:r>
            <a:r>
              <a:rPr lang="en-US" i="1" dirty="0" err="1" smtClean="0"/>
              <a:t>atlaya</a:t>
            </a:r>
            <a:r>
              <a:rPr lang="en-US" i="1" dirty="0" smtClean="0"/>
              <a:t>, </a:t>
            </a:r>
            <a:r>
              <a:rPr lang="en-US" i="1" dirty="0" err="1" smtClean="0"/>
              <a:t>koşa</a:t>
            </a:r>
            <a:r>
              <a:rPr lang="en-US" i="1" dirty="0" smtClean="0"/>
              <a:t> </a:t>
            </a:r>
            <a:r>
              <a:rPr lang="en-US" i="1" dirty="0" err="1" smtClean="0"/>
              <a:t>koşa</a:t>
            </a:r>
            <a:r>
              <a:rPr lang="en-US" i="1" dirty="0" smtClean="0"/>
              <a:t>, </a:t>
            </a:r>
            <a:r>
              <a:rPr lang="en-US" i="1" dirty="0" err="1" smtClean="0"/>
              <a:t>deste</a:t>
            </a:r>
            <a:r>
              <a:rPr lang="en-US" i="1" dirty="0" smtClean="0"/>
              <a:t> </a:t>
            </a:r>
            <a:r>
              <a:rPr lang="en-US" i="1" dirty="0" err="1" smtClean="0"/>
              <a:t>deste</a:t>
            </a:r>
            <a:r>
              <a:rPr lang="en-US" i="1" dirty="0" smtClean="0"/>
              <a:t>, </a:t>
            </a:r>
            <a:r>
              <a:rPr lang="en-US" i="1" dirty="0" err="1" smtClean="0"/>
              <a:t>soğuk</a:t>
            </a:r>
            <a:r>
              <a:rPr lang="en-US" i="1" dirty="0" smtClean="0"/>
              <a:t> </a:t>
            </a:r>
            <a:r>
              <a:rPr lang="en-US" i="1" dirty="0" err="1" smtClean="0"/>
              <a:t>soğuk</a:t>
            </a:r>
            <a:r>
              <a:rPr lang="en-US" i="1" dirty="0" smtClean="0"/>
              <a:t>…</a:t>
            </a:r>
            <a:endParaRPr lang="ka-GE" i="1" dirty="0" smtClean="0"/>
          </a:p>
          <a:p>
            <a:pPr marL="285750" indent="-285750" algn="just">
              <a:buFont typeface="Wingdings" pitchFamily="2" charset="2"/>
              <a:buChar char="Ø"/>
            </a:pPr>
            <a:r>
              <a:rPr lang="en-US" b="1" dirty="0" smtClean="0"/>
              <a:t>Zıt </a:t>
            </a:r>
            <a:r>
              <a:rPr lang="en-US" b="1" dirty="0" err="1" smtClean="0"/>
              <a:t>kelimelerin</a:t>
            </a:r>
            <a:r>
              <a:rPr lang="en-US" b="1" dirty="0" smtClean="0"/>
              <a:t> </a:t>
            </a:r>
            <a:r>
              <a:rPr lang="en-US" b="1" dirty="0" err="1" smtClean="0"/>
              <a:t>tekrarlanmasıyla</a:t>
            </a:r>
            <a:r>
              <a:rPr lang="en-US" b="1" dirty="0" smtClean="0"/>
              <a:t> </a:t>
            </a:r>
            <a:r>
              <a:rPr lang="en-US" b="1" dirty="0" err="1" smtClean="0"/>
              <a:t>yapılır</a:t>
            </a:r>
            <a:r>
              <a:rPr lang="en-US" b="1" dirty="0" smtClean="0"/>
              <a:t>:</a:t>
            </a:r>
            <a:r>
              <a:rPr lang="en-US" i="1" dirty="0" smtClean="0"/>
              <a:t> </a:t>
            </a:r>
            <a:r>
              <a:rPr lang="en-US" i="1" dirty="0" err="1" smtClean="0"/>
              <a:t>İyi</a:t>
            </a:r>
            <a:r>
              <a:rPr lang="en-US" i="1" dirty="0" smtClean="0"/>
              <a:t> </a:t>
            </a:r>
            <a:r>
              <a:rPr lang="en-US" i="1" dirty="0" err="1" smtClean="0"/>
              <a:t>kötü</a:t>
            </a:r>
            <a:r>
              <a:rPr lang="en-US" i="1" dirty="0" smtClean="0"/>
              <a:t>, </a:t>
            </a:r>
            <a:r>
              <a:rPr lang="en-US" i="1" dirty="0" err="1" smtClean="0"/>
              <a:t>aşağı</a:t>
            </a:r>
            <a:r>
              <a:rPr lang="en-US" i="1" dirty="0" smtClean="0"/>
              <a:t> </a:t>
            </a:r>
            <a:r>
              <a:rPr lang="en-US" i="1" dirty="0" err="1" smtClean="0"/>
              <a:t>yukarı</a:t>
            </a:r>
            <a:r>
              <a:rPr lang="en-US" i="1" dirty="0" smtClean="0"/>
              <a:t>, </a:t>
            </a:r>
            <a:r>
              <a:rPr lang="en-US" i="1" dirty="0" err="1" smtClean="0"/>
              <a:t>büyük</a:t>
            </a:r>
            <a:r>
              <a:rPr lang="en-US" i="1" dirty="0" smtClean="0"/>
              <a:t> </a:t>
            </a:r>
            <a:r>
              <a:rPr lang="en-US" i="1" dirty="0" err="1" smtClean="0"/>
              <a:t>küçük</a:t>
            </a:r>
            <a:r>
              <a:rPr lang="en-US" i="1" dirty="0" smtClean="0"/>
              <a:t>, alt </a:t>
            </a:r>
            <a:r>
              <a:rPr lang="en-US" i="1" dirty="0" err="1" smtClean="0"/>
              <a:t>üst</a:t>
            </a:r>
            <a:r>
              <a:rPr lang="en-US" i="1" dirty="0" smtClean="0"/>
              <a:t>, </a:t>
            </a:r>
            <a:r>
              <a:rPr lang="en-US" i="1" dirty="0" err="1" smtClean="0"/>
              <a:t>düşe</a:t>
            </a:r>
            <a:r>
              <a:rPr lang="en-US" i="1" dirty="0" smtClean="0"/>
              <a:t> </a:t>
            </a:r>
            <a:r>
              <a:rPr lang="en-US" i="1" dirty="0" err="1" smtClean="0"/>
              <a:t>kalka</a:t>
            </a:r>
            <a:r>
              <a:rPr lang="en-US" i="1" dirty="0" smtClean="0"/>
              <a:t>, </a:t>
            </a:r>
            <a:r>
              <a:rPr lang="en-US" i="1" dirty="0" err="1" smtClean="0"/>
              <a:t>bata</a:t>
            </a:r>
            <a:r>
              <a:rPr lang="en-US" i="1" dirty="0" smtClean="0"/>
              <a:t> </a:t>
            </a:r>
            <a:r>
              <a:rPr lang="en-US" i="1" dirty="0" err="1" smtClean="0"/>
              <a:t>çıka</a:t>
            </a:r>
            <a:r>
              <a:rPr lang="en-US" i="1" dirty="0" smtClean="0"/>
              <a:t>…</a:t>
            </a:r>
            <a:endParaRPr lang="ka-GE" i="1" dirty="0" smtClean="0"/>
          </a:p>
          <a:p>
            <a:pPr marL="285750" indent="-285750" algn="just">
              <a:buFont typeface="Wingdings" pitchFamily="2" charset="2"/>
              <a:buChar char="Ø"/>
            </a:pPr>
            <a:r>
              <a:rPr lang="en-US" b="1" dirty="0" err="1" smtClean="0"/>
              <a:t>Biri</a:t>
            </a:r>
            <a:r>
              <a:rPr lang="en-US" b="1" dirty="0" smtClean="0"/>
              <a:t> </a:t>
            </a:r>
            <a:r>
              <a:rPr lang="en-US" b="1" dirty="0" err="1" smtClean="0"/>
              <a:t>anlamlım</a:t>
            </a:r>
            <a:r>
              <a:rPr lang="en-US" b="1" dirty="0" smtClean="0"/>
              <a:t> </a:t>
            </a:r>
            <a:r>
              <a:rPr lang="en-US" b="1" dirty="0" err="1" smtClean="0"/>
              <a:t>diğeri</a:t>
            </a:r>
            <a:r>
              <a:rPr lang="en-US" b="1" dirty="0" smtClean="0"/>
              <a:t> </a:t>
            </a:r>
            <a:r>
              <a:rPr lang="en-US" b="1" dirty="0" err="1" smtClean="0"/>
              <a:t>anlamsız</a:t>
            </a:r>
            <a:r>
              <a:rPr lang="en-US" b="1" dirty="0" smtClean="0"/>
              <a:t> </a:t>
            </a:r>
            <a:r>
              <a:rPr lang="en-US" b="1" dirty="0" err="1" smtClean="0"/>
              <a:t>iki</a:t>
            </a:r>
            <a:r>
              <a:rPr lang="en-US" b="1" dirty="0" smtClean="0"/>
              <a:t> </a:t>
            </a:r>
            <a:r>
              <a:rPr lang="en-US" b="1" dirty="0" err="1" smtClean="0"/>
              <a:t>kelimenin</a:t>
            </a:r>
            <a:r>
              <a:rPr lang="en-US" b="1" dirty="0" smtClean="0"/>
              <a:t> </a:t>
            </a:r>
            <a:r>
              <a:rPr lang="en-US" b="1" dirty="0" err="1" smtClean="0"/>
              <a:t>tekrarlanmasıyla</a:t>
            </a:r>
            <a:r>
              <a:rPr lang="en-US" b="1" dirty="0" smtClean="0"/>
              <a:t> </a:t>
            </a:r>
            <a:r>
              <a:rPr lang="en-US" b="1" dirty="0" err="1" smtClean="0"/>
              <a:t>yapılır</a:t>
            </a:r>
            <a:r>
              <a:rPr lang="en-US" b="1" dirty="0" smtClean="0"/>
              <a:t>:</a:t>
            </a:r>
            <a:r>
              <a:rPr lang="en-US" dirty="0" smtClean="0"/>
              <a:t> </a:t>
            </a:r>
            <a:r>
              <a:rPr lang="en-US" i="1" dirty="0" err="1" smtClean="0"/>
              <a:t>ev</a:t>
            </a:r>
            <a:r>
              <a:rPr lang="en-US" i="1" dirty="0" smtClean="0"/>
              <a:t> </a:t>
            </a:r>
            <a:r>
              <a:rPr lang="en-US" i="1" dirty="0" err="1" smtClean="0"/>
              <a:t>mev</a:t>
            </a:r>
            <a:r>
              <a:rPr lang="en-US" i="1" dirty="0" smtClean="0"/>
              <a:t>, </a:t>
            </a:r>
            <a:r>
              <a:rPr lang="en-US" i="1" dirty="0" err="1" smtClean="0"/>
              <a:t>kitap</a:t>
            </a:r>
            <a:r>
              <a:rPr lang="en-US" i="1" dirty="0" smtClean="0"/>
              <a:t> </a:t>
            </a:r>
            <a:r>
              <a:rPr lang="en-US" i="1" dirty="0" err="1" smtClean="0"/>
              <a:t>mitap</a:t>
            </a:r>
            <a:r>
              <a:rPr lang="en-US" i="1" dirty="0" smtClean="0"/>
              <a:t>, </a:t>
            </a:r>
            <a:r>
              <a:rPr lang="en-US" i="1" dirty="0" err="1" smtClean="0"/>
              <a:t>su</a:t>
            </a:r>
            <a:r>
              <a:rPr lang="en-US" i="1" dirty="0" smtClean="0"/>
              <a:t> mu, </a:t>
            </a:r>
            <a:r>
              <a:rPr lang="en-US" i="1" dirty="0" err="1" smtClean="0"/>
              <a:t>sıkı</a:t>
            </a:r>
            <a:r>
              <a:rPr lang="en-US" i="1" dirty="0" smtClean="0"/>
              <a:t> </a:t>
            </a:r>
            <a:r>
              <a:rPr lang="en-US" i="1" dirty="0" err="1" smtClean="0"/>
              <a:t>fıkı</a:t>
            </a:r>
            <a:r>
              <a:rPr lang="en-US" i="1" dirty="0" smtClean="0"/>
              <a:t>, </a:t>
            </a:r>
            <a:r>
              <a:rPr lang="en-US" i="1" dirty="0" err="1" smtClean="0"/>
              <a:t>tek</a:t>
            </a:r>
            <a:r>
              <a:rPr lang="en-US" i="1" dirty="0" smtClean="0"/>
              <a:t> </a:t>
            </a:r>
            <a:r>
              <a:rPr lang="en-US" i="1" dirty="0" err="1" smtClean="0"/>
              <a:t>tük</a:t>
            </a:r>
            <a:r>
              <a:rPr lang="en-US" i="1" dirty="0" smtClean="0"/>
              <a:t>, </a:t>
            </a:r>
            <a:r>
              <a:rPr lang="en-US" i="1" dirty="0" err="1" smtClean="0"/>
              <a:t>saçma</a:t>
            </a:r>
            <a:r>
              <a:rPr lang="en-US" i="1" dirty="0" smtClean="0"/>
              <a:t> </a:t>
            </a:r>
            <a:r>
              <a:rPr lang="en-US" i="1" dirty="0" err="1" smtClean="0"/>
              <a:t>sapan</a:t>
            </a:r>
            <a:r>
              <a:rPr lang="en-US" i="1" dirty="0" smtClean="0"/>
              <a:t>, </a:t>
            </a:r>
            <a:r>
              <a:rPr lang="en-US" i="1" dirty="0" err="1" smtClean="0"/>
              <a:t>ufak</a:t>
            </a:r>
            <a:r>
              <a:rPr lang="en-US" i="1" dirty="0" smtClean="0"/>
              <a:t> </a:t>
            </a:r>
            <a:r>
              <a:rPr lang="en-US" i="1" dirty="0" err="1" smtClean="0"/>
              <a:t>tefek</a:t>
            </a:r>
            <a:r>
              <a:rPr lang="en-US" i="1" dirty="0" smtClean="0"/>
              <a:t> …</a:t>
            </a:r>
            <a:endParaRPr lang="en-US" sz="2000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2552700" y="873008"/>
            <a:ext cx="1714500" cy="2920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267200" y="873008"/>
            <a:ext cx="1676400" cy="2920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6158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" grpId="0" animBg="1"/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62400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ka-GE" sz="2000" dirty="0"/>
              <a:t>აბდაუბდა </a:t>
            </a:r>
            <a:endParaRPr lang="ka-GE" sz="2000" dirty="0" smtClean="0"/>
          </a:p>
          <a:p>
            <a:pPr marL="0" indent="0" algn="just">
              <a:buNone/>
            </a:pPr>
            <a:r>
              <a:rPr lang="ka-GE" sz="2000" dirty="0"/>
              <a:t> </a:t>
            </a:r>
            <a:r>
              <a:rPr lang="ka-GE" sz="2000" dirty="0" smtClean="0"/>
              <a:t>     შდრ</a:t>
            </a:r>
            <a:r>
              <a:rPr lang="ka-GE" sz="2000" dirty="0"/>
              <a:t>. თურქ</a:t>
            </a:r>
            <a:r>
              <a:rPr lang="ka-GE" sz="2000" dirty="0" smtClean="0"/>
              <a:t>.: </a:t>
            </a:r>
            <a:r>
              <a:rPr lang="ka-GE" sz="2000" dirty="0" err="1"/>
              <a:t>abuk</a:t>
            </a:r>
            <a:r>
              <a:rPr lang="ka-GE" sz="2000" dirty="0"/>
              <a:t> </a:t>
            </a:r>
            <a:r>
              <a:rPr lang="ka-GE" sz="2000" dirty="0" err="1"/>
              <a:t>sabuk</a:t>
            </a:r>
            <a:r>
              <a:rPr lang="ka-GE" sz="2000" dirty="0"/>
              <a:t>; </a:t>
            </a:r>
            <a:endParaRPr lang="ka-GE" sz="2000" dirty="0" smtClean="0"/>
          </a:p>
          <a:p>
            <a:pPr marL="0" indent="0" algn="just">
              <a:buNone/>
            </a:pPr>
            <a:r>
              <a:rPr lang="ka-GE" sz="2000" dirty="0" smtClean="0"/>
              <a:t>      </a:t>
            </a:r>
            <a:r>
              <a:rPr lang="ka-GE" sz="2000" dirty="0" err="1" smtClean="0"/>
              <a:t>ინგლ</a:t>
            </a:r>
            <a:r>
              <a:rPr lang="ka-GE" sz="2000" dirty="0" smtClean="0"/>
              <a:t>.: </a:t>
            </a:r>
            <a:r>
              <a:rPr lang="ka-GE" sz="2000" dirty="0" err="1"/>
              <a:t>Blah-blah</a:t>
            </a:r>
            <a:r>
              <a:rPr lang="ka-GE" sz="2000" dirty="0"/>
              <a:t>  (სისულელის ლაპარაკი, მიდებ-მოდება</a:t>
            </a:r>
            <a:r>
              <a:rPr lang="ka-GE" sz="2000" dirty="0" smtClean="0"/>
              <a:t>);</a:t>
            </a:r>
          </a:p>
          <a:p>
            <a:pPr algn="just"/>
            <a:r>
              <a:rPr lang="ka-GE" sz="2000" dirty="0"/>
              <a:t>წვეთ-წვეთად </a:t>
            </a:r>
            <a:endParaRPr lang="ka-GE" sz="2000" dirty="0" smtClean="0"/>
          </a:p>
          <a:p>
            <a:pPr marL="0" indent="0" algn="just">
              <a:buNone/>
            </a:pPr>
            <a:r>
              <a:rPr lang="ka-GE" sz="2000" dirty="0" smtClean="0"/>
              <a:t>      შდრ თურქ.: </a:t>
            </a:r>
            <a:r>
              <a:rPr lang="ka-GE" sz="2000" dirty="0" err="1"/>
              <a:t>damla</a:t>
            </a:r>
            <a:r>
              <a:rPr lang="ka-GE" sz="2000" dirty="0"/>
              <a:t> </a:t>
            </a:r>
            <a:r>
              <a:rPr lang="ka-GE" sz="2000" dirty="0" err="1" smtClean="0"/>
              <a:t>damla</a:t>
            </a:r>
            <a:r>
              <a:rPr lang="ka-GE" sz="2000" dirty="0" smtClean="0"/>
              <a:t>;</a:t>
            </a:r>
          </a:p>
          <a:p>
            <a:pPr algn="just"/>
            <a:r>
              <a:rPr lang="ka-GE" sz="2000" dirty="0" err="1"/>
              <a:t>dalga</a:t>
            </a:r>
            <a:r>
              <a:rPr lang="ka-GE" sz="2000" dirty="0"/>
              <a:t> </a:t>
            </a:r>
            <a:r>
              <a:rPr lang="ka-GE" sz="2000" dirty="0" err="1"/>
              <a:t>dalga</a:t>
            </a:r>
            <a:r>
              <a:rPr lang="ka-GE" sz="2000" dirty="0"/>
              <a:t> (ტალღა-ტალღა{დ}: </a:t>
            </a:r>
            <a:r>
              <a:rPr lang="ka-GE" sz="2000" dirty="0" err="1"/>
              <a:t>saçlarɪ</a:t>
            </a:r>
            <a:r>
              <a:rPr lang="ka-GE" sz="2000" dirty="0"/>
              <a:t> </a:t>
            </a:r>
            <a:r>
              <a:rPr lang="ka-GE" sz="2000" dirty="0" err="1"/>
              <a:t>dalga</a:t>
            </a:r>
            <a:r>
              <a:rPr lang="ka-GE" sz="2000" dirty="0"/>
              <a:t> </a:t>
            </a:r>
            <a:r>
              <a:rPr lang="ka-GE" sz="2000" dirty="0" err="1"/>
              <a:t>dalga</a:t>
            </a:r>
            <a:r>
              <a:rPr lang="ka-GE" sz="2000" dirty="0"/>
              <a:t> </a:t>
            </a:r>
            <a:r>
              <a:rPr lang="ka-GE" sz="2000" dirty="0" err="1"/>
              <a:t>serilmişti</a:t>
            </a:r>
            <a:r>
              <a:rPr lang="ka-GE" sz="2000" dirty="0"/>
              <a:t> თმები ტალღებად (ტალღა-ტალღად) ეფინა); </a:t>
            </a:r>
            <a:endParaRPr lang="ka-GE" sz="2000" dirty="0" smtClean="0"/>
          </a:p>
          <a:p>
            <a:pPr algn="just"/>
            <a:r>
              <a:rPr lang="ka-GE" sz="2000" dirty="0" err="1"/>
              <a:t>ɪşɪl</a:t>
            </a:r>
            <a:r>
              <a:rPr lang="ka-GE" sz="2000" dirty="0"/>
              <a:t> </a:t>
            </a:r>
            <a:r>
              <a:rPr lang="ka-GE" sz="2000" dirty="0" err="1"/>
              <a:t>ɪşɪl</a:t>
            </a:r>
            <a:r>
              <a:rPr lang="ka-GE" sz="2000" dirty="0"/>
              <a:t> (ელვარებით, კაშკაშით);</a:t>
            </a:r>
            <a:endParaRPr lang="ka-GE" sz="2000" dirty="0" smtClean="0"/>
          </a:p>
          <a:p>
            <a:pPr algn="just"/>
            <a:endParaRPr lang="ka-GE" sz="2000" dirty="0"/>
          </a:p>
          <a:p>
            <a:pPr marL="0" indent="0" algn="just">
              <a:buNone/>
            </a:pPr>
            <a:endParaRPr lang="ka-GE" sz="2000" dirty="0"/>
          </a:p>
          <a:p>
            <a:pPr marL="0" indent="0" algn="just">
              <a:buNone/>
            </a:pPr>
            <a:endParaRPr lang="ka-GE" sz="2000" dirty="0" smtClean="0"/>
          </a:p>
          <a:p>
            <a:pPr marL="0" indent="0" algn="just">
              <a:buNone/>
            </a:pPr>
            <a:endParaRPr lang="ka-GE" sz="2000" dirty="0" smtClean="0"/>
          </a:p>
          <a:p>
            <a:pPr marL="0" indent="0" algn="just">
              <a:buNone/>
            </a:pP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949885" y="457200"/>
            <a:ext cx="5105400" cy="4616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a-GE" sz="2400" b="1" dirty="0" smtClean="0"/>
              <a:t>შედარებები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088796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1910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ka-GE" sz="2600" b="1" dirty="0" smtClean="0"/>
          </a:p>
          <a:p>
            <a:pPr marL="0" indent="0" algn="just">
              <a:buNone/>
            </a:pPr>
            <a:r>
              <a:rPr lang="ka-GE" sz="2600" b="1" dirty="0" smtClean="0"/>
              <a:t>1. ენათა შედარებითმა ანალიზმა გვიჩვენა, რომ ზოგადი რედუპლიკაციები ორი გზით წარმოიქმნება:</a:t>
            </a:r>
          </a:p>
          <a:p>
            <a:pPr marL="514350" indent="-514350">
              <a:buAutoNum type="arabicParenR"/>
            </a:pPr>
            <a:r>
              <a:rPr lang="ka-GE" sz="2000" dirty="0" smtClean="0"/>
              <a:t>სიტყვათა სესხება;</a:t>
            </a:r>
            <a:endParaRPr lang="ka-GE" sz="2000" b="1" dirty="0"/>
          </a:p>
          <a:p>
            <a:pPr marL="514350" indent="-514350">
              <a:buAutoNum type="arabicParenR"/>
            </a:pPr>
            <a:r>
              <a:rPr lang="ka-GE" sz="2000" dirty="0"/>
              <a:t>ხმაბაძვითი სიტყვების უბრალო </a:t>
            </a:r>
            <a:r>
              <a:rPr lang="ka-GE" sz="2000" dirty="0" smtClean="0"/>
              <a:t>დამთხვევა.</a:t>
            </a:r>
          </a:p>
          <a:p>
            <a:pPr marL="514350" indent="-514350">
              <a:buAutoNum type="arabicParenR"/>
            </a:pPr>
            <a:endParaRPr lang="ka-GE" sz="2000" dirty="0"/>
          </a:p>
          <a:p>
            <a:pPr marL="0" indent="0" algn="just">
              <a:buNone/>
            </a:pPr>
            <a:r>
              <a:rPr lang="ka-GE" sz="2000" dirty="0" smtClean="0"/>
              <a:t>2. </a:t>
            </a:r>
            <a:r>
              <a:rPr lang="ka-GE" sz="2400" b="1" dirty="0" smtClean="0"/>
              <a:t>თურქულ </a:t>
            </a:r>
            <a:r>
              <a:rPr lang="ka-GE" sz="2400" b="1" dirty="0"/>
              <a:t>ენაში, რომელიც ქართულის მსგავსად </a:t>
            </a:r>
            <a:r>
              <a:rPr lang="ka-GE" sz="2400" b="1" dirty="0" err="1"/>
              <a:t>აგლუტინაციური</a:t>
            </a:r>
            <a:r>
              <a:rPr lang="ka-GE" sz="2400" b="1" dirty="0"/>
              <a:t> ენაა, არ არის </a:t>
            </a:r>
            <a:r>
              <a:rPr lang="ka-GE" sz="2400" b="1" dirty="0" err="1"/>
              <a:t>რედუპლიკაციური</a:t>
            </a:r>
            <a:r>
              <a:rPr lang="ka-GE" sz="2400" b="1" dirty="0"/>
              <a:t> სიტყვები ისე ერთიანი, როგორიც გვაქვს </a:t>
            </a:r>
            <a:r>
              <a:rPr lang="ka-GE" sz="2400" b="1" dirty="0" smtClean="0"/>
              <a:t>ქართულში.</a:t>
            </a:r>
            <a:endParaRPr lang="en-US" sz="2400" b="1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524000" y="457200"/>
            <a:ext cx="5714999" cy="40011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a-GE" sz="2000" b="1" dirty="0"/>
              <a:t>ზოგადი </a:t>
            </a:r>
            <a:r>
              <a:rPr lang="ka-GE" sz="2000" b="1" dirty="0" smtClean="0"/>
              <a:t>დასკვნები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216282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705</TotalTime>
  <Words>309</Words>
  <Application>Microsoft Office PowerPoint</Application>
  <PresentationFormat>On-screen Show (4:3)</PresentationFormat>
  <Paragraphs>57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რედუპლიკაცია სიტყვათწარმოების უმნიშვნელოვანესი ხერხი ენაში</vt:lpstr>
      <vt:lpstr>PowerPoint Presentation</vt:lpstr>
      <vt:lpstr>PowerPoint Presentation</vt:lpstr>
      <vt:lpstr>რედუპლიკაცია  იგივეა, რაც გემინაცია   ნიშნავს ერთი და იმავე ბგერის, ერთი და იმავე მარცვლის, ან ერთი და იმავე სიტყვის თუ სიტყვათა შეხამების, ან მთლიანი წინადადების  გაორკეცებას</vt:lpstr>
      <vt:lpstr>PowerPoint Presentation</vt:lpstr>
      <vt:lpstr>PowerPoint Presentation</vt:lpstr>
      <vt:lpstr>PowerPoint Presentation</vt:lpstr>
      <vt:lpstr>PowerPoint Presentation</vt:lpstr>
    </vt:vector>
  </TitlesOfParts>
  <Company>CtrlSoft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ცნება-ტერმინის „ენა“ ინტერპრეტაციისათვის</dc:title>
  <dc:creator>USER</dc:creator>
  <cp:lastModifiedBy>DAVID</cp:lastModifiedBy>
  <cp:revision>31</cp:revision>
  <dcterms:created xsi:type="dcterms:W3CDTF">2018-07-03T08:49:16Z</dcterms:created>
  <dcterms:modified xsi:type="dcterms:W3CDTF">2019-07-24T10:09:19Z</dcterms:modified>
</cp:coreProperties>
</file>