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6" autoAdjust="0"/>
    <p:restoredTop sz="94660"/>
  </p:normalViewPr>
  <p:slideViewPr>
    <p:cSldViewPr>
      <p:cViewPr varScale="1">
        <p:scale>
          <a:sx n="65" d="100"/>
          <a:sy n="65" d="100"/>
        </p:scale>
        <p:origin x="-130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stat.ge/?action=page&amp;p_id=151&amp;lang=geo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stat.ge/?action=page&amp;p_id=145&amp;lang=ge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stat.ge/?action=page&amp;p_id=205&amp;lang=ge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stat.ge/?action=page&amp;p_id=145&amp;lang=ge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stat.g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1920" y="188640"/>
            <a:ext cx="4572000" cy="71711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a-GE" sz="2000" b="1" dirty="0"/>
              <a:t>ბათუმის სახელმწიფო უნივერსიტეტი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ka-GE" sz="2000" b="1" dirty="0"/>
              <a:t> 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ka-GE" sz="2000" b="1" dirty="0"/>
              <a:t>ეკონომიკისა და ბიზნესის ფაკულტეტი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ka-GE" sz="2000" b="1" dirty="0"/>
              <a:t> 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ka-GE" sz="2000" b="1" dirty="0"/>
              <a:t>საბუ</a:t>
            </a:r>
            <a:r>
              <a:rPr lang="en-US" sz="2000" b="1" dirty="0"/>
              <a:t>ღ</a:t>
            </a:r>
            <a:r>
              <a:rPr lang="ka-GE" sz="2000" b="1" dirty="0"/>
              <a:t>ალტრო აღრიცხვის, აუდიტისა და საგადასახადო 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ka-GE" sz="2000" b="1" dirty="0"/>
              <a:t>საქმის დეპარტამენტი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ka-GE" sz="2000" b="1" dirty="0"/>
              <a:t> 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ka-GE" sz="2000" b="1" dirty="0"/>
              <a:t>დარეჯან </a:t>
            </a:r>
            <a:r>
              <a:rPr lang="ka-GE" sz="2000" b="1" dirty="0" smtClean="0"/>
              <a:t>ჩხუბაძე</a:t>
            </a:r>
            <a:endParaRPr lang="en-US" sz="2000" b="1" dirty="0" smtClean="0"/>
          </a:p>
          <a:p>
            <a:pPr algn="ctr"/>
            <a:r>
              <a:rPr lang="ka-GE" sz="2000" b="1" dirty="0"/>
              <a:t>სემინარი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ka-GE" sz="2000" b="1" dirty="0"/>
              <a:t> 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ka-GE" sz="2000" b="1" dirty="0"/>
              <a:t>სამუშაო ძალის განათლების ზეგავლენა შრომის ბაზარზე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ka-GE" sz="2000" b="1" i="1" dirty="0"/>
              <a:t> 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ka-GE" sz="2000" b="1" i="1" dirty="0"/>
              <a:t> </a:t>
            </a:r>
            <a:endParaRPr lang="ru-RU" sz="2000" dirty="0"/>
          </a:p>
          <a:p>
            <a:r>
              <a:rPr lang="ka-GE" sz="2000" b="1" i="1" dirty="0"/>
              <a:t> </a:t>
            </a:r>
            <a:endParaRPr lang="ru-RU" sz="2000" dirty="0"/>
          </a:p>
          <a:p>
            <a:pPr algn="ctr"/>
            <a:r>
              <a:rPr lang="ka-GE" sz="2000" b="1" i="1" dirty="0"/>
              <a:t> 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ka-GE" sz="2000" b="1" i="1" dirty="0"/>
              <a:t>ბათუმი-2019</a:t>
            </a:r>
            <a:endParaRPr lang="ru-RU" sz="2000" dirty="0"/>
          </a:p>
          <a:p>
            <a:pPr algn="ctr"/>
            <a:r>
              <a:rPr lang="ka-GE" sz="2000" dirty="0"/>
              <a:t> </a:t>
            </a:r>
            <a:endParaRPr lang="ru-RU" sz="2000" dirty="0"/>
          </a:p>
          <a:p>
            <a:pPr algn="ctr"/>
            <a:r>
              <a:rPr lang="en-US" sz="2000" b="1" dirty="0"/>
              <a:t/>
            </a:r>
            <a:br>
              <a:rPr lang="en-US" sz="2000" b="1" dirty="0"/>
            </a:br>
            <a:r>
              <a:rPr lang="ka-GE" sz="2000" b="1" dirty="0"/>
              <a:t> </a:t>
            </a:r>
            <a:r>
              <a:rPr lang="en-US" sz="2000" b="1" dirty="0"/>
              <a:t/>
            </a:r>
            <a:br>
              <a:rPr lang="en-US" sz="2000" b="1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47723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0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b="1" dirty="0" smtClean="0"/>
              <a:t>დაქირავებით </a:t>
            </a:r>
            <a:r>
              <a:rPr lang="ka-GE" b="1" dirty="0"/>
              <a:t>დასაქმებულების განაწილება შრომის ბაზარზე ფორმალური განათლების საფეხურების მიხედვით   </a:t>
            </a:r>
            <a:endParaRPr lang="ru-RU" dirty="0"/>
          </a:p>
          <a:p>
            <a:pPr algn="ctr"/>
            <a:r>
              <a:rPr lang="ka-GE" b="1" dirty="0"/>
              <a:t> ცხრილი 3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28194"/>
            <a:ext cx="8666359" cy="54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61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8" y="431300"/>
            <a:ext cx="8964979" cy="587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73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57" y="918812"/>
            <a:ext cx="8316486" cy="502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3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875"/>
            <a:ext cx="9144000" cy="52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96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 </a:t>
            </a:r>
            <a:r>
              <a:rPr lang="ka-GE" b="1" i="1" dirty="0" smtClean="0"/>
              <a:t>დაქირავებით დასაქმებულის განაწილება ეროვნულ შრომის ბაზარზე</a:t>
            </a:r>
            <a:r>
              <a:rPr lang="en-US" b="1" i="1" dirty="0" smtClean="0"/>
              <a:t> </a:t>
            </a:r>
            <a:endParaRPr lang="ka-GE" b="1" i="1" dirty="0" smtClean="0"/>
          </a:p>
          <a:p>
            <a:pPr algn="ctr"/>
            <a:r>
              <a:rPr lang="ka-GE" b="1" i="1" dirty="0" smtClean="0"/>
              <a:t>დიაგრამა</a:t>
            </a:r>
            <a:r>
              <a:rPr lang="en-US" b="1" i="1" dirty="0" smtClean="0"/>
              <a:t>  </a:t>
            </a:r>
            <a:r>
              <a:rPr lang="en-US" b="1" i="1" dirty="0"/>
              <a:t>7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704856" cy="553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5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8870921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2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7726655" cy="543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72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844"/>
            <a:ext cx="9144000" cy="631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91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err="1"/>
              <a:t>ცხრილი</a:t>
            </a:r>
            <a:r>
              <a:rPr lang="en-US" dirty="0"/>
              <a:t> 6         </a:t>
            </a:r>
            <a:br>
              <a:rPr lang="en-US" dirty="0"/>
            </a:br>
            <a:endParaRPr lang="ru-RU" dirty="0"/>
          </a:p>
        </p:txBody>
      </p:sp>
      <p:pic>
        <p:nvPicPr>
          <p:cNvPr id="3" name="სურათი 6" descr="https://scontent.xx.fbcdn.net/v/t1.15752-0/p280x280/62494745_2036505229990382_6459549518043021312_n.png?_nc_cat=103&amp;_nc_ad=z-m&amp;_nc_cid=0&amp;_nc_zor=9&amp;_nc_ht=scontent.xx&amp;oh=da471921b04c6f9ee87c750ce39e48e2&amp;oe=5D54626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060" y="834971"/>
            <a:ext cx="7651879" cy="359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46059" y="4450542"/>
            <a:ext cx="7651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/>
              <a:t>წყარო: </a:t>
            </a:r>
            <a:r>
              <a:rPr lang="ka-GE" u="sng" dirty="0">
                <a:hlinkClick r:id="rId3"/>
              </a:rPr>
              <a:t>http://www.geostat.ge/?action=page&amp;p_id=151&amp;lang=geo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544522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/>
              <a:t>ზემოთ აღნიშნულ მონაცემები კარგად აჩვენებს ტვინების გადინების პროცესს.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705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04" y="188640"/>
            <a:ext cx="9144000" cy="634019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 </a:t>
            </a:r>
            <a:r>
              <a:rPr lang="en-US" sz="1400" b="1" dirty="0" err="1"/>
              <a:t>დასკვნები</a:t>
            </a:r>
            <a:r>
              <a:rPr lang="en-US" sz="1400" b="1" dirty="0"/>
              <a:t> </a:t>
            </a:r>
            <a:r>
              <a:rPr lang="en-US" sz="1400" b="1" dirty="0" err="1"/>
              <a:t>და</a:t>
            </a:r>
            <a:r>
              <a:rPr lang="en-US" sz="1400" b="1" dirty="0"/>
              <a:t> </a:t>
            </a:r>
            <a:r>
              <a:rPr lang="en-US" sz="1400" b="1" dirty="0" err="1" smtClean="0"/>
              <a:t>წინადადებები</a:t>
            </a:r>
            <a:endParaRPr lang="ru-RU" sz="1400" dirty="0" smtClean="0"/>
          </a:p>
          <a:p>
            <a:r>
              <a:rPr lang="ka-GE" sz="1400" b="1" dirty="0"/>
              <a:t> </a:t>
            </a:r>
            <a:endParaRPr lang="ru-RU" sz="1400" b="1" dirty="0"/>
          </a:p>
          <a:p>
            <a:r>
              <a:rPr lang="ka-GE" sz="1400" b="1" dirty="0"/>
              <a:t>ქართულ შრომის ბაზარზე, შრომითი რესურსები შეიძლება შემდეგ ძირითად ჯგუფებად  დაიყოს:</a:t>
            </a:r>
            <a:endParaRPr lang="ru-RU" sz="1400" b="1" dirty="0"/>
          </a:p>
          <a:p>
            <a:r>
              <a:rPr lang="ka-GE" sz="1400" b="1" dirty="0" smtClean="0"/>
              <a:t>1</a:t>
            </a:r>
            <a:r>
              <a:rPr lang="ka-GE" sz="1400" b="1" dirty="0"/>
              <a:t>  საბჭოური განათლებისა და უნარ-ჩვევების მქონე კადრი (40 წელი და ზევით), რომელთა მნიშვნელოვანი ნაწილი სამწუხაროდ ვერ პასუხობს დღევანდელ გამოწვევებს - შრომითი რესურსის დაახლოებით 55÷65%;</a:t>
            </a:r>
            <a:endParaRPr lang="ru-RU" sz="1400" b="1" dirty="0"/>
          </a:p>
          <a:p>
            <a:r>
              <a:rPr lang="ka-GE" sz="1400" b="1" dirty="0" smtClean="0"/>
              <a:t>2</a:t>
            </a:r>
            <a:r>
              <a:rPr lang="ka-GE" sz="1400" b="1" dirty="0"/>
              <a:t>  ახალბედა და მცირე გამოცდილების მქონე კადრი (ძირითადად 15÷24 წლის ასაკს შორის), რომელთაც დასაქმებისთვის სჭირდებათ შემდგომი საფუძვლიანი გადამზადება - შრომითი რესურსის დაახლოებით 5÷10%;</a:t>
            </a:r>
            <a:endParaRPr lang="ru-RU" sz="1400" b="1" dirty="0"/>
          </a:p>
          <a:p>
            <a:r>
              <a:rPr lang="ka-GE" sz="1400" b="1" dirty="0" smtClean="0"/>
              <a:t>3</a:t>
            </a:r>
            <a:r>
              <a:rPr lang="ka-GE" sz="1400" b="1" dirty="0"/>
              <a:t>  გარკვეული გამოცდილებისა და უნარ-ჩვევების მქონე კადრი (ძირითადად 25÷39 წლის ასაკს შორის), რომელთაც დასაქმებისთვის ძირითადად სჭირდებათ შემდგომი გადამზადება  - შრომითი რესურსის დაახლოებით 30÷35%;</a:t>
            </a:r>
            <a:endParaRPr lang="ru-RU" sz="1400" b="1" dirty="0"/>
          </a:p>
          <a:p>
            <a:r>
              <a:rPr lang="ka-GE" sz="1400" b="1" dirty="0" smtClean="0"/>
              <a:t>4</a:t>
            </a:r>
            <a:r>
              <a:rPr lang="ka-GE" sz="1400" b="1" dirty="0"/>
              <a:t>  ბოლო დროს ჩამოყალიბებული - უცხოური და წარმატებული ქართული განათლების (ძირითადად ევროპული, ან ამერიკული და წარმატებული ქართული განმანათლებლო დაწესებულებები) და გამოცდილების მქონე კადრი - შრომითი რესურსის დაახლოებით 2÷4%.</a:t>
            </a:r>
            <a:endParaRPr lang="ru-RU" sz="1400" b="1" dirty="0"/>
          </a:p>
          <a:p>
            <a:r>
              <a:rPr lang="ka-GE" sz="1400" b="1" dirty="0" smtClean="0"/>
              <a:t>5</a:t>
            </a:r>
            <a:r>
              <a:rPr lang="ka-GE" sz="1400" b="1" dirty="0"/>
              <a:t>  გამოცდილი და მაღალი უნარჩვევების მქონე კადრი - შრომითი რესურსის დაახლოებით 1÷2%;</a:t>
            </a:r>
            <a:endParaRPr lang="ru-RU" sz="1400" b="1" dirty="0"/>
          </a:p>
          <a:p>
            <a:r>
              <a:rPr lang="ka-GE" sz="1400" b="1" dirty="0" smtClean="0"/>
              <a:t>6 </a:t>
            </a:r>
            <a:r>
              <a:rPr lang="ka-GE" sz="1400" b="1" dirty="0"/>
              <a:t>სამუშაო ძალის </a:t>
            </a:r>
            <a:r>
              <a:rPr lang="en-US" sz="1400" b="1" dirty="0" err="1"/>
              <a:t>განათლები</a:t>
            </a:r>
            <a:r>
              <a:rPr lang="ka-GE" sz="1400" b="1" dirty="0"/>
              <a:t>სა და </a:t>
            </a:r>
            <a:r>
              <a:rPr lang="en-US" sz="1400" b="1" dirty="0" err="1"/>
              <a:t>შრომის</a:t>
            </a:r>
            <a:r>
              <a:rPr lang="en-US" sz="1400" b="1" dirty="0"/>
              <a:t> </a:t>
            </a:r>
            <a:r>
              <a:rPr lang="en-US" sz="1400" b="1" dirty="0" err="1"/>
              <a:t>ბაზრის</a:t>
            </a:r>
            <a:r>
              <a:rPr lang="en-US" sz="1400" b="1" dirty="0"/>
              <a:t> </a:t>
            </a:r>
            <a:r>
              <a:rPr lang="en-US" sz="1400" b="1" dirty="0" err="1"/>
              <a:t>მოთხოვნებისა</a:t>
            </a:r>
            <a:r>
              <a:rPr lang="en-US" sz="1400" b="1" dirty="0"/>
              <a:t> </a:t>
            </a:r>
            <a:r>
              <a:rPr lang="en-US" sz="1400" b="1" dirty="0" err="1"/>
              <a:t>და</a:t>
            </a:r>
            <a:r>
              <a:rPr lang="en-US" sz="1400" b="1" dirty="0"/>
              <a:t> </a:t>
            </a:r>
            <a:r>
              <a:rPr lang="en-US" sz="1400" b="1" dirty="0" err="1"/>
              <a:t>შეთავაზებების</a:t>
            </a:r>
            <a:r>
              <a:rPr lang="en-US" sz="1400" b="1" dirty="0"/>
              <a:t> </a:t>
            </a:r>
            <a:r>
              <a:rPr lang="en-US" sz="1400" b="1" dirty="0" err="1"/>
              <a:t>შესაბამის</a:t>
            </a:r>
            <a:r>
              <a:rPr lang="ka-GE" sz="1400" b="1" dirty="0"/>
              <a:t>ი სისტემის  შესაბამისობის </a:t>
            </a:r>
            <a:r>
              <a:rPr lang="en-US" sz="1400" b="1" dirty="0" err="1"/>
              <a:t>უზრუნველსაყოფად</a:t>
            </a:r>
            <a:r>
              <a:rPr lang="en-US" sz="1400" b="1" dirty="0"/>
              <a:t>, </a:t>
            </a:r>
            <a:r>
              <a:rPr lang="en-US" sz="1400" b="1" dirty="0" err="1"/>
              <a:t>სასურველია</a:t>
            </a:r>
            <a:r>
              <a:rPr lang="en-US" sz="1400" b="1" dirty="0"/>
              <a:t>, </a:t>
            </a:r>
            <a:r>
              <a:rPr lang="en-US" sz="1400" b="1" dirty="0" err="1"/>
              <a:t>შემდეგი</a:t>
            </a:r>
            <a:r>
              <a:rPr lang="en-US" sz="1400" b="1" dirty="0"/>
              <a:t> </a:t>
            </a:r>
            <a:r>
              <a:rPr lang="en-US" sz="1400" b="1" dirty="0" err="1"/>
              <a:t>ღონისძიებები</a:t>
            </a:r>
            <a:r>
              <a:rPr lang="ka-GE" sz="1400" b="1" dirty="0"/>
              <a:t>ს განხორციელება</a:t>
            </a:r>
            <a:r>
              <a:rPr lang="en-US" sz="1400" b="1" dirty="0"/>
              <a:t>:</a:t>
            </a:r>
            <a:endParaRPr lang="ru-RU" sz="1400" b="1" dirty="0"/>
          </a:p>
          <a:p>
            <a:r>
              <a:rPr lang="ka-GE" sz="1400" b="1" dirty="0" smtClean="0"/>
              <a:t>7 </a:t>
            </a:r>
            <a:r>
              <a:rPr lang="en-US" sz="1400" b="1" dirty="0" err="1"/>
              <a:t>საშუალო</a:t>
            </a:r>
            <a:r>
              <a:rPr lang="en-US" sz="1400" b="1" dirty="0"/>
              <a:t> </a:t>
            </a:r>
            <a:r>
              <a:rPr lang="en-US" sz="1400" b="1" dirty="0" err="1"/>
              <a:t>და</a:t>
            </a:r>
            <a:r>
              <a:rPr lang="en-US" sz="1400" b="1" dirty="0"/>
              <a:t> </a:t>
            </a:r>
            <a:r>
              <a:rPr lang="en-US" sz="1400" b="1" dirty="0" err="1"/>
              <a:t>უმაღლესი</a:t>
            </a:r>
            <a:r>
              <a:rPr lang="en-US" sz="1400" b="1" dirty="0"/>
              <a:t> </a:t>
            </a:r>
            <a:r>
              <a:rPr lang="en-US" sz="1400" b="1" dirty="0" err="1"/>
              <a:t>განათლების</a:t>
            </a:r>
            <a:r>
              <a:rPr lang="en-US" sz="1400" b="1" dirty="0"/>
              <a:t> </a:t>
            </a:r>
            <a:r>
              <a:rPr lang="en-US" sz="1400" b="1" dirty="0" err="1"/>
              <a:t>სფეროში</a:t>
            </a:r>
            <a:r>
              <a:rPr lang="en-US" sz="1400" b="1" dirty="0"/>
              <a:t>, </a:t>
            </a:r>
            <a:r>
              <a:rPr lang="en-US" sz="1400" b="1" dirty="0" err="1"/>
              <a:t>რეფორმის</a:t>
            </a:r>
            <a:r>
              <a:rPr lang="en-US" sz="1400" b="1" dirty="0"/>
              <a:t> </a:t>
            </a:r>
            <a:r>
              <a:rPr lang="en-US" sz="1400" b="1" dirty="0" err="1"/>
              <a:t>განხორციელების</a:t>
            </a:r>
            <a:r>
              <a:rPr lang="en-US" sz="1400" b="1" dirty="0"/>
              <a:t> </a:t>
            </a:r>
            <a:r>
              <a:rPr lang="en-US" sz="1400" b="1" dirty="0" err="1"/>
              <a:t>კუთხით</a:t>
            </a:r>
            <a:r>
              <a:rPr lang="en-US" sz="1400" b="1" dirty="0"/>
              <a:t>, </a:t>
            </a:r>
            <a:r>
              <a:rPr lang="en-US" sz="1400" b="1" dirty="0" err="1"/>
              <a:t>რეალური</a:t>
            </a:r>
            <a:r>
              <a:rPr lang="en-US" sz="1400" b="1" dirty="0"/>
              <a:t> </a:t>
            </a:r>
            <a:r>
              <a:rPr lang="en-US" sz="1400" b="1" dirty="0" err="1"/>
              <a:t>ნაბიჯების</a:t>
            </a:r>
            <a:r>
              <a:rPr lang="en-US" sz="1400" b="1" dirty="0"/>
              <a:t> </a:t>
            </a:r>
            <a:r>
              <a:rPr lang="en-US" sz="1400" b="1" dirty="0" err="1"/>
              <a:t>გადადგმა</a:t>
            </a:r>
            <a:r>
              <a:rPr lang="ka-GE" sz="1400" b="1" dirty="0"/>
              <a:t>;</a:t>
            </a:r>
            <a:endParaRPr lang="ru-RU" sz="1400" b="1" dirty="0"/>
          </a:p>
          <a:p>
            <a:r>
              <a:rPr lang="ka-GE" sz="1400" b="1" dirty="0" smtClean="0"/>
              <a:t>8 </a:t>
            </a:r>
            <a:r>
              <a:rPr lang="en-US" sz="1400" b="1" dirty="0" err="1" smtClean="0"/>
              <a:t>პროფესიული</a:t>
            </a:r>
            <a:r>
              <a:rPr lang="en-US" sz="1400" b="1" dirty="0" smtClean="0"/>
              <a:t> </a:t>
            </a:r>
            <a:r>
              <a:rPr lang="en-US" sz="1400" b="1" dirty="0" err="1"/>
              <a:t>ორიენტაციისა</a:t>
            </a:r>
            <a:r>
              <a:rPr lang="en-US" sz="1400" b="1" dirty="0"/>
              <a:t> </a:t>
            </a:r>
            <a:r>
              <a:rPr lang="en-US" sz="1400" b="1" dirty="0" err="1"/>
              <a:t>და</a:t>
            </a:r>
            <a:r>
              <a:rPr lang="en-US" sz="1400" b="1" dirty="0"/>
              <a:t> </a:t>
            </a:r>
            <a:r>
              <a:rPr lang="en-US" sz="1400" b="1" dirty="0" err="1"/>
              <a:t>ადაპტაციის</a:t>
            </a:r>
            <a:r>
              <a:rPr lang="en-US" sz="1400" b="1" dirty="0"/>
              <a:t> </a:t>
            </a:r>
            <a:r>
              <a:rPr lang="en-US" sz="1400" b="1" dirty="0" err="1"/>
              <a:t>სისტემების</a:t>
            </a:r>
            <a:r>
              <a:rPr lang="en-US" sz="1400" b="1" dirty="0"/>
              <a:t> </a:t>
            </a:r>
            <a:r>
              <a:rPr lang="en-US" sz="1400" b="1" dirty="0" err="1"/>
              <a:t>განხორციელება</a:t>
            </a:r>
            <a:r>
              <a:rPr lang="ka-GE" sz="1400" b="1" dirty="0"/>
              <a:t>  და </a:t>
            </a:r>
            <a:r>
              <a:rPr lang="en-US" sz="1400" b="1" dirty="0" err="1"/>
              <a:t>უმუშევარ</a:t>
            </a:r>
            <a:r>
              <a:rPr lang="en-US" sz="1400" b="1" dirty="0"/>
              <a:t> </a:t>
            </a:r>
            <a:r>
              <a:rPr lang="en-US" sz="1400" b="1" dirty="0" err="1"/>
              <a:t>პირთა</a:t>
            </a:r>
            <a:r>
              <a:rPr lang="en-US" sz="1400" b="1" dirty="0"/>
              <a:t> </a:t>
            </a:r>
            <a:r>
              <a:rPr lang="en-US" sz="1400" b="1" dirty="0" err="1"/>
              <a:t>პროფესიული</a:t>
            </a:r>
            <a:r>
              <a:rPr lang="en-US" sz="1400" b="1" dirty="0"/>
              <a:t> </a:t>
            </a:r>
            <a:r>
              <a:rPr lang="en-US" sz="1400" b="1" dirty="0" err="1"/>
              <a:t>სწავლება</a:t>
            </a:r>
            <a:r>
              <a:rPr lang="en-US" sz="1400" b="1" dirty="0"/>
              <a:t> </a:t>
            </a:r>
            <a:r>
              <a:rPr lang="ka-GE" sz="1400" b="1" dirty="0"/>
              <a:t>და </a:t>
            </a:r>
            <a:r>
              <a:rPr lang="en-US" sz="1400" b="1" dirty="0" err="1"/>
              <a:t>კვალიფიციური</a:t>
            </a:r>
            <a:r>
              <a:rPr lang="en-US" sz="1400" b="1" dirty="0"/>
              <a:t> </a:t>
            </a:r>
            <a:r>
              <a:rPr lang="en-US" sz="1400" b="1" dirty="0" err="1"/>
              <a:t>მუშახელით</a:t>
            </a:r>
            <a:r>
              <a:rPr lang="en-US" sz="1400" b="1" dirty="0"/>
              <a:t> </a:t>
            </a:r>
            <a:r>
              <a:rPr lang="en-US" sz="1400" b="1" dirty="0" err="1"/>
              <a:t>უზრუნველყოფა</a:t>
            </a:r>
            <a:r>
              <a:rPr lang="en-US" sz="1400" b="1" dirty="0"/>
              <a:t>;</a:t>
            </a:r>
            <a:endParaRPr lang="ru-RU" sz="1400" b="1" dirty="0"/>
          </a:p>
          <a:p>
            <a:r>
              <a:rPr lang="ka-GE" sz="1400" b="1" dirty="0" smtClean="0"/>
              <a:t>9 </a:t>
            </a:r>
            <a:r>
              <a:rPr lang="en-US" sz="1400" b="1" dirty="0" err="1" smtClean="0"/>
              <a:t>ხანგრძლივი</a:t>
            </a:r>
            <a:r>
              <a:rPr lang="en-US" sz="1400" b="1" dirty="0" smtClean="0"/>
              <a:t> </a:t>
            </a:r>
            <a:r>
              <a:rPr lang="en-US" sz="1400" b="1" dirty="0" err="1"/>
              <a:t>სამუშაო</a:t>
            </a:r>
            <a:r>
              <a:rPr lang="en-US" sz="1400" b="1" dirty="0"/>
              <a:t> </a:t>
            </a:r>
            <a:r>
              <a:rPr lang="en-US" sz="1400" b="1" dirty="0" err="1"/>
              <a:t>სტაჟის</a:t>
            </a:r>
            <a:r>
              <a:rPr lang="en-US" sz="1400" b="1" dirty="0"/>
              <a:t> </a:t>
            </a:r>
            <a:r>
              <a:rPr lang="en-US" sz="1400" b="1" dirty="0" err="1"/>
              <a:t>მქონე</a:t>
            </a:r>
            <a:r>
              <a:rPr lang="en-US" sz="1400" b="1" dirty="0"/>
              <a:t> </a:t>
            </a:r>
            <a:r>
              <a:rPr lang="en-US" sz="1400" b="1" dirty="0" err="1"/>
              <a:t>პირთა</a:t>
            </a:r>
            <a:r>
              <a:rPr lang="en-US" sz="1400" b="1" dirty="0"/>
              <a:t> </a:t>
            </a:r>
            <a:r>
              <a:rPr lang="en-US" sz="1400" b="1" dirty="0" err="1"/>
              <a:t>პროფესიული</a:t>
            </a:r>
            <a:r>
              <a:rPr lang="en-US" sz="1400" b="1" dirty="0"/>
              <a:t> </a:t>
            </a:r>
            <a:r>
              <a:rPr lang="en-US" sz="1400" b="1" dirty="0" err="1"/>
              <a:t>გადამზადება</a:t>
            </a:r>
            <a:r>
              <a:rPr lang="en-US" sz="1400" b="1" dirty="0"/>
              <a:t> </a:t>
            </a:r>
            <a:r>
              <a:rPr lang="en-US" sz="1400" b="1" dirty="0" err="1"/>
              <a:t>და</a:t>
            </a:r>
            <a:r>
              <a:rPr lang="en-US" sz="1400" b="1" dirty="0"/>
              <a:t> </a:t>
            </a:r>
            <a:r>
              <a:rPr lang="en-US" sz="1400" b="1" dirty="0" err="1"/>
              <a:t>სამუშაოს</a:t>
            </a:r>
            <a:r>
              <a:rPr lang="en-US" sz="1400" b="1" dirty="0"/>
              <a:t> </a:t>
            </a:r>
            <a:r>
              <a:rPr lang="en-US" sz="1400" b="1" dirty="0" err="1"/>
              <a:t>მაძიებელ</a:t>
            </a:r>
            <a:r>
              <a:rPr lang="en-US" sz="1400" b="1" dirty="0"/>
              <a:t> </a:t>
            </a:r>
            <a:r>
              <a:rPr lang="en-US" sz="1400" b="1" dirty="0" err="1"/>
              <a:t>პირთათვის</a:t>
            </a:r>
            <a:r>
              <a:rPr lang="en-US" sz="1400" b="1" dirty="0"/>
              <a:t> </a:t>
            </a:r>
            <a:r>
              <a:rPr lang="en-US" sz="1400" b="1" dirty="0" err="1"/>
              <a:t>პენსიის</a:t>
            </a:r>
            <a:r>
              <a:rPr lang="en-US" sz="1400" b="1" dirty="0"/>
              <a:t> (</a:t>
            </a:r>
            <a:r>
              <a:rPr lang="en-US" sz="1400" b="1" dirty="0" err="1"/>
              <a:t>შემწეობის</a:t>
            </a:r>
            <a:r>
              <a:rPr lang="en-US" sz="1400" b="1" dirty="0"/>
              <a:t>) </a:t>
            </a:r>
            <a:r>
              <a:rPr lang="en-US" sz="1400" b="1" dirty="0" err="1"/>
              <a:t>პრივილეგირებული</a:t>
            </a:r>
            <a:r>
              <a:rPr lang="en-US" sz="1400" b="1" dirty="0"/>
              <a:t> </a:t>
            </a:r>
            <a:r>
              <a:rPr lang="en-US" sz="1400" b="1" dirty="0" err="1"/>
              <a:t>პირობებით</a:t>
            </a:r>
            <a:r>
              <a:rPr lang="en-US" sz="1400" b="1" dirty="0"/>
              <a:t> </a:t>
            </a:r>
            <a:r>
              <a:rPr lang="en-US" sz="1400" b="1" dirty="0" err="1"/>
              <a:t>უზრუნველყოფა</a:t>
            </a:r>
            <a:r>
              <a:rPr lang="en-US" sz="1400" b="1" dirty="0"/>
              <a:t>; </a:t>
            </a:r>
            <a:r>
              <a:rPr lang="en-US" sz="1400" b="1" dirty="0" err="1"/>
              <a:t>პროფესიულ</a:t>
            </a:r>
            <a:r>
              <a:rPr lang="en-US" sz="1400" b="1" dirty="0"/>
              <a:t> </a:t>
            </a:r>
            <a:r>
              <a:rPr lang="en-US" sz="1400" b="1" dirty="0" err="1"/>
              <a:t>სწავლებაში</a:t>
            </a:r>
            <a:r>
              <a:rPr lang="en-US" sz="1400" b="1" dirty="0"/>
              <a:t> </a:t>
            </a:r>
            <a:r>
              <a:rPr lang="en-US" sz="1400" b="1" dirty="0" err="1"/>
              <a:t>ინვესტიციების</a:t>
            </a:r>
            <a:r>
              <a:rPr lang="en-US" sz="1400" b="1" dirty="0"/>
              <a:t> </a:t>
            </a:r>
            <a:r>
              <a:rPr lang="en-US" sz="1400" b="1" dirty="0" err="1"/>
              <a:t>ჩადების</a:t>
            </a:r>
            <a:r>
              <a:rPr lang="en-US" sz="1400" b="1" dirty="0"/>
              <a:t> </a:t>
            </a:r>
            <a:r>
              <a:rPr lang="en-US" sz="1400" b="1" dirty="0" err="1"/>
              <a:t>ხელშეწყობა</a:t>
            </a:r>
            <a:r>
              <a:rPr lang="en-US" sz="1400" b="1" dirty="0"/>
              <a:t>, </a:t>
            </a:r>
            <a:r>
              <a:rPr lang="en-US" sz="1400" b="1" dirty="0" err="1"/>
              <a:t>უმუშევრობის</a:t>
            </a:r>
            <a:r>
              <a:rPr lang="en-US" sz="1400" b="1" dirty="0"/>
              <a:t> </a:t>
            </a:r>
            <a:r>
              <a:rPr lang="en-US" sz="1400" b="1" dirty="0" err="1"/>
              <a:t>შემწეობის</a:t>
            </a:r>
            <a:r>
              <a:rPr lang="en-US" sz="1400" b="1" dirty="0"/>
              <a:t> </a:t>
            </a:r>
            <a:r>
              <a:rPr lang="en-US" sz="1400" b="1" dirty="0" err="1"/>
              <a:t>გაცემ</a:t>
            </a:r>
            <a:r>
              <a:rPr lang="ka-GE" sz="1400" b="1" dirty="0"/>
              <a:t>ა;</a:t>
            </a:r>
            <a:endParaRPr lang="ru-RU" sz="1400" b="1" dirty="0"/>
          </a:p>
          <a:p>
            <a:r>
              <a:rPr lang="ka-GE" sz="1400" b="1" dirty="0" smtClean="0"/>
              <a:t>10 </a:t>
            </a:r>
            <a:r>
              <a:rPr lang="en-US" sz="1400" b="1" dirty="0" err="1" smtClean="0"/>
              <a:t>დასაქმებულ</a:t>
            </a:r>
            <a:r>
              <a:rPr lang="en-US" sz="1400" b="1" dirty="0" smtClean="0"/>
              <a:t> </a:t>
            </a:r>
            <a:r>
              <a:rPr lang="en-US" sz="1400" b="1" dirty="0" err="1"/>
              <a:t>პირთა</a:t>
            </a:r>
            <a:r>
              <a:rPr lang="en-US" sz="1400" b="1" dirty="0"/>
              <a:t> </a:t>
            </a:r>
            <a:r>
              <a:rPr lang="en-US" sz="1400" b="1" dirty="0" err="1"/>
              <a:t>სოციალური</a:t>
            </a:r>
            <a:r>
              <a:rPr lang="en-US" sz="1400" b="1" dirty="0"/>
              <a:t> </a:t>
            </a:r>
            <a:r>
              <a:rPr lang="en-US" sz="1400" b="1" dirty="0" err="1"/>
              <a:t>უსაფრთხოების</a:t>
            </a:r>
            <a:r>
              <a:rPr lang="en-US" sz="1400" b="1" dirty="0"/>
              <a:t> </a:t>
            </a:r>
            <a:r>
              <a:rPr lang="en-US" sz="1400" b="1" dirty="0" err="1"/>
              <a:t>და</a:t>
            </a:r>
            <a:r>
              <a:rPr lang="en-US" sz="1400" b="1" dirty="0"/>
              <a:t> </a:t>
            </a:r>
            <a:r>
              <a:rPr lang="en-US" sz="1400" b="1" dirty="0" err="1"/>
              <a:t>სოციალური</a:t>
            </a:r>
            <a:r>
              <a:rPr lang="en-US" sz="1400" b="1" dirty="0"/>
              <a:t> </a:t>
            </a:r>
            <a:r>
              <a:rPr lang="en-US" sz="1400" b="1" dirty="0" err="1"/>
              <a:t>დაცვის</a:t>
            </a:r>
            <a:r>
              <a:rPr lang="en-US" sz="1400" b="1" dirty="0"/>
              <a:t> </a:t>
            </a:r>
            <a:r>
              <a:rPr lang="en-US" sz="1400" b="1" dirty="0" err="1"/>
              <a:t>უზრუნველყოფის</a:t>
            </a:r>
            <a:r>
              <a:rPr lang="en-US" sz="1400" b="1" dirty="0"/>
              <a:t> </a:t>
            </a:r>
            <a:r>
              <a:rPr lang="en-US" sz="1400" b="1" dirty="0" err="1"/>
              <a:t>ღონისძიებათა</a:t>
            </a:r>
            <a:r>
              <a:rPr lang="en-US" sz="1400" b="1" dirty="0"/>
              <a:t> </a:t>
            </a:r>
            <a:r>
              <a:rPr lang="en-US" sz="1400" b="1" dirty="0" err="1"/>
              <a:t>გაუმჯობესება</a:t>
            </a:r>
            <a:r>
              <a:rPr lang="ka-GE" sz="1400" b="1" dirty="0"/>
              <a:t>, ასევე </a:t>
            </a:r>
            <a:r>
              <a:rPr lang="en-US" sz="1400" b="1" dirty="0" err="1"/>
              <a:t>ჯანმრთელობის</a:t>
            </a:r>
            <a:r>
              <a:rPr lang="en-US" sz="1400" b="1" dirty="0"/>
              <a:t> </a:t>
            </a:r>
            <a:r>
              <a:rPr lang="en-US" sz="1400" b="1" dirty="0" err="1"/>
              <a:t>უზრუნველსაყოფად</a:t>
            </a:r>
            <a:r>
              <a:rPr lang="en-US" sz="1400" b="1" dirty="0"/>
              <a:t> </a:t>
            </a:r>
            <a:r>
              <a:rPr lang="en-US" sz="1400" b="1" dirty="0" err="1"/>
              <a:t>შრომითი</a:t>
            </a:r>
            <a:r>
              <a:rPr lang="en-US" sz="1400" b="1" dirty="0"/>
              <a:t> </a:t>
            </a:r>
            <a:r>
              <a:rPr lang="en-US" sz="1400" b="1" dirty="0" err="1"/>
              <a:t>პირობების</a:t>
            </a:r>
            <a:r>
              <a:rPr lang="en-US" sz="1400" b="1" dirty="0"/>
              <a:t> </a:t>
            </a:r>
            <a:r>
              <a:rPr lang="en-US" sz="1400" b="1" dirty="0" err="1"/>
              <a:t>გაუმჯობესებისთვის</a:t>
            </a:r>
            <a:r>
              <a:rPr lang="en-US" sz="1400" b="1" dirty="0"/>
              <a:t> </a:t>
            </a:r>
            <a:r>
              <a:rPr lang="en-US" sz="1400" b="1" dirty="0" err="1"/>
              <a:t>საჭირო</a:t>
            </a:r>
            <a:r>
              <a:rPr lang="en-US" sz="1400" b="1" dirty="0"/>
              <a:t> </a:t>
            </a:r>
            <a:r>
              <a:rPr lang="en-US" sz="1400" b="1" dirty="0" err="1"/>
              <a:t>ღონისძიებათა</a:t>
            </a:r>
            <a:r>
              <a:rPr lang="en-US" sz="1400" b="1" dirty="0"/>
              <a:t> </a:t>
            </a:r>
            <a:r>
              <a:rPr lang="en-US" sz="1400" b="1" dirty="0" err="1"/>
              <a:t>გატარება</a:t>
            </a:r>
            <a:r>
              <a:rPr lang="en-US" sz="1400" b="1" dirty="0"/>
              <a:t>;</a:t>
            </a:r>
            <a:endParaRPr lang="ru-RU" sz="1400" b="1" dirty="0"/>
          </a:p>
          <a:p>
            <a:r>
              <a:rPr lang="ka-GE" sz="1400" b="1" dirty="0" smtClean="0"/>
              <a:t>11 </a:t>
            </a:r>
            <a:r>
              <a:rPr lang="en-US" sz="1400" b="1" dirty="0" err="1" smtClean="0"/>
              <a:t>შრომის</a:t>
            </a:r>
            <a:r>
              <a:rPr lang="en-US" sz="1400" b="1" dirty="0" smtClean="0"/>
              <a:t> </a:t>
            </a:r>
            <a:r>
              <a:rPr lang="en-US" sz="1400" b="1" dirty="0" err="1"/>
              <a:t>ბაზრის</a:t>
            </a:r>
            <a:r>
              <a:rPr lang="en-US" sz="1400" b="1" dirty="0"/>
              <a:t> </a:t>
            </a:r>
            <a:r>
              <a:rPr lang="en-US" sz="1400" b="1" dirty="0" err="1"/>
              <a:t>რეგულირების</a:t>
            </a:r>
            <a:r>
              <a:rPr lang="en-US" sz="1400" b="1" dirty="0"/>
              <a:t> </a:t>
            </a:r>
            <a:r>
              <a:rPr lang="en-US" sz="1400" b="1" dirty="0" err="1"/>
              <a:t>პოლიტიკის</a:t>
            </a:r>
            <a:r>
              <a:rPr lang="en-US" sz="1400" b="1" dirty="0"/>
              <a:t> </a:t>
            </a:r>
            <a:r>
              <a:rPr lang="en-US" sz="1400" b="1" dirty="0" err="1"/>
              <a:t>დახვეწა</a:t>
            </a:r>
            <a:r>
              <a:rPr lang="en-US" sz="1400" b="1" dirty="0"/>
              <a:t> </a:t>
            </a:r>
            <a:r>
              <a:rPr lang="en-US" sz="1400" b="1" dirty="0" err="1"/>
              <a:t>არსებული</a:t>
            </a:r>
            <a:r>
              <a:rPr lang="en-US" sz="1400" b="1" dirty="0"/>
              <a:t> </a:t>
            </a:r>
            <a:r>
              <a:rPr lang="en-US" sz="1400" b="1" dirty="0" err="1"/>
              <a:t>პოლიტიკური</a:t>
            </a:r>
            <a:r>
              <a:rPr lang="en-US" sz="1400" b="1" dirty="0"/>
              <a:t> </a:t>
            </a:r>
            <a:r>
              <a:rPr lang="en-US" sz="1400" b="1" dirty="0" err="1"/>
              <a:t>ინსტრუმენტების</a:t>
            </a:r>
            <a:r>
              <a:rPr lang="en-US" sz="1400" b="1" dirty="0"/>
              <a:t> </a:t>
            </a:r>
            <a:r>
              <a:rPr lang="en-US" sz="1400" b="1" dirty="0" err="1"/>
              <a:t>მუდმივი</a:t>
            </a:r>
            <a:r>
              <a:rPr lang="en-US" sz="1400" b="1" dirty="0"/>
              <a:t> </a:t>
            </a:r>
            <a:r>
              <a:rPr lang="en-US" sz="1400" b="1" dirty="0" err="1"/>
              <a:t>შეფასების</a:t>
            </a:r>
            <a:r>
              <a:rPr lang="en-US" sz="1400" b="1" dirty="0"/>
              <a:t> </a:t>
            </a:r>
            <a:r>
              <a:rPr lang="en-US" sz="1400" b="1" dirty="0" err="1"/>
              <a:t>გზით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219871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276206"/>
            <a:ext cx="8856984" cy="563231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ka-GE" sz="2000" b="1" dirty="0"/>
              <a:t>თემის </a:t>
            </a:r>
            <a:r>
              <a:rPr lang="ka-GE" sz="2000" b="1" dirty="0" smtClean="0"/>
              <a:t>აქტუალობა</a:t>
            </a:r>
            <a:endParaRPr lang="en-US" sz="2000" b="1" dirty="0" smtClean="0"/>
          </a:p>
          <a:p>
            <a:endParaRPr lang="en-US" sz="2000" b="1" dirty="0"/>
          </a:p>
          <a:p>
            <a:endParaRPr lang="ru-RU" sz="2000" dirty="0"/>
          </a:p>
          <a:p>
            <a:r>
              <a:rPr lang="ka-GE" sz="2000" dirty="0"/>
              <a:t> </a:t>
            </a:r>
            <a:r>
              <a:rPr lang="en-US" sz="2000" dirty="0" err="1"/>
              <a:t>დღესდღეობით</a:t>
            </a:r>
            <a:r>
              <a:rPr lang="en-US" sz="2000" dirty="0"/>
              <a:t> </a:t>
            </a:r>
            <a:r>
              <a:rPr lang="en-US" sz="2000" dirty="0" err="1"/>
              <a:t>საქართველოში</a:t>
            </a:r>
            <a:r>
              <a:rPr lang="en-US" sz="2000" dirty="0"/>
              <a:t> </a:t>
            </a:r>
            <a:r>
              <a:rPr lang="en-US" sz="2000" dirty="0" err="1"/>
              <a:t>არსებული</a:t>
            </a:r>
            <a:r>
              <a:rPr lang="en-US" sz="2000" dirty="0"/>
              <a:t> </a:t>
            </a:r>
            <a:r>
              <a:rPr lang="en-US" sz="2000" dirty="0" err="1"/>
              <a:t>ეკონომიკური</a:t>
            </a:r>
            <a:r>
              <a:rPr lang="en-US" sz="2000" dirty="0"/>
              <a:t> </a:t>
            </a:r>
            <a:r>
              <a:rPr lang="en-US" sz="2000" dirty="0" err="1"/>
              <a:t>მდგომარეობა</a:t>
            </a:r>
            <a:r>
              <a:rPr lang="en-US" sz="2000" dirty="0"/>
              <a:t> </a:t>
            </a:r>
            <a:r>
              <a:rPr lang="en-US" sz="2000" dirty="0" err="1"/>
              <a:t>არცთუ</a:t>
            </a:r>
            <a:r>
              <a:rPr lang="en-US" sz="2000" dirty="0"/>
              <a:t> </a:t>
            </a:r>
            <a:r>
              <a:rPr lang="en-US" sz="2000" dirty="0" err="1"/>
              <a:t>ისე</a:t>
            </a:r>
            <a:r>
              <a:rPr lang="en-US" sz="2000" dirty="0"/>
              <a:t> </a:t>
            </a:r>
            <a:r>
              <a:rPr lang="en-US" sz="2000" dirty="0" err="1"/>
              <a:t>სახარბიელოა</a:t>
            </a:r>
            <a:r>
              <a:rPr lang="en-US" sz="2000" dirty="0"/>
              <a:t>. </a:t>
            </a:r>
            <a:r>
              <a:rPr lang="en-US" sz="2000" dirty="0" err="1"/>
              <a:t>არსებობს</a:t>
            </a:r>
            <a:r>
              <a:rPr lang="en-US" sz="2000" dirty="0"/>
              <a:t> </a:t>
            </a:r>
            <a:r>
              <a:rPr lang="en-US" sz="2000" dirty="0" err="1"/>
              <a:t>უამრავი</a:t>
            </a:r>
            <a:r>
              <a:rPr lang="en-US" sz="2000" dirty="0"/>
              <a:t> </a:t>
            </a:r>
            <a:r>
              <a:rPr lang="en-US" sz="2000" dirty="0" err="1"/>
              <a:t>პრობლემა</a:t>
            </a:r>
            <a:r>
              <a:rPr lang="en-US" sz="2000" dirty="0"/>
              <a:t> </a:t>
            </a:r>
            <a:r>
              <a:rPr lang="en-US" sz="2000" dirty="0" err="1"/>
              <a:t>რომლებთან</a:t>
            </a:r>
            <a:r>
              <a:rPr lang="en-US" sz="2000" dirty="0"/>
              <a:t> </a:t>
            </a:r>
            <a:r>
              <a:rPr lang="en-US" sz="2000" dirty="0" err="1"/>
              <a:t>გამკლავება</a:t>
            </a:r>
            <a:r>
              <a:rPr lang="en-US" sz="2000" dirty="0"/>
              <a:t> </a:t>
            </a:r>
            <a:r>
              <a:rPr lang="en-US" sz="2000" dirty="0" err="1"/>
              <a:t>სახელმწიფოს</a:t>
            </a:r>
            <a:r>
              <a:rPr lang="en-US" sz="2000" dirty="0"/>
              <a:t> </a:t>
            </a:r>
            <a:r>
              <a:rPr lang="en-US" sz="2000" dirty="0" err="1"/>
              <a:t>უჭირს</a:t>
            </a:r>
            <a:r>
              <a:rPr lang="en-US" sz="2000" dirty="0"/>
              <a:t>.  </a:t>
            </a:r>
            <a:r>
              <a:rPr lang="en-US" sz="2000" dirty="0" err="1"/>
              <a:t>საქართველოში</a:t>
            </a:r>
            <a:r>
              <a:rPr lang="en-US" sz="2000" dirty="0"/>
              <a:t> </a:t>
            </a:r>
            <a:r>
              <a:rPr lang="en-US" sz="2000" dirty="0" err="1"/>
              <a:t>შრომის</a:t>
            </a:r>
            <a:r>
              <a:rPr lang="en-US" sz="2000" dirty="0"/>
              <a:t> </a:t>
            </a:r>
            <a:r>
              <a:rPr lang="en-US" sz="2000" dirty="0" err="1"/>
              <a:t>ბაზრის</a:t>
            </a:r>
            <a:r>
              <a:rPr lang="en-US" sz="2000" dirty="0"/>
              <a:t> </a:t>
            </a:r>
            <a:r>
              <a:rPr lang="en-US" sz="2000" dirty="0" err="1"/>
              <a:t>წინაშე</a:t>
            </a:r>
            <a:r>
              <a:rPr lang="en-US" sz="2000" dirty="0"/>
              <a:t> </a:t>
            </a:r>
            <a:r>
              <a:rPr lang="en-US" sz="2000" dirty="0" err="1"/>
              <a:t>არსებულ</a:t>
            </a:r>
            <a:r>
              <a:rPr lang="en-US" sz="2000" dirty="0"/>
              <a:t> </a:t>
            </a:r>
            <a:r>
              <a:rPr lang="en-US" sz="2000" dirty="0" err="1"/>
              <a:t>მთავარ</a:t>
            </a:r>
            <a:r>
              <a:rPr lang="en-US" sz="2000" dirty="0"/>
              <a:t> </a:t>
            </a:r>
            <a:r>
              <a:rPr lang="en-US" sz="2000" dirty="0" err="1"/>
              <a:t>გამოწვევებს</a:t>
            </a:r>
            <a:r>
              <a:rPr lang="en-US" sz="2000" dirty="0"/>
              <a:t> </a:t>
            </a:r>
            <a:r>
              <a:rPr lang="en-US" sz="2000" dirty="0" err="1"/>
              <a:t>წარმოადგენს</a:t>
            </a:r>
            <a:r>
              <a:rPr lang="en-US" sz="2000" dirty="0"/>
              <a:t>: </a:t>
            </a:r>
            <a:endParaRPr lang="ru-RU" sz="2000" dirty="0"/>
          </a:p>
          <a:p>
            <a:r>
              <a:rPr lang="ka-GE" sz="2000" b="1" dirty="0"/>
              <a:t>- </a:t>
            </a:r>
            <a:r>
              <a:rPr lang="en-US" sz="2000" b="1" dirty="0" err="1"/>
              <a:t>უმუშევრობის</a:t>
            </a:r>
            <a:r>
              <a:rPr lang="en-US" sz="2000" b="1" dirty="0"/>
              <a:t> </a:t>
            </a:r>
            <a:r>
              <a:rPr lang="en-US" sz="2000" b="1" dirty="0" err="1"/>
              <a:t>მაღალი</a:t>
            </a:r>
            <a:r>
              <a:rPr lang="en-US" sz="2000" b="1" dirty="0"/>
              <a:t> </a:t>
            </a:r>
            <a:r>
              <a:rPr lang="en-US" sz="2000" b="1" dirty="0" err="1"/>
              <a:t>მაჩვენებელი</a:t>
            </a:r>
            <a:r>
              <a:rPr lang="en-US" sz="2000" b="1" dirty="0"/>
              <a:t>, </a:t>
            </a:r>
            <a:endParaRPr lang="ru-RU" sz="2000" dirty="0"/>
          </a:p>
          <a:p>
            <a:r>
              <a:rPr lang="ka-GE" sz="2000" b="1" dirty="0"/>
              <a:t>- </a:t>
            </a:r>
            <a:r>
              <a:rPr lang="en-US" sz="2000" b="1" dirty="0" err="1"/>
              <a:t>თვითდასაქმებულების</a:t>
            </a:r>
            <a:r>
              <a:rPr lang="en-US" sz="2000" b="1" dirty="0"/>
              <a:t> </a:t>
            </a:r>
            <a:r>
              <a:rPr lang="en-US" sz="2000" b="1" dirty="0" err="1"/>
              <a:t>დაბალი</a:t>
            </a:r>
            <a:r>
              <a:rPr lang="en-US" sz="2000" b="1" dirty="0"/>
              <a:t> </a:t>
            </a:r>
            <a:r>
              <a:rPr lang="en-US" sz="2000" b="1" dirty="0" err="1"/>
              <a:t>პროდუქტიულობა</a:t>
            </a:r>
            <a:r>
              <a:rPr lang="en-US" sz="2000" b="1" dirty="0"/>
              <a:t>; </a:t>
            </a:r>
            <a:endParaRPr lang="ru-RU" sz="2000" dirty="0"/>
          </a:p>
          <a:p>
            <a:r>
              <a:rPr lang="ka-GE" sz="2000" b="1" dirty="0"/>
              <a:t>- </a:t>
            </a:r>
            <a:r>
              <a:rPr lang="en-US" sz="2000" b="1" dirty="0" err="1"/>
              <a:t>უმაღლესდამთავრებულთა</a:t>
            </a:r>
            <a:r>
              <a:rPr lang="en-US" sz="2000" b="1" dirty="0"/>
              <a:t> </a:t>
            </a:r>
            <a:r>
              <a:rPr lang="en-US" sz="2000" b="1" dirty="0" err="1"/>
              <a:t>უმუშევრობის</a:t>
            </a:r>
            <a:r>
              <a:rPr lang="en-US" sz="2000" b="1" dirty="0"/>
              <a:t> </a:t>
            </a:r>
            <a:r>
              <a:rPr lang="en-US" sz="2000" b="1" dirty="0" err="1"/>
              <a:t>მაღალი</a:t>
            </a:r>
            <a:r>
              <a:rPr lang="en-US" sz="2000" b="1" dirty="0"/>
              <a:t> </a:t>
            </a:r>
            <a:r>
              <a:rPr lang="en-US" sz="2000" b="1" dirty="0" err="1"/>
              <a:t>მაჩვენებელი</a:t>
            </a:r>
            <a:r>
              <a:rPr lang="en-US" sz="2000" b="1" dirty="0"/>
              <a:t>; </a:t>
            </a:r>
            <a:endParaRPr lang="ru-RU" sz="2000" dirty="0"/>
          </a:p>
          <a:p>
            <a:r>
              <a:rPr lang="ka-GE" sz="2000" b="1" dirty="0"/>
              <a:t>- </a:t>
            </a:r>
            <a:r>
              <a:rPr lang="en-US" sz="2000" b="1" dirty="0" err="1"/>
              <a:t>სამუშაო</a:t>
            </a:r>
            <a:r>
              <a:rPr lang="en-US" sz="2000" b="1" dirty="0"/>
              <a:t> </a:t>
            </a:r>
            <a:r>
              <a:rPr lang="en-US" sz="2000" b="1" dirty="0" err="1"/>
              <a:t>ძალას</a:t>
            </a:r>
            <a:r>
              <a:rPr lang="en-US" sz="2000" b="1" dirty="0"/>
              <a:t> </a:t>
            </a:r>
            <a:r>
              <a:rPr lang="en-US" sz="2000" b="1" dirty="0" err="1"/>
              <a:t>არ</a:t>
            </a:r>
            <a:r>
              <a:rPr lang="en-US" sz="2000" b="1" dirty="0"/>
              <a:t> </a:t>
            </a:r>
            <a:r>
              <a:rPr lang="en-US" sz="2000" b="1" dirty="0" err="1"/>
              <a:t>გააჩნია</a:t>
            </a:r>
            <a:r>
              <a:rPr lang="en-US" sz="2000" b="1" dirty="0"/>
              <a:t> </a:t>
            </a:r>
            <a:r>
              <a:rPr lang="en-US" sz="2000" b="1" dirty="0" err="1"/>
              <a:t>შრომის</a:t>
            </a:r>
            <a:r>
              <a:rPr lang="en-US" sz="2000" b="1" dirty="0"/>
              <a:t> </a:t>
            </a:r>
            <a:r>
              <a:rPr lang="en-US" sz="2000" b="1" dirty="0" err="1"/>
              <a:t>ბაზრის</a:t>
            </a:r>
            <a:r>
              <a:rPr lang="en-US" sz="2000" b="1" dirty="0"/>
              <a:t> </a:t>
            </a:r>
            <a:r>
              <a:rPr lang="en-US" sz="2000" b="1" dirty="0" err="1"/>
              <a:t>მიერ</a:t>
            </a:r>
            <a:r>
              <a:rPr lang="en-US" sz="2000" b="1" dirty="0"/>
              <a:t> </a:t>
            </a:r>
            <a:r>
              <a:rPr lang="en-US" sz="2000" b="1" dirty="0" err="1"/>
              <a:t>მოთხოვნილი</a:t>
            </a:r>
            <a:r>
              <a:rPr lang="en-US" sz="2000" b="1" dirty="0"/>
              <a:t> </a:t>
            </a:r>
            <a:r>
              <a:rPr lang="en-US" sz="2000" b="1" dirty="0" err="1"/>
              <a:t>უნარები</a:t>
            </a:r>
            <a:r>
              <a:rPr lang="en-US" sz="2000" b="1" dirty="0"/>
              <a:t>; </a:t>
            </a:r>
            <a:endParaRPr lang="ru-RU" sz="2000" dirty="0"/>
          </a:p>
          <a:p>
            <a:r>
              <a:rPr lang="ka-GE" sz="2000" b="1" dirty="0"/>
              <a:t>- </a:t>
            </a:r>
            <a:r>
              <a:rPr lang="en-US" sz="2000" b="1" dirty="0" err="1"/>
              <a:t>ქალების</a:t>
            </a:r>
            <a:r>
              <a:rPr lang="en-US" sz="2000" b="1" dirty="0"/>
              <a:t> </a:t>
            </a:r>
            <a:r>
              <a:rPr lang="en-US" sz="2000" b="1" dirty="0" err="1"/>
              <a:t>უმუშევრობის</a:t>
            </a:r>
            <a:r>
              <a:rPr lang="en-US" sz="2000" b="1" dirty="0"/>
              <a:t> </a:t>
            </a:r>
            <a:r>
              <a:rPr lang="en-US" sz="2000" b="1" dirty="0" err="1"/>
              <a:t>დონე</a:t>
            </a:r>
            <a:r>
              <a:rPr lang="en-US" sz="2000" b="1" dirty="0"/>
              <a:t> </a:t>
            </a:r>
            <a:r>
              <a:rPr lang="en-US" sz="2000" b="1" dirty="0" err="1"/>
              <a:t>საგრძნობლად</a:t>
            </a:r>
            <a:r>
              <a:rPr lang="en-US" sz="2000" b="1" dirty="0"/>
              <a:t> </a:t>
            </a:r>
            <a:r>
              <a:rPr lang="en-US" sz="2000" b="1" dirty="0" err="1"/>
              <a:t>დაბალია</a:t>
            </a:r>
            <a:r>
              <a:rPr lang="en-US" sz="2000" b="1" dirty="0"/>
              <a:t> </a:t>
            </a:r>
            <a:r>
              <a:rPr lang="en-US" sz="2000" b="1" dirty="0" err="1"/>
              <a:t>მამაკაცების</a:t>
            </a:r>
            <a:r>
              <a:rPr lang="en-US" sz="2000" b="1" dirty="0"/>
              <a:t> </a:t>
            </a:r>
            <a:r>
              <a:rPr lang="en-US" sz="2000" b="1" dirty="0" err="1"/>
              <a:t>უმუშევრობის</a:t>
            </a:r>
            <a:r>
              <a:rPr lang="en-US" sz="2000" b="1" dirty="0"/>
              <a:t> </a:t>
            </a:r>
            <a:r>
              <a:rPr lang="en-US" sz="2000" b="1" dirty="0" err="1"/>
              <a:t>დონესთან</a:t>
            </a:r>
            <a:r>
              <a:rPr lang="en-US" sz="2000" b="1" dirty="0"/>
              <a:t> </a:t>
            </a:r>
            <a:r>
              <a:rPr lang="en-US" sz="2000" b="1" dirty="0" err="1"/>
              <a:t>შედარებით</a:t>
            </a:r>
            <a:r>
              <a:rPr lang="en-US" sz="2000" b="1" dirty="0"/>
              <a:t>; </a:t>
            </a:r>
            <a:endParaRPr lang="ru-RU" sz="2000" dirty="0"/>
          </a:p>
          <a:p>
            <a:r>
              <a:rPr lang="ka-GE" sz="2000" b="1" dirty="0"/>
              <a:t>- </a:t>
            </a:r>
            <a:r>
              <a:rPr lang="en-US" sz="2000" b="1" dirty="0" err="1"/>
              <a:t>დასაქმების</a:t>
            </a:r>
            <a:r>
              <a:rPr lang="en-US" sz="2000" b="1" dirty="0"/>
              <a:t> </a:t>
            </a:r>
            <a:r>
              <a:rPr lang="en-US" sz="2000" b="1" dirty="0" err="1"/>
              <a:t>მოთხოვნასა</a:t>
            </a:r>
            <a:r>
              <a:rPr lang="en-US" sz="2000" b="1" dirty="0"/>
              <a:t> </a:t>
            </a:r>
            <a:r>
              <a:rPr lang="en-US" sz="2000" b="1" dirty="0" err="1"/>
              <a:t>და</a:t>
            </a:r>
            <a:r>
              <a:rPr lang="en-US" sz="2000" b="1" dirty="0"/>
              <a:t> </a:t>
            </a:r>
            <a:r>
              <a:rPr lang="en-US" sz="2000" b="1" dirty="0" err="1"/>
              <a:t>მიწოდებას</a:t>
            </a:r>
            <a:r>
              <a:rPr lang="en-US" sz="2000" b="1" dirty="0"/>
              <a:t> </a:t>
            </a:r>
            <a:r>
              <a:rPr lang="en-US" sz="2000" b="1" dirty="0" err="1"/>
              <a:t>შორის</a:t>
            </a:r>
            <a:r>
              <a:rPr lang="en-US" sz="2000" b="1" dirty="0"/>
              <a:t> </a:t>
            </a:r>
            <a:r>
              <a:rPr lang="en-US" sz="2000" b="1" dirty="0" err="1"/>
              <a:t>არის</a:t>
            </a:r>
            <a:r>
              <a:rPr lang="en-US" sz="2000" b="1" dirty="0"/>
              <a:t> </a:t>
            </a:r>
            <a:r>
              <a:rPr lang="en-US" sz="2000" b="1" dirty="0" err="1"/>
              <a:t>დისბალანსი</a:t>
            </a:r>
            <a:r>
              <a:rPr lang="en-US" sz="2000" b="1" dirty="0"/>
              <a:t>; </a:t>
            </a:r>
            <a:endParaRPr lang="ru-RU" sz="2000" dirty="0"/>
          </a:p>
          <a:p>
            <a:r>
              <a:rPr lang="ka-GE" sz="2000" dirty="0"/>
              <a:t>ა</a:t>
            </a:r>
            <a:r>
              <a:rPr lang="en-US" sz="2000" dirty="0"/>
              <a:t>ღ</a:t>
            </a:r>
            <a:r>
              <a:rPr lang="ka-GE" sz="2000" dirty="0"/>
              <a:t>ნიშნული პრობლემები მეტად მნიშვნელოვანია, ერთმანეთთან მჭიდროდ არის დაკავშირებული </a:t>
            </a:r>
            <a:r>
              <a:rPr lang="en-US" sz="2000" dirty="0" err="1"/>
              <a:t>და</a:t>
            </a:r>
            <a:r>
              <a:rPr lang="en-US" sz="2000" dirty="0"/>
              <a:t> </a:t>
            </a:r>
            <a:r>
              <a:rPr lang="ka-GE" sz="2000" dirty="0"/>
              <a:t>სხვადასხვა კუთხით განიხილება, მათგან გამოვყოფთ მეტად აქტუალურ საკითხს, როგორიცაა: სამუშაო ძალის განათლებისზეგავლენა შრომის ბაზარზე.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30878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 smtClean="0"/>
              <a:t>მადლობა ყურადღბისთვის!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36744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3526" y="552547"/>
            <a:ext cx="891141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დასაქმებისა და უმუშევრობის დონე საქართველოში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</a:t>
            </a:r>
            <a:r>
              <a:rPr kumimoji="0" lang="ka-GE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ცხრილი 1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სურათი 1" descr="https://scontent.xx.fbcdn.net/v/t1.15752-9/61913177_312124249676866_2532845495529766912_n.png?_nc_cat=102&amp;_nc_ad=z-m&amp;_nc_cid=0&amp;_nc_zor=9&amp;_nc_ht=scontent.xx&amp;oh=03725f62442f77fb560866b35f289cba&amp;oe=5D55C0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2" y="1484784"/>
            <a:ext cx="912477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57042" y="4937328"/>
            <a:ext cx="65433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ka-GE" altLang="ru-RU" sz="2000" dirty="0" smtClean="0">
                <a:solidFill>
                  <a:srgbClr val="666868"/>
                </a:solidFill>
                <a:latin typeface="Arial" pitchFamily="34" charset="0"/>
                <a:ea typeface="Sylfaen" pitchFamily="18" charset="0"/>
                <a:cs typeface="Sylfaen" pitchFamily="18" charset="0"/>
              </a:rPr>
              <a:t>წყარო</a:t>
            </a:r>
            <a:r>
              <a:rPr lang="ka-GE" altLang="ru-RU" sz="1400" dirty="0" smtClean="0">
                <a:solidFill>
                  <a:srgbClr val="666868"/>
                </a:solidFill>
                <a:latin typeface="Arial" pitchFamily="34" charset="0"/>
                <a:ea typeface="Sylfaen" pitchFamily="18" charset="0"/>
                <a:cs typeface="Sylfaen" pitchFamily="18" charset="0"/>
              </a:rPr>
              <a:t>:</a:t>
            </a:r>
            <a:r>
              <a:rPr lang="en-US" altLang="ru-RU" sz="1400" dirty="0" smtClean="0">
                <a:solidFill>
                  <a:srgbClr val="666868"/>
                </a:solidFill>
                <a:latin typeface="Arial" pitchFamily="34" charset="0"/>
                <a:ea typeface="Sylfaen" pitchFamily="18" charset="0"/>
                <a:cs typeface="Sylfaen" pitchFamily="18" charset="0"/>
              </a:rPr>
              <a:t> </a:t>
            </a:r>
            <a:r>
              <a:rPr lang="ka-GE" altLang="ru-RU" sz="1400" dirty="0" smtClean="0">
                <a:solidFill>
                  <a:srgbClr val="0000FF"/>
                </a:solidFill>
                <a:latin typeface="Arial" pitchFamily="34" charset="0"/>
                <a:ea typeface="Sylfaen" pitchFamily="18" charset="0"/>
                <a:cs typeface="Sylfaen" pitchFamily="18" charset="0"/>
                <a:hlinkClick r:id="rId3"/>
              </a:rPr>
              <a:t>http</a:t>
            </a:r>
            <a:r>
              <a:rPr lang="ka-GE" altLang="ru-RU" sz="1400" dirty="0">
                <a:solidFill>
                  <a:srgbClr val="0000FF"/>
                </a:solidFill>
                <a:latin typeface="Arial" pitchFamily="34" charset="0"/>
                <a:ea typeface="Sylfaen" pitchFamily="18" charset="0"/>
                <a:cs typeface="Sylfaen" pitchFamily="18" charset="0"/>
                <a:hlinkClick r:id="rId3"/>
              </a:rPr>
              <a:t>://www.geostat.ge/?action=page&amp;p_id=145&amp;lang=geo</a:t>
            </a:r>
            <a:endParaRPr lang="ru-RU" altLang="ru-RU" sz="6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58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b="1" dirty="0" smtClean="0"/>
              <a:t>განათლების </a:t>
            </a:r>
            <a:r>
              <a:rPr lang="ka-GE" b="1" dirty="0"/>
              <a:t>დონე საქართველოში</a:t>
            </a:r>
            <a:endParaRPr lang="ru-RU" dirty="0"/>
          </a:p>
          <a:p>
            <a:pPr algn="ctr"/>
            <a:r>
              <a:rPr lang="ka-GE" dirty="0"/>
              <a:t> </a:t>
            </a:r>
            <a:endParaRPr lang="ru-RU" dirty="0"/>
          </a:p>
          <a:p>
            <a:pPr algn="ctr"/>
            <a:r>
              <a:rPr lang="ka-GE" b="1" dirty="0"/>
              <a:t>ცხრილი 2</a:t>
            </a:r>
            <a:endParaRPr lang="ru-RU" dirty="0"/>
          </a:p>
        </p:txBody>
      </p:sp>
      <p:pic>
        <p:nvPicPr>
          <p:cNvPr id="3" name="სურათი 2" descr="https://scontent.xx.fbcdn.net/v/t1.15752-9/62192625_370474790487148_401985385304948736_n.png?_nc_cat=107&amp;_nc_ad=z-m&amp;_nc_cid=0&amp;_nc_zor=9&amp;_nc_ht=scontent.xx&amp;oh=79f11c4f7e1047b7b88b6bc80dbd302c&amp;oe=5D562A4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38" y="1484784"/>
            <a:ext cx="7347972" cy="35833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105976" y="5229200"/>
            <a:ext cx="7356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/>
              <a:t>წყარო: </a:t>
            </a:r>
            <a:r>
              <a:rPr lang="ka-GE" u="sng" dirty="0">
                <a:hlinkClick r:id="rId3"/>
              </a:rPr>
              <a:t>http://www.geostat.ge/?action=page&amp;p_id=205&amp;lang=geo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171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8327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a-GE" b="1" dirty="0" smtClean="0"/>
              <a:t>უმუშევრობის </a:t>
            </a:r>
            <a:r>
              <a:rPr lang="ka-GE" b="1" dirty="0"/>
              <a:t>დონე ასაკობრივ ჭრილში</a:t>
            </a:r>
            <a:endParaRPr lang="ru-RU" dirty="0"/>
          </a:p>
          <a:p>
            <a:pPr algn="ctr"/>
            <a:r>
              <a:rPr lang="ka-GE" dirty="0"/>
              <a:t>                                                                                                                                                    დიაგრამა</a:t>
            </a:r>
            <a:r>
              <a:rPr lang="en-US" dirty="0"/>
              <a:t>  1</a:t>
            </a:r>
            <a:endParaRPr lang="ru-RU" dirty="0"/>
          </a:p>
        </p:txBody>
      </p:sp>
      <p:pic>
        <p:nvPicPr>
          <p:cNvPr id="3" name="სურათი 5" descr="https://scontent.xx.fbcdn.net/v/t1.15752-0/p280x280/62055312_718075088636178_5467812406568681472_n.png?_nc_cat=109&amp;_nc_ad=z-m&amp;_nc_cid=0&amp;_nc_zor=9&amp;_nc_ht=scontent.xx&amp;oh=fde58cc1b844dcf2631e008be666286e&amp;oe=5D8D199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533198" cy="34981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259632" y="5013176"/>
            <a:ext cx="7389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ka-GE" dirty="0"/>
              <a:t>წყარო: </a:t>
            </a:r>
            <a:r>
              <a:rPr lang="ka-GE" u="sng" dirty="0">
                <a:hlinkClick r:id="rId3"/>
              </a:rPr>
              <a:t>http://www.geostat.ge/?action=page&amp;p_id=145&amp;lang=geo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2928" y="5517232"/>
            <a:ext cx="9036496" cy="120032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ka-GE" dirty="0"/>
              <a:t>გამოკვეთილია </a:t>
            </a:r>
            <a:r>
              <a:rPr lang="en-US" dirty="0" err="1"/>
              <a:t>უმაღლეს</a:t>
            </a:r>
            <a:r>
              <a:rPr lang="en-US" dirty="0"/>
              <a:t> </a:t>
            </a:r>
            <a:r>
              <a:rPr lang="en-US" dirty="0" err="1"/>
              <a:t>სასწავლებლებში</a:t>
            </a:r>
            <a:r>
              <a:rPr lang="en-US" dirty="0"/>
              <a:t> </a:t>
            </a:r>
            <a:r>
              <a:rPr lang="en-US" dirty="0" err="1"/>
              <a:t>სტუდენტთა</a:t>
            </a:r>
            <a:r>
              <a:rPr lang="en-US" dirty="0"/>
              <a:t> </a:t>
            </a:r>
            <a:r>
              <a:rPr lang="en-US" dirty="0" err="1"/>
              <a:t>რიცხოვნობის</a:t>
            </a:r>
            <a:r>
              <a:rPr lang="en-US" dirty="0"/>
              <a:t> </a:t>
            </a:r>
            <a:r>
              <a:rPr lang="en-US" dirty="0" err="1"/>
              <a:t>ზრდა</a:t>
            </a:r>
            <a:r>
              <a:rPr lang="en-US" dirty="0"/>
              <a:t>, </a:t>
            </a:r>
            <a:r>
              <a:rPr lang="en-US" dirty="0" err="1"/>
              <a:t>მაშინ</a:t>
            </a:r>
            <a:r>
              <a:rPr lang="en-US" dirty="0"/>
              <a:t>, </a:t>
            </a:r>
            <a:r>
              <a:rPr lang="en-US" dirty="0" err="1"/>
              <a:t>როცა</a:t>
            </a:r>
            <a:r>
              <a:rPr lang="en-US" dirty="0"/>
              <a:t> </a:t>
            </a:r>
            <a:r>
              <a:rPr lang="en-US" dirty="0" err="1"/>
              <a:t>ზოგადსაგანმანათლებლო</a:t>
            </a:r>
            <a:r>
              <a:rPr lang="en-US" dirty="0"/>
              <a:t> </a:t>
            </a:r>
            <a:r>
              <a:rPr lang="en-US" dirty="0" err="1"/>
              <a:t>დაწესებულებებში</a:t>
            </a:r>
            <a:r>
              <a:rPr lang="en-US" dirty="0"/>
              <a:t> </a:t>
            </a:r>
            <a:r>
              <a:rPr lang="en-US" dirty="0" err="1"/>
              <a:t>მოსწავლეთა</a:t>
            </a:r>
            <a:r>
              <a:rPr lang="en-US" dirty="0"/>
              <a:t> </a:t>
            </a:r>
            <a:r>
              <a:rPr lang="en-US" dirty="0" err="1"/>
              <a:t>რაოდენობა</a:t>
            </a:r>
            <a:r>
              <a:rPr lang="en-US" dirty="0"/>
              <a:t> </a:t>
            </a:r>
            <a:r>
              <a:rPr lang="en-US" dirty="0" err="1"/>
              <a:t>უცვლელია</a:t>
            </a:r>
            <a:r>
              <a:rPr lang="en-US" dirty="0"/>
              <a:t>, </a:t>
            </a:r>
            <a:r>
              <a:rPr lang="en-US" dirty="0" err="1"/>
              <a:t>მაგრამ</a:t>
            </a:r>
            <a:r>
              <a:rPr lang="en-US" dirty="0"/>
              <a:t> </a:t>
            </a:r>
            <a:r>
              <a:rPr lang="en-US" dirty="0" err="1"/>
              <a:t>უმუშევრობის</a:t>
            </a:r>
            <a:r>
              <a:rPr lang="en-US" dirty="0"/>
              <a:t> </a:t>
            </a:r>
            <a:r>
              <a:rPr lang="en-US" dirty="0" err="1"/>
              <a:t>მაღალი</a:t>
            </a:r>
            <a:r>
              <a:rPr lang="en-US" dirty="0"/>
              <a:t> </a:t>
            </a:r>
            <a:r>
              <a:rPr lang="en-US" dirty="0" err="1"/>
              <a:t>მაჩვენებელი</a:t>
            </a:r>
            <a:r>
              <a:rPr lang="en-US" dirty="0"/>
              <a:t> </a:t>
            </a:r>
            <a:r>
              <a:rPr lang="en-US" dirty="0" err="1"/>
              <a:t>მაინც</a:t>
            </a:r>
            <a:r>
              <a:rPr lang="en-US" dirty="0"/>
              <a:t> </a:t>
            </a:r>
            <a:r>
              <a:rPr lang="en-US" dirty="0" err="1"/>
              <a:t>ამ</a:t>
            </a:r>
            <a:r>
              <a:rPr lang="en-US" dirty="0"/>
              <a:t> </a:t>
            </a:r>
            <a:r>
              <a:rPr lang="en-US" dirty="0" err="1"/>
              <a:t>ასაკობრივ</a:t>
            </a:r>
            <a:r>
              <a:rPr lang="en-US" dirty="0"/>
              <a:t> </a:t>
            </a:r>
            <a:r>
              <a:rPr lang="en-US" dirty="0" err="1"/>
              <a:t>ჭრილში</a:t>
            </a:r>
            <a:endParaRPr lang="ru-RU" dirty="0"/>
          </a:p>
          <a:p>
            <a:r>
              <a:rPr lang="en-US" dirty="0" err="1"/>
              <a:t>ფიქსირდება</a:t>
            </a:r>
            <a:r>
              <a:rPr lang="en-US" dirty="0"/>
              <a:t>.                 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59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278055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a-GE" b="1" dirty="0"/>
              <a:t>6. განათლების სტატუსი  ფინანსური განათლების საფეხურების მიხედვით</a:t>
            </a:r>
            <a:endParaRPr lang="ru-RU" dirty="0"/>
          </a:p>
          <a:p>
            <a:pPr algn="ctr"/>
            <a:r>
              <a:rPr lang="ka-GE" dirty="0"/>
              <a:t>                                                                                                                                      </a:t>
            </a:r>
            <a:r>
              <a:rPr lang="ka-GE" b="1" dirty="0"/>
              <a:t>   დიაგრამა</a:t>
            </a:r>
            <a:r>
              <a:rPr lang="en-US" b="1" dirty="0"/>
              <a:t>  2</a:t>
            </a:r>
            <a:endParaRPr lang="ru-RU" dirty="0"/>
          </a:p>
        </p:txBody>
      </p:sp>
      <p:sp>
        <p:nvSpPr>
          <p:cNvPr id="17" name="Rectangle 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1499608" y="1997331"/>
            <a:ext cx="6682814" cy="3312368"/>
            <a:chOff x="1242" y="149"/>
            <a:chExt cx="7521" cy="2332"/>
          </a:xfrm>
        </p:grpSpPr>
        <p:sp>
          <p:nvSpPr>
            <p:cNvPr id="19" name="Rectangle 43"/>
            <p:cNvSpPr>
              <a:spLocks noChangeArrowheads="1"/>
            </p:cNvSpPr>
            <p:nvPr/>
          </p:nvSpPr>
          <p:spPr bwMode="auto">
            <a:xfrm>
              <a:off x="1523" y="2133"/>
              <a:ext cx="377" cy="342"/>
            </a:xfrm>
            <a:prstGeom prst="rect">
              <a:avLst/>
            </a:prstGeom>
            <a:solidFill>
              <a:srgbClr val="7B7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/>
            </a:p>
          </p:txBody>
        </p:sp>
        <p:sp>
          <p:nvSpPr>
            <p:cNvPr id="20" name="Rectangle 42"/>
            <p:cNvSpPr>
              <a:spLocks noChangeArrowheads="1"/>
            </p:cNvSpPr>
            <p:nvPr/>
          </p:nvSpPr>
          <p:spPr bwMode="auto">
            <a:xfrm>
              <a:off x="3403" y="1527"/>
              <a:ext cx="377" cy="947"/>
            </a:xfrm>
            <a:prstGeom prst="rect">
              <a:avLst/>
            </a:prstGeom>
            <a:solidFill>
              <a:srgbClr val="7B7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/>
            </a:p>
          </p:txBody>
        </p:sp>
        <p:sp>
          <p:nvSpPr>
            <p:cNvPr id="21" name="Rectangle 41"/>
            <p:cNvSpPr>
              <a:spLocks noChangeArrowheads="1"/>
            </p:cNvSpPr>
            <p:nvPr/>
          </p:nvSpPr>
          <p:spPr bwMode="auto">
            <a:xfrm>
              <a:off x="5285" y="1602"/>
              <a:ext cx="375" cy="872"/>
            </a:xfrm>
            <a:prstGeom prst="rect">
              <a:avLst/>
            </a:prstGeom>
            <a:solidFill>
              <a:srgbClr val="7B7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/>
            </a:p>
          </p:txBody>
        </p:sp>
        <p:sp>
          <p:nvSpPr>
            <p:cNvPr id="22" name="Rectangle 40"/>
            <p:cNvSpPr>
              <a:spLocks noChangeArrowheads="1"/>
            </p:cNvSpPr>
            <p:nvPr/>
          </p:nvSpPr>
          <p:spPr bwMode="auto">
            <a:xfrm>
              <a:off x="7165" y="579"/>
              <a:ext cx="377" cy="1895"/>
            </a:xfrm>
            <a:prstGeom prst="rect">
              <a:avLst/>
            </a:prstGeom>
            <a:solidFill>
              <a:srgbClr val="7B7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/>
            </a:p>
          </p:txBody>
        </p:sp>
        <p:sp>
          <p:nvSpPr>
            <p:cNvPr id="23" name="Rectangle 39"/>
            <p:cNvSpPr>
              <a:spLocks noChangeArrowheads="1"/>
            </p:cNvSpPr>
            <p:nvPr/>
          </p:nvSpPr>
          <p:spPr bwMode="auto">
            <a:xfrm>
              <a:off x="1993" y="694"/>
              <a:ext cx="377" cy="1781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/>
            </a:p>
          </p:txBody>
        </p:sp>
        <p:sp>
          <p:nvSpPr>
            <p:cNvPr id="24" name="Rectangle 38"/>
            <p:cNvSpPr>
              <a:spLocks noChangeArrowheads="1"/>
            </p:cNvSpPr>
            <p:nvPr/>
          </p:nvSpPr>
          <p:spPr bwMode="auto">
            <a:xfrm>
              <a:off x="3875" y="1109"/>
              <a:ext cx="375" cy="1365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/>
            </a:p>
          </p:txBody>
        </p:sp>
        <p:sp>
          <p:nvSpPr>
            <p:cNvPr id="25" name="Rectangle 37"/>
            <p:cNvSpPr>
              <a:spLocks noChangeArrowheads="1"/>
            </p:cNvSpPr>
            <p:nvPr/>
          </p:nvSpPr>
          <p:spPr bwMode="auto">
            <a:xfrm>
              <a:off x="5755" y="427"/>
              <a:ext cx="377" cy="2047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/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7635" y="997"/>
              <a:ext cx="377" cy="1477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/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2463" y="806"/>
              <a:ext cx="377" cy="1668"/>
            </a:xfrm>
            <a:prstGeom prst="rect">
              <a:avLst/>
            </a:prstGeom>
            <a:solidFill>
              <a:srgbClr val="9A9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/>
            </a:p>
          </p:txBody>
        </p:sp>
        <p:sp>
          <p:nvSpPr>
            <p:cNvPr id="28" name="Rectangle 34"/>
            <p:cNvSpPr>
              <a:spLocks noChangeArrowheads="1"/>
            </p:cNvSpPr>
            <p:nvPr/>
          </p:nvSpPr>
          <p:spPr bwMode="auto">
            <a:xfrm>
              <a:off x="4345" y="997"/>
              <a:ext cx="375" cy="1477"/>
            </a:xfrm>
            <a:prstGeom prst="rect">
              <a:avLst/>
            </a:prstGeom>
            <a:solidFill>
              <a:srgbClr val="9A9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/>
            </a:p>
          </p:txBody>
        </p:sp>
        <p:sp>
          <p:nvSpPr>
            <p:cNvPr id="29" name="Rectangle 33"/>
            <p:cNvSpPr>
              <a:spLocks noChangeArrowheads="1"/>
            </p:cNvSpPr>
            <p:nvPr/>
          </p:nvSpPr>
          <p:spPr bwMode="auto">
            <a:xfrm>
              <a:off x="6225" y="1602"/>
              <a:ext cx="377" cy="872"/>
            </a:xfrm>
            <a:prstGeom prst="rect">
              <a:avLst/>
            </a:prstGeom>
            <a:solidFill>
              <a:srgbClr val="9A9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/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8105" y="2020"/>
              <a:ext cx="377" cy="454"/>
            </a:xfrm>
            <a:prstGeom prst="rect">
              <a:avLst/>
            </a:prstGeom>
            <a:solidFill>
              <a:srgbClr val="9A9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1242" y="2474"/>
              <a:ext cx="7521" cy="0"/>
            </a:xfrm>
            <a:prstGeom prst="line">
              <a:avLst/>
            </a:prstGeom>
            <a:noFill/>
            <a:ln w="7925">
              <a:solidFill>
                <a:srgbClr val="989A9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1534" y="1826"/>
              <a:ext cx="355" cy="256"/>
            </a:xfrm>
            <a:prstGeom prst="rect">
              <a:avLst/>
            </a:prstGeom>
            <a:noFill/>
            <a:ln w="8255">
              <a:solidFill>
                <a:srgbClr val="36609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/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3367" y="1219"/>
              <a:ext cx="450" cy="256"/>
            </a:xfrm>
            <a:prstGeom prst="rect">
              <a:avLst/>
            </a:prstGeom>
            <a:noFill/>
            <a:ln w="8255">
              <a:solidFill>
                <a:srgbClr val="36609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/>
            </a:p>
          </p:txBody>
        </p:sp>
        <p:sp>
          <p:nvSpPr>
            <p:cNvPr id="34" name="Rectangle 28"/>
            <p:cNvSpPr>
              <a:spLocks noChangeArrowheads="1"/>
            </p:cNvSpPr>
            <p:nvPr/>
          </p:nvSpPr>
          <p:spPr bwMode="auto">
            <a:xfrm>
              <a:off x="5247" y="1295"/>
              <a:ext cx="450" cy="256"/>
            </a:xfrm>
            <a:prstGeom prst="rect">
              <a:avLst/>
            </a:prstGeom>
            <a:noFill/>
            <a:ln w="8255">
              <a:solidFill>
                <a:srgbClr val="36609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/>
            </a:p>
          </p:txBody>
        </p:sp>
        <p:sp>
          <p:nvSpPr>
            <p:cNvPr id="35" name="Rectangle 27"/>
            <p:cNvSpPr>
              <a:spLocks noChangeArrowheads="1"/>
            </p:cNvSpPr>
            <p:nvPr/>
          </p:nvSpPr>
          <p:spPr bwMode="auto">
            <a:xfrm>
              <a:off x="7128" y="272"/>
              <a:ext cx="450" cy="256"/>
            </a:xfrm>
            <a:prstGeom prst="rect">
              <a:avLst/>
            </a:prstGeom>
            <a:noFill/>
            <a:ln w="8255">
              <a:solidFill>
                <a:srgbClr val="36609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/>
            </a:p>
          </p:txBody>
        </p:sp>
        <p:sp>
          <p:nvSpPr>
            <p:cNvPr id="36" name="Text Box 26"/>
            <p:cNvSpPr txBox="1">
              <a:spLocks noChangeArrowheads="1"/>
            </p:cNvSpPr>
            <p:nvPr/>
          </p:nvSpPr>
          <p:spPr bwMode="auto">
            <a:xfrm>
              <a:off x="5771" y="148"/>
              <a:ext cx="36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4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54%</a:t>
              </a:r>
              <a:endParaRPr kumimoji="0" lang="en-US" alt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>
              <a:off x="2009" y="413"/>
              <a:ext cx="83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400" b="0" i="0" u="none" strike="noStrike" cap="none" normalizeH="0" baseline="0" dirty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47% 44%</a:t>
              </a:r>
              <a:endParaRPr kumimoji="0" lang="en-US" alt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 Box 24"/>
            <p:cNvSpPr txBox="1">
              <a:spLocks noChangeArrowheads="1"/>
            </p:cNvSpPr>
            <p:nvPr/>
          </p:nvSpPr>
          <p:spPr bwMode="auto">
            <a:xfrm>
              <a:off x="3890" y="717"/>
              <a:ext cx="836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4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36% 39%</a:t>
              </a:r>
              <a:endParaRPr kumimoji="0" lang="en-US" alt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 Box 23"/>
            <p:cNvSpPr txBox="1">
              <a:spLocks noChangeArrowheads="1"/>
            </p:cNvSpPr>
            <p:nvPr/>
          </p:nvSpPr>
          <p:spPr bwMode="auto">
            <a:xfrm>
              <a:off x="7652" y="717"/>
              <a:ext cx="36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4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39%</a:t>
              </a:r>
              <a:endParaRPr kumimoji="0" lang="en-US" alt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 Box 22"/>
            <p:cNvSpPr txBox="1">
              <a:spLocks noChangeArrowheads="1"/>
            </p:cNvSpPr>
            <p:nvPr/>
          </p:nvSpPr>
          <p:spPr bwMode="auto">
            <a:xfrm>
              <a:off x="6242" y="1323"/>
              <a:ext cx="36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4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23%</a:t>
              </a:r>
              <a:endParaRPr kumimoji="0" lang="en-US" alt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1587" y="1854"/>
              <a:ext cx="270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4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9%</a:t>
              </a:r>
              <a:endParaRPr kumimoji="0" lang="en-US" alt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20"/>
            <p:cNvSpPr txBox="1">
              <a:spLocks noChangeArrowheads="1"/>
            </p:cNvSpPr>
            <p:nvPr/>
          </p:nvSpPr>
          <p:spPr bwMode="auto">
            <a:xfrm>
              <a:off x="8122" y="1740"/>
              <a:ext cx="36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4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12%</a:t>
              </a:r>
              <a:endParaRPr kumimoji="0" lang="en-US" alt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5254" y="1264"/>
              <a:ext cx="406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4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23%</a:t>
              </a:r>
              <a:endParaRPr kumimoji="0" lang="en-US" alt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 Box 18"/>
            <p:cNvSpPr txBox="1">
              <a:spLocks noChangeArrowheads="1"/>
            </p:cNvSpPr>
            <p:nvPr/>
          </p:nvSpPr>
          <p:spPr bwMode="auto">
            <a:xfrm>
              <a:off x="3373" y="1264"/>
              <a:ext cx="406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4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25%</a:t>
              </a:r>
              <a:endParaRPr kumimoji="0" lang="en-US" alt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 Box 17"/>
            <p:cNvSpPr txBox="1">
              <a:spLocks noChangeArrowheads="1"/>
            </p:cNvSpPr>
            <p:nvPr/>
          </p:nvSpPr>
          <p:spPr bwMode="auto">
            <a:xfrm>
              <a:off x="7134" y="278"/>
              <a:ext cx="408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4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50%</a:t>
              </a:r>
              <a:endParaRPr kumimoji="0" lang="en-US" alt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Rectangle 55"/>
          <p:cNvSpPr>
            <a:spLocks noChangeArrowheads="1"/>
          </p:cNvSpPr>
          <p:nvPr/>
        </p:nvSpPr>
        <p:spPr bwMode="auto">
          <a:xfrm>
            <a:off x="0" y="460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552780" y="5301177"/>
            <a:ext cx="15632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ფორმალური</a:t>
            </a:r>
            <a:endParaRPr lang="en-US" dirty="0" smtClean="0"/>
          </a:p>
          <a:p>
            <a:r>
              <a:rPr lang="en-US" dirty="0" err="1" smtClean="0"/>
              <a:t>განათლების</a:t>
            </a:r>
            <a:endParaRPr lang="en-US" dirty="0" smtClean="0"/>
          </a:p>
          <a:p>
            <a:r>
              <a:rPr lang="en-US" dirty="0" err="1" smtClean="0"/>
              <a:t>გარეშე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208387" y="5373216"/>
            <a:ext cx="2430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სასკოლო</a:t>
            </a:r>
            <a:endParaRPr lang="en-US" dirty="0" smtClean="0"/>
          </a:p>
          <a:p>
            <a:r>
              <a:rPr lang="en-US" dirty="0" err="1" smtClean="0"/>
              <a:t>განათლება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არასრულის</a:t>
            </a:r>
            <a:endParaRPr lang="en-US" dirty="0" smtClean="0"/>
          </a:p>
          <a:p>
            <a:r>
              <a:rPr lang="en-US" dirty="0" err="1" smtClean="0"/>
              <a:t>ჩათვლით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4943640" y="5364916"/>
            <a:ext cx="1654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პროფესიული</a:t>
            </a:r>
            <a:endParaRPr lang="en-US" dirty="0" smtClean="0"/>
          </a:p>
          <a:p>
            <a:r>
              <a:rPr lang="en-US" dirty="0" err="1" smtClean="0"/>
              <a:t>განათლება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6699068" y="5393510"/>
            <a:ext cx="13516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უმაღლესი</a:t>
            </a:r>
            <a:endParaRPr lang="en-US" dirty="0" smtClean="0"/>
          </a:p>
          <a:p>
            <a:r>
              <a:rPr lang="en-US" dirty="0" err="1" smtClean="0"/>
              <a:t>განათლე</a:t>
            </a:r>
            <a:r>
              <a:rPr lang="ka-GE" dirty="0"/>
              <a:t>ბა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579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404664"/>
            <a:ext cx="13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dirty="0"/>
              <a:t>დიაგრამა </a:t>
            </a:r>
            <a:r>
              <a:rPr lang="en-US" dirty="0"/>
              <a:t>3</a:t>
            </a:r>
            <a:endParaRPr lang="ru-RU" dirty="0"/>
          </a:p>
        </p:txBody>
      </p:sp>
      <p:pic>
        <p:nvPicPr>
          <p:cNvPr id="3" name="სურათი 7" descr="https://scontent.xx.fbcdn.net/v/t1.15752-0/p280x280/62133681_1221272971384089_6853259128433803264_n.png?_nc_cat=108&amp;_nc_ad=z-m&amp;_nc_cid=0&amp;_nc_zor=9&amp;_nc_ht=scontent.xx&amp;oh=509149464ba7256cbe93fe2d62916786&amp;oe=5D5596E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7" y="980728"/>
            <a:ext cx="7648386" cy="34790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187624" y="4797152"/>
            <a:ext cx="2824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dirty="0"/>
              <a:t>წყარო</a:t>
            </a:r>
            <a:r>
              <a:rPr lang="en-US" dirty="0"/>
              <a:t> : www.geostat.ge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87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548680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dirty="0"/>
              <a:t>დიაგრამა </a:t>
            </a:r>
            <a:r>
              <a:rPr lang="en-US" dirty="0"/>
              <a:t>4</a:t>
            </a:r>
            <a:endParaRPr lang="ru-RU" dirty="0"/>
          </a:p>
        </p:txBody>
      </p:sp>
      <p:pic>
        <p:nvPicPr>
          <p:cNvPr id="3" name="სურათი 8" descr="https://scontent.xx.fbcdn.net/v/t1.15752-0/p280x280/62142808_417940708796639_7772547228320661504_n.png?_nc_cat=110&amp;_nc_ad=z-m&amp;_nc_cid=0&amp;_nc_zor=9&amp;_nc_ht=scontent.xx&amp;oh=bcfe80485a54afb229575a07b630fbe0&amp;oe=5D91C9D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25" y="1052736"/>
            <a:ext cx="7345873" cy="35025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4797152"/>
            <a:ext cx="2526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წყარო:</a:t>
            </a:r>
            <a:r>
              <a:rPr lang="en-US" u="sng" dirty="0" err="1">
                <a:hlinkClick r:id="rId3"/>
              </a:rPr>
              <a:t>www.geostat.ge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968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დაქირავები</a:t>
            </a:r>
            <a:r>
              <a:rPr lang="ka-GE" b="1" dirty="0"/>
              <a:t>თ დასაქმებულების განაწილება ეროვნულ შრომის ბაზარზე</a:t>
            </a:r>
            <a:endParaRPr lang="ru-RU" dirty="0"/>
          </a:p>
          <a:p>
            <a:pPr algn="ctr"/>
            <a:r>
              <a:rPr lang="ka-GE" b="1" dirty="0"/>
              <a:t>დიაგრამა  </a:t>
            </a:r>
            <a:r>
              <a:rPr lang="en-US" b="1" dirty="0"/>
              <a:t>5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70093"/>
            <a:ext cx="8343431" cy="386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83</TotalTime>
  <Words>287</Words>
  <Application>Microsoft Office PowerPoint</Application>
  <PresentationFormat>Экран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Soho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მადლობა ყურადღბისთვის!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TAMARI</dc:creator>
  <cp:lastModifiedBy>Пользователь Windows</cp:lastModifiedBy>
  <cp:revision>18</cp:revision>
  <dcterms:created xsi:type="dcterms:W3CDTF">2019-07-24T09:34:34Z</dcterms:created>
  <dcterms:modified xsi:type="dcterms:W3CDTF">2019-07-24T11:09:19Z</dcterms:modified>
</cp:coreProperties>
</file>