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autoAdjust="0"/>
    <p:restoredTop sz="94602" autoAdjust="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24.07.2019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24.07.2019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24.07.2019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24.07.2019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24.07.2019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24.07.2019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24.07.2019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24.07.2019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24.07.2019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24.07.2019</a:t>
            </a:fld>
            <a:endParaRPr lang="ru-RU"/>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24.07.2019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4C71EC6-210F-42DE-9C53-41977AD35B3D}" type="datetimeFigureOut">
              <a:rPr lang="ru-RU" smtClean="0"/>
              <a:t>24.07.2019</a:t>
            </a:fld>
            <a:endParaRPr lang="ru-RU"/>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ru-RU"/>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36854" y="404664"/>
            <a:ext cx="6606480" cy="5878532"/>
          </a:xfrm>
          <a:prstGeom prst="rect">
            <a:avLst/>
          </a:prstGeom>
        </p:spPr>
        <p:txBody>
          <a:bodyPr wrap="square">
            <a:spAutoFit/>
          </a:bodyPr>
          <a:lstStyle/>
          <a:p>
            <a:pPr algn="ctr"/>
            <a:r>
              <a:rPr lang="ka-GE" sz="2000" b="1" dirty="0"/>
              <a:t>ბათუმის სახელმწიფო უნივერსიტეტი</a:t>
            </a:r>
            <a:r>
              <a:rPr lang="en-US" sz="2000" b="1" dirty="0"/>
              <a:t/>
            </a:r>
            <a:br>
              <a:rPr lang="en-US" sz="2000" b="1" dirty="0"/>
            </a:br>
            <a:r>
              <a:rPr lang="ka-GE" sz="2000" b="1" dirty="0"/>
              <a:t> </a:t>
            </a:r>
            <a:r>
              <a:rPr lang="en-US" sz="2000" b="1" dirty="0"/>
              <a:t/>
            </a:r>
            <a:br>
              <a:rPr lang="en-US" sz="2000" b="1" dirty="0"/>
            </a:br>
            <a:r>
              <a:rPr lang="ka-GE" sz="2000" b="1" dirty="0"/>
              <a:t>ეკონომიკისა და ბიზნესის ფაკულტეტი</a:t>
            </a:r>
            <a:r>
              <a:rPr lang="en-US" sz="2000" b="1" dirty="0"/>
              <a:t/>
            </a:r>
            <a:br>
              <a:rPr lang="en-US" sz="2000" b="1" dirty="0"/>
            </a:br>
            <a:r>
              <a:rPr lang="ka-GE" sz="2000" b="1" dirty="0"/>
              <a:t> </a:t>
            </a:r>
            <a:r>
              <a:rPr lang="en-US" sz="2000" b="1" dirty="0"/>
              <a:t/>
            </a:r>
            <a:br>
              <a:rPr lang="en-US" sz="2000" b="1" dirty="0"/>
            </a:br>
            <a:r>
              <a:rPr lang="ka-GE" sz="2000" b="1" dirty="0"/>
              <a:t>საბუ</a:t>
            </a:r>
            <a:r>
              <a:rPr lang="en-US" sz="2000" b="1" dirty="0"/>
              <a:t>ღ</a:t>
            </a:r>
            <a:r>
              <a:rPr lang="ka-GE" sz="2000" b="1" dirty="0"/>
              <a:t>ალტრო აღრიცხვის, აუდიტისა და საგადასახადო </a:t>
            </a:r>
            <a:r>
              <a:rPr lang="en-US" sz="2000" b="1" dirty="0"/>
              <a:t/>
            </a:r>
            <a:br>
              <a:rPr lang="en-US" sz="2000" b="1" dirty="0"/>
            </a:br>
            <a:r>
              <a:rPr lang="ka-GE" sz="2000" b="1" dirty="0"/>
              <a:t>საქმის დეპარტამენტი</a:t>
            </a:r>
            <a:r>
              <a:rPr lang="en-US" sz="2000" b="1" dirty="0"/>
              <a:t/>
            </a:r>
            <a:br>
              <a:rPr lang="en-US" sz="2000" b="1" dirty="0"/>
            </a:br>
            <a:r>
              <a:rPr lang="ka-GE" sz="2000" b="1" dirty="0"/>
              <a:t> </a:t>
            </a:r>
            <a:r>
              <a:rPr lang="en-US" sz="2000" b="1" dirty="0"/>
              <a:t/>
            </a:r>
            <a:br>
              <a:rPr lang="en-US" sz="2000" b="1" dirty="0"/>
            </a:br>
            <a:r>
              <a:rPr lang="ka-GE" sz="2000" b="1" dirty="0" smtClean="0"/>
              <a:t>ია მესხიძე </a:t>
            </a:r>
            <a:endParaRPr lang="en-US" sz="2000" b="1" dirty="0"/>
          </a:p>
          <a:p>
            <a:pPr algn="ctr"/>
            <a:r>
              <a:rPr lang="ka-GE" sz="2000" b="1" dirty="0"/>
              <a:t>სემინარი</a:t>
            </a:r>
            <a:r>
              <a:rPr lang="en-US" sz="2000" b="1" dirty="0"/>
              <a:t/>
            </a:r>
            <a:br>
              <a:rPr lang="en-US" sz="2000" b="1" dirty="0"/>
            </a:br>
            <a:r>
              <a:rPr lang="ka-GE" sz="2000" b="1" dirty="0"/>
              <a:t> </a:t>
            </a:r>
            <a:r>
              <a:rPr lang="en-US" sz="2000" b="1" dirty="0"/>
              <a:t/>
            </a:r>
            <a:br>
              <a:rPr lang="en-US" sz="2000" b="1" dirty="0"/>
            </a:br>
            <a:r>
              <a:rPr lang="ka-GE" sz="2800" b="1" dirty="0"/>
              <a:t>აუდიტორული რისკების შეფასება და მართვა </a:t>
            </a:r>
            <a:endParaRPr lang="ru-RU" sz="2000" b="1" dirty="0"/>
          </a:p>
          <a:p>
            <a:pPr algn="ctr"/>
            <a:r>
              <a:rPr lang="en-US" sz="2000" b="1" dirty="0"/>
              <a:t/>
            </a:r>
            <a:br>
              <a:rPr lang="en-US" sz="2000" b="1" dirty="0"/>
            </a:br>
            <a:r>
              <a:rPr lang="ka-GE" sz="2000" b="1" i="1" dirty="0"/>
              <a:t> </a:t>
            </a:r>
            <a:r>
              <a:rPr lang="en-US" sz="2000" b="1" dirty="0"/>
              <a:t/>
            </a:r>
            <a:br>
              <a:rPr lang="en-US" sz="2000" b="1" dirty="0"/>
            </a:br>
            <a:r>
              <a:rPr lang="ka-GE" sz="2000" b="1" i="1" dirty="0"/>
              <a:t> </a:t>
            </a:r>
            <a:endParaRPr lang="ru-RU" sz="2000" dirty="0"/>
          </a:p>
          <a:p>
            <a:r>
              <a:rPr lang="ka-GE" sz="2000" b="1" i="1" dirty="0"/>
              <a:t> </a:t>
            </a:r>
            <a:endParaRPr lang="ru-RU" sz="2000" dirty="0"/>
          </a:p>
          <a:p>
            <a:pPr algn="ctr"/>
            <a:r>
              <a:rPr lang="ka-GE" sz="2000" b="1" i="1" dirty="0"/>
              <a:t> </a:t>
            </a:r>
            <a:r>
              <a:rPr lang="en-US" sz="2000" b="1" dirty="0"/>
              <a:t/>
            </a:r>
            <a:br>
              <a:rPr lang="en-US" sz="2000" b="1" dirty="0"/>
            </a:br>
            <a:r>
              <a:rPr lang="ka-GE" sz="2000" b="1" i="1" dirty="0"/>
              <a:t>ბათუმი-2019</a:t>
            </a:r>
            <a:endParaRPr lang="ru-RU" sz="2000" dirty="0"/>
          </a:p>
        </p:txBody>
      </p:sp>
    </p:spTree>
    <p:extLst>
      <p:ext uri="{BB962C8B-B14F-4D97-AF65-F5344CB8AC3E}">
        <p14:creationId xmlns:p14="http://schemas.microsoft.com/office/powerpoint/2010/main" val="1861679155"/>
      </p:ext>
    </p:extLst>
  </p:cSld>
  <p:clrMapOvr>
    <a:masterClrMapping/>
  </p:clrMapOvr>
  <p:transition spd="slow">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5616" y="1196752"/>
            <a:ext cx="6696744" cy="2677656"/>
          </a:xfrm>
          <a:prstGeom prst="rect">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marL="342900" lvl="0" indent="-342900">
              <a:buFont typeface="+mj-lt"/>
              <a:buAutoNum type="arabicPeriod"/>
            </a:pPr>
            <a:r>
              <a:rPr lang="ka-GE" sz="2800" b="1" dirty="0"/>
              <a:t>აუდიტორული რისკების </a:t>
            </a:r>
            <a:r>
              <a:rPr lang="ka-GE" sz="2800" b="1" dirty="0" smtClean="0"/>
              <a:t>არსი</a:t>
            </a:r>
            <a:endParaRPr lang="ru-RU" sz="2800" b="1" dirty="0"/>
          </a:p>
          <a:p>
            <a:pPr marL="342900" lvl="0" indent="-342900">
              <a:buFont typeface="+mj-lt"/>
              <a:buAutoNum type="arabicPeriod"/>
            </a:pPr>
            <a:r>
              <a:rPr lang="ka-GE" sz="2800" b="1" dirty="0"/>
              <a:t>აუდიტორული რისკების შეფასების </a:t>
            </a:r>
            <a:r>
              <a:rPr lang="ka-GE" sz="2800" b="1" dirty="0" smtClean="0"/>
              <a:t>მნიშვნელობა</a:t>
            </a:r>
            <a:endParaRPr lang="ru-RU" sz="2800" b="1" dirty="0"/>
          </a:p>
          <a:p>
            <a:pPr marL="342900" lvl="0" indent="-342900">
              <a:buFont typeface="+mj-lt"/>
              <a:buAutoNum type="arabicPeriod"/>
            </a:pPr>
            <a:r>
              <a:rPr lang="ka-GE" sz="2800" b="1" dirty="0"/>
              <a:t>შიდა და დამოუკიდებელი აუდიტორების პრაქტიკაში აუდიტორული რისკების მართვა</a:t>
            </a:r>
            <a:endParaRPr lang="ru-RU" sz="2800" b="1" dirty="0"/>
          </a:p>
        </p:txBody>
      </p:sp>
    </p:spTree>
    <p:extLst>
      <p:ext uri="{BB962C8B-B14F-4D97-AF65-F5344CB8AC3E}">
        <p14:creationId xmlns:p14="http://schemas.microsoft.com/office/powerpoint/2010/main" val="1305948989"/>
      </p:ext>
    </p:extLst>
  </p:cSld>
  <p:clrMapOvr>
    <a:masterClrMapping/>
  </p:clrMapOvr>
  <p:transition spd="slow">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5499" y="1484784"/>
            <a:ext cx="7200800" cy="1815882"/>
          </a:xfrm>
          <a:prstGeom prst="rect">
            <a:avLst/>
          </a:prstGeom>
          <a:solidFill>
            <a:schemeClr val="accent3">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marL="342900" lvl="0" indent="-342900">
              <a:buFont typeface="+mj-lt"/>
              <a:buAutoNum type="arabicPeriod"/>
            </a:pPr>
            <a:r>
              <a:rPr lang="ka-GE" sz="2800" b="1" dirty="0"/>
              <a:t>შიდა აუდიტის ჩატარების </a:t>
            </a:r>
            <a:r>
              <a:rPr lang="ka-GE" sz="2800" b="1" dirty="0" smtClean="0"/>
              <a:t>ეტაპები</a:t>
            </a:r>
          </a:p>
          <a:p>
            <a:pPr marL="342900" lvl="0" indent="-342900">
              <a:buFont typeface="+mj-lt"/>
              <a:buAutoNum type="arabicPeriod"/>
            </a:pPr>
            <a:endParaRPr lang="ka-GE" sz="2800" b="1" dirty="0"/>
          </a:p>
          <a:p>
            <a:pPr marL="342900" lvl="0" indent="-342900">
              <a:buFont typeface="+mj-lt"/>
              <a:buAutoNum type="arabicPeriod"/>
            </a:pPr>
            <a:r>
              <a:rPr lang="ka-GE" sz="2800" b="1" dirty="0" smtClean="0"/>
              <a:t>რეკომენდაციების </a:t>
            </a:r>
            <a:r>
              <a:rPr lang="ka-GE" sz="2800" b="1" dirty="0"/>
              <a:t>და დასკვნების შემუშავება- შიდა აუდიტის მიზანი</a:t>
            </a:r>
            <a:endParaRPr lang="ru-RU" sz="2800" b="1" dirty="0"/>
          </a:p>
        </p:txBody>
      </p:sp>
    </p:spTree>
    <p:extLst>
      <p:ext uri="{BB962C8B-B14F-4D97-AF65-F5344CB8AC3E}">
        <p14:creationId xmlns:p14="http://schemas.microsoft.com/office/powerpoint/2010/main" val="1948285861"/>
      </p:ext>
    </p:extLst>
  </p:cSld>
  <p:clrMapOvr>
    <a:masterClrMapping/>
  </p:clrMapOvr>
  <p:transition spd="slow">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692696"/>
            <a:ext cx="7992888" cy="3539430"/>
          </a:xfrm>
          <a:prstGeom prst="rect">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marL="342900" indent="-342900">
              <a:buFont typeface="+mj-lt"/>
              <a:buAutoNum type="arabicPeriod"/>
            </a:pPr>
            <a:r>
              <a:rPr lang="ka-GE" sz="2800" b="1" dirty="0"/>
              <a:t>დამოუკიდებელი აუდიტის ჩატარების ეტაპები</a:t>
            </a:r>
            <a:endParaRPr lang="ru-RU" sz="2800" b="1" dirty="0"/>
          </a:p>
          <a:p>
            <a:pPr marL="342900" indent="-342900">
              <a:buFont typeface="+mj-lt"/>
              <a:buAutoNum type="arabicPeriod"/>
            </a:pPr>
            <a:endParaRPr lang="ka-GE" sz="2800" b="1" dirty="0" smtClean="0"/>
          </a:p>
          <a:p>
            <a:pPr marL="342900" indent="-342900">
              <a:buFont typeface="+mj-lt"/>
              <a:buAutoNum type="arabicPeriod"/>
            </a:pPr>
            <a:r>
              <a:rPr lang="ka-GE" sz="2800" b="1" dirty="0" smtClean="0"/>
              <a:t>რეკომენდაციები </a:t>
            </a:r>
            <a:r>
              <a:rPr lang="ka-GE" sz="2800" b="1" dirty="0"/>
              <a:t>და დასკვნები - დამოუკიდებელი აუდიტის მიზანი</a:t>
            </a:r>
            <a:endParaRPr lang="ru-RU" sz="2800" b="1" dirty="0"/>
          </a:p>
          <a:p>
            <a:pPr marL="342900" indent="-342900">
              <a:buFont typeface="+mj-lt"/>
              <a:buAutoNum type="arabicPeriod"/>
            </a:pPr>
            <a:endParaRPr lang="ka-GE" sz="2800" b="1" dirty="0" smtClean="0"/>
          </a:p>
          <a:p>
            <a:pPr marL="342900" indent="-342900">
              <a:buFont typeface="+mj-lt"/>
              <a:buAutoNum type="arabicPeriod"/>
            </a:pPr>
            <a:r>
              <a:rPr lang="ka-GE" sz="2800" b="1" dirty="0" smtClean="0"/>
              <a:t>რეკომენდაციების </a:t>
            </a:r>
            <a:r>
              <a:rPr lang="ka-GE" sz="2800" b="1" dirty="0"/>
              <a:t>შესრულებაზე მონიტორინგი</a:t>
            </a:r>
            <a:endParaRPr lang="ru-RU" sz="2800" b="1" dirty="0"/>
          </a:p>
        </p:txBody>
      </p:sp>
    </p:spTree>
    <p:extLst>
      <p:ext uri="{BB962C8B-B14F-4D97-AF65-F5344CB8AC3E}">
        <p14:creationId xmlns:p14="http://schemas.microsoft.com/office/powerpoint/2010/main" val="1506585278"/>
      </p:ext>
    </p:extLst>
  </p:cSld>
  <p:clrMapOvr>
    <a:masterClrMapping/>
  </p:clrMapOvr>
  <p:transition spd="slow">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67744" y="371583"/>
            <a:ext cx="4155305" cy="461665"/>
          </a:xfrm>
          <a:prstGeom prst="rect">
            <a:avLst/>
          </a:prstGeom>
          <a:solidFill>
            <a:schemeClr val="accent3">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r>
              <a:rPr lang="ka-GE" sz="2400" b="1" dirty="0"/>
              <a:t>დასკვნები და წინადადებები</a:t>
            </a:r>
            <a:endParaRPr lang="ru-RU" sz="2400" dirty="0"/>
          </a:p>
        </p:txBody>
      </p:sp>
      <p:sp>
        <p:nvSpPr>
          <p:cNvPr id="3" name="Прямоугольник 2"/>
          <p:cNvSpPr/>
          <p:nvPr/>
        </p:nvSpPr>
        <p:spPr>
          <a:xfrm>
            <a:off x="107504" y="948690"/>
            <a:ext cx="8856984" cy="5909310"/>
          </a:xfrm>
          <a:prstGeom prst="rect">
            <a:avLst/>
          </a:prstGeom>
          <a:solidFill>
            <a:schemeClr val="accent3">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marL="342900" lvl="0" indent="-342900">
              <a:buFont typeface="+mj-lt"/>
              <a:buAutoNum type="arabicPeriod"/>
            </a:pPr>
            <a:r>
              <a:rPr lang="ka-GE" b="1" dirty="0"/>
              <a:t>აუდიტორული რისკები მომვალი პერიოდის შესაძლო გართულებებია, რომლის გამოვლენა და მართვა შესაძლებელი როგორც დამოუკიდებელი აუდიტის, ასევე შიდა აუდიტის დონეზე.</a:t>
            </a:r>
            <a:endParaRPr lang="ru-RU" b="1" dirty="0"/>
          </a:p>
          <a:p>
            <a:pPr marL="342900" lvl="0" indent="-342900">
              <a:buFont typeface="+mj-lt"/>
              <a:buAutoNum type="arabicPeriod"/>
            </a:pPr>
            <a:r>
              <a:rPr lang="ka-GE" b="1" dirty="0"/>
              <a:t>რისკების გამოვლენა და მართვა აუდიტის ერთერთი ყველაზე მთავარი </a:t>
            </a:r>
            <a:r>
              <a:rPr lang="ka-GE" b="1" dirty="0" smtClean="0"/>
              <a:t>ფუნქციაა.რისკების </a:t>
            </a:r>
            <a:r>
              <a:rPr lang="ka-GE" b="1" dirty="0"/>
              <a:t>გამოსავლებად საწარმოები იწვევენ დამოუკიდებელ აუდიტორებს ან აუდიტორულ ფირმებს, ხოლო დიდ საწარმოებში მათთან ერთად აუდიტორული რისკების მართვაზე მუშაობს შიდა აუდიტის სამსახურიც.</a:t>
            </a:r>
            <a:endParaRPr lang="ru-RU" b="1" dirty="0"/>
          </a:p>
          <a:p>
            <a:pPr marL="342900" lvl="0" indent="-342900">
              <a:buFont typeface="+mj-lt"/>
              <a:buAutoNum type="arabicPeriod"/>
            </a:pPr>
            <a:r>
              <a:rPr lang="ka-GE" b="1" dirty="0"/>
              <a:t> შიდა კონტროლის </a:t>
            </a:r>
            <a:r>
              <a:rPr lang="nb-NO" b="1" dirty="0"/>
              <a:t>პროცესის ყოველ ეტაპზე აუცილებელია შენარჩუნებული იყოს  </a:t>
            </a:r>
            <a:r>
              <a:rPr lang="ka-GE" b="1" dirty="0"/>
              <a:t>შიდა აუდიტის მნიშვნელობა</a:t>
            </a:r>
            <a:r>
              <a:rPr lang="nb-NO" b="1" dirty="0"/>
              <a:t>, </a:t>
            </a:r>
            <a:r>
              <a:rPr lang="ka-GE" b="1" dirty="0"/>
              <a:t>იგი შიდა კონტროლის არსებით </a:t>
            </a:r>
            <a:r>
              <a:rPr lang="nb-NO" b="1" dirty="0"/>
              <a:t>საფუძველს წარმოადგ</a:t>
            </a:r>
            <a:r>
              <a:rPr lang="ka-GE" b="1" dirty="0"/>
              <a:t>ენს </a:t>
            </a:r>
            <a:r>
              <a:rPr lang="nb-NO" b="1" dirty="0"/>
              <a:t>და მისი </a:t>
            </a:r>
            <a:r>
              <a:rPr lang="ka-GE" b="1" dirty="0"/>
              <a:t>უგულებელყოფა </a:t>
            </a:r>
            <a:r>
              <a:rPr lang="nb-NO" b="1" dirty="0"/>
              <a:t>შეიძლება გახდეს </a:t>
            </a:r>
            <a:r>
              <a:rPr lang="ka-GE" b="1" dirty="0"/>
              <a:t>მმართველობის </a:t>
            </a:r>
            <a:r>
              <a:rPr lang="nb-NO" b="1" dirty="0"/>
              <a:t>შეფერხების მიზეზი. </a:t>
            </a:r>
            <a:endParaRPr lang="ru-RU" b="1" dirty="0"/>
          </a:p>
          <a:p>
            <a:pPr marL="342900" lvl="0" indent="-342900">
              <a:buFont typeface="+mj-lt"/>
              <a:buAutoNum type="arabicPeriod"/>
            </a:pPr>
            <a:r>
              <a:rPr lang="nb-NO" b="1" dirty="0"/>
              <a:t>  </a:t>
            </a:r>
            <a:r>
              <a:rPr lang="ka-GE" b="1" dirty="0"/>
              <a:t>აუდიტის ჩატარების პროცესში აუცილებელია დროულად გაფორმდეს ყველა დოკუმენტი, გაეწიოს კონტროლი აუდიტის პროცესის წარმატებით ჩატარებას. </a:t>
            </a:r>
            <a:endParaRPr lang="ru-RU" b="1" dirty="0"/>
          </a:p>
          <a:p>
            <a:pPr marL="342900" lvl="0" indent="-342900">
              <a:buFont typeface="+mj-lt"/>
              <a:buAutoNum type="arabicPeriod"/>
            </a:pPr>
            <a:r>
              <a:rPr lang="ka-GE" b="1" dirty="0"/>
              <a:t>დღესდღეობით, ჩვენს ქვეყანაში  აღნიშნული სისტემა ჯერ კიდევ არ არის სრულყოფილად  ჩამოყალიბებული. ეფექტიანი შიდა კონტროლის რეალური ფორმირების საკითხი - მომავლის საკითხია. თუმცა თანამედროვე ეპოქის უპრეცენდენტო დინამიზმი მოითხოვს სახელმწიფოს მიერ სტრატეგიული განვითარების ახალი ორიენტირების შერჩევას. ამიტომ ასეთ ორიენტირებს შორის აუცილებლად უნდა გაჩნდეს ეფექტიანი შიდა კონტროლისა და შიდა აუდიტის ფორმირება, რომელიც მისცემს საქართველოსა და ჩვენი ქვეყნის კომპანიებს საშუალებას იყოს თვითდაჯერებული საერთაშორისო ასპარეზზე.</a:t>
            </a:r>
            <a:endParaRPr lang="ru-RU" b="1" dirty="0"/>
          </a:p>
        </p:txBody>
      </p:sp>
    </p:spTree>
    <p:extLst>
      <p:ext uri="{BB962C8B-B14F-4D97-AF65-F5344CB8AC3E}">
        <p14:creationId xmlns:p14="http://schemas.microsoft.com/office/powerpoint/2010/main" val="3142459489"/>
      </p:ext>
    </p:extLst>
  </p:cSld>
  <p:clrMapOvr>
    <a:masterClrMapping/>
  </p:clrMapOvr>
  <p:transition spd="slow">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51720" y="1988840"/>
            <a:ext cx="5001690" cy="1446550"/>
          </a:xfrm>
          <a:prstGeom prst="rect">
            <a:avLst/>
          </a:prstGeom>
        </p:spPr>
        <p:txBody>
          <a:bodyPr wrap="none">
            <a:spAutoFit/>
          </a:bodyPr>
          <a:lstStyle/>
          <a:p>
            <a:pPr algn="ctr"/>
            <a:r>
              <a:rPr lang="ka-GE" sz="4400" b="1" dirty="0"/>
              <a:t>მადლობა </a:t>
            </a:r>
            <a:endParaRPr lang="ka-GE" sz="4400" b="1" dirty="0" smtClean="0"/>
          </a:p>
          <a:p>
            <a:pPr algn="ctr"/>
            <a:r>
              <a:rPr lang="ka-GE" sz="4400" b="1" dirty="0" smtClean="0"/>
              <a:t>ყურადღებისთვის</a:t>
            </a:r>
            <a:r>
              <a:rPr lang="ka-GE" sz="4400" b="1" dirty="0"/>
              <a:t>!</a:t>
            </a:r>
            <a:endParaRPr lang="ru-RU" sz="4400" b="1" dirty="0"/>
          </a:p>
        </p:txBody>
      </p:sp>
    </p:spTree>
    <p:extLst>
      <p:ext uri="{BB962C8B-B14F-4D97-AF65-F5344CB8AC3E}">
        <p14:creationId xmlns:p14="http://schemas.microsoft.com/office/powerpoint/2010/main" val="2162450870"/>
      </p:ext>
    </p:extLst>
  </p:cSld>
  <p:clrMapOvr>
    <a:masterClrMapping/>
  </p:clrMapOvr>
  <p:transition spd="slow">
    <p:wheel spokes="1"/>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Углы">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16</TotalTime>
  <Words>212</Words>
  <Application>Microsoft Office PowerPoint</Application>
  <PresentationFormat>Экран (4:3)</PresentationFormat>
  <Paragraphs>24</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Углы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TAMARI</dc:creator>
  <cp:lastModifiedBy>Пользователь Windows</cp:lastModifiedBy>
  <cp:revision>4</cp:revision>
  <dcterms:created xsi:type="dcterms:W3CDTF">2019-07-24T09:34:26Z</dcterms:created>
  <dcterms:modified xsi:type="dcterms:W3CDTF">2019-07-24T11:32:30Z</dcterms:modified>
</cp:coreProperties>
</file>